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526" r:id="rId2"/>
    <p:sldId id="257" r:id="rId3"/>
    <p:sldId id="519" r:id="rId4"/>
    <p:sldId id="520" r:id="rId5"/>
    <p:sldId id="521" r:id="rId6"/>
    <p:sldId id="522" r:id="rId7"/>
    <p:sldId id="517" r:id="rId8"/>
    <p:sldId id="515" r:id="rId9"/>
    <p:sldId id="516" r:id="rId10"/>
    <p:sldId id="512" r:id="rId11"/>
    <p:sldId id="342" r:id="rId12"/>
    <p:sldId id="481" r:id="rId13"/>
    <p:sldId id="507" r:id="rId14"/>
    <p:sldId id="487" r:id="rId15"/>
    <p:sldId id="488" r:id="rId16"/>
    <p:sldId id="489" r:id="rId17"/>
    <p:sldId id="490" r:id="rId18"/>
    <p:sldId id="482" r:id="rId19"/>
    <p:sldId id="343" r:id="rId20"/>
    <p:sldId id="503" r:id="rId21"/>
    <p:sldId id="504" r:id="rId22"/>
    <p:sldId id="413" r:id="rId23"/>
    <p:sldId id="347" r:id="rId24"/>
    <p:sldId id="414" r:id="rId25"/>
    <p:sldId id="415" r:id="rId26"/>
    <p:sldId id="416" r:id="rId27"/>
    <p:sldId id="410" r:id="rId28"/>
    <p:sldId id="437" r:id="rId29"/>
    <p:sldId id="348" r:id="rId30"/>
    <p:sldId id="326" r:id="rId31"/>
    <p:sldId id="350" r:id="rId32"/>
    <p:sldId id="363" r:id="rId33"/>
    <p:sldId id="364" r:id="rId34"/>
    <p:sldId id="352" r:id="rId35"/>
    <p:sldId id="357" r:id="rId36"/>
    <p:sldId id="351" r:id="rId37"/>
    <p:sldId id="365" r:id="rId38"/>
    <p:sldId id="355" r:id="rId39"/>
    <p:sldId id="327" r:id="rId40"/>
    <p:sldId id="394" r:id="rId41"/>
    <p:sldId id="395" r:id="rId42"/>
    <p:sldId id="366" r:id="rId43"/>
    <p:sldId id="384" r:id="rId44"/>
    <p:sldId id="499" r:id="rId45"/>
    <p:sldId id="368" r:id="rId46"/>
    <p:sldId id="354" r:id="rId47"/>
    <p:sldId id="372" r:id="rId48"/>
    <p:sldId id="369" r:id="rId49"/>
    <p:sldId id="353" r:id="rId50"/>
    <p:sldId id="370" r:id="rId51"/>
    <p:sldId id="361" r:id="rId52"/>
    <p:sldId id="373" r:id="rId53"/>
    <p:sldId id="387" r:id="rId54"/>
    <p:sldId id="418" r:id="rId55"/>
    <p:sldId id="391" r:id="rId56"/>
    <p:sldId id="388" r:id="rId57"/>
    <p:sldId id="390" r:id="rId58"/>
    <p:sldId id="483" r:id="rId59"/>
    <p:sldId id="374" r:id="rId60"/>
    <p:sldId id="378" r:id="rId61"/>
    <p:sldId id="379" r:id="rId62"/>
    <p:sldId id="377" r:id="rId63"/>
    <p:sldId id="382" r:id="rId64"/>
    <p:sldId id="392" r:id="rId65"/>
    <p:sldId id="380" r:id="rId66"/>
    <p:sldId id="396" r:id="rId67"/>
    <p:sldId id="397" r:id="rId68"/>
    <p:sldId id="398" r:id="rId69"/>
    <p:sldId id="393" r:id="rId70"/>
    <p:sldId id="434" r:id="rId71"/>
    <p:sldId id="435" r:id="rId72"/>
    <p:sldId id="420" r:id="rId73"/>
    <p:sldId id="438" r:id="rId74"/>
    <p:sldId id="439" r:id="rId75"/>
    <p:sldId id="446" r:id="rId76"/>
    <p:sldId id="451" r:id="rId77"/>
    <p:sldId id="498" r:id="rId78"/>
    <p:sldId id="443" r:id="rId79"/>
    <p:sldId id="452" r:id="rId80"/>
    <p:sldId id="445" r:id="rId81"/>
    <p:sldId id="444" r:id="rId82"/>
    <p:sldId id="453" r:id="rId83"/>
    <p:sldId id="448" r:id="rId84"/>
    <p:sldId id="470" r:id="rId85"/>
    <p:sldId id="501" r:id="rId86"/>
    <p:sldId id="469" r:id="rId87"/>
    <p:sldId id="472" r:id="rId88"/>
    <p:sldId id="474" r:id="rId89"/>
    <p:sldId id="473" r:id="rId90"/>
    <p:sldId id="478" r:id="rId91"/>
    <p:sldId id="471" r:id="rId92"/>
    <p:sldId id="476" r:id="rId93"/>
    <p:sldId id="477" r:id="rId94"/>
    <p:sldId id="480" r:id="rId95"/>
    <p:sldId id="440" r:id="rId96"/>
    <p:sldId id="502" r:id="rId97"/>
    <p:sldId id="475" r:id="rId98"/>
    <p:sldId id="441" r:id="rId99"/>
    <p:sldId id="447" r:id="rId100"/>
    <p:sldId id="479" r:id="rId101"/>
    <p:sldId id="459" r:id="rId102"/>
    <p:sldId id="468" r:id="rId103"/>
    <p:sldId id="461" r:id="rId104"/>
    <p:sldId id="462" r:id="rId105"/>
    <p:sldId id="458" r:id="rId106"/>
    <p:sldId id="456" r:id="rId107"/>
    <p:sldId id="464" r:id="rId108"/>
    <p:sldId id="465" r:id="rId109"/>
    <p:sldId id="466" r:id="rId110"/>
    <p:sldId id="467" r:id="rId111"/>
    <p:sldId id="484" r:id="rId112"/>
    <p:sldId id="493" r:id="rId113"/>
    <p:sldId id="492" r:id="rId114"/>
    <p:sldId id="500" r:id="rId115"/>
    <p:sldId id="409" r:id="rId116"/>
    <p:sldId id="449" r:id="rId117"/>
    <p:sldId id="381" r:id="rId118"/>
    <p:sldId id="399" r:id="rId119"/>
    <p:sldId id="425" r:id="rId120"/>
    <p:sldId id="426" r:id="rId121"/>
    <p:sldId id="428" r:id="rId122"/>
    <p:sldId id="431" r:id="rId123"/>
    <p:sldId id="433" r:id="rId124"/>
    <p:sldId id="432" r:id="rId125"/>
    <p:sldId id="497" r:id="rId126"/>
    <p:sldId id="272" r:id="rId127"/>
    <p:sldId id="317" r:id="rId128"/>
    <p:sldId id="525" r:id="rId129"/>
    <p:sldId id="505"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AAC5"/>
    <a:srgbClr val="59B3CB"/>
    <a:srgbClr val="6B633D"/>
    <a:srgbClr val="3F1E03"/>
    <a:srgbClr val="29638B"/>
    <a:srgbClr val="315683"/>
    <a:srgbClr val="3F6EA7"/>
    <a:srgbClr val="CC66FF"/>
    <a:srgbClr val="BBB673"/>
    <a:srgbClr val="DFA25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8235" autoAdjust="0"/>
    <p:restoredTop sz="94767" autoAdjust="0"/>
  </p:normalViewPr>
  <p:slideViewPr>
    <p:cSldViewPr>
      <p:cViewPr varScale="1">
        <p:scale>
          <a:sx n="47" d="100"/>
          <a:sy n="47" d="100"/>
        </p:scale>
        <p:origin x="-1186" y="-82"/>
      </p:cViewPr>
      <p:guideLst>
        <p:guide orient="horz" pos="2160"/>
        <p:guide pos="2880"/>
      </p:guideLst>
    </p:cSldViewPr>
  </p:slideViewPr>
  <p:notesTextViewPr>
    <p:cViewPr>
      <p:scale>
        <a:sx n="100" d="100"/>
        <a:sy n="100" d="100"/>
      </p:scale>
      <p:origin x="0" y="0"/>
    </p:cViewPr>
  </p:notesTextViewPr>
  <p:sorterViewPr>
    <p:cViewPr>
      <p:scale>
        <a:sx n="42" d="100"/>
        <a:sy n="42" d="100"/>
      </p:scale>
      <p:origin x="0" y="7584"/>
    </p:cViewPr>
  </p:sorterViewPr>
  <p:notesViewPr>
    <p:cSldViewPr>
      <p:cViewPr varScale="1">
        <p:scale>
          <a:sx n="41" d="100"/>
          <a:sy n="41" d="100"/>
        </p:scale>
        <p:origin x="-2347" y="-7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78C9C5-2967-49BE-A8EF-614B4A8067D6}" type="datetimeFigureOut">
              <a:rPr lang="en-US" smtClean="0"/>
              <a:pPr/>
              <a:t>10/2/2016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C91B00-F987-44A3-AF70-B5CF7E43C9E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opular-archaeology.com/issue/june-2011/article/ancient-nutcracker-man-had-no-taste-for-nut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Earth's_magnetic_field"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Earth's_magnetic_field"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Earth's_magnetic_field"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cbi.nlm.nih.gov/pubmed/21392817"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Homo_naledi"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elifesciences.org/content/4/e09561"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Homo_naledi"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http://elifesciences.org/content/4/e0956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Homo_naledi" TargetMode="External"/><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hyperlink" Target="http://elifesciences.org/content/4/e0956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Skeleton" TargetMode="External"/><Relationship Id="rId3" Type="http://schemas.openxmlformats.org/officeDocument/2006/relationships/hyperlink" Target="https://en.wikipedia.org/wiki/Turkana_Boy" TargetMode="External"/><Relationship Id="rId7" Type="http://schemas.openxmlformats.org/officeDocument/2006/relationships/hyperlink" Target="https://en.wikipedia.org/wiki/Pleistocen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Hominin" TargetMode="External"/><Relationship Id="rId11" Type="http://schemas.openxmlformats.org/officeDocument/2006/relationships/hyperlink" Target="https://en.wikipedia.org/wiki/Lake_Turkana" TargetMode="External"/><Relationship Id="rId5" Type="http://schemas.openxmlformats.org/officeDocument/2006/relationships/hyperlink" Target="https://en.wikipedia.org/wiki/Fossil" TargetMode="External"/><Relationship Id="rId10" Type="http://schemas.openxmlformats.org/officeDocument/2006/relationships/hyperlink" Target="https://en.wikipedia.org/wiki/Richard_Leakey" TargetMode="External"/><Relationship Id="rId4" Type="http://schemas.openxmlformats.org/officeDocument/2006/relationships/hyperlink" Target="https://en.wikipedia.org/wiki/Epithet" TargetMode="External"/><Relationship Id="rId9" Type="http://schemas.openxmlformats.org/officeDocument/2006/relationships/hyperlink" Target="https://en.wikipedia.org/wiki/Kamoya_Kime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pronunciation of Gauteng – </a:t>
            </a:r>
            <a:r>
              <a:rPr lang="en-US" dirty="0" err="1" smtClean="0"/>
              <a:t>Gow</a:t>
            </a:r>
            <a:r>
              <a:rPr lang="en-US" dirty="0" smtClean="0"/>
              <a:t>-tang</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30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53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http://popular-archaeology.com/issue/june-2011/article/ancient-nutcracker-man-had-no-taste-for-nuts</a:t>
            </a:r>
            <a:r>
              <a:rPr lang="en-US" sz="1200" dirty="0" smtClean="0"/>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993300"/>
                </a:solidFill>
                <a:effectLst/>
                <a:latin typeface="Arial" charset="0"/>
                <a:cs typeface="Arial" charset="0"/>
              </a:rPr>
              <a:t>Map of the fossil sites and spread of the genus </a:t>
            </a:r>
            <a:r>
              <a:rPr kumimoji="0" lang="en-US" sz="1200" b="0" i="0" u="none" strike="noStrike" cap="none" normalizeH="0" baseline="0" dirty="0" err="1" smtClean="0">
                <a:ln>
                  <a:noFill/>
                </a:ln>
                <a:solidFill>
                  <a:srgbClr val="993300"/>
                </a:solidFill>
                <a:effectLst/>
                <a:latin typeface="Arial" charset="0"/>
                <a:cs typeface="Arial" charset="0"/>
              </a:rPr>
              <a:t>Paranthropus</a:t>
            </a:r>
            <a:r>
              <a:rPr kumimoji="0" lang="en-US" sz="1200" b="0" i="0" u="none" strike="noStrike" cap="none" normalizeH="0" baseline="0" dirty="0" smtClean="0">
                <a:ln>
                  <a:noFill/>
                </a:ln>
                <a:solidFill>
                  <a:srgbClr val="993300"/>
                </a:solidFill>
                <a:effectLst/>
                <a:latin typeface="Arial" charset="0"/>
                <a:cs typeface="Arial" charset="0"/>
              </a:rPr>
              <a:t> and genus Australopithecus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993300"/>
                </a:solidFill>
                <a:effectLst/>
                <a:latin typeface="Arial" charset="0"/>
                <a:cs typeface="Arial" charset="0"/>
              </a:rPr>
              <a:t>from 4.3 million years B.P. to 1 million years B.P.  Image courtesy </a:t>
            </a:r>
            <a:r>
              <a:rPr kumimoji="0" lang="en-US" sz="1200" b="0" i="0" u="none" strike="noStrike" cap="none" normalizeH="0" baseline="0" dirty="0" err="1" smtClean="0">
                <a:ln>
                  <a:noFill/>
                </a:ln>
                <a:solidFill>
                  <a:srgbClr val="993300"/>
                </a:solidFill>
                <a:effectLst/>
                <a:latin typeface="Arial" charset="0"/>
                <a:cs typeface="Arial" charset="0"/>
              </a:rPr>
              <a:t>Kameraad</a:t>
            </a:r>
            <a:r>
              <a:rPr kumimoji="0" lang="en-US" sz="1200" b="0" i="0" u="none" strike="noStrike" cap="none" normalizeH="0" baseline="0" dirty="0" smtClean="0">
                <a:ln>
                  <a:noFill/>
                </a:ln>
                <a:solidFill>
                  <a:srgbClr val="993300"/>
                </a:solidFill>
                <a:effectLst/>
                <a:latin typeface="Arial" charset="0"/>
                <a:cs typeface="Arial" charset="0"/>
              </a:rPr>
              <a:t> </a:t>
            </a:r>
            <a:r>
              <a:rPr kumimoji="0" lang="en-US" sz="1200" b="0" i="0" u="none" strike="noStrike" cap="none" normalizeH="0" baseline="0" dirty="0" err="1" smtClean="0">
                <a:ln>
                  <a:noFill/>
                </a:ln>
                <a:solidFill>
                  <a:srgbClr val="993300"/>
                </a:solidFill>
                <a:effectLst/>
                <a:latin typeface="Arial" charset="0"/>
                <a:cs typeface="Arial" charset="0"/>
              </a:rPr>
              <a:t>Pjotrand</a:t>
            </a:r>
            <a:r>
              <a:rPr kumimoji="0" lang="en-US" sz="1200" b="0" i="0" u="none" strike="noStrike" cap="none" normalizeH="0" baseline="0" dirty="0" smtClean="0">
                <a:ln>
                  <a:noFill/>
                </a:ln>
                <a:solidFill>
                  <a:srgbClr val="993300"/>
                </a:solidFill>
                <a:effectLst/>
                <a:latin typeface="Arial" charset="0"/>
                <a:cs typeface="Arial" charset="0"/>
              </a:rPr>
              <a:t> and Sting. Wikimedia Commons.</a:t>
            </a:r>
            <a:endParaRPr kumimoji="0" lang="en-US" sz="1200" b="0" i="0" u="none" strike="noStrike" cap="none" normalizeH="0" baseline="0" dirty="0" smtClean="0">
              <a:ln>
                <a:noFill/>
              </a:ln>
              <a:solidFill>
                <a:srgbClr val="000000"/>
              </a:solidFill>
              <a:effectLst/>
              <a:latin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62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Argon-forty</a:t>
            </a:r>
            <a:r>
              <a:rPr lang="en-US" baseline="0" dirty="0" smtClean="0"/>
              <a:t> and Calcium-forty are stable isotopes of their elements (no decay)</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76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78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dirty="0" smtClean="0">
                <a:hlinkClick r:id="rId3"/>
              </a:rPr>
              <a:t>https://en.wikipedia.org/wiki/Earth%27s_magnetic_field</a:t>
            </a:r>
            <a:endParaRPr lang="en-US" sz="1200" dirty="0" smtClean="0"/>
          </a:p>
          <a:p>
            <a:endParaRPr lang="en-US" dirty="0" smtClean="0"/>
          </a:p>
          <a:p>
            <a:r>
              <a:rPr lang="en-US" dirty="0" smtClean="0"/>
              <a:t>https://en.wikipedia.org/wiki/Geomagnetic_reversal</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86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dirty="0" smtClean="0">
                <a:hlinkClick r:id="rId3"/>
              </a:rPr>
              <a:t>https://en.wikipedia.org/wiki/Earth%27s_magnetic_field</a:t>
            </a:r>
            <a:endParaRPr lang="en-US" sz="1200" dirty="0" smtClean="0"/>
          </a:p>
          <a:p>
            <a:endParaRPr lang="en-US" dirty="0" smtClean="0"/>
          </a:p>
          <a:p>
            <a:r>
              <a:rPr lang="en-US" dirty="0" smtClean="0"/>
              <a:t>https://en.wikipedia.org/wiki/Geomagnetic_reversal</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87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dirty="0" smtClean="0">
                <a:hlinkClick r:id="rId3"/>
              </a:rPr>
              <a:t>https://en.wikipedia.org/wiki/Earth%27s_magnetic_field</a:t>
            </a:r>
            <a:endParaRPr lang="en-US" sz="1200" dirty="0" smtClean="0"/>
          </a:p>
          <a:p>
            <a:endParaRPr lang="en-US" dirty="0" smtClean="0"/>
          </a:p>
          <a:p>
            <a:r>
              <a:rPr lang="en-US" dirty="0" smtClean="0"/>
              <a:t>https://en.wikipedia.org/wiki/Geomagnetic_reversal</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88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http://johnhawks.net/weblog/fossils/africanus/sterkfontein/sterkfontein_age_review_2005.html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http://www.ncbi.nlm.nih.gov/pubmed/21392817</a:t>
            </a:r>
            <a:endParaRPr lang="en-US" sz="1200" dirty="0" smtClean="0"/>
          </a:p>
          <a:p>
            <a:r>
              <a:rPr lang="en-US" dirty="0" smtClean="0"/>
              <a:t>https://www.google.com/search?q=sterkfontein+cave+cross+section&amp;biw=1093&amp;bih=508&amp;tbm=isch&amp;tbo=u&amp;source=univ&amp;sa=X&amp;ved=0ahUKEwjZtvy7jejJAhWJaT4KHb-rBlkQsAQIGw&amp;dpr=1.25#imgdii=yBmrY5bFnU9p8M%3A%3ByBmrY5bFnU9p8M%3A%3BGau_WumlaP0mqM%3A&amp;imgrc=yBmrY5bFnU9p8M%3A</a:t>
            </a:r>
          </a:p>
          <a:p>
            <a:endParaRPr lang="en-US" dirty="0" smtClean="0"/>
          </a:p>
          <a:p>
            <a:r>
              <a:rPr lang="en-US" dirty="0" smtClean="0"/>
              <a:t>Sts 5 =</a:t>
            </a:r>
            <a:r>
              <a:rPr lang="en-US" baseline="0" dirty="0" smtClean="0"/>
              <a:t> </a:t>
            </a:r>
            <a:r>
              <a:rPr lang="en-US" baseline="0" dirty="0" err="1" smtClean="0"/>
              <a:t>Mrs</a:t>
            </a:r>
            <a:r>
              <a:rPr lang="en-US" baseline="0" dirty="0" smtClean="0"/>
              <a:t> Pleas</a:t>
            </a:r>
            <a:endParaRPr lang="en-US" dirty="0" smtClean="0"/>
          </a:p>
          <a:p>
            <a:r>
              <a:rPr lang="en-US" dirty="0" err="1" smtClean="0"/>
              <a:t>Stw</a:t>
            </a:r>
            <a:r>
              <a:rPr lang="en-US" dirty="0" smtClean="0"/>
              <a:t> 573 =</a:t>
            </a:r>
            <a:r>
              <a:rPr lang="en-US" baseline="0" dirty="0" smtClean="0"/>
              <a:t> little foot</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http://www.nature.com/nature/journal/v522/n7554/full/nature14268.html?WT.ec_id=NATURE-20150604</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91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http://www.nature.com/nature/journal/v522/n7554/full/nature14268.html?WT.ec_id=NATURE-20150604</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92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http://www.nature.com/nature/journal/v522/n7554/full/nature14268.html?WT.ec_id=NATURE-20150604</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93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https://en.wikipedia.org/wiki/Earth%27s_magnetic_field</a:t>
            </a:r>
          </a:p>
          <a:p>
            <a:r>
              <a:rPr lang="en-US" dirty="0" smtClean="0"/>
              <a:t>Source</a:t>
            </a:r>
            <a:r>
              <a:rPr lang="en-US" baseline="0" dirty="0" smtClean="0"/>
              <a:t> for polarity graph</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98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https://en.wikipedia.org/wiki/Homo_naledi</a:t>
            </a:r>
            <a:endParaRPr lang="en-US" dirty="0" smtClean="0">
              <a:hlinkClick r:id="rId4"/>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http://elifesciences.org/content/4/e09561</a:t>
            </a:r>
            <a:endParaRPr lang="en-US" dirty="0" smtClean="0"/>
          </a:p>
        </p:txBody>
      </p:sp>
      <p:sp>
        <p:nvSpPr>
          <p:cNvPr id="4" name="Slide Number Placeholder 3"/>
          <p:cNvSpPr>
            <a:spLocks noGrp="1"/>
          </p:cNvSpPr>
          <p:nvPr>
            <p:ph type="sldNum" sz="quarter" idx="10"/>
          </p:nvPr>
        </p:nvSpPr>
        <p:spPr/>
        <p:txBody>
          <a:bodyPr/>
          <a:lstStyle/>
          <a:p>
            <a:fld id="{34C91B00-F987-44A3-AF70-B5CF7E43C9EC}" type="slidenum">
              <a:rPr lang="en-US" smtClean="0"/>
              <a:pPr/>
              <a:t>101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https://en.wikipedia.org/wiki/Homo_naledi</a:t>
            </a:r>
            <a:endParaRPr lang="en-US" dirty="0" smtClean="0">
              <a:hlinkClick r:id="rId4"/>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http://elifesciences.org/content/4/e09561</a:t>
            </a:r>
            <a:endParaRPr lang="en-US" dirty="0" smtClean="0"/>
          </a:p>
        </p:txBody>
      </p:sp>
      <p:sp>
        <p:nvSpPr>
          <p:cNvPr id="4" name="Slide Number Placeholder 3"/>
          <p:cNvSpPr>
            <a:spLocks noGrp="1"/>
          </p:cNvSpPr>
          <p:nvPr>
            <p:ph type="sldNum" sz="quarter" idx="10"/>
          </p:nvPr>
        </p:nvSpPr>
        <p:spPr/>
        <p:txBody>
          <a:bodyPr/>
          <a:lstStyle/>
          <a:p>
            <a:fld id="{34C91B00-F987-44A3-AF70-B5CF7E43C9EC}" type="slidenum">
              <a:rPr lang="en-US" smtClean="0"/>
              <a:pPr/>
              <a:t>103</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https://en.wikipedia.org/wiki/Homo_naledi</a:t>
            </a:r>
            <a:endParaRPr lang="en-US" dirty="0" smtClean="0">
              <a:hlinkClick r:id="rId4"/>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http://elifesciences.org/content/4/e09561</a:t>
            </a:r>
            <a:endParaRPr lang="en-US" dirty="0" smtClean="0"/>
          </a:p>
        </p:txBody>
      </p:sp>
      <p:sp>
        <p:nvSpPr>
          <p:cNvPr id="4" name="Slide Number Placeholder 3"/>
          <p:cNvSpPr>
            <a:spLocks noGrp="1"/>
          </p:cNvSpPr>
          <p:nvPr>
            <p:ph type="sldNum" sz="quarter" idx="10"/>
          </p:nvPr>
        </p:nvSpPr>
        <p:spPr/>
        <p:txBody>
          <a:bodyPr/>
          <a:lstStyle/>
          <a:p>
            <a:fld id="{34C91B00-F987-44A3-AF70-B5CF7E43C9EC}" type="slidenum">
              <a:rPr lang="en-US" smtClean="0"/>
              <a:pPr/>
              <a:t>104</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https://en.wikipedia.org/wiki/Homo_naledi</a:t>
            </a:r>
          </a:p>
        </p:txBody>
      </p:sp>
      <p:sp>
        <p:nvSpPr>
          <p:cNvPr id="4" name="Slide Number Placeholder 3"/>
          <p:cNvSpPr>
            <a:spLocks noGrp="1"/>
          </p:cNvSpPr>
          <p:nvPr>
            <p:ph type="sldNum" sz="quarter" idx="10"/>
          </p:nvPr>
        </p:nvSpPr>
        <p:spPr/>
        <p:txBody>
          <a:bodyPr/>
          <a:lstStyle/>
          <a:p>
            <a:fld id="{34C91B00-F987-44A3-AF70-B5CF7E43C9EC}" type="slidenum">
              <a:rPr lang="en-US" smtClean="0"/>
              <a:pPr/>
              <a:t>107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https://en.wikipedia.org/wiki/Homo_naledi</a:t>
            </a:r>
          </a:p>
        </p:txBody>
      </p:sp>
      <p:sp>
        <p:nvSpPr>
          <p:cNvPr id="4" name="Slide Number Placeholder 3"/>
          <p:cNvSpPr>
            <a:spLocks noGrp="1"/>
          </p:cNvSpPr>
          <p:nvPr>
            <p:ph type="sldNum" sz="quarter" idx="10"/>
          </p:nvPr>
        </p:nvSpPr>
        <p:spPr/>
        <p:txBody>
          <a:bodyPr/>
          <a:lstStyle/>
          <a:p>
            <a:fld id="{34C91B00-F987-44A3-AF70-B5CF7E43C9EC}" type="slidenum">
              <a:rPr lang="en-US" smtClean="0"/>
              <a:pPr/>
              <a:t>108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https://en.wikipedia.org/wiki/Homo_naledi</a:t>
            </a:r>
          </a:p>
        </p:txBody>
      </p:sp>
      <p:sp>
        <p:nvSpPr>
          <p:cNvPr id="4" name="Slide Number Placeholder 3"/>
          <p:cNvSpPr>
            <a:spLocks noGrp="1"/>
          </p:cNvSpPr>
          <p:nvPr>
            <p:ph type="sldNum" sz="quarter" idx="10"/>
          </p:nvPr>
        </p:nvSpPr>
        <p:spPr/>
        <p:txBody>
          <a:bodyPr/>
          <a:lstStyle/>
          <a:p>
            <a:fld id="{34C91B00-F987-44A3-AF70-B5CF7E43C9EC}" type="slidenum">
              <a:rPr lang="en-US" smtClean="0"/>
              <a:pPr/>
              <a:t>109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https://en.wikipedia.org/wiki/Homo_naledi</a:t>
            </a:r>
          </a:p>
        </p:txBody>
      </p:sp>
      <p:sp>
        <p:nvSpPr>
          <p:cNvPr id="4" name="Slide Number Placeholder 3"/>
          <p:cNvSpPr>
            <a:spLocks noGrp="1"/>
          </p:cNvSpPr>
          <p:nvPr>
            <p:ph type="sldNum" sz="quarter" idx="10"/>
          </p:nvPr>
        </p:nvSpPr>
        <p:spPr/>
        <p:txBody>
          <a:bodyPr/>
          <a:lstStyle/>
          <a:p>
            <a:fld id="{34C91B00-F987-44A3-AF70-B5CF7E43C9EC}" type="slidenum">
              <a:rPr lang="en-US" smtClean="0"/>
              <a:pPr/>
              <a:t>110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127</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13</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hlinkClick r:id="rId3"/>
              </a:rPr>
              <a:t>https://en.wikipedia.org/wiki/Turkana_Boy</a:t>
            </a:r>
            <a:endParaRPr lang="en-US" dirty="0" smtClean="0"/>
          </a:p>
          <a:p>
            <a:r>
              <a:rPr lang="en-US" b="1" dirty="0" smtClean="0"/>
              <a:t>Turkana Boy</a:t>
            </a:r>
            <a:r>
              <a:rPr lang="en-US" dirty="0" smtClean="0"/>
              <a:t>, now called, </a:t>
            </a:r>
            <a:r>
              <a:rPr lang="en-US" b="1" dirty="0" err="1" smtClean="0"/>
              <a:t>Nariokotome</a:t>
            </a:r>
            <a:r>
              <a:rPr lang="en-US" b="1" dirty="0" smtClean="0"/>
              <a:t> Boy,</a:t>
            </a:r>
            <a:r>
              <a:rPr lang="en-US" dirty="0" smtClean="0"/>
              <a:t> is the </a:t>
            </a:r>
            <a:r>
              <a:rPr lang="en-US" dirty="0" smtClean="0">
                <a:hlinkClick r:id="rId4" tooltip="Epithet"/>
              </a:rPr>
              <a:t>common name</a:t>
            </a:r>
            <a:r>
              <a:rPr lang="en-US" dirty="0" smtClean="0"/>
              <a:t> of </a:t>
            </a:r>
            <a:r>
              <a:rPr lang="en-US" dirty="0" smtClean="0">
                <a:hlinkClick r:id="rId5" tooltip="Fossil"/>
              </a:rPr>
              <a:t>fossil</a:t>
            </a:r>
            <a:r>
              <a:rPr lang="en-US" dirty="0" smtClean="0"/>
              <a:t> KNM-WT 15000,</a:t>
            </a:r>
            <a:r>
              <a:rPr lang="en-US" baseline="30000" dirty="0" smtClean="0">
                <a:hlinkClick r:id="rId3"/>
              </a:rPr>
              <a:t>[</a:t>
            </a:r>
            <a:r>
              <a:rPr lang="en-US" baseline="30000" dirty="0" err="1" smtClean="0">
                <a:hlinkClick r:id="rId3"/>
              </a:rPr>
              <a:t>nb</a:t>
            </a:r>
            <a:r>
              <a:rPr lang="en-US" baseline="30000" dirty="0" smtClean="0">
                <a:hlinkClick r:id="rId3"/>
              </a:rPr>
              <a:t> 1]</a:t>
            </a:r>
            <a:r>
              <a:rPr lang="en-US" dirty="0" smtClean="0"/>
              <a:t> a nearly complete skeleton of a </a:t>
            </a:r>
            <a:r>
              <a:rPr lang="en-US" dirty="0" err="1" smtClean="0">
                <a:hlinkClick r:id="rId6" tooltip="Hominin"/>
              </a:rPr>
              <a:t>hominin</a:t>
            </a:r>
            <a:r>
              <a:rPr lang="en-US" dirty="0" smtClean="0"/>
              <a:t> youth who lived during the </a:t>
            </a:r>
            <a:r>
              <a:rPr lang="en-US" dirty="0" err="1" smtClean="0"/>
              <a:t>early</a:t>
            </a:r>
            <a:r>
              <a:rPr lang="en-US" dirty="0" err="1" smtClean="0">
                <a:hlinkClick r:id="rId7" tooltip="Pleistocene"/>
              </a:rPr>
              <a:t>Pleistocene</a:t>
            </a:r>
            <a:r>
              <a:rPr lang="en-US" dirty="0" smtClean="0"/>
              <a:t>. This specimen is the most complete early human skeleton ever found. It is believed to be between 1.5 and 1.6 million years old.</a:t>
            </a:r>
          </a:p>
          <a:p>
            <a:r>
              <a:rPr lang="en-US" dirty="0" smtClean="0"/>
              <a:t>Estimates of his age at death range from seven to 18 years old; the most recent scientific review suggests eight years.</a:t>
            </a:r>
            <a:r>
              <a:rPr lang="en-US" baseline="30000" dirty="0" smtClean="0">
                <a:hlinkClick r:id="rId3"/>
              </a:rPr>
              <a:t>[1]</a:t>
            </a:r>
            <a:r>
              <a:rPr lang="en-US" dirty="0" smtClean="0"/>
              <a:t> It was initially suggested that he would have grown into a 185 </a:t>
            </a:r>
            <a:r>
              <a:rPr lang="en-US" dirty="0" err="1" smtClean="0"/>
              <a:t>centimetres</a:t>
            </a:r>
            <a:r>
              <a:rPr lang="en-US" dirty="0" smtClean="0"/>
              <a:t> (73 in) tall adult, but the most recent analysis argues for the much shorter stature of 163 </a:t>
            </a:r>
            <a:r>
              <a:rPr lang="en-US" dirty="0" err="1" smtClean="0"/>
              <a:t>centimetres</a:t>
            </a:r>
            <a:r>
              <a:rPr lang="en-US" dirty="0" smtClean="0"/>
              <a:t> (64 in). The reason for this shift has been research showing that his growth maturation differed from that of modern humans in that he would have had a briefer and smaller adolescent growth spurt.</a:t>
            </a:r>
            <a:r>
              <a:rPr lang="en-US" baseline="30000" dirty="0" smtClean="0">
                <a:hlinkClick r:id="rId3"/>
              </a:rPr>
              <a:t>[1]</a:t>
            </a:r>
            <a:endParaRPr lang="en-US" dirty="0" smtClean="0"/>
          </a:p>
          <a:p>
            <a:r>
              <a:rPr lang="en-US" dirty="0" smtClean="0"/>
              <a:t>The </a:t>
            </a:r>
            <a:r>
              <a:rPr lang="en-US" dirty="0" smtClean="0">
                <a:hlinkClick r:id="rId8" tooltip="Skeleton"/>
              </a:rPr>
              <a:t>skeleton</a:t>
            </a:r>
            <a:r>
              <a:rPr lang="en-US" dirty="0" smtClean="0"/>
              <a:t> was discovered in 1984 by </a:t>
            </a:r>
            <a:r>
              <a:rPr lang="en-US" dirty="0" err="1" smtClean="0">
                <a:hlinkClick r:id="rId9" tooltip="Kamoya Kimeu"/>
              </a:rPr>
              <a:t>Kamoya</a:t>
            </a:r>
            <a:r>
              <a:rPr lang="en-US" dirty="0" smtClean="0">
                <a:hlinkClick r:id="rId9" tooltip="Kamoya Kimeu"/>
              </a:rPr>
              <a:t> </a:t>
            </a:r>
            <a:r>
              <a:rPr lang="en-US" dirty="0" err="1" smtClean="0">
                <a:hlinkClick r:id="rId9" tooltip="Kamoya Kimeu"/>
              </a:rPr>
              <a:t>Kimeu</a:t>
            </a:r>
            <a:r>
              <a:rPr lang="en-US" dirty="0" smtClean="0"/>
              <a:t>, a member of a team led </a:t>
            </a:r>
            <a:r>
              <a:rPr lang="en-US" dirty="0" err="1" smtClean="0"/>
              <a:t>by</a:t>
            </a:r>
            <a:r>
              <a:rPr lang="en-US" dirty="0" err="1" smtClean="0">
                <a:hlinkClick r:id="rId10" tooltip="Richard Leakey"/>
              </a:rPr>
              <a:t>Richard</a:t>
            </a:r>
            <a:r>
              <a:rPr lang="en-US" dirty="0" smtClean="0">
                <a:hlinkClick r:id="rId10" tooltip="Richard Leakey"/>
              </a:rPr>
              <a:t> Leakey</a:t>
            </a:r>
            <a:r>
              <a:rPr lang="en-US" dirty="0" smtClean="0"/>
              <a:t>, at </a:t>
            </a:r>
            <a:r>
              <a:rPr lang="en-US" dirty="0" err="1" smtClean="0"/>
              <a:t>Nariokotome</a:t>
            </a:r>
            <a:r>
              <a:rPr lang="en-US" dirty="0" smtClean="0"/>
              <a:t> near </a:t>
            </a:r>
            <a:r>
              <a:rPr lang="en-US" dirty="0" smtClean="0">
                <a:hlinkClick r:id="rId11" tooltip="Lake Turkana"/>
              </a:rPr>
              <a:t>Lake Turkana</a:t>
            </a:r>
            <a:r>
              <a:rPr lang="en-US" dirty="0" smtClean="0"/>
              <a:t> in Kenya.</a:t>
            </a:r>
          </a:p>
          <a:p>
            <a:endParaRPr lang="en-US" dirty="0" smtClean="0"/>
          </a:p>
          <a:p>
            <a:pPr eaLnBrk="1" hangingPunct="1">
              <a:spcBef>
                <a:spcPct val="0"/>
              </a:spcBef>
            </a:pPr>
            <a:endParaRPr lang="en-US" dirty="0"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http://humanorigins.si.edu/evidence/human-fossils/species/australopithecus-afarensis</a:t>
            </a:r>
          </a:p>
          <a:p>
            <a:r>
              <a:rPr lang="en-US" dirty="0" smtClean="0"/>
              <a:t>http://www.sci-news.com/othersciences/anthropology/science-paranthropus-boisei-tiger-nut-diet-01680.html</a:t>
            </a:r>
          </a:p>
          <a:p>
            <a:r>
              <a:rPr lang="en-US" smtClean="0"/>
              <a:t>http://humanorigins.si.edu/evidence/human-fossils/species/homo-habilis</a:t>
            </a:r>
          </a:p>
          <a:p>
            <a:endParaRPr lang="en-US" dirty="0"/>
          </a:p>
        </p:txBody>
      </p:sp>
      <p:sp>
        <p:nvSpPr>
          <p:cNvPr id="4" name="Slide Number Placeholder 3"/>
          <p:cNvSpPr>
            <a:spLocks noGrp="1"/>
          </p:cNvSpPr>
          <p:nvPr>
            <p:ph type="sldNum" sz="quarter" idx="10"/>
          </p:nvPr>
        </p:nvSpPr>
        <p:spPr/>
        <p:txBody>
          <a:bodyPr/>
          <a:lstStyle/>
          <a:p>
            <a:fld id="{9FA1AE4F-51A4-4910-BDD5-4CA742729CFF}"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95B2B-2B33-4AF9-B358-117A6906A728}" type="datetimeFigureOut">
              <a:rPr lang="en-US" smtClean="0"/>
              <a:pPr/>
              <a:t>10/2/2016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95B2B-2B33-4AF9-B358-117A6906A728}" type="datetimeFigureOut">
              <a:rPr lang="en-US" smtClean="0"/>
              <a:pPr/>
              <a:t>10/2/2016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A7370-EC85-430B-9ABF-1D28E1DCAD4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enioruniv.org/"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102.xml.rels><?xml version="1.0" encoding="UTF-8" standalone="yes"?>
<Relationships xmlns="http://schemas.openxmlformats.org/package/2006/relationships"><Relationship Id="rId3" Type="http://schemas.openxmlformats.org/officeDocument/2006/relationships/hyperlink" Target="http://news.nationalgeographic.com/news/2013/11/131106-lee-berger-human-ancestor-fossil-excavation/" TargetMode="External"/><Relationship Id="rId2" Type="http://schemas.openxmlformats.org/officeDocument/2006/relationships/hyperlink" Target="http://elifesciences.org/content/4/e09561" TargetMode="External"/><Relationship Id="rId1" Type="http://schemas.openxmlformats.org/officeDocument/2006/relationships/slideLayout" Target="../slideLayouts/slideLayout7.xml"/><Relationship Id="rId5" Type="http://schemas.openxmlformats.org/officeDocument/2006/relationships/hyperlink" Target="http://voices.nationalgeographic.com/2013/11/10/remarkably-well-preserved-hominid-skeleton-emerges/" TargetMode="External"/><Relationship Id="rId4" Type="http://schemas.openxmlformats.org/officeDocument/2006/relationships/hyperlink" Target="http://voices.nationalgeographic.com/2013/11/12/multiple-ancient-hominids-found-on-day-2-of-rising-star-expedition/"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68.jpeg"/></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0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4.jpeg"/></Relationships>
</file>

<file path=ppt/slides/_rels/slide10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20.jpeg"/><Relationship Id="rId4" Type="http://schemas.openxmlformats.org/officeDocument/2006/relationships/image" Target="../media/image9.jpeg"/></Relationships>
</file>

<file path=ppt/slides/_rels/slide1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hyperlink" Target="https://en.wikipedia.org/wiki/File:Homo_naledi_hand.jpg" TargetMode="External"/><Relationship Id="rId4" Type="http://schemas.openxmlformats.org/officeDocument/2006/relationships/image" Target="../media/image77.jpeg"/></Relationships>
</file>

<file path=ppt/slides/_rels/slide10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4.jpeg"/><Relationship Id="rId7"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9.jpeg"/><Relationship Id="rId4" Type="http://schemas.openxmlformats.org/officeDocument/2006/relationships/image" Target="../media/image24.jpeg"/></Relationships>
</file>

<file path=ppt/slides/_rels/slide1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hyperlink" Target="https://en.wikipedia.org/wiki/Hominini" TargetMode="External"/><Relationship Id="rId13" Type="http://schemas.openxmlformats.org/officeDocument/2006/relationships/hyperlink" Target="https://en.wikipedia.org/wiki/Rising_Star_Cave" TargetMode="External"/><Relationship Id="rId18" Type="http://schemas.openxmlformats.org/officeDocument/2006/relationships/hyperlink" Target="https://en.wikipedia.org/wiki/Plesiomorphic" TargetMode="External"/><Relationship Id="rId26" Type="http://schemas.openxmlformats.org/officeDocument/2006/relationships/hyperlink" Target="https://en.wikipedia.org/wiki/Rising_Star_Expedition" TargetMode="External"/><Relationship Id="rId3" Type="http://schemas.openxmlformats.org/officeDocument/2006/relationships/image" Target="../media/image83.png"/><Relationship Id="rId21" Type="http://schemas.openxmlformats.org/officeDocument/2006/relationships/hyperlink" Target="https://en.wikipedia.org/wiki/Caving" TargetMode="External"/><Relationship Id="rId7" Type="http://schemas.openxmlformats.org/officeDocument/2006/relationships/hyperlink" Target="https://en.wikipedia.org/wiki/Extinct_species" TargetMode="External"/><Relationship Id="rId12" Type="http://schemas.openxmlformats.org/officeDocument/2006/relationships/hyperlink" Target="https://en.wikipedia.org/wiki/Gauteng" TargetMode="External"/><Relationship Id="rId17" Type="http://schemas.openxmlformats.org/officeDocument/2006/relationships/hyperlink" Target="https://en.wikipedia.org/wiki/Australopithecus" TargetMode="External"/><Relationship Id="rId25" Type="http://schemas.openxmlformats.org/officeDocument/2006/relationships/hyperlink" Target="https://en.wikipedia.org/wiki/University_of_the_Witwatersrand" TargetMode="External"/><Relationship Id="rId2" Type="http://schemas.openxmlformats.org/officeDocument/2006/relationships/image" Target="../media/image82.png"/><Relationship Id="rId16" Type="http://schemas.openxmlformats.org/officeDocument/2006/relationships/hyperlink" Target="https://en.wikipedia.org/wiki/Endocranium" TargetMode="External"/><Relationship Id="rId20" Type="http://schemas.openxmlformats.org/officeDocument/2006/relationships/hyperlink" Target="https://en.wikipedia.org/wiki/Apomorphic" TargetMode="External"/><Relationship Id="rId29" Type="http://schemas.openxmlformats.org/officeDocument/2006/relationships/hyperlink" Target="https://en.wikipedia.org/wiki/Articulated" TargetMode="External"/><Relationship Id="rId1" Type="http://schemas.openxmlformats.org/officeDocument/2006/relationships/slideLayout" Target="../slideLayouts/slideLayout7.xml"/><Relationship Id="rId6" Type="http://schemas.openxmlformats.org/officeDocument/2006/relationships/hyperlink" Target="https://en.wikipedia.org/wiki/Homo_naledi" TargetMode="External"/><Relationship Id="rId11" Type="http://schemas.openxmlformats.org/officeDocument/2006/relationships/hyperlink" Target="https://en.wikipedia.org/wiki/South_Africa" TargetMode="External"/><Relationship Id="rId24" Type="http://schemas.openxmlformats.org/officeDocument/2006/relationships/hyperlink" Target="https://en.wikipedia.org/wiki/National_Geographic_Society" TargetMode="External"/><Relationship Id="rId32" Type="http://schemas.openxmlformats.org/officeDocument/2006/relationships/hyperlink" Target="https://en.wikipedia.org/wiki/Johannesburg" TargetMode="External"/><Relationship Id="rId5" Type="http://schemas.openxmlformats.org/officeDocument/2006/relationships/image" Target="../media/image86.png"/><Relationship Id="rId15" Type="http://schemas.openxmlformats.org/officeDocument/2006/relationships/hyperlink" Target="https://en.wikipedia.org/wiki/World_Heritage_Site" TargetMode="External"/><Relationship Id="rId23" Type="http://schemas.openxmlformats.org/officeDocument/2006/relationships/hyperlink" Target="https://en.wikipedia.org/wiki/Dinaledi_Chamber" TargetMode="External"/><Relationship Id="rId28" Type="http://schemas.openxmlformats.org/officeDocument/2006/relationships/hyperlink" Target="https://en.wikipedia.org/wiki/Disarticulation" TargetMode="External"/><Relationship Id="rId10" Type="http://schemas.openxmlformats.org/officeDocument/2006/relationships/hyperlink" Target="https://en.wikipedia.org/wiki/Homo" TargetMode="External"/><Relationship Id="rId19" Type="http://schemas.openxmlformats.org/officeDocument/2006/relationships/hyperlink" Target="https://en.wikipedia.org/wiki/Australopithecine" TargetMode="External"/><Relationship Id="rId31" Type="http://schemas.openxmlformats.org/officeDocument/2006/relationships/hyperlink" Target="https://en.wikipedia.org/wiki/Mandible" TargetMode="External"/><Relationship Id="rId4" Type="http://schemas.openxmlformats.org/officeDocument/2006/relationships/image" Target="../media/image85.png"/><Relationship Id="rId9" Type="http://schemas.openxmlformats.org/officeDocument/2006/relationships/hyperlink" Target="https://en.wikipedia.org/wiki/Genus" TargetMode="External"/><Relationship Id="rId14" Type="http://schemas.openxmlformats.org/officeDocument/2006/relationships/hyperlink" Target="https://en.wikipedia.org/wiki/Cradle_of_Humankind" TargetMode="External"/><Relationship Id="rId22" Type="http://schemas.openxmlformats.org/officeDocument/2006/relationships/hyperlink" Target="https://en.wikipedia.org/wiki/Lee_Rogers_Berger" TargetMode="External"/><Relationship Id="rId27" Type="http://schemas.openxmlformats.org/officeDocument/2006/relationships/hyperlink" Target="https://en.wikipedia.org/wiki/Clay" TargetMode="External"/><Relationship Id="rId30" Type="http://schemas.openxmlformats.org/officeDocument/2006/relationships/hyperlink" Target="https://en.wikipedia.org/wiki/Maxilla"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56.wmf"/><Relationship Id="rId4" Type="http://schemas.openxmlformats.org/officeDocument/2006/relationships/image" Target="../media/image54.jpeg"/></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89.png"/><Relationship Id="rId7" Type="http://schemas.openxmlformats.org/officeDocument/2006/relationships/image" Target="../media/image24.jpe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39.png"/><Relationship Id="rId10" Type="http://schemas.openxmlformats.org/officeDocument/2006/relationships/image" Target="../media/image11.jpeg"/><Relationship Id="rId4" Type="http://schemas.openxmlformats.org/officeDocument/2006/relationships/image" Target="../media/image90.png"/><Relationship Id="rId9" Type="http://schemas.openxmlformats.org/officeDocument/2006/relationships/image" Target="../media/image10.jpeg"/></Relationships>
</file>

<file path=ppt/slides/_rels/slide12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9.png"/><Relationship Id="rId7"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92.png"/><Relationship Id="rId5" Type="http://schemas.openxmlformats.org/officeDocument/2006/relationships/image" Target="../media/image24.jpeg"/><Relationship Id="rId10" Type="http://schemas.openxmlformats.org/officeDocument/2006/relationships/image" Target="../media/image91.jpeg"/><Relationship Id="rId4" Type="http://schemas.openxmlformats.org/officeDocument/2006/relationships/image" Target="../media/image20.jpeg"/><Relationship Id="rId9"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openxmlformats.org/officeDocument/2006/relationships/hyperlink" Target="http://www.senioruniv.org/"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29.xml.rels><?xml version="1.0" encoding="UTF-8" standalone="yes"?>
<Relationships xmlns="http://schemas.openxmlformats.org/package/2006/relationships"><Relationship Id="rId8" Type="http://schemas.openxmlformats.org/officeDocument/2006/relationships/hyperlink" Target="http://www.sa-venues.com/maps/gauteng_magaliesberg.htm" TargetMode="External"/><Relationship Id="rId13" Type="http://schemas.openxmlformats.org/officeDocument/2006/relationships/hyperlink" Target="http://www.ncbi.nlm.nih.gov/pubmed/22459766" TargetMode="External"/><Relationship Id="rId18" Type="http://schemas.openxmlformats.org/officeDocument/2006/relationships/hyperlink" Target="http://www.artlink.co.za/news_article.htm?contentID=28164" TargetMode="External"/><Relationship Id="rId26" Type="http://schemas.openxmlformats.org/officeDocument/2006/relationships/hyperlink" Target="http://anthro.palomar.edu/homo/homo_1.htm" TargetMode="External"/><Relationship Id="rId39" Type="http://schemas.openxmlformats.org/officeDocument/2006/relationships/hyperlink" Target="https://en.wikipedia.org/wiki/OH_5" TargetMode="External"/><Relationship Id="rId3" Type="http://schemas.openxmlformats.org/officeDocument/2006/relationships/hyperlink" Target="http://www.sa-venues.com/maps/gauteng_cradle_of_humankind.htm" TargetMode="External"/><Relationship Id="rId21" Type="http://schemas.openxmlformats.org/officeDocument/2006/relationships/hyperlink" Target="http://en.wikipedia.org/wiki/Human_evolution" TargetMode="External"/><Relationship Id="rId34" Type="http://schemas.openxmlformats.org/officeDocument/2006/relationships/hyperlink" Target="http://www.ncbi.nlm.nih.gov/pubmed/21392817" TargetMode="External"/><Relationship Id="rId7" Type="http://schemas.openxmlformats.org/officeDocument/2006/relationships/hyperlink" Target="http://www.maropeng.co.za/index.php/exhibition_guide/australopithecus/" TargetMode="External"/><Relationship Id="rId12" Type="http://schemas.openxmlformats.org/officeDocument/2006/relationships/hyperlink" Target="http://www.cradleofhumankind.co.za/exploretoday/Pages/_SterkfonteinCaves.aspx" TargetMode="External"/><Relationship Id="rId17" Type="http://schemas.openxmlformats.org/officeDocument/2006/relationships/hyperlink" Target="http://www.panoramio.com/photo/62201978" TargetMode="External"/><Relationship Id="rId25" Type="http://schemas.openxmlformats.org/officeDocument/2006/relationships/hyperlink" Target="http://en.wikipedia.org/wiki/Homo_gautengensis" TargetMode="External"/><Relationship Id="rId33" Type="http://schemas.openxmlformats.org/officeDocument/2006/relationships/hyperlink" Target="https://en.wikipedia.org/wiki/Earth's_magnetic_field" TargetMode="External"/><Relationship Id="rId38" Type="http://schemas.openxmlformats.org/officeDocument/2006/relationships/hyperlink" Target="https://en.wikipedia.org/wiki/Radiometric_dating" TargetMode="External"/><Relationship Id="rId2" Type="http://schemas.openxmlformats.org/officeDocument/2006/relationships/hyperlink" Target="http://www.lonelyplanet.com/maps/africa/tanzania/map_of_tanzania.jpg" TargetMode="External"/><Relationship Id="rId16" Type="http://schemas.openxmlformats.org/officeDocument/2006/relationships/hyperlink" Target="http://en.wikipedia.org/wiki/Little_Foot" TargetMode="External"/><Relationship Id="rId20" Type="http://schemas.openxmlformats.org/officeDocument/2006/relationships/hyperlink" Target="http://popular-archaeology.com/issue/june-2011/article/ancient-nutcracker-man-had-no-taste-for-nuts" TargetMode="External"/><Relationship Id="rId29" Type="http://schemas.openxmlformats.org/officeDocument/2006/relationships/hyperlink" Target="http://www.enchantedlearning.com/africa/rivers/outlinemaplabeled/" TargetMode="External"/><Relationship Id="rId1" Type="http://schemas.openxmlformats.org/officeDocument/2006/relationships/slideLayout" Target="../slideLayouts/slideLayout7.xml"/><Relationship Id="rId6" Type="http://schemas.openxmlformats.org/officeDocument/2006/relationships/hyperlink" Target="http://www.nationsencyclopedia.com/Africa/South-Africa" TargetMode="External"/><Relationship Id="rId11" Type="http://schemas.openxmlformats.org/officeDocument/2006/relationships/hyperlink" Target="http://blogs.smithsonianmag.com/hominids/2012/04/mrs-ples-a-hominid-with-an-identity-crisis/" TargetMode="External"/><Relationship Id="rId24" Type="http://schemas.openxmlformats.org/officeDocument/2006/relationships/hyperlink" Target="http://www.sciencedaily.com/releases/2010/04/100408105147.htm" TargetMode="External"/><Relationship Id="rId32" Type="http://schemas.openxmlformats.org/officeDocument/2006/relationships/hyperlink" Target="https://en.wikipedia.org/wiki/homo_naledi" TargetMode="External"/><Relationship Id="rId37" Type="http://schemas.openxmlformats.org/officeDocument/2006/relationships/hyperlink" Target="http://elifesciences.org/content/4/e09561" TargetMode="External"/><Relationship Id="rId5" Type="http://schemas.openxmlformats.org/officeDocument/2006/relationships/hyperlink" Target="http://pubs.usgs.gov/gip/dynamic/East_Africa.html" TargetMode="External"/><Relationship Id="rId15" Type="http://schemas.openxmlformats.org/officeDocument/2006/relationships/hyperlink" Target="http://en.wikipedia.org/wiki/Sterkfontein" TargetMode="External"/><Relationship Id="rId23" Type="http://schemas.openxmlformats.org/officeDocument/2006/relationships/hyperlink" Target="http://www.sciencedirect.com/science/article/pii/S0018442X10000727" TargetMode="External"/><Relationship Id="rId28" Type="http://schemas.openxmlformats.org/officeDocument/2006/relationships/hyperlink" Target="http://en.wikipedia.org/wiki/Neanderthal" TargetMode="External"/><Relationship Id="rId36" Type="http://schemas.openxmlformats.org/officeDocument/2006/relationships/hyperlink" Target="http://www.nytimes.com/2015/09/11/science/south-africa-fossils-new-species-human-ancestor-homo-naledi.html" TargetMode="External"/><Relationship Id="rId10" Type="http://schemas.openxmlformats.org/officeDocument/2006/relationships/hyperlink" Target="http://en.wikipedia.org/wiki/Mrs._Ples" TargetMode="External"/><Relationship Id="rId19" Type="http://schemas.openxmlformats.org/officeDocument/2006/relationships/hyperlink" Target="http://www.maropeng.co.za/index.php/exhibition_guide/sterkfontein/little_foot/" TargetMode="External"/><Relationship Id="rId31" Type="http://schemas.openxmlformats.org/officeDocument/2006/relationships/hyperlink" Target="http://www.telegraph.co.uk/news/uknews/1568938/Meet-Mrs-Ples-a-very-OAP-who-may-be-a-he.html" TargetMode="External"/><Relationship Id="rId4" Type="http://schemas.openxmlformats.org/officeDocument/2006/relationships/hyperlink" Target="http://geology.com/world/south-africa-satellite-image.shtml" TargetMode="External"/><Relationship Id="rId9" Type="http://schemas.openxmlformats.org/officeDocument/2006/relationships/hyperlink" Target="http://en.wikipedia.org/wiki/Australopithecus_africanus" TargetMode="External"/><Relationship Id="rId14" Type="http://schemas.openxmlformats.org/officeDocument/2006/relationships/hyperlink" Target="http://www.talkorigins.org/faqs/homs/rbroom.html" TargetMode="External"/><Relationship Id="rId22" Type="http://schemas.openxmlformats.org/officeDocument/2006/relationships/hyperlink" Target="http://www.newscientist.com/article/dn9989-timeline-human-evolution.html" TargetMode="External"/><Relationship Id="rId27" Type="http://schemas.openxmlformats.org/officeDocument/2006/relationships/hyperlink" Target="http://www.sourcinginnovation.com/archaeology/Arch08.htm" TargetMode="External"/><Relationship Id="rId30" Type="http://schemas.openxmlformats.org/officeDocument/2006/relationships/hyperlink" Target="http://humanorigins.si.edu/evidence/human-fossils/species/australopithecus-afarensis" TargetMode="External"/><Relationship Id="rId35" Type="http://schemas.openxmlformats.org/officeDocument/2006/relationships/hyperlink" Target="https://en.wikipedia.org/wiki/Homo_naled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humanorigins.si.edu/"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gif"/><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hyperlink" Target="http://www.cradleofhumankind.co.za/ourstory/fossilsites/Pages/SterkfonteinCaves.aspx" TargetMode="External"/><Relationship Id="rId7" Type="http://schemas.openxmlformats.org/officeDocument/2006/relationships/hyperlink" Target="http://www.cradleofhumankind.co.za/ourstory/ourjourney/humanorigins/Pages/Littlefoot(1997).aspx" TargetMode="External"/><Relationship Id="rId2" Type="http://schemas.openxmlformats.org/officeDocument/2006/relationships/hyperlink" Target="http://www.cradleofhumankind.co.za/exploretoday/Pages/_SterkfonteinCaves.aspx" TargetMode="External"/><Relationship Id="rId1" Type="http://schemas.openxmlformats.org/officeDocument/2006/relationships/slideLayout" Target="../slideLayouts/slideLayout7.xml"/><Relationship Id="rId6" Type="http://schemas.openxmlformats.org/officeDocument/2006/relationships/hyperlink" Target="http://www.cradleofhumankind.co.za/ourstory/ourjourney/humanorigins/Pages/Ron%20Clarke.aspx" TargetMode="External"/><Relationship Id="rId5" Type="http://schemas.openxmlformats.org/officeDocument/2006/relationships/hyperlink" Target="http://www.cradleofhumankind.co.za/ourstory/ourjourney/humanorigins/Pages/&#8221;MrsPles&#8221;(1947).aspx" TargetMode="External"/><Relationship Id="rId4" Type="http://schemas.openxmlformats.org/officeDocument/2006/relationships/hyperlink" Target="http://www.cradleofhumankind.co.za/ourstory/ourjourney/humanorigins/Pages/DrRobertBroom.aspx"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en.wikipedia.org/wiki/Gauteng" TargetMode="External"/><Relationship Id="rId13" Type="http://schemas.openxmlformats.org/officeDocument/2006/relationships/hyperlink" Target="http://en.wikipedia.org/wiki/Kromdraai" TargetMode="External"/><Relationship Id="rId18" Type="http://schemas.openxmlformats.org/officeDocument/2006/relationships/hyperlink" Target="http://en.wikipedia.org/wiki/Australopithecus" TargetMode="External"/><Relationship Id="rId26" Type="http://schemas.openxmlformats.org/officeDocument/2006/relationships/hyperlink" Target="http://en.wikipedia.org/wiki/Taung_child" TargetMode="External"/><Relationship Id="rId39" Type="http://schemas.openxmlformats.org/officeDocument/2006/relationships/hyperlink" Target="http://toolserver.org/~verisimilus/Timeline/Timeline.php?Ma=1.8&#8211;1.5" TargetMode="External"/><Relationship Id="rId3" Type="http://schemas.openxmlformats.org/officeDocument/2006/relationships/hyperlink" Target="http://en.wikipedia.org/wiki/Afrikaans" TargetMode="External"/><Relationship Id="rId21" Type="http://schemas.openxmlformats.org/officeDocument/2006/relationships/hyperlink" Target="http://en.wikipedia.org/wiki/Fossil" TargetMode="External"/><Relationship Id="rId34" Type="http://schemas.openxmlformats.org/officeDocument/2006/relationships/hyperlink" Target="http://en.wikipedia.org/wiki/Little_Foot" TargetMode="External"/><Relationship Id="rId42" Type="http://schemas.openxmlformats.org/officeDocument/2006/relationships/hyperlink" Target="http://en.wikipedia.org/wiki/Oldowan" TargetMode="External"/><Relationship Id="rId7" Type="http://schemas.openxmlformats.org/officeDocument/2006/relationships/hyperlink" Target="http://en.wikipedia.org/wiki/Anthropologist" TargetMode="External"/><Relationship Id="rId12" Type="http://schemas.openxmlformats.org/officeDocument/2006/relationships/hyperlink" Target="http://en.wikipedia.org/wiki/Swartkrans" TargetMode="External"/><Relationship Id="rId17" Type="http://schemas.openxmlformats.org/officeDocument/2006/relationships/hyperlink" Target="http://en.wikipedia.org/wiki/Hominidae" TargetMode="External"/><Relationship Id="rId25" Type="http://schemas.openxmlformats.org/officeDocument/2006/relationships/hyperlink" Target="http://en.wikipedia.org/wiki/Australopithecine" TargetMode="External"/><Relationship Id="rId33" Type="http://schemas.openxmlformats.org/officeDocument/2006/relationships/hyperlink" Target="http://en.wikipedia.org/wiki/Breccia" TargetMode="External"/><Relationship Id="rId38" Type="http://schemas.openxmlformats.org/officeDocument/2006/relationships/hyperlink" Target="http://toolserver.org/~verisimilus/Timeline/Timeline.php?Ma=2.3&#8211;2.2" TargetMode="External"/><Relationship Id="rId2" Type="http://schemas.openxmlformats.org/officeDocument/2006/relationships/hyperlink" Target="http://en.wikipedia.org/wiki/Sterkfontein" TargetMode="External"/><Relationship Id="rId16" Type="http://schemas.openxmlformats.org/officeDocument/2006/relationships/hyperlink" Target="http://en.wikipedia.org/wiki/Cradle_of_Humankind" TargetMode="External"/><Relationship Id="rId20" Type="http://schemas.openxmlformats.org/officeDocument/2006/relationships/hyperlink" Target="http://en.wikipedia.org/wiki/Paranthropus" TargetMode="External"/><Relationship Id="rId29" Type="http://schemas.openxmlformats.org/officeDocument/2006/relationships/hyperlink" Target="http://en.wikipedia.org/wiki/Plesianthropus_transvaalensis" TargetMode="External"/><Relationship Id="rId41" Type="http://schemas.openxmlformats.org/officeDocument/2006/relationships/hyperlink" Target="http://en.wikipedia.org/wiki/Homo_gautengensis" TargetMode="External"/><Relationship Id="rId1" Type="http://schemas.openxmlformats.org/officeDocument/2006/relationships/slideLayout" Target="../slideLayouts/slideLayout7.xml"/><Relationship Id="rId6" Type="http://schemas.openxmlformats.org/officeDocument/2006/relationships/hyperlink" Target="http://en.wikipedia.org/wiki/Paleontology" TargetMode="External"/><Relationship Id="rId11" Type="http://schemas.openxmlformats.org/officeDocument/2006/relationships/hyperlink" Target="http://en.wikipedia.org/wiki/Krugersdorp" TargetMode="External"/><Relationship Id="rId24" Type="http://schemas.openxmlformats.org/officeDocument/2006/relationships/hyperlink" Target="http://en.wikipedia.org/wiki/University_of_the_Witwatersrand" TargetMode="External"/><Relationship Id="rId32" Type="http://schemas.openxmlformats.org/officeDocument/2006/relationships/hyperlink" Target="http://en.wikipedia.org/wiki/Ronald_J._Clarke" TargetMode="External"/><Relationship Id="rId37" Type="http://schemas.openxmlformats.org/officeDocument/2006/relationships/hyperlink" Target="http://toolserver.org/~verisimilus/Timeline/Timeline.php?Ma=2.2&#8211;2.0" TargetMode="External"/><Relationship Id="rId40" Type="http://schemas.openxmlformats.org/officeDocument/2006/relationships/hyperlink" Target="http://en.wikipedia.org/wiki/Homo_habilis" TargetMode="External"/><Relationship Id="rId5" Type="http://schemas.openxmlformats.org/officeDocument/2006/relationships/hyperlink" Target="http://en.wikipedia.org/wiki/Cave" TargetMode="External"/><Relationship Id="rId15" Type="http://schemas.openxmlformats.org/officeDocument/2006/relationships/hyperlink" Target="http://en.wikipedia.org/wiki/World_Heritage_Site" TargetMode="External"/><Relationship Id="rId23" Type="http://schemas.openxmlformats.org/officeDocument/2006/relationships/hyperlink" Target="http://en.wikipedia.org/wiki/Robert_Broom" TargetMode="External"/><Relationship Id="rId28" Type="http://schemas.openxmlformats.org/officeDocument/2006/relationships/hyperlink" Target="http://en.wikipedia.org/wiki/World_War_II" TargetMode="External"/><Relationship Id="rId36" Type="http://schemas.openxmlformats.org/officeDocument/2006/relationships/hyperlink" Target="http://toolserver.org/~verisimilus/Timeline/Timeline.php?Ma=2.6&#8211;2.0" TargetMode="External"/><Relationship Id="rId10" Type="http://schemas.openxmlformats.org/officeDocument/2006/relationships/hyperlink" Target="http://en.wikipedia.org/wiki/South_Africa" TargetMode="External"/><Relationship Id="rId19" Type="http://schemas.openxmlformats.org/officeDocument/2006/relationships/hyperlink" Target="http://en.wikipedia.org/wiki/Homo" TargetMode="External"/><Relationship Id="rId31" Type="http://schemas.openxmlformats.org/officeDocument/2006/relationships/hyperlink" Target="http://en.wikipedia.org/wiki/Mrs._Ples" TargetMode="External"/><Relationship Id="rId4" Type="http://schemas.openxmlformats.org/officeDocument/2006/relationships/hyperlink" Target="http://en.wikipedia.org/wiki/Limestone" TargetMode="External"/><Relationship Id="rId9" Type="http://schemas.openxmlformats.org/officeDocument/2006/relationships/hyperlink" Target="http://en.wikipedia.org/wiki/Johannesburg" TargetMode="External"/><Relationship Id="rId14" Type="http://schemas.openxmlformats.org/officeDocument/2006/relationships/hyperlink" Target="http://en.wikipedia.org/wiki/Wonder_Cave_Kromdraai" TargetMode="External"/><Relationship Id="rId22" Type="http://schemas.openxmlformats.org/officeDocument/2006/relationships/hyperlink" Target="http://en.wikipedia.org/wiki/Raymond_Dart" TargetMode="External"/><Relationship Id="rId27" Type="http://schemas.openxmlformats.org/officeDocument/2006/relationships/hyperlink" Target="http://en.wikipedia.org/wiki/Australopithecus_africanus" TargetMode="External"/><Relationship Id="rId30" Type="http://schemas.openxmlformats.org/officeDocument/2006/relationships/hyperlink" Target="http://en.wikipedia.org/wiki/Transvaal_Province" TargetMode="External"/><Relationship Id="rId35" Type="http://schemas.openxmlformats.org/officeDocument/2006/relationships/hyperlink" Target="http://en.wikipedia.org/w/index.php?title=Sterkfontein&amp;action=edit&amp;section=2" TargetMode="External"/><Relationship Id="rId43" Type="http://schemas.openxmlformats.org/officeDocument/2006/relationships/hyperlink" Target="http://en.wikipedia.org/wiki/Acheulia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talkorigins.org/faqs/homs/specimen.html" TargetMode="External"/><Relationship Id="rId2" Type="http://schemas.openxmlformats.org/officeDocument/2006/relationships/hyperlink" Target="http://www.talkorigins.org/faqs/homs/rbroom.html"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en.wikipedia.org/wiki/Robert_Broom" TargetMode="External"/><Relationship Id="rId13" Type="http://schemas.openxmlformats.org/officeDocument/2006/relationships/hyperlink" Target="http://en.wikipedia.org/wiki/STS_14" TargetMode="External"/><Relationship Id="rId3" Type="http://schemas.openxmlformats.org/officeDocument/2006/relationships/hyperlink" Target="http://en.wikipedia.org/wiki/Australopithecus_africanus" TargetMode="External"/><Relationship Id="rId7" Type="http://schemas.openxmlformats.org/officeDocument/2006/relationships/hyperlink" Target="http://en.wikipedia.org/wiki/Pretoria" TargetMode="External"/><Relationship Id="rId12" Type="http://schemas.openxmlformats.org/officeDocument/2006/relationships/hyperlink" Target="http://en.wikipedia.org/wiki/Master_(form_of_address)" TargetMode="External"/><Relationship Id="rId2" Type="http://schemas.openxmlformats.org/officeDocument/2006/relationships/hyperlink" Target="http://en.wikipedia.org/wiki/Mrs._Ples" TargetMode="External"/><Relationship Id="rId1" Type="http://schemas.openxmlformats.org/officeDocument/2006/relationships/slideLayout" Target="../slideLayouts/slideLayout7.xml"/><Relationship Id="rId6" Type="http://schemas.openxmlformats.org/officeDocument/2006/relationships/hyperlink" Target="http://en.wikipedia.org/wiki/World_Heritage_Site" TargetMode="External"/><Relationship Id="rId11" Type="http://schemas.openxmlformats.org/officeDocument/2006/relationships/hyperlink" Target="http://en.wikipedia.org/wiki/Miss" TargetMode="External"/><Relationship Id="rId5" Type="http://schemas.openxmlformats.org/officeDocument/2006/relationships/hyperlink" Target="http://en.wikipedia.org/wiki/Cradle_of_Humankind" TargetMode="External"/><Relationship Id="rId15" Type="http://schemas.openxmlformats.org/officeDocument/2006/relationships/hyperlink" Target="http://en.wikipedia.org/wiki/Palaeomagnetism" TargetMode="External"/><Relationship Id="rId10" Type="http://schemas.openxmlformats.org/officeDocument/2006/relationships/hyperlink" Target="http://en.wikipedia.org/wiki/Transvaal_Province" TargetMode="External"/><Relationship Id="rId4" Type="http://schemas.openxmlformats.org/officeDocument/2006/relationships/hyperlink" Target="http://en.wikipedia.org/wiki/Sterkfontein" TargetMode="External"/><Relationship Id="rId9" Type="http://schemas.openxmlformats.org/officeDocument/2006/relationships/hyperlink" Target="http://en.wikipedia.org/wiki/John_T._Robinson" TargetMode="External"/><Relationship Id="rId14" Type="http://schemas.openxmlformats.org/officeDocument/2006/relationships/hyperlink" Target="http://en.wikipedia.org/wiki/Lucy_(Australopithec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blogs.smithsonianmag.com/hominids/2011/10/how-africa-became-the-cradle-of-humankind/" TargetMode="External"/><Relationship Id="rId7" Type="http://schemas.openxmlformats.org/officeDocument/2006/relationships/hyperlink" Target="http://www.maropeng.co.za/index.php/exhibition_guide/australopithecus/" TargetMode="External"/><Relationship Id="rId2" Type="http://schemas.openxmlformats.org/officeDocument/2006/relationships/hyperlink" Target="http://blogs.smithsonianmag.com/hominids/2012/04/mrs-ples-a-hominid-with-an-identity-crisis/" TargetMode="External"/><Relationship Id="rId1" Type="http://schemas.openxmlformats.org/officeDocument/2006/relationships/slideLayout" Target="../slideLayouts/slideLayout7.xml"/><Relationship Id="rId6" Type="http://schemas.openxmlformats.org/officeDocument/2006/relationships/hyperlink" Target="http://www.sciencedirect.com/science/article/pii/S0047248412000358" TargetMode="External"/><Relationship Id="rId5" Type="http://schemas.openxmlformats.org/officeDocument/2006/relationships/hyperlink" Target="http://humanorigins.si.edu/evidence/human-fossils/fossils/sts-5" TargetMode="External"/><Relationship Id="rId4" Type="http://schemas.openxmlformats.org/officeDocument/2006/relationships/hyperlink" Target="http://www.smithsonianmag.com/travel/evotourism/Evotourism-World-Tour-The-Cradle-of-Humankind-South-Africa.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ncbi.nlm.nih.gov/pubmed?term=Grine%20FE%5bAuthor%5d&amp;cauthor=true&amp;cauthor_uid=22459766" TargetMode="External"/><Relationship Id="rId2" Type="http://schemas.openxmlformats.org/officeDocument/2006/relationships/hyperlink" Target="http://www.ncbi.nlm.nih.gov/pubmed/22459766" TargetMode="External"/><Relationship Id="rId1" Type="http://schemas.openxmlformats.org/officeDocument/2006/relationships/slideLayout" Target="../slideLayouts/slideLayout7.xml"/><Relationship Id="rId6" Type="http://schemas.openxmlformats.org/officeDocument/2006/relationships/hyperlink" Target="http://www.ncbi.nlm.nih.gov/pubmed?term=Benazzi%20S%5bAuthor%5d&amp;cauthor=true&amp;cauthor_uid=22459766" TargetMode="External"/><Relationship Id="rId5" Type="http://schemas.openxmlformats.org/officeDocument/2006/relationships/hyperlink" Target="http://www.ncbi.nlm.nih.gov/pubmed?term=Plavcan%20JM%5bAuthor%5d&amp;cauthor=true&amp;cauthor_uid=22459766" TargetMode="External"/><Relationship Id="rId4" Type="http://schemas.openxmlformats.org/officeDocument/2006/relationships/hyperlink" Target="http://www.ncbi.nlm.nih.gov/pubmed?term=Weber%20GW%5bAuthor%5d&amp;cauthor=true&amp;cauthor_uid=22459766"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s://en.wikipedia.org/wiki/Robert_Broom" TargetMode="External"/><Relationship Id="rId13" Type="http://schemas.openxmlformats.org/officeDocument/2006/relationships/hyperlink" Target="https://en.wikipedia.org/wiki/Master_(form_of_address)" TargetMode="External"/><Relationship Id="rId18" Type="http://schemas.openxmlformats.org/officeDocument/2006/relationships/hyperlink" Target="https://en.wikipedia.org/wiki/Makapansgat" TargetMode="External"/><Relationship Id="rId3" Type="http://schemas.openxmlformats.org/officeDocument/2006/relationships/hyperlink" Target="https://en.wikipedia.org/wiki/Australopithecus_africanus" TargetMode="External"/><Relationship Id="rId7" Type="http://schemas.openxmlformats.org/officeDocument/2006/relationships/hyperlink" Target="https://en.wikipedia.org/wiki/World_Heritage_Site" TargetMode="External"/><Relationship Id="rId12" Type="http://schemas.openxmlformats.org/officeDocument/2006/relationships/hyperlink" Target="https://en.wikipedia.org/wiki/Miss" TargetMode="External"/><Relationship Id="rId17" Type="http://schemas.openxmlformats.org/officeDocument/2006/relationships/hyperlink" Target="https://en.wikipedia.org/wiki/Taung" TargetMode="External"/><Relationship Id="rId2" Type="http://schemas.openxmlformats.org/officeDocument/2006/relationships/hyperlink" Target="https://en.wikipedia.org/wiki/Mrs._Ples" TargetMode="External"/><Relationship Id="rId16" Type="http://schemas.openxmlformats.org/officeDocument/2006/relationships/hyperlink" Target="https://en.wikipedia.org/wiki/Lucy_(Australopithecus)" TargetMode="External"/><Relationship Id="rId1" Type="http://schemas.openxmlformats.org/officeDocument/2006/relationships/slideLayout" Target="../slideLayouts/slideLayout7.xml"/><Relationship Id="rId6" Type="http://schemas.openxmlformats.org/officeDocument/2006/relationships/hyperlink" Target="https://en.wikipedia.org/wiki/Cradle_of_Humankind" TargetMode="External"/><Relationship Id="rId11" Type="http://schemas.openxmlformats.org/officeDocument/2006/relationships/hyperlink" Target="https://en.wikipedia.org/wiki/Homo" TargetMode="External"/><Relationship Id="rId5" Type="http://schemas.openxmlformats.org/officeDocument/2006/relationships/hyperlink" Target="https://en.wikipedia.org/wiki/Transvaal_Province" TargetMode="External"/><Relationship Id="rId15" Type="http://schemas.openxmlformats.org/officeDocument/2006/relationships/hyperlink" Target="https://en.wikipedia.org/wiki/STS_14" TargetMode="External"/><Relationship Id="rId10" Type="http://schemas.openxmlformats.org/officeDocument/2006/relationships/hyperlink" Target="https://en.wikipedia.org/wiki/Australopithecus" TargetMode="External"/><Relationship Id="rId19" Type="http://schemas.openxmlformats.org/officeDocument/2006/relationships/hyperlink" Target="https://en.wikipedia.org/wiki/Palaeomagnetism" TargetMode="External"/><Relationship Id="rId4" Type="http://schemas.openxmlformats.org/officeDocument/2006/relationships/hyperlink" Target="https://en.wikipedia.org/wiki/Sterkfontein" TargetMode="External"/><Relationship Id="rId9" Type="http://schemas.openxmlformats.org/officeDocument/2006/relationships/hyperlink" Target="https://en.wikipedia.org/wiki/John_T._Robinson" TargetMode="External"/><Relationship Id="rId14" Type="http://schemas.openxmlformats.org/officeDocument/2006/relationships/hyperlink" Target="https://en.wikipedia.org/wiki/X-ray_computed_tomograph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8" Type="http://schemas.openxmlformats.org/officeDocument/2006/relationships/hyperlink" Target="http://en.wikipedia.org/wiki/First_metatarsal" TargetMode="External"/><Relationship Id="rId13" Type="http://schemas.openxmlformats.org/officeDocument/2006/relationships/hyperlink" Target="http://en.wikipedia.org/wiki/Hadar,_Ethiopia" TargetMode="External"/><Relationship Id="rId18" Type="http://schemas.openxmlformats.org/officeDocument/2006/relationships/hyperlink" Target="http://en.wikipedia.org/wiki/Geomagnetic_reversal" TargetMode="External"/><Relationship Id="rId3" Type="http://schemas.openxmlformats.org/officeDocument/2006/relationships/hyperlink" Target="http://en.wikipedia.org/wiki/Old_World_monkey" TargetMode="External"/><Relationship Id="rId7" Type="http://schemas.openxmlformats.org/officeDocument/2006/relationships/hyperlink" Target="http://en.wikipedia.org/wiki/Medial_cuneiform" TargetMode="External"/><Relationship Id="rId12" Type="http://schemas.openxmlformats.org/officeDocument/2006/relationships/hyperlink" Target="http://en.wikipedia.org/wiki/Lucy_(Australopithecus)" TargetMode="External"/><Relationship Id="rId17" Type="http://schemas.openxmlformats.org/officeDocument/2006/relationships/hyperlink" Target="http://en.wikipedia.org/wiki/Uranium-lead_dating" TargetMode="External"/><Relationship Id="rId2" Type="http://schemas.openxmlformats.org/officeDocument/2006/relationships/hyperlink" Target="http://en.wikipedia.org/wiki/Little_Foot" TargetMode="External"/><Relationship Id="rId16" Type="http://schemas.openxmlformats.org/officeDocument/2006/relationships/hyperlink" Target="http://en.wikipedia.org/wiki/Radiometric_dating" TargetMode="External"/><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hyperlink" Target="http://en.wikipedia.org/wiki/Navicular" TargetMode="External"/><Relationship Id="rId11" Type="http://schemas.openxmlformats.org/officeDocument/2006/relationships/hyperlink" Target="http://en.wikipedia.org/wiki/Australopithecus_afarensis" TargetMode="External"/><Relationship Id="rId5" Type="http://schemas.openxmlformats.org/officeDocument/2006/relationships/hyperlink" Target="http://en.wikipedia.org/wiki/Talus_bone" TargetMode="External"/><Relationship Id="rId15" Type="http://schemas.openxmlformats.org/officeDocument/2006/relationships/hyperlink" Target="http://en.wikipedia.org/wiki/Cosmogenic" TargetMode="External"/><Relationship Id="rId10" Type="http://schemas.openxmlformats.org/officeDocument/2006/relationships/hyperlink" Target="http://en.wikipedia.org/wiki/Australopithecus" TargetMode="External"/><Relationship Id="rId19" Type="http://schemas.openxmlformats.org/officeDocument/2006/relationships/hyperlink" Target="http://en.wikipedia.org/wiki/File:SterkfonteinCaves1.jpg" TargetMode="External"/><Relationship Id="rId4" Type="http://schemas.openxmlformats.org/officeDocument/2006/relationships/hyperlink" Target="http://en.wikipedia.org/wiki/Ronald_J._Clarke" TargetMode="External"/><Relationship Id="rId9" Type="http://schemas.openxmlformats.org/officeDocument/2006/relationships/hyperlink" Target="http://en.wikipedia.org/wiki/Sterkfontein" TargetMode="External"/><Relationship Id="rId14" Type="http://schemas.openxmlformats.org/officeDocument/2006/relationships/hyperlink" Target="http://en.wikipedia.org/wiki/Ethiopi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maropeng.co.za/index.php/exhibition_guide/sterkfontein/little_foot/"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hyperlink" Target="http://en.wikipedia.org/wiki/Modern_humans" TargetMode="External"/><Relationship Id="rId13" Type="http://schemas.openxmlformats.org/officeDocument/2006/relationships/hyperlink" Target="http://en.wikipedia.org/wiki/Makapansgat" TargetMode="External"/><Relationship Id="rId18" Type="http://schemas.openxmlformats.org/officeDocument/2006/relationships/hyperlink" Target="http://en.wikipedia.org/wiki/Kimberley,_South_Africa" TargetMode="External"/><Relationship Id="rId26" Type="http://schemas.openxmlformats.org/officeDocument/2006/relationships/hyperlink" Target="http://en.wikipedia.org/wiki/Australopithecines" TargetMode="External"/><Relationship Id="rId39" Type="http://schemas.openxmlformats.org/officeDocument/2006/relationships/hyperlink" Target="http://en.wikipedia.org/wiki/Pregnancy" TargetMode="External"/><Relationship Id="rId3" Type="http://schemas.openxmlformats.org/officeDocument/2006/relationships/hyperlink" Target="http://en.wikipedia.org/wiki/Hominidae" TargetMode="External"/><Relationship Id="rId21" Type="http://schemas.openxmlformats.org/officeDocument/2006/relationships/hyperlink" Target="http://en.wikipedia.org/wiki/Foramen_magnum" TargetMode="External"/><Relationship Id="rId34" Type="http://schemas.openxmlformats.org/officeDocument/2006/relationships/hyperlink" Target="http://en.wikipedia.org/wiki/Chimpanzee" TargetMode="External"/><Relationship Id="rId42" Type="http://schemas.openxmlformats.org/officeDocument/2006/relationships/hyperlink" Target="http://en.wikipedia.org/wiki/La_Trobe_University" TargetMode="External"/><Relationship Id="rId7" Type="http://schemas.openxmlformats.org/officeDocument/2006/relationships/hyperlink" Target="http://en.wikipedia.org/wiki/Gracility" TargetMode="External"/><Relationship Id="rId12" Type="http://schemas.openxmlformats.org/officeDocument/2006/relationships/hyperlink" Target="http://en.wikipedia.org/wiki/Sterkfontein" TargetMode="External"/><Relationship Id="rId17" Type="http://schemas.openxmlformats.org/officeDocument/2006/relationships/hyperlink" Target="http://en.wikipedia.org/wiki/Taung" TargetMode="External"/><Relationship Id="rId25" Type="http://schemas.openxmlformats.org/officeDocument/2006/relationships/hyperlink" Target="http://en.wikipedia.org/wiki/Gorilla" TargetMode="External"/><Relationship Id="rId33" Type="http://schemas.openxmlformats.org/officeDocument/2006/relationships/hyperlink" Target="http://en.wikipedia.org/wiki/Hominid" TargetMode="External"/><Relationship Id="rId38" Type="http://schemas.openxmlformats.org/officeDocument/2006/relationships/hyperlink" Target="http://en.wikipedia.org/wiki/Lumbar_spine" TargetMode="External"/><Relationship Id="rId2" Type="http://schemas.openxmlformats.org/officeDocument/2006/relationships/hyperlink" Target="http://en.wikipedia.org/wiki/Australopithecus_africanus" TargetMode="External"/><Relationship Id="rId16" Type="http://schemas.openxmlformats.org/officeDocument/2006/relationships/hyperlink" Target="http://en.wikipedia.org/wiki/Lime_(mineral)" TargetMode="External"/><Relationship Id="rId20" Type="http://schemas.openxmlformats.org/officeDocument/2006/relationships/hyperlink" Target="http://en.wikipedia.org/wiki/Ape" TargetMode="External"/><Relationship Id="rId29" Type="http://schemas.openxmlformats.org/officeDocument/2006/relationships/hyperlink" Target="http://en.wikipedia.org/wiki/Endocranial_cast" TargetMode="External"/><Relationship Id="rId41" Type="http://schemas.openxmlformats.org/officeDocument/2006/relationships/hyperlink" Target="http://en.wikipedia.org/wiki/Palaeomagnetism" TargetMode="External"/><Relationship Id="rId1" Type="http://schemas.openxmlformats.org/officeDocument/2006/relationships/slideLayout" Target="../slideLayouts/slideLayout7.xml"/><Relationship Id="rId6" Type="http://schemas.openxmlformats.org/officeDocument/2006/relationships/hyperlink" Target="http://en.wikipedia.org/wiki/Australopithecus_afarensis" TargetMode="External"/><Relationship Id="rId11" Type="http://schemas.openxmlformats.org/officeDocument/2006/relationships/hyperlink" Target="http://en.wikipedia.org/wiki/Brain" TargetMode="External"/><Relationship Id="rId24" Type="http://schemas.openxmlformats.org/officeDocument/2006/relationships/hyperlink" Target="http://en.wikipedia.org/wiki/Arthur_Keith" TargetMode="External"/><Relationship Id="rId32" Type="http://schemas.openxmlformats.org/officeDocument/2006/relationships/hyperlink" Target="http://en.wikipedia.org/wiki/South_African" TargetMode="External"/><Relationship Id="rId37" Type="http://schemas.openxmlformats.org/officeDocument/2006/relationships/hyperlink" Target="http://en.wikipedia.org/wiki/Sexual_dimorphism" TargetMode="External"/><Relationship Id="rId40" Type="http://schemas.openxmlformats.org/officeDocument/2006/relationships/hyperlink" Target="http://en.wikipedia.org/wiki/Patrilocal_residence" TargetMode="External"/><Relationship Id="rId45" Type="http://schemas.openxmlformats.org/officeDocument/2006/relationships/hyperlink" Target="http://en.wikipedia.org/wiki/Taung_child" TargetMode="External"/><Relationship Id="rId5" Type="http://schemas.openxmlformats.org/officeDocument/2006/relationships/hyperlink" Target="http://en.wikipedia.org/wiki/Pliocene" TargetMode="External"/><Relationship Id="rId15" Type="http://schemas.openxmlformats.org/officeDocument/2006/relationships/hyperlink" Target="http://en.wikipedia.org/wiki/Raymond_Dart" TargetMode="External"/><Relationship Id="rId23" Type="http://schemas.openxmlformats.org/officeDocument/2006/relationships/hyperlink" Target="http://en.wikipedia.org/wiki/Piltdown_Man" TargetMode="External"/><Relationship Id="rId28" Type="http://schemas.openxmlformats.org/officeDocument/2006/relationships/hyperlink" Target="http://en.wikipedia.org/wiki/Robert_Broom" TargetMode="External"/><Relationship Id="rId36" Type="http://schemas.openxmlformats.org/officeDocument/2006/relationships/hyperlink" Target="http://en.wikipedia.org/wiki/Paranthropus_robustus" TargetMode="External"/><Relationship Id="rId10" Type="http://schemas.openxmlformats.org/officeDocument/2006/relationships/hyperlink" Target="http://en.wikipedia.org/wiki/Human_cranium" TargetMode="External"/><Relationship Id="rId19" Type="http://schemas.openxmlformats.org/officeDocument/2006/relationships/hyperlink" Target="http://en.wikipedia.org/wiki/South_Africa" TargetMode="External"/><Relationship Id="rId31" Type="http://schemas.openxmlformats.org/officeDocument/2006/relationships/hyperlink" Target="http://en.wikipedia.org/wiki/John_T._Robinson" TargetMode="External"/><Relationship Id="rId44" Type="http://schemas.openxmlformats.org/officeDocument/2006/relationships/hyperlink" Target="http://en.wikipedia.org/wiki/Gladysvale" TargetMode="External"/><Relationship Id="rId4" Type="http://schemas.openxmlformats.org/officeDocument/2006/relationships/hyperlink" Target="http://en.wikipedia.org/wiki/Australopithecine" TargetMode="External"/><Relationship Id="rId9" Type="http://schemas.openxmlformats.org/officeDocument/2006/relationships/hyperlink" Target="http://en.wikipedia.org/wiki/Fossil" TargetMode="External"/><Relationship Id="rId14" Type="http://schemas.openxmlformats.org/officeDocument/2006/relationships/hyperlink" Target="http://en.wikipedia.org/wiki/Gladysvale_Cave_South_Africa" TargetMode="External"/><Relationship Id="rId22" Type="http://schemas.openxmlformats.org/officeDocument/2006/relationships/hyperlink" Target="http://en.wikipedia.org/wiki/Taung_Child" TargetMode="External"/><Relationship Id="rId27" Type="http://schemas.openxmlformats.org/officeDocument/2006/relationships/hyperlink" Target="http://en.wikipedia.org/wiki/Homininae" TargetMode="External"/><Relationship Id="rId30" Type="http://schemas.openxmlformats.org/officeDocument/2006/relationships/hyperlink" Target="http://en.wikipedia.org/w/index.php?title=G._W._Barlow&amp;action=edit&amp;redlink=1" TargetMode="External"/><Relationship Id="rId35" Type="http://schemas.openxmlformats.org/officeDocument/2006/relationships/hyperlink" Target="http://en.wikipedia.org/wiki/Paranthropus" TargetMode="External"/><Relationship Id="rId43" Type="http://schemas.openxmlformats.org/officeDocument/2006/relationships/hyperlink" Target="http://en.wikipedia.org/wiki/Mrs_Ple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newscientist.com/article/dn9989-timeline-human-evolution.html" TargetMode="External"/><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evoandproud.blogspot.com/2008/04/why-is-human-head-hair-so-long.html" TargetMode="External"/><Relationship Id="rId7" Type="http://schemas.openxmlformats.org/officeDocument/2006/relationships/hyperlink" Target="http://www.amazon.com/dp/0674073169/?tag=w050b-20"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anthropology.uchicago.edu/people/faculty_member/russell_h._tuttle" TargetMode="External"/><Relationship Id="rId5" Type="http://schemas.openxmlformats.org/officeDocument/2006/relationships/hyperlink" Target="http://physrev.physiology.org/content/81/1/449.full" TargetMode="External"/><Relationship Id="rId4" Type="http://schemas.openxmlformats.org/officeDocument/2006/relationships/hyperlink" Target="https://www.wired.com/2015/04/hair-only-in-some-place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sciencedaily.com/releases/2010/04/100408105147.htm"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6.wmf"/><Relationship Id="rId4" Type="http://schemas.openxmlformats.org/officeDocument/2006/relationships/image" Target="../media/image55.wmf"/></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6.wmf"/></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hyperlink" Target="http://en.wikipedia.org/wiki/South_Africa" TargetMode="External"/><Relationship Id="rId13" Type="http://schemas.openxmlformats.org/officeDocument/2006/relationships/hyperlink" Target="http://en.wikipedia.org/wiki/UNSW" TargetMode="External"/><Relationship Id="rId18" Type="http://schemas.openxmlformats.org/officeDocument/2006/relationships/hyperlink" Target="http://en.wikipedia.org/w/index.php?title=Homo_gautengensis&amp;action=edit&amp;section=3" TargetMode="External"/><Relationship Id="rId3" Type="http://schemas.openxmlformats.org/officeDocument/2006/relationships/hyperlink" Target="http://en.wikipedia.org/wiki/Hominin" TargetMode="External"/><Relationship Id="rId21" Type="http://schemas.openxmlformats.org/officeDocument/2006/relationships/hyperlink" Target="http://en.wikipedia.org/w/index.php?title=Homo_gautengensis&amp;action=edit&amp;section=4" TargetMode="External"/><Relationship Id="rId7" Type="http://schemas.openxmlformats.org/officeDocument/2006/relationships/hyperlink" Target="http://en.wikipedia.org/wiki/Homo" TargetMode="External"/><Relationship Id="rId12" Type="http://schemas.openxmlformats.org/officeDocument/2006/relationships/hyperlink" Target="http://en.wikipedia.org/w/index.php?title=Darren_Curnoe&amp;action=edit&amp;redlink=1" TargetMode="External"/><Relationship Id="rId17" Type="http://schemas.openxmlformats.org/officeDocument/2006/relationships/hyperlink" Target="http://en.wikipedia.org/wiki/Gondolin_Cave" TargetMode="External"/><Relationship Id="rId2" Type="http://schemas.openxmlformats.org/officeDocument/2006/relationships/hyperlink" Target="http://en.wikipedia.org/wiki/Homo_gautengensis" TargetMode="External"/><Relationship Id="rId16" Type="http://schemas.openxmlformats.org/officeDocument/2006/relationships/hyperlink" Target="http://en.wikipedia.org/wiki/Swartkrans" TargetMode="External"/><Relationship Id="rId20" Type="http://schemas.openxmlformats.org/officeDocument/2006/relationships/hyperlink" Target="http://en.wikipedia.org/wiki/Homo_sapiens" TargetMode="External"/><Relationship Id="rId1" Type="http://schemas.openxmlformats.org/officeDocument/2006/relationships/slideLayout" Target="../slideLayouts/slideLayout2.xml"/><Relationship Id="rId6" Type="http://schemas.openxmlformats.org/officeDocument/2006/relationships/hyperlink" Target="http://en.wikipedia.org/wiki/Australopithecus" TargetMode="External"/><Relationship Id="rId11" Type="http://schemas.openxmlformats.org/officeDocument/2006/relationships/hyperlink" Target="http://en.wikipedia.org/wiki/Johannesburg" TargetMode="External"/><Relationship Id="rId24" Type="http://schemas.openxmlformats.org/officeDocument/2006/relationships/hyperlink" Target="http://en.wikipedia.org/wiki/Australian_National_University" TargetMode="External"/><Relationship Id="rId5" Type="http://schemas.openxmlformats.org/officeDocument/2006/relationships/hyperlink" Target="http://en.wikipedia.org/wiki/Homo_ergaster" TargetMode="External"/><Relationship Id="rId15" Type="http://schemas.openxmlformats.org/officeDocument/2006/relationships/hyperlink" Target="http://en.wikipedia.org/wiki/Cradle_of_Humankind" TargetMode="External"/><Relationship Id="rId23" Type="http://schemas.openxmlformats.org/officeDocument/2006/relationships/hyperlink" Target="http://en.wikipedia.org/wiki/Australopithecus_garhi" TargetMode="External"/><Relationship Id="rId10" Type="http://schemas.openxmlformats.org/officeDocument/2006/relationships/hyperlink" Target="http://en.wikipedia.org/wiki/Gauteng" TargetMode="External"/><Relationship Id="rId19" Type="http://schemas.openxmlformats.org/officeDocument/2006/relationships/hyperlink" Target="http://en.wikipedia.org/wiki/Homo_erectus" TargetMode="External"/><Relationship Id="rId4" Type="http://schemas.openxmlformats.org/officeDocument/2006/relationships/hyperlink" Target="http://en.wikipedia.org/wiki/Homo_habilis" TargetMode="External"/><Relationship Id="rId9" Type="http://schemas.openxmlformats.org/officeDocument/2006/relationships/hyperlink" Target="http://en.wikipedia.org/wiki/Sterkfontein" TargetMode="External"/><Relationship Id="rId14" Type="http://schemas.openxmlformats.org/officeDocument/2006/relationships/hyperlink" Target="http://en.wikipedia.org/w/index.php?title=Homo_gautengensis&amp;action=edit&amp;section=2" TargetMode="External"/><Relationship Id="rId22" Type="http://schemas.openxmlformats.org/officeDocument/2006/relationships/hyperlink" Target="http://en.wikipedia.org/wiki/Australopithecus_sedib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nytimes.com/2015/09/11/science/south-africa-fossils-new-species-human-ancestor-homo-naledi.html" TargetMode="External"/><Relationship Id="rId7" Type="http://schemas.openxmlformats.org/officeDocument/2006/relationships/hyperlink" Target="http://www.nytimes.com/2013/10/18/science/fossil-skull-may-rewrite-humans-evolutionary-story.html" TargetMode="External"/><Relationship Id="rId2" Type="http://schemas.openxmlformats.org/officeDocument/2006/relationships/hyperlink" Target="https://en.wikipedia.org/wiki/Homo_naledi" TargetMode="External"/><Relationship Id="rId1" Type="http://schemas.openxmlformats.org/officeDocument/2006/relationships/slideLayout" Target="../slideLayouts/slideLayout2.xml"/><Relationship Id="rId6" Type="http://schemas.openxmlformats.org/officeDocument/2006/relationships/hyperlink" Target="http://elifesciences.org/content/4/e09561" TargetMode="External"/><Relationship Id="rId5" Type="http://schemas.openxmlformats.org/officeDocument/2006/relationships/hyperlink" Target="http://elifesciences.org/content/4/e09560" TargetMode="External"/><Relationship Id="rId4" Type="http://schemas.openxmlformats.org/officeDocument/2006/relationships/hyperlink" Target="http://www.smithsonianmag.com/science-nature/whats-in-a-name-hominid-versus-hominin-216054/?no-ist"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www.sourcinginnovation.com/archaeology/Arch08.ht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en.wikipedia.org/wiki/K%E2%80%93Ar_datin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en.wikipedia.org/wiki/OH_5"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en.wikipedia.org/wiki/Radiometric_datin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10.jpeg"/></Relationships>
</file>

<file path=ppt/slides/_rels/slide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hyperlink" Target="https://en.wikipedia.org/wiki/Mid-ocean_ridge" TargetMode="External"/><Relationship Id="rId13" Type="http://schemas.openxmlformats.org/officeDocument/2006/relationships/hyperlink" Target="https://en.wikipedia.org/wiki/Magnetic_anomalies" TargetMode="External"/><Relationship Id="rId18" Type="http://schemas.openxmlformats.org/officeDocument/2006/relationships/hyperlink" Target="https://en.wikipedia.org/wiki/Brunhes%E2%80%93Matuyama_reversal" TargetMode="External"/><Relationship Id="rId3" Type="http://schemas.openxmlformats.org/officeDocument/2006/relationships/hyperlink" Target="https://en.wikipedia.org/wiki/Tesla_(unit)" TargetMode="External"/><Relationship Id="rId7" Type="http://schemas.openxmlformats.org/officeDocument/2006/relationships/hyperlink" Target="https://en.wikipedia.org/wiki/Geomagnetic_reversals" TargetMode="External"/><Relationship Id="rId12" Type="http://schemas.openxmlformats.org/officeDocument/2006/relationships/hyperlink" Target="https://en.wikipedia.org/wiki/Geochronology" TargetMode="External"/><Relationship Id="rId17" Type="http://schemas.openxmlformats.org/officeDocument/2006/relationships/hyperlink" Target="https://en.wikipedia.org/wiki/Wikipedia:Citation_needed" TargetMode="External"/><Relationship Id="rId2" Type="http://schemas.openxmlformats.org/officeDocument/2006/relationships/hyperlink" Target="https://en.wikipedia.org/wiki/Earth's_magnetic_field" TargetMode="External"/><Relationship Id="rId16" Type="http://schemas.openxmlformats.org/officeDocument/2006/relationships/hyperlink" Target="https://en.wikipedia.org/wiki/Earth" TargetMode="External"/><Relationship Id="rId20" Type="http://schemas.openxmlformats.org/officeDocument/2006/relationships/hyperlink" Target="https://en.wikipedia.org/wiki/Glacial_period" TargetMode="External"/><Relationship Id="rId1" Type="http://schemas.openxmlformats.org/officeDocument/2006/relationships/slideLayout" Target="../slideLayouts/slideLayout7.xml"/><Relationship Id="rId6" Type="http://schemas.openxmlformats.org/officeDocument/2006/relationships/hyperlink" Target="https://en.wikipedia.org/wiki/Igneous_rock" TargetMode="External"/><Relationship Id="rId11" Type="http://schemas.openxmlformats.org/officeDocument/2006/relationships/hyperlink" Target="https://en.wikipedia.org/wiki/Magnetostratigraphy" TargetMode="External"/><Relationship Id="rId5" Type="http://schemas.openxmlformats.org/officeDocument/2006/relationships/hyperlink" Target="https://en.wikipedia.org/wiki/Paleomagnetism" TargetMode="External"/><Relationship Id="rId15" Type="http://schemas.openxmlformats.org/officeDocument/2006/relationships/hyperlink" Target="https://en.wikipedia.org/wiki/Geomagnetic_reversal" TargetMode="External"/><Relationship Id="rId10" Type="http://schemas.openxmlformats.org/officeDocument/2006/relationships/hyperlink" Target="https://en.wikipedia.org/wiki/Geomagnetic_pole" TargetMode="External"/><Relationship Id="rId19" Type="http://schemas.openxmlformats.org/officeDocument/2006/relationships/hyperlink" Target="https://en.wikipedia.org/wiki/Laschamp_event" TargetMode="External"/><Relationship Id="rId4" Type="http://schemas.openxmlformats.org/officeDocument/2006/relationships/hyperlink" Target="https://en.wikipedia.org/wiki/Dynamo_theory" TargetMode="External"/><Relationship Id="rId9" Type="http://schemas.openxmlformats.org/officeDocument/2006/relationships/hyperlink" Target="https://en.wikipedia.org/wiki/Seafloor_spreading" TargetMode="External"/><Relationship Id="rId14" Type="http://schemas.openxmlformats.org/officeDocument/2006/relationships/hyperlink" Target="https://en.wikipedia.org/wiki/Ores" TargetMode="External"/></Relationships>
</file>

<file path=ppt/slides/_rels/slide85.xml.rels><?xml version="1.0" encoding="UTF-8" standalone="yes"?>
<Relationships xmlns="http://schemas.openxmlformats.org/package/2006/relationships"><Relationship Id="rId2" Type="http://schemas.openxmlformats.org/officeDocument/2006/relationships/hyperlink" Target="https://en.wikipedia.org/wiki/Geomagnetic_reversal"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59.jpeg"/></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5.jpe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http://www.pbs.org/wgbh/nova/evolution/building-fossils-faces.html" TargetMode="External"/><Relationship Id="rId5" Type="http://schemas.openxmlformats.org/officeDocument/2006/relationships/image" Target="../media/image14.pn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Curie_temperature" TargetMode="External"/><Relationship Id="rId2" Type="http://schemas.openxmlformats.org/officeDocument/2006/relationships/hyperlink" Target="https://en.wikipedia.org/wiki/Paleomagnetism"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www.ncbi.nlm.nih.gov/pubmed/?term=Herries%20AI%5bAuthor%5d&amp;cauthor=true&amp;cauthor_uid=21392817" TargetMode="External"/><Relationship Id="rId2" Type="http://schemas.openxmlformats.org/officeDocument/2006/relationships/hyperlink" Target="http://www.ncbi.nlm.nih.gov/pubmed/21392817" TargetMode="External"/><Relationship Id="rId1" Type="http://schemas.openxmlformats.org/officeDocument/2006/relationships/slideLayout" Target="../slideLayouts/slideLayout2.xml"/><Relationship Id="rId4" Type="http://schemas.openxmlformats.org/officeDocument/2006/relationships/hyperlink" Target="http://www.ncbi.nlm.nih.gov/pubmed/?term=Shaw%20J%5bAuthor%5d&amp;cauthor=true&amp;cauthor_uid=21392817"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Restoration of a Columbian mammoth"/>
          <p:cNvPicPr>
            <a:picLocks noChangeAspect="1" noChangeArrowheads="1"/>
          </p:cNvPicPr>
          <p:nvPr/>
        </p:nvPicPr>
        <p:blipFill>
          <a:blip r:embed="rId2" cstate="print"/>
          <a:srcRect/>
          <a:stretch>
            <a:fillRect/>
          </a:stretch>
        </p:blipFill>
        <p:spPr bwMode="auto">
          <a:xfrm>
            <a:off x="76200" y="3050445"/>
            <a:ext cx="2590800" cy="3350355"/>
          </a:xfrm>
          <a:prstGeom prst="rect">
            <a:avLst/>
          </a:prstGeom>
          <a:noFill/>
        </p:spPr>
      </p:pic>
      <p:sp>
        <p:nvSpPr>
          <p:cNvPr id="20" name="TextBox 3"/>
          <p:cNvSpPr txBox="1">
            <a:spLocks noChangeArrowheads="1"/>
          </p:cNvSpPr>
          <p:nvPr/>
        </p:nvSpPr>
        <p:spPr bwMode="auto">
          <a:xfrm>
            <a:off x="0" y="-76200"/>
            <a:ext cx="9144000" cy="923330"/>
          </a:xfrm>
          <a:prstGeom prst="rect">
            <a:avLst/>
          </a:prstGeom>
          <a:noFill/>
          <a:ln w="9525">
            <a:noFill/>
            <a:miter lim="800000"/>
            <a:headEnd/>
            <a:tailEnd/>
          </a:ln>
        </p:spPr>
        <p:txBody>
          <a:bodyPr wrap="square">
            <a:spAutoFit/>
          </a:bodyPr>
          <a:lstStyle/>
          <a:p>
            <a:pPr algn="ctr">
              <a:defRPr/>
            </a:pPr>
            <a:r>
              <a:rPr lang="en-US" sz="5400" b="1" dirty="0" smtClean="0">
                <a:solidFill>
                  <a:srgbClr val="0070C0"/>
                </a:solidFill>
                <a:effectLst>
                  <a:outerShdw blurRad="50800" dist="50800" dir="5400000" algn="ctr" rotWithShape="0">
                    <a:schemeClr val="tx1"/>
                  </a:outerShdw>
                </a:effectLst>
                <a:latin typeface="Calibri" pitchFamily="34" charset="0"/>
              </a:rPr>
              <a:t>Don’t Forget the Field Trip!</a:t>
            </a:r>
            <a:endParaRPr lang="en-US" sz="5400" b="1" dirty="0">
              <a:solidFill>
                <a:srgbClr val="0070C0"/>
              </a:solidFill>
              <a:effectLst>
                <a:outerShdw blurRad="50800" dist="50800" dir="5400000" algn="ctr" rotWithShape="0">
                  <a:schemeClr val="tx1"/>
                </a:outerShdw>
              </a:effectLst>
              <a:latin typeface="Calibri" pitchFamily="34" charset="0"/>
            </a:endParaRPr>
          </a:p>
        </p:txBody>
      </p:sp>
      <p:sp>
        <p:nvSpPr>
          <p:cNvPr id="19" name="TextBox 18"/>
          <p:cNvSpPr txBox="1"/>
          <p:nvPr/>
        </p:nvSpPr>
        <p:spPr>
          <a:xfrm>
            <a:off x="0" y="953155"/>
            <a:ext cx="9144000" cy="5878532"/>
          </a:xfrm>
          <a:prstGeom prst="rect">
            <a:avLst/>
          </a:prstGeom>
          <a:noFill/>
        </p:spPr>
        <p:txBody>
          <a:bodyPr wrap="square" rtlCol="0">
            <a:spAutoFit/>
          </a:bodyPr>
          <a:lstStyle/>
          <a:p>
            <a:r>
              <a:rPr lang="en-US" sz="2400" b="1" dirty="0" smtClean="0"/>
              <a:t>     </a:t>
            </a:r>
            <a:r>
              <a:rPr lang="en-US" sz="3600" dirty="0" err="1" smtClean="0"/>
              <a:t>Gault</a:t>
            </a:r>
            <a:r>
              <a:rPr lang="en-US" sz="3600" dirty="0" smtClean="0"/>
              <a:t> Archeological Site </a:t>
            </a:r>
          </a:p>
          <a:p>
            <a:r>
              <a:rPr lang="en-US" sz="3600" dirty="0" smtClean="0"/>
              <a:t>     &amp;  Waco Mammoth </a:t>
            </a:r>
          </a:p>
          <a:p>
            <a:r>
              <a:rPr lang="en-US" sz="3600" dirty="0" smtClean="0"/>
              <a:t>      National Monument</a:t>
            </a:r>
          </a:p>
          <a:p>
            <a:endParaRPr lang="en-US" sz="3200" b="1" dirty="0" smtClean="0"/>
          </a:p>
          <a:p>
            <a:r>
              <a:rPr lang="en-US" sz="2800" b="1" dirty="0" smtClean="0">
                <a:latin typeface="Tempus Sans ITC" pitchFamily="82" charset="0"/>
              </a:rPr>
              <a:t>			</a:t>
            </a:r>
            <a:r>
              <a:rPr lang="en-US" sz="3600" b="1" dirty="0" smtClean="0">
                <a:latin typeface="Tempus Sans ITC" pitchFamily="82" charset="0"/>
              </a:rPr>
              <a:t>Thursday</a:t>
            </a:r>
          </a:p>
          <a:p>
            <a:r>
              <a:rPr lang="en-US" sz="3600" b="1" dirty="0" smtClean="0">
                <a:latin typeface="Tempus Sans ITC" pitchFamily="82" charset="0"/>
              </a:rPr>
              <a:t>			  Nov 3</a:t>
            </a:r>
          </a:p>
          <a:p>
            <a:r>
              <a:rPr lang="en-US" sz="3600" b="1" dirty="0" smtClean="0">
                <a:latin typeface="Tempus Sans ITC" pitchFamily="82" charset="0"/>
              </a:rPr>
              <a:t>	  		8:30-5:00</a:t>
            </a:r>
          </a:p>
          <a:p>
            <a:endParaRPr lang="en-US" sz="3600" b="1" dirty="0" smtClean="0">
              <a:latin typeface="Tempus Sans ITC" pitchFamily="82" charset="0"/>
            </a:endParaRPr>
          </a:p>
          <a:p>
            <a:endParaRPr lang="en-US" sz="3600" b="1" dirty="0" smtClean="0">
              <a:latin typeface="Tempus Sans ITC" pitchFamily="82" charset="0"/>
            </a:endParaRPr>
          </a:p>
          <a:p>
            <a:endParaRPr lang="en-US" sz="2800" b="1" dirty="0" smtClean="0">
              <a:latin typeface="Tempus Sans ITC" pitchFamily="82" charset="0"/>
            </a:endParaRPr>
          </a:p>
          <a:p>
            <a:r>
              <a:rPr lang="en-US" sz="2400" b="1" dirty="0" smtClean="0"/>
              <a:t>  sign up: </a:t>
            </a:r>
            <a:r>
              <a:rPr lang="en-US" sz="2400" b="1" dirty="0" smtClean="0">
                <a:hlinkClick r:id="rId3"/>
              </a:rPr>
              <a:t>http://www.senioruniv.org</a:t>
            </a:r>
            <a:r>
              <a:rPr lang="en-US" sz="2800" b="1" dirty="0" smtClean="0">
                <a:hlinkClick r:id="rId3"/>
              </a:rPr>
              <a:t>/</a:t>
            </a:r>
            <a:endParaRPr lang="en-US" sz="2800" b="1" dirty="0" smtClean="0"/>
          </a:p>
        </p:txBody>
      </p:sp>
      <p:grpSp>
        <p:nvGrpSpPr>
          <p:cNvPr id="2" name="Group 17"/>
          <p:cNvGrpSpPr>
            <a:grpSpLocks noChangeAspect="1"/>
          </p:cNvGrpSpPr>
          <p:nvPr/>
        </p:nvGrpSpPr>
        <p:grpSpPr>
          <a:xfrm>
            <a:off x="5105400" y="1024647"/>
            <a:ext cx="3886200" cy="5680953"/>
            <a:chOff x="5029200" y="1143000"/>
            <a:chExt cx="3581400" cy="5257800"/>
          </a:xfrm>
        </p:grpSpPr>
        <p:grpSp>
          <p:nvGrpSpPr>
            <p:cNvPr id="4" name="Group 1"/>
            <p:cNvGrpSpPr>
              <a:grpSpLocks noChangeAspect="1"/>
            </p:cNvGrpSpPr>
            <p:nvPr/>
          </p:nvGrpSpPr>
          <p:grpSpPr>
            <a:xfrm>
              <a:off x="5029200" y="1143000"/>
              <a:ext cx="3581400" cy="5257800"/>
              <a:chOff x="1123332" y="1076141"/>
              <a:chExt cx="5151296" cy="5902342"/>
            </a:xfrm>
          </p:grpSpPr>
          <p:pic>
            <p:nvPicPr>
              <p:cNvPr id="3" name="Picture 2"/>
              <p:cNvPicPr>
                <a:picLocks noChangeAspect="1" noChangeArrowheads="1"/>
              </p:cNvPicPr>
              <p:nvPr/>
            </p:nvPicPr>
            <p:blipFill>
              <a:blip r:embed="rId4" cstate="print"/>
              <a:srcRect l="48935" t="11758" r="23317" b="31692"/>
              <a:stretch>
                <a:fillRect/>
              </a:stretch>
            </p:blipFill>
            <p:spPr bwMode="auto">
              <a:xfrm>
                <a:off x="1123332" y="1076141"/>
                <a:ext cx="5151296" cy="5902342"/>
              </a:xfrm>
              <a:prstGeom prst="rect">
                <a:avLst/>
              </a:prstGeom>
              <a:noFill/>
              <a:ln w="50800">
                <a:solidFill>
                  <a:schemeClr val="tx1"/>
                </a:solidFill>
                <a:miter lim="800000"/>
                <a:headEnd/>
                <a:tailEnd/>
              </a:ln>
              <a:effectLst/>
            </p:spPr>
          </p:pic>
          <p:sp>
            <p:nvSpPr>
              <p:cNvPr id="7" name="Rectangle 6"/>
              <p:cNvSpPr/>
              <p:nvPr/>
            </p:nvSpPr>
            <p:spPr>
              <a:xfrm>
                <a:off x="3429000" y="1752600"/>
                <a:ext cx="1917192"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34000" y="16002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50501" y="5961827"/>
                <a:ext cx="1751349" cy="315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60778" y="6229509"/>
                <a:ext cx="228600" cy="22859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1" y="4876800"/>
                <a:ext cx="1917192" cy="5333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29000" y="50292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6324600" y="5486400"/>
              <a:ext cx="1159292" cy="307777"/>
            </a:xfrm>
            <a:prstGeom prst="rect">
              <a:avLst/>
            </a:prstGeom>
            <a:noFill/>
          </p:spPr>
          <p:txBody>
            <a:bodyPr wrap="none" rtlCol="0">
              <a:spAutoFit/>
            </a:bodyPr>
            <a:lstStyle/>
            <a:p>
              <a:r>
                <a:rPr lang="en-US" sz="1400" dirty="0" smtClean="0">
                  <a:solidFill>
                    <a:schemeClr val="bg1"/>
                  </a:solidFill>
                  <a:latin typeface="Arial" pitchFamily="34" charset="0"/>
                  <a:cs typeface="Arial" pitchFamily="34" charset="0"/>
                </a:rPr>
                <a:t>Georgetown</a:t>
              </a:r>
              <a:endParaRPr lang="en-US" sz="1400" dirty="0">
                <a:solidFill>
                  <a:schemeClr val="bg1"/>
                </a:solidFill>
                <a:latin typeface="Arial" pitchFamily="34" charset="0"/>
                <a:cs typeface="Arial" pitchFamily="34" charset="0"/>
              </a:endParaRPr>
            </a:p>
          </p:txBody>
        </p:sp>
        <p:pic>
          <p:nvPicPr>
            <p:cNvPr id="16" name="Picture 2"/>
            <p:cNvPicPr>
              <a:picLocks noChangeAspect="1" noChangeArrowheads="1"/>
            </p:cNvPicPr>
            <p:nvPr/>
          </p:nvPicPr>
          <p:blipFill>
            <a:blip r:embed="rId5"/>
            <a:srcRect l="31552" t="35007" r="23646" b="44989"/>
            <a:stretch>
              <a:fillRect/>
            </a:stretch>
          </p:blipFill>
          <p:spPr bwMode="auto">
            <a:xfrm>
              <a:off x="5105400" y="3404407"/>
              <a:ext cx="3429000" cy="938994"/>
            </a:xfrm>
            <a:prstGeom prst="rect">
              <a:avLst/>
            </a:prstGeom>
            <a:noFill/>
            <a:ln w="9525">
              <a:noFill/>
              <a:miter lim="800000"/>
              <a:headEnd/>
              <a:tailEnd/>
            </a:ln>
            <a:effectLst/>
          </p:spPr>
        </p:pic>
        <p:sp>
          <p:nvSpPr>
            <p:cNvPr id="17" name="Freeform 16"/>
            <p:cNvSpPr/>
            <p:nvPr/>
          </p:nvSpPr>
          <p:spPr>
            <a:xfrm>
              <a:off x="7224765" y="3387970"/>
              <a:ext cx="532562" cy="962966"/>
            </a:xfrm>
            <a:custGeom>
              <a:avLst/>
              <a:gdLst>
                <a:gd name="connsiteX0" fmla="*/ 0 w 532562"/>
                <a:gd name="connsiteY0" fmla="*/ 962966 h 962966"/>
                <a:gd name="connsiteX1" fmla="*/ 80387 w 532562"/>
                <a:gd name="connsiteY1" fmla="*/ 812241 h 962966"/>
                <a:gd name="connsiteX2" fmla="*/ 251209 w 532562"/>
                <a:gd name="connsiteY2" fmla="*/ 671564 h 962966"/>
                <a:gd name="connsiteX3" fmla="*/ 361740 w 532562"/>
                <a:gd name="connsiteY3" fmla="*/ 530887 h 962966"/>
                <a:gd name="connsiteX4" fmla="*/ 462224 w 532562"/>
                <a:gd name="connsiteY4" fmla="*/ 289727 h 962966"/>
                <a:gd name="connsiteX5" fmla="*/ 532562 w 532562"/>
                <a:gd name="connsiteY5" fmla="*/ 8373 h 96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562" h="962966">
                  <a:moveTo>
                    <a:pt x="0" y="962966"/>
                  </a:moveTo>
                  <a:cubicBezTo>
                    <a:pt x="19259" y="911887"/>
                    <a:pt x="38519" y="860808"/>
                    <a:pt x="80387" y="812241"/>
                  </a:cubicBezTo>
                  <a:cubicBezTo>
                    <a:pt x="122255" y="763674"/>
                    <a:pt x="204317" y="718456"/>
                    <a:pt x="251209" y="671564"/>
                  </a:cubicBezTo>
                  <a:cubicBezTo>
                    <a:pt x="298101" y="624672"/>
                    <a:pt x="326571" y="594527"/>
                    <a:pt x="361740" y="530887"/>
                  </a:cubicBezTo>
                  <a:cubicBezTo>
                    <a:pt x="396909" y="467247"/>
                    <a:pt x="433754" y="376812"/>
                    <a:pt x="462224" y="289727"/>
                  </a:cubicBezTo>
                  <a:cubicBezTo>
                    <a:pt x="490694" y="202642"/>
                    <a:pt x="510791" y="0"/>
                    <a:pt x="532562" y="8373"/>
                  </a:cubicBezTo>
                </a:path>
              </a:pathLst>
            </a:custGeom>
            <a:ln w="76200">
              <a:solidFill>
                <a:srgbClr val="47AA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0" y="0"/>
            <a:ext cx="9144000" cy="830997"/>
          </a:xfrm>
          <a:prstGeom prst="rect">
            <a:avLst/>
          </a:prstGeom>
          <a:solidFill>
            <a:schemeClr val="accent1">
              <a:lumMod val="20000"/>
              <a:lumOff val="80000"/>
              <a:alpha val="50000"/>
            </a:schemeClr>
          </a:solidFill>
        </p:spPr>
        <p:txBody>
          <a:bodyPr wrap="square">
            <a:spAutoFit/>
          </a:bodyPr>
          <a:lstStyle/>
          <a:p>
            <a:pPr algn="ctr" fontAlgn="auto">
              <a:spcBef>
                <a:spcPts val="0"/>
              </a:spcBef>
              <a:spcAft>
                <a:spcPts val="0"/>
              </a:spcAft>
              <a:defRPr/>
            </a:pPr>
            <a:r>
              <a:rPr lang="en-US" sz="4800" b="1" dirty="0" smtClean="0">
                <a:effectLst>
                  <a:outerShdw dist="50800" dir="7200000" algn="ctr" rotWithShape="0">
                    <a:schemeClr val="bg1"/>
                  </a:outerShdw>
                </a:effectLst>
              </a:rPr>
              <a:t>Darwin to DNA</a:t>
            </a:r>
            <a:endParaRPr lang="en-US" sz="4800" b="1" dirty="0">
              <a:effectLst>
                <a:outerShdw dist="50800" dir="7200000" algn="ctr" rotWithShape="0">
                  <a:schemeClr val="bg1"/>
                </a:outerShdw>
              </a:effectLst>
              <a:latin typeface="+mn-lt"/>
              <a:cs typeface="+mn-cs"/>
            </a:endParaRPr>
          </a:p>
        </p:txBody>
      </p:sp>
      <p:grpSp>
        <p:nvGrpSpPr>
          <p:cNvPr id="49" name="Group 48"/>
          <p:cNvGrpSpPr/>
          <p:nvPr/>
        </p:nvGrpSpPr>
        <p:grpSpPr>
          <a:xfrm>
            <a:off x="0" y="0"/>
            <a:ext cx="9144000" cy="6862465"/>
            <a:chOff x="0" y="0"/>
            <a:chExt cx="9144000" cy="6862465"/>
          </a:xfrm>
        </p:grpSpPr>
        <p:sp>
          <p:nvSpPr>
            <p:cNvPr id="54" name="Rectangle 5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TextBox 54"/>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LAST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grpSp>
          <p:nvGrpSpPr>
            <p:cNvPr id="56" name="Group 15"/>
            <p:cNvGrpSpPr/>
            <p:nvPr/>
          </p:nvGrpSpPr>
          <p:grpSpPr>
            <a:xfrm>
              <a:off x="6096000" y="3569769"/>
              <a:ext cx="2590800" cy="3276600"/>
              <a:chOff x="2743200" y="1676400"/>
              <a:chExt cx="2915920" cy="3738265"/>
            </a:xfrm>
          </p:grpSpPr>
          <p:pic>
            <p:nvPicPr>
              <p:cNvPr id="63" name="Picture 2" descr="https://upload.wikimedia.org/wikipedia/commons/4/48/Homo_habilis.JPG"/>
              <p:cNvPicPr>
                <a:picLocks noChangeAspect="1" noChangeArrowheads="1"/>
              </p:cNvPicPr>
              <p:nvPr/>
            </p:nvPicPr>
            <p:blipFill>
              <a:blip r:embed="rId3"/>
              <a:srcRect l="15210" t="8740" r="17190" b="36938"/>
              <a:stretch>
                <a:fillRect/>
              </a:stretch>
            </p:blipFill>
            <p:spPr bwMode="auto">
              <a:xfrm>
                <a:off x="2743200" y="1676400"/>
                <a:ext cx="2915920" cy="3276600"/>
              </a:xfrm>
              <a:prstGeom prst="rect">
                <a:avLst/>
              </a:prstGeom>
              <a:noFill/>
            </p:spPr>
          </p:pic>
          <p:sp>
            <p:nvSpPr>
              <p:cNvPr id="64" name="TextBox 7"/>
              <p:cNvSpPr txBox="1"/>
              <p:nvPr/>
            </p:nvSpPr>
            <p:spPr>
              <a:xfrm>
                <a:off x="3200400" y="4953000"/>
                <a:ext cx="19050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Handy Man</a:t>
                </a:r>
                <a:endParaRPr lang="en-US" sz="2400" b="1" dirty="0">
                  <a:solidFill>
                    <a:schemeClr val="bg1"/>
                  </a:solidFill>
                  <a:cs typeface="Arial" pitchFamily="34" charset="0"/>
                </a:endParaRPr>
              </a:p>
            </p:txBody>
          </p:sp>
        </p:grpSp>
        <p:grpSp>
          <p:nvGrpSpPr>
            <p:cNvPr id="57" name="Group 18"/>
            <p:cNvGrpSpPr/>
            <p:nvPr/>
          </p:nvGrpSpPr>
          <p:grpSpPr>
            <a:xfrm>
              <a:off x="3048000" y="3569769"/>
              <a:ext cx="2438400" cy="3276600"/>
              <a:chOff x="6096000" y="1676400"/>
              <a:chExt cx="2659117" cy="3727773"/>
            </a:xfrm>
          </p:grpSpPr>
          <p:pic>
            <p:nvPicPr>
              <p:cNvPr id="61" name="Picture 4" descr="File:Paranthropus boisei.JPG"/>
              <p:cNvPicPr>
                <a:picLocks noChangeAspect="1" noChangeArrowheads="1"/>
              </p:cNvPicPr>
              <p:nvPr/>
            </p:nvPicPr>
            <p:blipFill>
              <a:blip r:embed="rId4" cstate="print"/>
              <a:srcRect l="19538" t="14667" r="20815" b="28928"/>
              <a:stretch>
                <a:fillRect/>
              </a:stretch>
            </p:blipFill>
            <p:spPr bwMode="auto">
              <a:xfrm>
                <a:off x="6179097" y="1676400"/>
                <a:ext cx="2576020" cy="3248025"/>
              </a:xfrm>
              <a:prstGeom prst="rect">
                <a:avLst/>
              </a:prstGeom>
              <a:noFill/>
            </p:spPr>
          </p:pic>
          <p:sp>
            <p:nvSpPr>
              <p:cNvPr id="62" name="TextBox 61"/>
              <p:cNvSpPr txBox="1"/>
              <p:nvPr/>
            </p:nvSpPr>
            <p:spPr>
              <a:xfrm>
                <a:off x="6096000" y="4942508"/>
                <a:ext cx="25908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Nutcracker Man</a:t>
                </a:r>
                <a:endParaRPr lang="en-US" sz="2400" b="1" dirty="0">
                  <a:solidFill>
                    <a:schemeClr val="bg1"/>
                  </a:solidFill>
                  <a:cs typeface="Arial" pitchFamily="34" charset="0"/>
                </a:endParaRPr>
              </a:p>
            </p:txBody>
          </p:sp>
        </p:grpSp>
        <p:grpSp>
          <p:nvGrpSpPr>
            <p:cNvPr id="58" name="Group 21"/>
            <p:cNvGrpSpPr/>
            <p:nvPr/>
          </p:nvGrpSpPr>
          <p:grpSpPr>
            <a:xfrm>
              <a:off x="0" y="3602372"/>
              <a:ext cx="2667001" cy="3260093"/>
              <a:chOff x="65690" y="1714225"/>
              <a:chExt cx="2850931" cy="3719434"/>
            </a:xfrm>
          </p:grpSpPr>
          <p:pic>
            <p:nvPicPr>
              <p:cNvPr id="59" name="Picture 2" descr="Laetoli hominid and modern human footprints ©AMNH"/>
              <p:cNvPicPr>
                <a:picLocks noChangeAspect="1" noChangeArrowheads="1"/>
              </p:cNvPicPr>
              <p:nvPr/>
            </p:nvPicPr>
            <p:blipFill>
              <a:blip r:embed="rId5" cstate="print"/>
              <a:srcRect r="48148"/>
              <a:stretch>
                <a:fillRect/>
              </a:stretch>
            </p:blipFill>
            <p:spPr bwMode="auto">
              <a:xfrm>
                <a:off x="466520" y="1714225"/>
                <a:ext cx="2205735" cy="3701070"/>
              </a:xfrm>
              <a:prstGeom prst="rect">
                <a:avLst/>
              </a:prstGeom>
              <a:noFill/>
              <a:ln w="38100">
                <a:solidFill>
                  <a:schemeClr val="tx1"/>
                </a:solidFill>
              </a:ln>
            </p:spPr>
          </p:pic>
          <p:sp>
            <p:nvSpPr>
              <p:cNvPr id="60" name="TextBox 59"/>
              <p:cNvSpPr txBox="1"/>
              <p:nvPr/>
            </p:nvSpPr>
            <p:spPr>
              <a:xfrm>
                <a:off x="65690" y="4906946"/>
                <a:ext cx="2850931" cy="526713"/>
              </a:xfrm>
              <a:prstGeom prst="rect">
                <a:avLst/>
              </a:prstGeom>
              <a:solidFill>
                <a:schemeClr val="tx1"/>
              </a:solidFill>
              <a:ln w="25400">
                <a:noFill/>
              </a:ln>
            </p:spPr>
            <p:txBody>
              <a:bodyPr wrap="square" rtlCol="0">
                <a:spAutoFit/>
              </a:bodyPr>
              <a:lstStyle/>
              <a:p>
                <a:pPr algn="ctr"/>
                <a:r>
                  <a:rPr lang="en-US" sz="2400" b="1" dirty="0" err="1" smtClean="0">
                    <a:solidFill>
                      <a:schemeClr val="bg1"/>
                    </a:solidFill>
                    <a:cs typeface="Arial" pitchFamily="34" charset="0"/>
                  </a:rPr>
                  <a:t>Laetoli</a:t>
                </a:r>
                <a:r>
                  <a:rPr lang="en-US" sz="2400" b="1" dirty="0" smtClean="0">
                    <a:solidFill>
                      <a:schemeClr val="bg1"/>
                    </a:solidFill>
                    <a:cs typeface="Arial" pitchFamily="34" charset="0"/>
                  </a:rPr>
                  <a:t> footprint</a:t>
                </a:r>
                <a:endParaRPr lang="en-US" sz="2400" b="1" dirty="0">
                  <a:solidFill>
                    <a:schemeClr val="bg1"/>
                  </a:solidFill>
                  <a:cs typeface="Arial" pitchFamily="34" charset="0"/>
                </a:endParaRPr>
              </a:p>
            </p:txBody>
          </p:sp>
        </p:grpSp>
      </p:grpSp>
      <p:sp useBgFill="1">
        <p:nvSpPr>
          <p:cNvPr id="43"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effectLst>
                  <a:outerShdw dist="50800" dir="5400000" algn="ctr" rotWithShape="0">
                    <a:schemeClr val="bg1"/>
                  </a:outerShdw>
                </a:effectLst>
                <a:latin typeface="Calibri" pitchFamily="34" charset="0"/>
              </a:rPr>
              <a:t>SESSION 2</a:t>
            </a:r>
            <a:endParaRPr lang="en-US" sz="6000" b="1" dirty="0">
              <a:effectLst>
                <a:outerShdw dist="50800" dir="5400000" algn="ctr" rotWithShape="0">
                  <a:schemeClr val="bg1"/>
                </a:outerShdw>
              </a:effectLst>
              <a:latin typeface="Calibri" pitchFamily="34" charset="0"/>
            </a:endParaRPr>
          </a:p>
        </p:txBody>
      </p:sp>
      <p:pic>
        <p:nvPicPr>
          <p:cNvPr id="19" name="Picture 18" descr="world.bmp"/>
          <p:cNvPicPr>
            <a:picLocks/>
          </p:cNvPicPr>
          <p:nvPr/>
        </p:nvPicPr>
        <p:blipFill>
          <a:blip r:embed="rId6" cstate="print"/>
          <a:stretch>
            <a:fillRect/>
          </a:stretch>
        </p:blipFill>
        <p:spPr>
          <a:xfrm>
            <a:off x="1" y="1219200"/>
            <a:ext cx="9143999" cy="5638800"/>
          </a:xfrm>
          <a:prstGeom prst="rect">
            <a:avLst/>
          </a:prstGeom>
        </p:spPr>
      </p:pic>
      <p:sp>
        <p:nvSpPr>
          <p:cNvPr id="25" name="Freeform 24"/>
          <p:cNvSpPr/>
          <p:nvPr/>
        </p:nvSpPr>
        <p:spPr>
          <a:xfrm>
            <a:off x="5410200" y="2170386"/>
            <a:ext cx="2094186" cy="167902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4186" h="1679028">
                <a:moveTo>
                  <a:pt x="28903" y="525517"/>
                </a:moveTo>
                <a:cubicBezTo>
                  <a:pt x="44669" y="423041"/>
                  <a:pt x="44669" y="233855"/>
                  <a:pt x="107731" y="147145"/>
                </a:cubicBezTo>
                <a:cubicBezTo>
                  <a:pt x="170793" y="60435"/>
                  <a:pt x="281152" y="0"/>
                  <a:pt x="407276" y="5255"/>
                </a:cubicBezTo>
                <a:cubicBezTo>
                  <a:pt x="533400" y="10510"/>
                  <a:pt x="746235" y="152400"/>
                  <a:pt x="864476" y="178676"/>
                </a:cubicBezTo>
                <a:cubicBezTo>
                  <a:pt x="982717" y="204952"/>
                  <a:pt x="1011621" y="165538"/>
                  <a:pt x="1116724" y="162911"/>
                </a:cubicBezTo>
                <a:cubicBezTo>
                  <a:pt x="1221827" y="160284"/>
                  <a:pt x="1408387" y="181304"/>
                  <a:pt x="1495097" y="162911"/>
                </a:cubicBezTo>
                <a:cubicBezTo>
                  <a:pt x="1581807" y="144518"/>
                  <a:pt x="1571297" y="44669"/>
                  <a:pt x="1636986" y="52552"/>
                </a:cubicBezTo>
                <a:cubicBezTo>
                  <a:pt x="1702675" y="60435"/>
                  <a:pt x="1820917" y="191814"/>
                  <a:pt x="1889234" y="210207"/>
                </a:cubicBezTo>
                <a:cubicBezTo>
                  <a:pt x="1957551" y="228600"/>
                  <a:pt x="2017987" y="139263"/>
                  <a:pt x="2046890" y="162911"/>
                </a:cubicBezTo>
                <a:cubicBezTo>
                  <a:pt x="2075793" y="186559"/>
                  <a:pt x="2094186" y="294290"/>
                  <a:pt x="2062655" y="352097"/>
                </a:cubicBezTo>
                <a:cubicBezTo>
                  <a:pt x="2031124" y="409904"/>
                  <a:pt x="1899744" y="465083"/>
                  <a:pt x="1857703" y="509752"/>
                </a:cubicBezTo>
                <a:cubicBezTo>
                  <a:pt x="1815662" y="554421"/>
                  <a:pt x="1802524" y="559677"/>
                  <a:pt x="1810407" y="620111"/>
                </a:cubicBezTo>
                <a:cubicBezTo>
                  <a:pt x="1818290" y="680546"/>
                  <a:pt x="1910255" y="793532"/>
                  <a:pt x="1905000" y="872359"/>
                </a:cubicBezTo>
                <a:cubicBezTo>
                  <a:pt x="1899745" y="951186"/>
                  <a:pt x="1826173" y="1040524"/>
                  <a:pt x="1778876" y="1093076"/>
                </a:cubicBezTo>
                <a:cubicBezTo>
                  <a:pt x="1731580" y="1145628"/>
                  <a:pt x="1639614" y="1124607"/>
                  <a:pt x="1621221" y="1187669"/>
                </a:cubicBezTo>
                <a:cubicBezTo>
                  <a:pt x="1602828" y="1250731"/>
                  <a:pt x="1686910" y="1413641"/>
                  <a:pt x="1668517" y="1471448"/>
                </a:cubicBezTo>
                <a:cubicBezTo>
                  <a:pt x="1650124" y="1529255"/>
                  <a:pt x="1560786" y="1552904"/>
                  <a:pt x="1510862" y="1534511"/>
                </a:cubicBezTo>
                <a:cubicBezTo>
                  <a:pt x="1460938" y="1516118"/>
                  <a:pt x="1408386" y="1411014"/>
                  <a:pt x="1368972" y="1361090"/>
                </a:cubicBezTo>
                <a:cubicBezTo>
                  <a:pt x="1329558" y="1311166"/>
                  <a:pt x="1319048" y="1250731"/>
                  <a:pt x="1274379" y="1234966"/>
                </a:cubicBezTo>
                <a:cubicBezTo>
                  <a:pt x="1229710" y="1219201"/>
                  <a:pt x="1161393" y="1229711"/>
                  <a:pt x="1100959" y="1266497"/>
                </a:cubicBezTo>
                <a:cubicBezTo>
                  <a:pt x="1040525" y="1303283"/>
                  <a:pt x="956441" y="1389993"/>
                  <a:pt x="911772" y="1455683"/>
                </a:cubicBezTo>
                <a:cubicBezTo>
                  <a:pt x="867103" y="1521373"/>
                  <a:pt x="859221" y="1679028"/>
                  <a:pt x="832945" y="1660635"/>
                </a:cubicBezTo>
                <a:cubicBezTo>
                  <a:pt x="806669" y="1642242"/>
                  <a:pt x="777765" y="1421524"/>
                  <a:pt x="754117" y="1345324"/>
                </a:cubicBezTo>
                <a:cubicBezTo>
                  <a:pt x="730469" y="1269124"/>
                  <a:pt x="751489" y="1242849"/>
                  <a:pt x="691055" y="1203435"/>
                </a:cubicBezTo>
                <a:cubicBezTo>
                  <a:pt x="630621" y="1164021"/>
                  <a:pt x="491358" y="1150883"/>
                  <a:pt x="391510" y="1108842"/>
                </a:cubicBezTo>
                <a:cubicBezTo>
                  <a:pt x="291662" y="1066801"/>
                  <a:pt x="155028" y="1008993"/>
                  <a:pt x="91966" y="951186"/>
                </a:cubicBezTo>
                <a:cubicBezTo>
                  <a:pt x="28904" y="893379"/>
                  <a:pt x="26276" y="835572"/>
                  <a:pt x="13138" y="762000"/>
                </a:cubicBezTo>
                <a:cubicBezTo>
                  <a:pt x="0" y="688428"/>
                  <a:pt x="13138" y="627993"/>
                  <a:pt x="28903" y="52551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0" y="4815840"/>
            <a:ext cx="3657600" cy="523220"/>
          </a:xfrm>
          <a:prstGeom prst="rect">
            <a:avLst/>
          </a:prstGeom>
          <a:solidFill>
            <a:schemeClr val="accent1">
              <a:lumMod val="20000"/>
              <a:lumOff val="80000"/>
              <a:alpha val="75000"/>
            </a:schemeClr>
          </a:solidFill>
        </p:spPr>
        <p:txBody>
          <a:bodyPr wrap="square" rtlCol="0">
            <a:spAutoFit/>
          </a:bodyPr>
          <a:lstStyle/>
          <a:p>
            <a:r>
              <a:rPr lang="en-US" sz="2800" b="1" spc="-150" dirty="0" smtClean="0">
                <a:solidFill>
                  <a:srgbClr val="0070C0"/>
                </a:solidFill>
                <a:effectLst>
                  <a:outerShdw dist="50800" dir="5400000" algn="ctr" rotWithShape="0">
                    <a:schemeClr val="tx1"/>
                  </a:outerShdw>
                </a:effectLst>
              </a:rPr>
              <a:t>Session 3: </a:t>
            </a:r>
            <a:r>
              <a:rPr lang="en-US" sz="2800" b="1" spc="-150" dirty="0">
                <a:solidFill>
                  <a:srgbClr val="0070C0"/>
                </a:solidFill>
                <a:effectLst>
                  <a:outerShdw dist="50800" dir="5400000" algn="ctr" rotWithShape="0">
                    <a:schemeClr val="tx1"/>
                  </a:outerShdw>
                </a:effectLst>
              </a:rPr>
              <a:t> </a:t>
            </a:r>
            <a:r>
              <a:rPr lang="en-US" sz="2800" b="1" spc="-150" dirty="0" smtClean="0">
                <a:solidFill>
                  <a:srgbClr val="0070C0"/>
                </a:solidFill>
                <a:effectLst>
                  <a:outerShdw dist="50800" dir="5400000" algn="ctr" rotWithShape="0">
                    <a:schemeClr val="tx1"/>
                  </a:outerShdw>
                </a:effectLst>
              </a:rPr>
              <a:t>into Europe</a:t>
            </a:r>
          </a:p>
        </p:txBody>
      </p:sp>
      <p:sp>
        <p:nvSpPr>
          <p:cNvPr id="31" name="TextBox 30"/>
          <p:cNvSpPr txBox="1"/>
          <p:nvPr/>
        </p:nvSpPr>
        <p:spPr>
          <a:xfrm>
            <a:off x="0" y="4294632"/>
            <a:ext cx="3657600" cy="523220"/>
          </a:xfrm>
          <a:prstGeom prst="rect">
            <a:avLst/>
          </a:prstGeom>
          <a:solidFill>
            <a:schemeClr val="accent1">
              <a:lumMod val="20000"/>
              <a:lumOff val="80000"/>
              <a:alpha val="75000"/>
            </a:schemeClr>
          </a:solidFill>
        </p:spPr>
        <p:txBody>
          <a:bodyPr wrap="square" rtlCol="0">
            <a:spAutoFit/>
          </a:bodyPr>
          <a:lstStyle/>
          <a:p>
            <a:r>
              <a:rPr lang="en-US" sz="2800" b="1" spc="-150" dirty="0" smtClean="0">
                <a:solidFill>
                  <a:srgbClr val="0070C0"/>
                </a:solidFill>
                <a:effectLst>
                  <a:outerShdw dist="50800" dir="5400000" algn="ctr" rotWithShape="0">
                    <a:schemeClr val="tx1"/>
                  </a:outerShdw>
                </a:effectLst>
              </a:rPr>
              <a:t>Session 4: </a:t>
            </a:r>
            <a:r>
              <a:rPr lang="en-US" sz="2800" b="1" spc="-150" dirty="0">
                <a:solidFill>
                  <a:srgbClr val="0070C0"/>
                </a:solidFill>
                <a:effectLst>
                  <a:outerShdw dist="50800" dir="5400000" algn="ctr" rotWithShape="0">
                    <a:schemeClr val="tx1"/>
                  </a:outerShdw>
                </a:effectLst>
              </a:rPr>
              <a:t> </a:t>
            </a:r>
            <a:r>
              <a:rPr lang="en-US" sz="2800" b="1" spc="-150" dirty="0" smtClean="0">
                <a:solidFill>
                  <a:srgbClr val="0070C0"/>
                </a:solidFill>
                <a:effectLst>
                  <a:outerShdw dist="50800" dir="5400000" algn="ctr" rotWithShape="0">
                    <a:schemeClr val="tx1"/>
                  </a:outerShdw>
                </a:effectLst>
              </a:rPr>
              <a:t>into Asia</a:t>
            </a:r>
          </a:p>
        </p:txBody>
      </p:sp>
      <p:sp>
        <p:nvSpPr>
          <p:cNvPr id="32" name="TextBox 31"/>
          <p:cNvSpPr txBox="1"/>
          <p:nvPr/>
        </p:nvSpPr>
        <p:spPr>
          <a:xfrm>
            <a:off x="0" y="5346192"/>
            <a:ext cx="3657600" cy="523220"/>
          </a:xfrm>
          <a:prstGeom prst="rect">
            <a:avLst/>
          </a:prstGeom>
          <a:solidFill>
            <a:schemeClr val="accent1">
              <a:lumMod val="20000"/>
              <a:lumOff val="80000"/>
              <a:alpha val="75000"/>
            </a:schemeClr>
          </a:solidFill>
        </p:spPr>
        <p:txBody>
          <a:bodyPr wrap="square" rtlCol="0">
            <a:spAutoFit/>
          </a:bodyPr>
          <a:lstStyle/>
          <a:p>
            <a:r>
              <a:rPr lang="en-US" sz="2800" b="1" spc="-150" dirty="0" smtClean="0">
                <a:solidFill>
                  <a:srgbClr val="0070C0"/>
                </a:solidFill>
                <a:effectLst>
                  <a:outerShdw dist="50800" dir="5400000" algn="ctr" rotWithShape="0">
                    <a:schemeClr val="tx1"/>
                  </a:outerShdw>
                </a:effectLst>
              </a:rPr>
              <a:t>Session 2: </a:t>
            </a:r>
            <a:r>
              <a:rPr lang="en-US" sz="2800" b="1" spc="-150" dirty="0">
                <a:solidFill>
                  <a:srgbClr val="0070C0"/>
                </a:solidFill>
                <a:effectLst>
                  <a:outerShdw dist="50800" dir="5400000" algn="ctr" rotWithShape="0">
                    <a:schemeClr val="tx1"/>
                  </a:outerShdw>
                </a:effectLst>
              </a:rPr>
              <a:t> </a:t>
            </a:r>
            <a:r>
              <a:rPr lang="en-US" sz="2800" b="1" spc="-150" dirty="0" smtClean="0">
                <a:solidFill>
                  <a:srgbClr val="0070C0"/>
                </a:solidFill>
                <a:effectLst>
                  <a:outerShdw dist="50800" dir="5400000" algn="ctr" rotWithShape="0">
                    <a:schemeClr val="tx1"/>
                  </a:outerShdw>
                </a:effectLst>
              </a:rPr>
              <a:t>into Africa</a:t>
            </a:r>
          </a:p>
        </p:txBody>
      </p:sp>
      <p:sp>
        <p:nvSpPr>
          <p:cNvPr id="33" name="TextBox 32"/>
          <p:cNvSpPr txBox="1"/>
          <p:nvPr/>
        </p:nvSpPr>
        <p:spPr>
          <a:xfrm>
            <a:off x="0" y="5867400"/>
            <a:ext cx="460767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5400000" algn="ctr" rotWithShape="0">
                    <a:schemeClr val="tx1"/>
                  </a:outerShdw>
                </a:effectLst>
              </a:rPr>
              <a:t>Session 1:  beginning in East Africa</a:t>
            </a:r>
          </a:p>
        </p:txBody>
      </p:sp>
      <p:sp>
        <p:nvSpPr>
          <p:cNvPr id="34" name="TextBox 33"/>
          <p:cNvSpPr txBox="1"/>
          <p:nvPr/>
        </p:nvSpPr>
        <p:spPr>
          <a:xfrm>
            <a:off x="0" y="3276600"/>
            <a:ext cx="3452227"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5400000" algn="ctr" rotWithShape="0">
                    <a:schemeClr val="tx1"/>
                  </a:outerShdw>
                </a:effectLst>
              </a:rPr>
              <a:t>Session 6:  into Americas </a:t>
            </a:r>
          </a:p>
        </p:txBody>
      </p:sp>
      <p:sp>
        <p:nvSpPr>
          <p:cNvPr id="35" name="TextBox 34"/>
          <p:cNvSpPr txBox="1"/>
          <p:nvPr/>
        </p:nvSpPr>
        <p:spPr>
          <a:xfrm>
            <a:off x="0" y="3773424"/>
            <a:ext cx="3657600" cy="523220"/>
          </a:xfrm>
          <a:prstGeom prst="rect">
            <a:avLst/>
          </a:prstGeom>
          <a:solidFill>
            <a:schemeClr val="accent1">
              <a:lumMod val="20000"/>
              <a:lumOff val="80000"/>
              <a:alpha val="75000"/>
            </a:schemeClr>
          </a:solidFill>
        </p:spPr>
        <p:txBody>
          <a:bodyPr wrap="square" rtlCol="0">
            <a:spAutoFit/>
          </a:bodyPr>
          <a:lstStyle/>
          <a:p>
            <a:r>
              <a:rPr lang="en-US" sz="2800" b="1" spc="-150" dirty="0" smtClean="0">
                <a:solidFill>
                  <a:srgbClr val="0070C0"/>
                </a:solidFill>
                <a:effectLst>
                  <a:outerShdw dist="50800" dir="5400000" algn="ctr" rotWithShape="0">
                    <a:schemeClr val="tx1"/>
                  </a:outerShdw>
                </a:effectLst>
              </a:rPr>
              <a:t>Session 5:   across </a:t>
            </a:r>
            <a:r>
              <a:rPr lang="en-US" sz="2800" b="1" spc="-150" dirty="0" err="1" smtClean="0">
                <a:solidFill>
                  <a:srgbClr val="0070C0"/>
                </a:solidFill>
                <a:effectLst>
                  <a:outerShdw dist="50800" dir="5400000" algn="ctr" rotWithShape="0">
                    <a:schemeClr val="tx1"/>
                  </a:outerShdw>
                </a:effectLst>
              </a:rPr>
              <a:t>Beringia</a:t>
            </a:r>
            <a:endParaRPr lang="en-US" sz="2800" b="1" spc="-150" dirty="0" smtClean="0">
              <a:solidFill>
                <a:srgbClr val="0070C0"/>
              </a:solidFill>
              <a:effectLst>
                <a:outerShdw dist="50800" dir="5400000" algn="ctr" rotWithShape="0">
                  <a:schemeClr val="tx1"/>
                </a:outerShdw>
              </a:effectLst>
            </a:endParaRPr>
          </a:p>
        </p:txBody>
      </p:sp>
      <p:sp>
        <p:nvSpPr>
          <p:cNvPr id="16" name="Freeform 15"/>
          <p:cNvSpPr/>
          <p:nvPr/>
        </p:nvSpPr>
        <p:spPr>
          <a:xfrm>
            <a:off x="3873062" y="2872828"/>
            <a:ext cx="1569107" cy="2513722"/>
          </a:xfrm>
          <a:custGeom>
            <a:avLst/>
            <a:gdLst>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361090 w 1550276"/>
              <a:gd name="connsiteY17" fmla="*/ 756745 h 2375337"/>
              <a:gd name="connsiteX18" fmla="*/ 1424152 w 1550276"/>
              <a:gd name="connsiteY18" fmla="*/ 930165 h 2375337"/>
              <a:gd name="connsiteX19" fmla="*/ 1471448 w 1550276"/>
              <a:gd name="connsiteY19" fmla="*/ 1308538 h 2375337"/>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537138 w 1550276"/>
              <a:gd name="connsiteY17" fmla="*/ 722586 h 2375337"/>
              <a:gd name="connsiteX18" fmla="*/ 1424152 w 1550276"/>
              <a:gd name="connsiteY18" fmla="*/ 930165 h 2375337"/>
              <a:gd name="connsiteX19" fmla="*/ 1471448 w 1550276"/>
              <a:gd name="connsiteY19" fmla="*/ 1308538 h 2375337"/>
              <a:gd name="connsiteX0" fmla="*/ 1471448 w 1569107"/>
              <a:gd name="connsiteY0" fmla="*/ 1308538 h 2375337"/>
              <a:gd name="connsiteX1" fmla="*/ 1534510 w 1569107"/>
              <a:gd name="connsiteY1" fmla="*/ 1686910 h 2375337"/>
              <a:gd name="connsiteX2" fmla="*/ 1376855 w 1569107"/>
              <a:gd name="connsiteY2" fmla="*/ 1907627 h 2375337"/>
              <a:gd name="connsiteX3" fmla="*/ 1234966 w 1569107"/>
              <a:gd name="connsiteY3" fmla="*/ 2175641 h 2375337"/>
              <a:gd name="connsiteX4" fmla="*/ 1140372 w 1569107"/>
              <a:gd name="connsiteY4" fmla="*/ 2364827 h 2375337"/>
              <a:gd name="connsiteX5" fmla="*/ 872359 w 1569107"/>
              <a:gd name="connsiteY5" fmla="*/ 2238703 h 2375337"/>
              <a:gd name="connsiteX6" fmla="*/ 730469 w 1569107"/>
              <a:gd name="connsiteY6" fmla="*/ 1781503 h 2375337"/>
              <a:gd name="connsiteX7" fmla="*/ 762000 w 1569107"/>
              <a:gd name="connsiteY7" fmla="*/ 1340069 h 2375337"/>
              <a:gd name="connsiteX8" fmla="*/ 667407 w 1569107"/>
              <a:gd name="connsiteY8" fmla="*/ 1103586 h 2375337"/>
              <a:gd name="connsiteX9" fmla="*/ 430924 w 1569107"/>
              <a:gd name="connsiteY9" fmla="*/ 898634 h 2375337"/>
              <a:gd name="connsiteX10" fmla="*/ 84083 w 1569107"/>
              <a:gd name="connsiteY10" fmla="*/ 867103 h 2375337"/>
              <a:gd name="connsiteX11" fmla="*/ 5255 w 1569107"/>
              <a:gd name="connsiteY11" fmla="*/ 457200 h 2375337"/>
              <a:gd name="connsiteX12" fmla="*/ 115614 w 1569107"/>
              <a:gd name="connsiteY12" fmla="*/ 173420 h 2375337"/>
              <a:gd name="connsiteX13" fmla="*/ 320566 w 1569107"/>
              <a:gd name="connsiteY13" fmla="*/ 15765 h 2375337"/>
              <a:gd name="connsiteX14" fmla="*/ 809297 w 1569107"/>
              <a:gd name="connsiteY14" fmla="*/ 78827 h 2375337"/>
              <a:gd name="connsiteX15" fmla="*/ 1187669 w 1569107"/>
              <a:gd name="connsiteY15" fmla="*/ 189186 h 2375337"/>
              <a:gd name="connsiteX16" fmla="*/ 1345324 w 1569107"/>
              <a:gd name="connsiteY16" fmla="*/ 504496 h 2375337"/>
              <a:gd name="connsiteX17" fmla="*/ 1537138 w 1569107"/>
              <a:gd name="connsiteY17" fmla="*/ 722586 h 2375337"/>
              <a:gd name="connsiteX18" fmla="*/ 1537138 w 1569107"/>
              <a:gd name="connsiteY18" fmla="*/ 874986 h 2375337"/>
              <a:gd name="connsiteX19" fmla="*/ 1471448 w 1569107"/>
              <a:gd name="connsiteY19" fmla="*/ 1308538 h 2375337"/>
              <a:gd name="connsiteX0" fmla="*/ 1471448 w 1569107"/>
              <a:gd name="connsiteY0" fmla="*/ 1342697 h 2409496"/>
              <a:gd name="connsiteX1" fmla="*/ 1534510 w 1569107"/>
              <a:gd name="connsiteY1" fmla="*/ 1721069 h 2409496"/>
              <a:gd name="connsiteX2" fmla="*/ 1376855 w 1569107"/>
              <a:gd name="connsiteY2" fmla="*/ 1941786 h 2409496"/>
              <a:gd name="connsiteX3" fmla="*/ 1234966 w 1569107"/>
              <a:gd name="connsiteY3" fmla="*/ 2209800 h 2409496"/>
              <a:gd name="connsiteX4" fmla="*/ 1140372 w 1569107"/>
              <a:gd name="connsiteY4" fmla="*/ 2398986 h 2409496"/>
              <a:gd name="connsiteX5" fmla="*/ 872359 w 1569107"/>
              <a:gd name="connsiteY5" fmla="*/ 2272862 h 2409496"/>
              <a:gd name="connsiteX6" fmla="*/ 730469 w 1569107"/>
              <a:gd name="connsiteY6" fmla="*/ 1815662 h 2409496"/>
              <a:gd name="connsiteX7" fmla="*/ 762000 w 1569107"/>
              <a:gd name="connsiteY7" fmla="*/ 1374228 h 2409496"/>
              <a:gd name="connsiteX8" fmla="*/ 667407 w 1569107"/>
              <a:gd name="connsiteY8" fmla="*/ 1137745 h 2409496"/>
              <a:gd name="connsiteX9" fmla="*/ 430924 w 1569107"/>
              <a:gd name="connsiteY9" fmla="*/ 932793 h 2409496"/>
              <a:gd name="connsiteX10" fmla="*/ 84083 w 1569107"/>
              <a:gd name="connsiteY10" fmla="*/ 901262 h 2409496"/>
              <a:gd name="connsiteX11" fmla="*/ 5255 w 1569107"/>
              <a:gd name="connsiteY11" fmla="*/ 491359 h 2409496"/>
              <a:gd name="connsiteX12" fmla="*/ 115614 w 1569107"/>
              <a:gd name="connsiteY12" fmla="*/ 207579 h 2409496"/>
              <a:gd name="connsiteX13" fmla="*/ 320566 w 1569107"/>
              <a:gd name="connsiteY13" fmla="*/ 49924 h 2409496"/>
              <a:gd name="connsiteX14" fmla="*/ 809297 w 1569107"/>
              <a:gd name="connsiteY14" fmla="*/ 112986 h 2409496"/>
              <a:gd name="connsiteX15" fmla="*/ 1232338 w 1569107"/>
              <a:gd name="connsiteY15" fmla="*/ 70945 h 2409496"/>
              <a:gd name="connsiteX16" fmla="*/ 1345324 w 1569107"/>
              <a:gd name="connsiteY16" fmla="*/ 538655 h 2409496"/>
              <a:gd name="connsiteX17" fmla="*/ 1537138 w 1569107"/>
              <a:gd name="connsiteY17" fmla="*/ 756745 h 2409496"/>
              <a:gd name="connsiteX18" fmla="*/ 1537138 w 1569107"/>
              <a:gd name="connsiteY18" fmla="*/ 909145 h 2409496"/>
              <a:gd name="connsiteX19" fmla="*/ 1471448 w 1569107"/>
              <a:gd name="connsiteY19" fmla="*/ 1342697 h 2409496"/>
              <a:gd name="connsiteX0" fmla="*/ 1471448 w 1569107"/>
              <a:gd name="connsiteY0" fmla="*/ 1349704 h 2416503"/>
              <a:gd name="connsiteX1" fmla="*/ 1534510 w 1569107"/>
              <a:gd name="connsiteY1" fmla="*/ 1728076 h 2416503"/>
              <a:gd name="connsiteX2" fmla="*/ 1376855 w 1569107"/>
              <a:gd name="connsiteY2" fmla="*/ 1948793 h 2416503"/>
              <a:gd name="connsiteX3" fmla="*/ 1234966 w 1569107"/>
              <a:gd name="connsiteY3" fmla="*/ 2216807 h 2416503"/>
              <a:gd name="connsiteX4" fmla="*/ 1140372 w 1569107"/>
              <a:gd name="connsiteY4" fmla="*/ 2405993 h 2416503"/>
              <a:gd name="connsiteX5" fmla="*/ 872359 w 1569107"/>
              <a:gd name="connsiteY5" fmla="*/ 2279869 h 2416503"/>
              <a:gd name="connsiteX6" fmla="*/ 730469 w 1569107"/>
              <a:gd name="connsiteY6" fmla="*/ 1822669 h 2416503"/>
              <a:gd name="connsiteX7" fmla="*/ 762000 w 1569107"/>
              <a:gd name="connsiteY7" fmla="*/ 1381235 h 2416503"/>
              <a:gd name="connsiteX8" fmla="*/ 667407 w 1569107"/>
              <a:gd name="connsiteY8" fmla="*/ 1144752 h 2416503"/>
              <a:gd name="connsiteX9" fmla="*/ 430924 w 1569107"/>
              <a:gd name="connsiteY9" fmla="*/ 939800 h 2416503"/>
              <a:gd name="connsiteX10" fmla="*/ 84083 w 1569107"/>
              <a:gd name="connsiteY10" fmla="*/ 908269 h 2416503"/>
              <a:gd name="connsiteX11" fmla="*/ 5255 w 1569107"/>
              <a:gd name="connsiteY11" fmla="*/ 498366 h 2416503"/>
              <a:gd name="connsiteX12" fmla="*/ 115614 w 1569107"/>
              <a:gd name="connsiteY12" fmla="*/ 214586 h 2416503"/>
              <a:gd name="connsiteX13" fmla="*/ 320566 w 1569107"/>
              <a:gd name="connsiteY13" fmla="*/ 56931 h 2416503"/>
              <a:gd name="connsiteX14" fmla="*/ 775138 w 1569107"/>
              <a:gd name="connsiteY14" fmla="*/ 77952 h 2416503"/>
              <a:gd name="connsiteX15" fmla="*/ 1232338 w 1569107"/>
              <a:gd name="connsiteY15" fmla="*/ 77952 h 2416503"/>
              <a:gd name="connsiteX16" fmla="*/ 1345324 w 1569107"/>
              <a:gd name="connsiteY16" fmla="*/ 545662 h 2416503"/>
              <a:gd name="connsiteX17" fmla="*/ 1537138 w 1569107"/>
              <a:gd name="connsiteY17" fmla="*/ 763752 h 2416503"/>
              <a:gd name="connsiteX18" fmla="*/ 1537138 w 1569107"/>
              <a:gd name="connsiteY18" fmla="*/ 916152 h 2416503"/>
              <a:gd name="connsiteX19" fmla="*/ 1471448 w 1569107"/>
              <a:gd name="connsiteY19" fmla="*/ 1349704 h 2416503"/>
              <a:gd name="connsiteX0" fmla="*/ 1471448 w 1569107"/>
              <a:gd name="connsiteY0" fmla="*/ 1446923 h 2513722"/>
              <a:gd name="connsiteX1" fmla="*/ 1534510 w 1569107"/>
              <a:gd name="connsiteY1" fmla="*/ 1825295 h 2513722"/>
              <a:gd name="connsiteX2" fmla="*/ 1376855 w 1569107"/>
              <a:gd name="connsiteY2" fmla="*/ 2046012 h 2513722"/>
              <a:gd name="connsiteX3" fmla="*/ 1234966 w 1569107"/>
              <a:gd name="connsiteY3" fmla="*/ 2314026 h 2513722"/>
              <a:gd name="connsiteX4" fmla="*/ 1140372 w 1569107"/>
              <a:gd name="connsiteY4" fmla="*/ 2503212 h 2513722"/>
              <a:gd name="connsiteX5" fmla="*/ 872359 w 1569107"/>
              <a:gd name="connsiteY5" fmla="*/ 2377088 h 2513722"/>
              <a:gd name="connsiteX6" fmla="*/ 730469 w 1569107"/>
              <a:gd name="connsiteY6" fmla="*/ 1919888 h 2513722"/>
              <a:gd name="connsiteX7" fmla="*/ 762000 w 1569107"/>
              <a:gd name="connsiteY7" fmla="*/ 1478454 h 2513722"/>
              <a:gd name="connsiteX8" fmla="*/ 667407 w 1569107"/>
              <a:gd name="connsiteY8" fmla="*/ 1241971 h 2513722"/>
              <a:gd name="connsiteX9" fmla="*/ 430924 w 1569107"/>
              <a:gd name="connsiteY9" fmla="*/ 1037019 h 2513722"/>
              <a:gd name="connsiteX10" fmla="*/ 84083 w 1569107"/>
              <a:gd name="connsiteY10" fmla="*/ 1005488 h 2513722"/>
              <a:gd name="connsiteX11" fmla="*/ 5255 w 1569107"/>
              <a:gd name="connsiteY11" fmla="*/ 595585 h 2513722"/>
              <a:gd name="connsiteX12" fmla="*/ 115614 w 1569107"/>
              <a:gd name="connsiteY12" fmla="*/ 311805 h 2513722"/>
              <a:gd name="connsiteX13" fmla="*/ 470338 w 1569107"/>
              <a:gd name="connsiteY13" fmla="*/ 22772 h 2513722"/>
              <a:gd name="connsiteX14" fmla="*/ 775138 w 1569107"/>
              <a:gd name="connsiteY14" fmla="*/ 175171 h 2513722"/>
              <a:gd name="connsiteX15" fmla="*/ 1232338 w 1569107"/>
              <a:gd name="connsiteY15" fmla="*/ 175171 h 2513722"/>
              <a:gd name="connsiteX16" fmla="*/ 1345324 w 1569107"/>
              <a:gd name="connsiteY16" fmla="*/ 642881 h 2513722"/>
              <a:gd name="connsiteX17" fmla="*/ 1537138 w 1569107"/>
              <a:gd name="connsiteY17" fmla="*/ 860971 h 2513722"/>
              <a:gd name="connsiteX18" fmla="*/ 1537138 w 1569107"/>
              <a:gd name="connsiteY18" fmla="*/ 1013371 h 2513722"/>
              <a:gd name="connsiteX19" fmla="*/ 1471448 w 1569107"/>
              <a:gd name="connsiteY19" fmla="*/ 1446923 h 251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107" h="2513722">
                <a:moveTo>
                  <a:pt x="1471448" y="1446923"/>
                </a:moveTo>
                <a:cubicBezTo>
                  <a:pt x="1471010" y="1582244"/>
                  <a:pt x="1550276" y="1725447"/>
                  <a:pt x="1534510" y="1825295"/>
                </a:cubicBezTo>
                <a:cubicBezTo>
                  <a:pt x="1518744" y="1925143"/>
                  <a:pt x="1426779" y="1964557"/>
                  <a:pt x="1376855" y="2046012"/>
                </a:cubicBezTo>
                <a:cubicBezTo>
                  <a:pt x="1326931" y="2127467"/>
                  <a:pt x="1274380" y="2237826"/>
                  <a:pt x="1234966" y="2314026"/>
                </a:cubicBezTo>
                <a:cubicBezTo>
                  <a:pt x="1195552" y="2390226"/>
                  <a:pt x="1200806" y="2492702"/>
                  <a:pt x="1140372" y="2503212"/>
                </a:cubicBezTo>
                <a:cubicBezTo>
                  <a:pt x="1079938" y="2513722"/>
                  <a:pt x="940676" y="2474309"/>
                  <a:pt x="872359" y="2377088"/>
                </a:cubicBezTo>
                <a:cubicBezTo>
                  <a:pt x="804042" y="2279867"/>
                  <a:pt x="748862" y="2069660"/>
                  <a:pt x="730469" y="1919888"/>
                </a:cubicBezTo>
                <a:cubicBezTo>
                  <a:pt x="712076" y="1770116"/>
                  <a:pt x="772510" y="1591440"/>
                  <a:pt x="762000" y="1478454"/>
                </a:cubicBezTo>
                <a:cubicBezTo>
                  <a:pt x="751490" y="1365468"/>
                  <a:pt x="722586" y="1315544"/>
                  <a:pt x="667407" y="1241971"/>
                </a:cubicBezTo>
                <a:cubicBezTo>
                  <a:pt x="612228" y="1168399"/>
                  <a:pt x="528145" y="1076433"/>
                  <a:pt x="430924" y="1037019"/>
                </a:cubicBezTo>
                <a:cubicBezTo>
                  <a:pt x="333703" y="997605"/>
                  <a:pt x="155028" y="1079060"/>
                  <a:pt x="84083" y="1005488"/>
                </a:cubicBezTo>
                <a:cubicBezTo>
                  <a:pt x="13138" y="931916"/>
                  <a:pt x="0" y="711199"/>
                  <a:pt x="5255" y="595585"/>
                </a:cubicBezTo>
                <a:cubicBezTo>
                  <a:pt x="10510" y="479971"/>
                  <a:pt x="38100" y="407274"/>
                  <a:pt x="115614" y="311805"/>
                </a:cubicBezTo>
                <a:cubicBezTo>
                  <a:pt x="193128" y="216336"/>
                  <a:pt x="360417" y="45544"/>
                  <a:pt x="470338" y="22772"/>
                </a:cubicBezTo>
                <a:cubicBezTo>
                  <a:pt x="580259" y="0"/>
                  <a:pt x="648138" y="149771"/>
                  <a:pt x="775138" y="175171"/>
                </a:cubicBezTo>
                <a:cubicBezTo>
                  <a:pt x="902138" y="200571"/>
                  <a:pt x="1137307" y="97219"/>
                  <a:pt x="1232338" y="175171"/>
                </a:cubicBezTo>
                <a:cubicBezTo>
                  <a:pt x="1327369" y="253123"/>
                  <a:pt x="1294524" y="528581"/>
                  <a:pt x="1345324" y="642881"/>
                </a:cubicBezTo>
                <a:cubicBezTo>
                  <a:pt x="1396124" y="757181"/>
                  <a:pt x="1505169" y="799223"/>
                  <a:pt x="1537138" y="860971"/>
                </a:cubicBezTo>
                <a:cubicBezTo>
                  <a:pt x="1569107" y="922719"/>
                  <a:pt x="1548086" y="915712"/>
                  <a:pt x="1537138" y="1013371"/>
                </a:cubicBezTo>
                <a:cubicBezTo>
                  <a:pt x="1526190" y="1111030"/>
                  <a:pt x="1471886" y="1311602"/>
                  <a:pt x="1471448" y="144692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endCxn id="48" idx="0"/>
          </p:cNvCxnSpPr>
          <p:nvPr/>
        </p:nvCxnSpPr>
        <p:spPr>
          <a:xfrm flipH="1">
            <a:off x="4914900" y="4119046"/>
            <a:ext cx="342902" cy="681554"/>
          </a:xfrm>
          <a:prstGeom prst="straightConnector1">
            <a:avLst/>
          </a:pr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8" name="5-Point Star 47"/>
          <p:cNvSpPr/>
          <p:nvPr/>
        </p:nvSpPr>
        <p:spPr>
          <a:xfrm>
            <a:off x="4648200" y="48006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154214" y="2162503"/>
            <a:ext cx="1253358" cy="935421"/>
          </a:xfrm>
          <a:custGeom>
            <a:avLst/>
            <a:gdLst>
              <a:gd name="connsiteX0" fmla="*/ 1111469 w 1253358"/>
              <a:gd name="connsiteY0" fmla="*/ 911773 h 935421"/>
              <a:gd name="connsiteX1" fmla="*/ 1221827 w 1253358"/>
              <a:gd name="connsiteY1" fmla="*/ 754118 h 935421"/>
              <a:gd name="connsiteX2" fmla="*/ 1221827 w 1253358"/>
              <a:gd name="connsiteY2" fmla="*/ 533400 h 935421"/>
              <a:gd name="connsiteX3" fmla="*/ 1032641 w 1253358"/>
              <a:gd name="connsiteY3" fmla="*/ 249621 h 935421"/>
              <a:gd name="connsiteX4" fmla="*/ 906517 w 1253358"/>
              <a:gd name="connsiteY4" fmla="*/ 91966 h 935421"/>
              <a:gd name="connsiteX5" fmla="*/ 717331 w 1253358"/>
              <a:gd name="connsiteY5" fmla="*/ 13138 h 935421"/>
              <a:gd name="connsiteX6" fmla="*/ 433552 w 1253358"/>
              <a:gd name="connsiteY6" fmla="*/ 13138 h 935421"/>
              <a:gd name="connsiteX7" fmla="*/ 275896 w 1253358"/>
              <a:gd name="connsiteY7" fmla="*/ 44669 h 935421"/>
              <a:gd name="connsiteX8" fmla="*/ 197069 w 1253358"/>
              <a:gd name="connsiteY8" fmla="*/ 155028 h 935421"/>
              <a:gd name="connsiteX9" fmla="*/ 134007 w 1253358"/>
              <a:gd name="connsiteY9" fmla="*/ 312683 h 935421"/>
              <a:gd name="connsiteX10" fmla="*/ 39414 w 1253358"/>
              <a:gd name="connsiteY10" fmla="*/ 391511 h 935421"/>
              <a:gd name="connsiteX11" fmla="*/ 7883 w 1253358"/>
              <a:gd name="connsiteY11" fmla="*/ 470338 h 935421"/>
              <a:gd name="connsiteX12" fmla="*/ 39414 w 1253358"/>
              <a:gd name="connsiteY12" fmla="*/ 627994 h 935421"/>
              <a:gd name="connsiteX13" fmla="*/ 244365 w 1253358"/>
              <a:gd name="connsiteY13" fmla="*/ 580697 h 935421"/>
              <a:gd name="connsiteX14" fmla="*/ 291662 w 1253358"/>
              <a:gd name="connsiteY14" fmla="*/ 454573 h 935421"/>
              <a:gd name="connsiteX15" fmla="*/ 386255 w 1253358"/>
              <a:gd name="connsiteY15" fmla="*/ 407276 h 935421"/>
              <a:gd name="connsiteX16" fmla="*/ 575441 w 1253358"/>
              <a:gd name="connsiteY16" fmla="*/ 391511 h 935421"/>
              <a:gd name="connsiteX17" fmla="*/ 606972 w 1253358"/>
              <a:gd name="connsiteY17" fmla="*/ 549166 h 935421"/>
              <a:gd name="connsiteX18" fmla="*/ 717331 w 1253358"/>
              <a:gd name="connsiteY18" fmla="*/ 643759 h 935421"/>
              <a:gd name="connsiteX19" fmla="*/ 717331 w 1253358"/>
              <a:gd name="connsiteY19" fmla="*/ 533400 h 935421"/>
              <a:gd name="connsiteX20" fmla="*/ 811924 w 1253358"/>
              <a:gd name="connsiteY20" fmla="*/ 643759 h 935421"/>
              <a:gd name="connsiteX21" fmla="*/ 1032641 w 1253358"/>
              <a:gd name="connsiteY21" fmla="*/ 691056 h 935421"/>
              <a:gd name="connsiteX22" fmla="*/ 1001110 w 1253358"/>
              <a:gd name="connsiteY22" fmla="*/ 801414 h 935421"/>
              <a:gd name="connsiteX23" fmla="*/ 1048407 w 1253358"/>
              <a:gd name="connsiteY23" fmla="*/ 896007 h 935421"/>
              <a:gd name="connsiteX24" fmla="*/ 1111469 w 1253358"/>
              <a:gd name="connsiteY24" fmla="*/ 911773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3358" h="935421">
                <a:moveTo>
                  <a:pt x="1111469" y="911773"/>
                </a:moveTo>
                <a:cubicBezTo>
                  <a:pt x="1140372" y="888125"/>
                  <a:pt x="1203434" y="817180"/>
                  <a:pt x="1221827" y="754118"/>
                </a:cubicBezTo>
                <a:cubicBezTo>
                  <a:pt x="1240220" y="691056"/>
                  <a:pt x="1253358" y="617483"/>
                  <a:pt x="1221827" y="533400"/>
                </a:cubicBezTo>
                <a:cubicBezTo>
                  <a:pt x="1190296" y="449317"/>
                  <a:pt x="1085193" y="323193"/>
                  <a:pt x="1032641" y="249621"/>
                </a:cubicBezTo>
                <a:cubicBezTo>
                  <a:pt x="980089" y="176049"/>
                  <a:pt x="959069" y="131380"/>
                  <a:pt x="906517" y="91966"/>
                </a:cubicBezTo>
                <a:cubicBezTo>
                  <a:pt x="853965" y="52552"/>
                  <a:pt x="796158" y="26276"/>
                  <a:pt x="717331" y="13138"/>
                </a:cubicBezTo>
                <a:cubicBezTo>
                  <a:pt x="638504" y="0"/>
                  <a:pt x="507124" y="7883"/>
                  <a:pt x="433552" y="13138"/>
                </a:cubicBezTo>
                <a:cubicBezTo>
                  <a:pt x="359980" y="18393"/>
                  <a:pt x="315310" y="21021"/>
                  <a:pt x="275896" y="44669"/>
                </a:cubicBezTo>
                <a:cubicBezTo>
                  <a:pt x="236482" y="68317"/>
                  <a:pt x="220717" y="110359"/>
                  <a:pt x="197069" y="155028"/>
                </a:cubicBezTo>
                <a:cubicBezTo>
                  <a:pt x="173421" y="199697"/>
                  <a:pt x="160283" y="273269"/>
                  <a:pt x="134007" y="312683"/>
                </a:cubicBezTo>
                <a:cubicBezTo>
                  <a:pt x="107731" y="352097"/>
                  <a:pt x="60435" y="365235"/>
                  <a:pt x="39414" y="391511"/>
                </a:cubicBezTo>
                <a:cubicBezTo>
                  <a:pt x="18393" y="417787"/>
                  <a:pt x="7883" y="430924"/>
                  <a:pt x="7883" y="470338"/>
                </a:cubicBezTo>
                <a:cubicBezTo>
                  <a:pt x="7883" y="509752"/>
                  <a:pt x="0" y="609601"/>
                  <a:pt x="39414" y="627994"/>
                </a:cubicBezTo>
                <a:cubicBezTo>
                  <a:pt x="78828" y="646387"/>
                  <a:pt x="202324" y="609600"/>
                  <a:pt x="244365" y="580697"/>
                </a:cubicBezTo>
                <a:cubicBezTo>
                  <a:pt x="286406" y="551794"/>
                  <a:pt x="268014" y="483476"/>
                  <a:pt x="291662" y="454573"/>
                </a:cubicBezTo>
                <a:cubicBezTo>
                  <a:pt x="315310" y="425670"/>
                  <a:pt x="338959" y="417786"/>
                  <a:pt x="386255" y="407276"/>
                </a:cubicBezTo>
                <a:cubicBezTo>
                  <a:pt x="433551" y="396766"/>
                  <a:pt x="538655" y="367863"/>
                  <a:pt x="575441" y="391511"/>
                </a:cubicBezTo>
                <a:cubicBezTo>
                  <a:pt x="612227" y="415159"/>
                  <a:pt x="583324" y="507125"/>
                  <a:pt x="606972" y="549166"/>
                </a:cubicBezTo>
                <a:cubicBezTo>
                  <a:pt x="630620" y="591207"/>
                  <a:pt x="698938" y="646387"/>
                  <a:pt x="717331" y="643759"/>
                </a:cubicBezTo>
                <a:cubicBezTo>
                  <a:pt x="735724" y="641131"/>
                  <a:pt x="701566" y="533400"/>
                  <a:pt x="717331" y="533400"/>
                </a:cubicBezTo>
                <a:cubicBezTo>
                  <a:pt x="733096" y="533400"/>
                  <a:pt x="759372" y="617483"/>
                  <a:pt x="811924" y="643759"/>
                </a:cubicBezTo>
                <a:cubicBezTo>
                  <a:pt x="864476" y="670035"/>
                  <a:pt x="1001110" y="664780"/>
                  <a:pt x="1032641" y="691056"/>
                </a:cubicBezTo>
                <a:cubicBezTo>
                  <a:pt x="1064172" y="717332"/>
                  <a:pt x="998482" y="767256"/>
                  <a:pt x="1001110" y="801414"/>
                </a:cubicBezTo>
                <a:cubicBezTo>
                  <a:pt x="1003738" y="835573"/>
                  <a:pt x="1037897" y="877614"/>
                  <a:pt x="1048407" y="896007"/>
                </a:cubicBezTo>
                <a:cubicBezTo>
                  <a:pt x="1058917" y="914400"/>
                  <a:pt x="1082566" y="935421"/>
                  <a:pt x="1111469" y="91177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257800" y="2667000"/>
            <a:ext cx="1400503"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7002517" y="1692165"/>
            <a:ext cx="1061545" cy="683173"/>
          </a:xfrm>
          <a:custGeom>
            <a:avLst/>
            <a:gdLst>
              <a:gd name="connsiteX0" fmla="*/ 44669 w 1061545"/>
              <a:gd name="connsiteY0" fmla="*/ 420414 h 683173"/>
              <a:gd name="connsiteX1" fmla="*/ 123497 w 1061545"/>
              <a:gd name="connsiteY1" fmla="*/ 199697 h 683173"/>
              <a:gd name="connsiteX2" fmla="*/ 549166 w 1061545"/>
              <a:gd name="connsiteY2" fmla="*/ 26276 h 683173"/>
              <a:gd name="connsiteX3" fmla="*/ 848711 w 1061545"/>
              <a:gd name="connsiteY3" fmla="*/ 42042 h 683173"/>
              <a:gd name="connsiteX4" fmla="*/ 943304 w 1061545"/>
              <a:gd name="connsiteY4" fmla="*/ 42042 h 683173"/>
              <a:gd name="connsiteX5" fmla="*/ 1053662 w 1061545"/>
              <a:gd name="connsiteY5" fmla="*/ 120869 h 683173"/>
              <a:gd name="connsiteX6" fmla="*/ 896007 w 1061545"/>
              <a:gd name="connsiteY6" fmla="*/ 231228 h 683173"/>
              <a:gd name="connsiteX7" fmla="*/ 801414 w 1061545"/>
              <a:gd name="connsiteY7" fmla="*/ 341587 h 683173"/>
              <a:gd name="connsiteX8" fmla="*/ 848711 w 1061545"/>
              <a:gd name="connsiteY8" fmla="*/ 483476 h 683173"/>
              <a:gd name="connsiteX9" fmla="*/ 722586 w 1061545"/>
              <a:gd name="connsiteY9" fmla="*/ 483476 h 683173"/>
              <a:gd name="connsiteX10" fmla="*/ 643759 w 1061545"/>
              <a:gd name="connsiteY10" fmla="*/ 341587 h 683173"/>
              <a:gd name="connsiteX11" fmla="*/ 375745 w 1061545"/>
              <a:gd name="connsiteY11" fmla="*/ 341587 h 683173"/>
              <a:gd name="connsiteX12" fmla="*/ 359980 w 1061545"/>
              <a:gd name="connsiteY12" fmla="*/ 451945 h 683173"/>
              <a:gd name="connsiteX13" fmla="*/ 470338 w 1061545"/>
              <a:gd name="connsiteY13" fmla="*/ 546538 h 683173"/>
              <a:gd name="connsiteX14" fmla="*/ 470338 w 1061545"/>
              <a:gd name="connsiteY14" fmla="*/ 625366 h 683173"/>
              <a:gd name="connsiteX15" fmla="*/ 344214 w 1061545"/>
              <a:gd name="connsiteY15" fmla="*/ 672663 h 683173"/>
              <a:gd name="connsiteX16" fmla="*/ 123497 w 1061545"/>
              <a:gd name="connsiteY16" fmla="*/ 562304 h 683173"/>
              <a:gd name="connsiteX17" fmla="*/ 13138 w 1061545"/>
              <a:gd name="connsiteY17" fmla="*/ 530773 h 683173"/>
              <a:gd name="connsiteX18" fmla="*/ 44669 w 1061545"/>
              <a:gd name="connsiteY18" fmla="*/ 420414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545" h="683173">
                <a:moveTo>
                  <a:pt x="44669" y="420414"/>
                </a:moveTo>
                <a:cubicBezTo>
                  <a:pt x="63062" y="365235"/>
                  <a:pt x="39414" y="265387"/>
                  <a:pt x="123497" y="199697"/>
                </a:cubicBezTo>
                <a:cubicBezTo>
                  <a:pt x="207580" y="134007"/>
                  <a:pt x="428297" y="52552"/>
                  <a:pt x="549166" y="26276"/>
                </a:cubicBezTo>
                <a:cubicBezTo>
                  <a:pt x="670035" y="0"/>
                  <a:pt x="783021" y="39414"/>
                  <a:pt x="848711" y="42042"/>
                </a:cubicBezTo>
                <a:cubicBezTo>
                  <a:pt x="914401" y="44670"/>
                  <a:pt x="909146" y="28904"/>
                  <a:pt x="943304" y="42042"/>
                </a:cubicBezTo>
                <a:cubicBezTo>
                  <a:pt x="977462" y="55180"/>
                  <a:pt x="1061545" y="89338"/>
                  <a:pt x="1053662" y="120869"/>
                </a:cubicBezTo>
                <a:cubicBezTo>
                  <a:pt x="1045779" y="152400"/>
                  <a:pt x="938048" y="194442"/>
                  <a:pt x="896007" y="231228"/>
                </a:cubicBezTo>
                <a:cubicBezTo>
                  <a:pt x="853966" y="268014"/>
                  <a:pt x="809297" y="299546"/>
                  <a:pt x="801414" y="341587"/>
                </a:cubicBezTo>
                <a:cubicBezTo>
                  <a:pt x="793531" y="383628"/>
                  <a:pt x="861849" y="459828"/>
                  <a:pt x="848711" y="483476"/>
                </a:cubicBezTo>
                <a:cubicBezTo>
                  <a:pt x="835573" y="507124"/>
                  <a:pt x="756745" y="507124"/>
                  <a:pt x="722586" y="483476"/>
                </a:cubicBezTo>
                <a:cubicBezTo>
                  <a:pt x="688427" y="459828"/>
                  <a:pt x="701566" y="365235"/>
                  <a:pt x="643759" y="341587"/>
                </a:cubicBezTo>
                <a:cubicBezTo>
                  <a:pt x="585952" y="317939"/>
                  <a:pt x="423042" y="323194"/>
                  <a:pt x="375745" y="341587"/>
                </a:cubicBezTo>
                <a:cubicBezTo>
                  <a:pt x="328448" y="359980"/>
                  <a:pt x="344215" y="417787"/>
                  <a:pt x="359980" y="451945"/>
                </a:cubicBezTo>
                <a:cubicBezTo>
                  <a:pt x="375745" y="486103"/>
                  <a:pt x="451945" y="517635"/>
                  <a:pt x="470338" y="546538"/>
                </a:cubicBezTo>
                <a:cubicBezTo>
                  <a:pt x="488731" y="575441"/>
                  <a:pt x="491359" y="604345"/>
                  <a:pt x="470338" y="625366"/>
                </a:cubicBezTo>
                <a:cubicBezTo>
                  <a:pt x="449317" y="646387"/>
                  <a:pt x="402021" y="683173"/>
                  <a:pt x="344214" y="672663"/>
                </a:cubicBezTo>
                <a:cubicBezTo>
                  <a:pt x="286407" y="662153"/>
                  <a:pt x="178676" y="585952"/>
                  <a:pt x="123497" y="562304"/>
                </a:cubicBezTo>
                <a:cubicBezTo>
                  <a:pt x="68318" y="538656"/>
                  <a:pt x="26276" y="554421"/>
                  <a:pt x="13138" y="530773"/>
                </a:cubicBezTo>
                <a:cubicBezTo>
                  <a:pt x="0" y="507125"/>
                  <a:pt x="26276" y="475593"/>
                  <a:pt x="44669" y="420414"/>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96007" y="1647496"/>
            <a:ext cx="804041" cy="386256"/>
          </a:xfrm>
          <a:custGeom>
            <a:avLst/>
            <a:gdLst>
              <a:gd name="connsiteX0" fmla="*/ 65690 w 804041"/>
              <a:gd name="connsiteY0" fmla="*/ 134007 h 386256"/>
              <a:gd name="connsiteX1" fmla="*/ 18393 w 804041"/>
              <a:gd name="connsiteY1" fmla="*/ 323194 h 386256"/>
              <a:gd name="connsiteX2" fmla="*/ 176048 w 804041"/>
              <a:gd name="connsiteY2" fmla="*/ 386256 h 386256"/>
              <a:gd name="connsiteX3" fmla="*/ 333703 w 804041"/>
              <a:gd name="connsiteY3" fmla="*/ 323194 h 386256"/>
              <a:gd name="connsiteX4" fmla="*/ 459827 w 804041"/>
              <a:gd name="connsiteY4" fmla="*/ 291663 h 386256"/>
              <a:gd name="connsiteX5" fmla="*/ 617483 w 804041"/>
              <a:gd name="connsiteY5" fmla="*/ 260132 h 386256"/>
              <a:gd name="connsiteX6" fmla="*/ 790903 w 804041"/>
              <a:gd name="connsiteY6" fmla="*/ 70945 h 386256"/>
              <a:gd name="connsiteX7" fmla="*/ 696310 w 804041"/>
              <a:gd name="connsiteY7" fmla="*/ 7883 h 386256"/>
              <a:gd name="connsiteX8" fmla="*/ 507124 w 804041"/>
              <a:gd name="connsiteY8" fmla="*/ 23649 h 386256"/>
              <a:gd name="connsiteX9" fmla="*/ 191814 w 804041"/>
              <a:gd name="connsiteY9" fmla="*/ 134007 h 386256"/>
              <a:gd name="connsiteX10" fmla="*/ 65690 w 804041"/>
              <a:gd name="connsiteY10" fmla="*/ 134007 h 3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41" h="386256">
                <a:moveTo>
                  <a:pt x="65690" y="134007"/>
                </a:moveTo>
                <a:cubicBezTo>
                  <a:pt x="36786" y="165538"/>
                  <a:pt x="0" y="281153"/>
                  <a:pt x="18393" y="323194"/>
                </a:cubicBezTo>
                <a:cubicBezTo>
                  <a:pt x="36786" y="365236"/>
                  <a:pt x="123496" y="386256"/>
                  <a:pt x="176048" y="386256"/>
                </a:cubicBezTo>
                <a:cubicBezTo>
                  <a:pt x="228600" y="386256"/>
                  <a:pt x="286407" y="338960"/>
                  <a:pt x="333703" y="323194"/>
                </a:cubicBezTo>
                <a:cubicBezTo>
                  <a:pt x="381000" y="307429"/>
                  <a:pt x="412530" y="302173"/>
                  <a:pt x="459827" y="291663"/>
                </a:cubicBezTo>
                <a:cubicBezTo>
                  <a:pt x="507124" y="281153"/>
                  <a:pt x="562304" y="296918"/>
                  <a:pt x="617483" y="260132"/>
                </a:cubicBezTo>
                <a:cubicBezTo>
                  <a:pt x="672662" y="223346"/>
                  <a:pt x="777765" y="112986"/>
                  <a:pt x="790903" y="70945"/>
                </a:cubicBezTo>
                <a:cubicBezTo>
                  <a:pt x="804041" y="28904"/>
                  <a:pt x="743606" y="15766"/>
                  <a:pt x="696310" y="7883"/>
                </a:cubicBezTo>
                <a:cubicBezTo>
                  <a:pt x="649014" y="0"/>
                  <a:pt x="591207" y="2628"/>
                  <a:pt x="507124" y="23649"/>
                </a:cubicBezTo>
                <a:cubicBezTo>
                  <a:pt x="423041" y="44670"/>
                  <a:pt x="262759" y="118242"/>
                  <a:pt x="191814" y="134007"/>
                </a:cubicBezTo>
                <a:cubicBezTo>
                  <a:pt x="120869" y="149772"/>
                  <a:pt x="94594" y="102476"/>
                  <a:pt x="65690" y="13400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936828" y="1765738"/>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57200" y="183931"/>
                  <a:pt x="536027" y="157655"/>
                </a:cubicBezTo>
                <a:cubicBezTo>
                  <a:pt x="614855" y="131379"/>
                  <a:pt x="712075" y="162911"/>
                  <a:pt x="788275" y="141890"/>
                </a:cubicBezTo>
                <a:cubicBezTo>
                  <a:pt x="864475" y="120869"/>
                  <a:pt x="945930" y="55179"/>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420414" y="911773"/>
            <a:ext cx="7785538" cy="885496"/>
          </a:xfrm>
          <a:custGeom>
            <a:avLst/>
            <a:gdLst>
              <a:gd name="connsiteX0" fmla="*/ 7620000 w 7785538"/>
              <a:gd name="connsiteY0" fmla="*/ 743606 h 885496"/>
              <a:gd name="connsiteX1" fmla="*/ 7635765 w 7785538"/>
              <a:gd name="connsiteY1" fmla="*/ 459827 h 885496"/>
              <a:gd name="connsiteX2" fmla="*/ 6721365 w 7785538"/>
              <a:gd name="connsiteY2" fmla="*/ 191813 h 885496"/>
              <a:gd name="connsiteX3" fmla="*/ 4671848 w 7785538"/>
              <a:gd name="connsiteY3" fmla="*/ 18393 h 885496"/>
              <a:gd name="connsiteX4" fmla="*/ 1345324 w 7785538"/>
              <a:gd name="connsiteY4" fmla="*/ 81455 h 885496"/>
              <a:gd name="connsiteX5" fmla="*/ 131379 w 7785538"/>
              <a:gd name="connsiteY5" fmla="*/ 475593 h 885496"/>
              <a:gd name="connsiteX6" fmla="*/ 557048 w 7785538"/>
              <a:gd name="connsiteY6" fmla="*/ 790903 h 885496"/>
              <a:gd name="connsiteX7" fmla="*/ 966952 w 7785538"/>
              <a:gd name="connsiteY7" fmla="*/ 885496 h 88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5538" h="885496">
                <a:moveTo>
                  <a:pt x="7620000" y="743606"/>
                </a:moveTo>
                <a:cubicBezTo>
                  <a:pt x="7702769" y="647699"/>
                  <a:pt x="7785538" y="551793"/>
                  <a:pt x="7635765" y="459827"/>
                </a:cubicBezTo>
                <a:cubicBezTo>
                  <a:pt x="7485993" y="367862"/>
                  <a:pt x="7215351" y="265385"/>
                  <a:pt x="6721365" y="191813"/>
                </a:cubicBezTo>
                <a:cubicBezTo>
                  <a:pt x="6227379" y="118241"/>
                  <a:pt x="4671848" y="18393"/>
                  <a:pt x="4671848" y="18393"/>
                </a:cubicBezTo>
                <a:cubicBezTo>
                  <a:pt x="3775841" y="0"/>
                  <a:pt x="2102069" y="5255"/>
                  <a:pt x="1345324" y="81455"/>
                </a:cubicBezTo>
                <a:cubicBezTo>
                  <a:pt x="588579" y="157655"/>
                  <a:pt x="262758" y="357352"/>
                  <a:pt x="131379" y="475593"/>
                </a:cubicBezTo>
                <a:cubicBezTo>
                  <a:pt x="0" y="593834"/>
                  <a:pt x="417786" y="722586"/>
                  <a:pt x="557048" y="790903"/>
                </a:cubicBezTo>
                <a:cubicBezTo>
                  <a:pt x="696310" y="859220"/>
                  <a:pt x="831631" y="872358"/>
                  <a:pt x="966952" y="885496"/>
                </a:cubicBezTo>
              </a:path>
            </a:pathLst>
          </a:custGeom>
          <a:ln w="63500">
            <a:prstDash val="sysDot"/>
            <a:tailEnd type="arrow"/>
          </a:ln>
          <a:effectLst>
            <a:outerShdw dist="50800" dir="10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5-Point Star 49"/>
          <p:cNvSpPr/>
          <p:nvPr/>
        </p:nvSpPr>
        <p:spPr>
          <a:xfrm>
            <a:off x="6629400" y="25908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455683" y="1815662"/>
            <a:ext cx="1568669" cy="1920766"/>
          </a:xfrm>
          <a:custGeom>
            <a:avLst/>
            <a:gdLst>
              <a:gd name="connsiteX0" fmla="*/ 168165 w 1568669"/>
              <a:gd name="connsiteY0" fmla="*/ 13138 h 1920766"/>
              <a:gd name="connsiteX1" fmla="*/ 830317 w 1568669"/>
              <a:gd name="connsiteY1" fmla="*/ 44669 h 1920766"/>
              <a:gd name="connsiteX2" fmla="*/ 1019503 w 1568669"/>
              <a:gd name="connsiteY2" fmla="*/ 60435 h 1920766"/>
              <a:gd name="connsiteX3" fmla="*/ 877614 w 1568669"/>
              <a:gd name="connsiteY3" fmla="*/ 202324 h 1920766"/>
              <a:gd name="connsiteX4" fmla="*/ 1177158 w 1568669"/>
              <a:gd name="connsiteY4" fmla="*/ 391510 h 1920766"/>
              <a:gd name="connsiteX5" fmla="*/ 1382110 w 1568669"/>
              <a:gd name="connsiteY5" fmla="*/ 123497 h 1920766"/>
              <a:gd name="connsiteX6" fmla="*/ 1539765 w 1568669"/>
              <a:gd name="connsiteY6" fmla="*/ 218090 h 1920766"/>
              <a:gd name="connsiteX7" fmla="*/ 1524000 w 1568669"/>
              <a:gd name="connsiteY7" fmla="*/ 533400 h 1920766"/>
              <a:gd name="connsiteX8" fmla="*/ 1271751 w 1568669"/>
              <a:gd name="connsiteY8" fmla="*/ 691055 h 1920766"/>
              <a:gd name="connsiteX9" fmla="*/ 1129862 w 1568669"/>
              <a:gd name="connsiteY9" fmla="*/ 880241 h 1920766"/>
              <a:gd name="connsiteX10" fmla="*/ 893379 w 1568669"/>
              <a:gd name="connsiteY10" fmla="*/ 1022131 h 1920766"/>
              <a:gd name="connsiteX11" fmla="*/ 735724 w 1568669"/>
              <a:gd name="connsiteY11" fmla="*/ 1179786 h 1920766"/>
              <a:gd name="connsiteX12" fmla="*/ 436179 w 1568669"/>
              <a:gd name="connsiteY12" fmla="*/ 1258614 h 1920766"/>
              <a:gd name="connsiteX13" fmla="*/ 404648 w 1568669"/>
              <a:gd name="connsiteY13" fmla="*/ 1558159 h 1920766"/>
              <a:gd name="connsiteX14" fmla="*/ 515007 w 1568669"/>
              <a:gd name="connsiteY14" fmla="*/ 1668517 h 1920766"/>
              <a:gd name="connsiteX15" fmla="*/ 751489 w 1568669"/>
              <a:gd name="connsiteY15" fmla="*/ 1794641 h 1920766"/>
              <a:gd name="connsiteX16" fmla="*/ 656896 w 1568669"/>
              <a:gd name="connsiteY16" fmla="*/ 1889235 h 1920766"/>
              <a:gd name="connsiteX17" fmla="*/ 199696 w 1568669"/>
              <a:gd name="connsiteY17" fmla="*/ 1605455 h 1920766"/>
              <a:gd name="connsiteX18" fmla="*/ 26276 w 1568669"/>
              <a:gd name="connsiteY18" fmla="*/ 1164021 h 1920766"/>
              <a:gd name="connsiteX19" fmla="*/ 42041 w 1568669"/>
              <a:gd name="connsiteY19" fmla="*/ 738352 h 1920766"/>
              <a:gd name="connsiteX20" fmla="*/ 105103 w 1568669"/>
              <a:gd name="connsiteY20" fmla="*/ 596462 h 1920766"/>
              <a:gd name="connsiteX21" fmla="*/ 26276 w 1568669"/>
              <a:gd name="connsiteY21" fmla="*/ 359979 h 1920766"/>
              <a:gd name="connsiteX22" fmla="*/ 57807 w 1568669"/>
              <a:gd name="connsiteY22" fmla="*/ 60435 h 1920766"/>
              <a:gd name="connsiteX23" fmla="*/ 168165 w 1568669"/>
              <a:gd name="connsiteY23" fmla="*/ 13138 h 192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8669" h="1920766">
                <a:moveTo>
                  <a:pt x="168165" y="13138"/>
                </a:moveTo>
                <a:cubicBezTo>
                  <a:pt x="296917" y="10510"/>
                  <a:pt x="688427" y="36786"/>
                  <a:pt x="830317" y="44669"/>
                </a:cubicBezTo>
                <a:cubicBezTo>
                  <a:pt x="972207" y="52552"/>
                  <a:pt x="1011620" y="34159"/>
                  <a:pt x="1019503" y="60435"/>
                </a:cubicBezTo>
                <a:cubicBezTo>
                  <a:pt x="1027386" y="86711"/>
                  <a:pt x="851338" y="147145"/>
                  <a:pt x="877614" y="202324"/>
                </a:cubicBezTo>
                <a:cubicBezTo>
                  <a:pt x="903890" y="257503"/>
                  <a:pt x="1093075" y="404648"/>
                  <a:pt x="1177158" y="391510"/>
                </a:cubicBezTo>
                <a:cubicBezTo>
                  <a:pt x="1261241" y="378372"/>
                  <a:pt x="1321675" y="152400"/>
                  <a:pt x="1382110" y="123497"/>
                </a:cubicBezTo>
                <a:cubicBezTo>
                  <a:pt x="1442545" y="94594"/>
                  <a:pt x="1516117" y="149773"/>
                  <a:pt x="1539765" y="218090"/>
                </a:cubicBezTo>
                <a:cubicBezTo>
                  <a:pt x="1563413" y="286407"/>
                  <a:pt x="1568669" y="454573"/>
                  <a:pt x="1524000" y="533400"/>
                </a:cubicBezTo>
                <a:cubicBezTo>
                  <a:pt x="1479331" y="612227"/>
                  <a:pt x="1337441" y="633248"/>
                  <a:pt x="1271751" y="691055"/>
                </a:cubicBezTo>
                <a:cubicBezTo>
                  <a:pt x="1206061" y="748862"/>
                  <a:pt x="1192924" y="825062"/>
                  <a:pt x="1129862" y="880241"/>
                </a:cubicBezTo>
                <a:cubicBezTo>
                  <a:pt x="1066800" y="935420"/>
                  <a:pt x="959069" y="972207"/>
                  <a:pt x="893379" y="1022131"/>
                </a:cubicBezTo>
                <a:cubicBezTo>
                  <a:pt x="827689" y="1072055"/>
                  <a:pt x="811924" y="1140372"/>
                  <a:pt x="735724" y="1179786"/>
                </a:cubicBezTo>
                <a:cubicBezTo>
                  <a:pt x="659524" y="1219200"/>
                  <a:pt x="491358" y="1195552"/>
                  <a:pt x="436179" y="1258614"/>
                </a:cubicBezTo>
                <a:cubicBezTo>
                  <a:pt x="381000" y="1321676"/>
                  <a:pt x="391510" y="1489842"/>
                  <a:pt x="404648" y="1558159"/>
                </a:cubicBezTo>
                <a:cubicBezTo>
                  <a:pt x="417786" y="1626476"/>
                  <a:pt x="457200" y="1629103"/>
                  <a:pt x="515007" y="1668517"/>
                </a:cubicBezTo>
                <a:cubicBezTo>
                  <a:pt x="572814" y="1707931"/>
                  <a:pt x="727841" y="1757855"/>
                  <a:pt x="751489" y="1794641"/>
                </a:cubicBezTo>
                <a:cubicBezTo>
                  <a:pt x="775137" y="1831427"/>
                  <a:pt x="748861" y="1920766"/>
                  <a:pt x="656896" y="1889235"/>
                </a:cubicBezTo>
                <a:cubicBezTo>
                  <a:pt x="564931" y="1857704"/>
                  <a:pt x="304799" y="1726324"/>
                  <a:pt x="199696" y="1605455"/>
                </a:cubicBezTo>
                <a:cubicBezTo>
                  <a:pt x="94593" y="1484586"/>
                  <a:pt x="52552" y="1308538"/>
                  <a:pt x="26276" y="1164021"/>
                </a:cubicBezTo>
                <a:cubicBezTo>
                  <a:pt x="0" y="1019504"/>
                  <a:pt x="28903" y="832945"/>
                  <a:pt x="42041" y="738352"/>
                </a:cubicBezTo>
                <a:cubicBezTo>
                  <a:pt x="55179" y="643759"/>
                  <a:pt x="107730" y="659524"/>
                  <a:pt x="105103" y="596462"/>
                </a:cubicBezTo>
                <a:cubicBezTo>
                  <a:pt x="102476" y="533400"/>
                  <a:pt x="34159" y="449317"/>
                  <a:pt x="26276" y="359979"/>
                </a:cubicBezTo>
                <a:cubicBezTo>
                  <a:pt x="18393" y="270641"/>
                  <a:pt x="28904" y="120870"/>
                  <a:pt x="57807" y="60435"/>
                </a:cubicBezTo>
                <a:cubicBezTo>
                  <a:pt x="86710" y="0"/>
                  <a:pt x="39413" y="15766"/>
                  <a:pt x="168165" y="13138"/>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p:cNvSpPr/>
          <p:nvPr/>
        </p:nvSpPr>
        <p:spPr>
          <a:xfrm>
            <a:off x="1600200" y="25908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1524000" y="2133600"/>
            <a:ext cx="304800" cy="533400"/>
          </a:xfrm>
          <a:prstGeom prst="straightConnector1">
            <a:avLst/>
          </a:prstGeom>
          <a:ln w="63500">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800600" y="2362200"/>
            <a:ext cx="446048" cy="16002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4419600" y="19812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p:cNvSpPr/>
          <p:nvPr/>
        </p:nvSpPr>
        <p:spPr>
          <a:xfrm>
            <a:off x="1219200" y="16764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
          <p:cNvSpPr txBox="1">
            <a:spLocks noChangeArrowheads="1"/>
          </p:cNvSpPr>
          <p:nvPr/>
        </p:nvSpPr>
        <p:spPr bwMode="auto">
          <a:xfrm>
            <a:off x="0" y="914400"/>
            <a:ext cx="9144000" cy="3170099"/>
          </a:xfrm>
          <a:prstGeom prst="rect">
            <a:avLst/>
          </a:prstGeom>
          <a:solidFill>
            <a:schemeClr val="accent1">
              <a:lumMod val="20000"/>
              <a:lumOff val="80000"/>
              <a:alpha val="70000"/>
            </a:schemeClr>
          </a:solidFill>
          <a:ln w="9525">
            <a:noFill/>
            <a:miter lim="800000"/>
            <a:headEnd/>
            <a:tailEnd/>
          </a:ln>
        </p:spPr>
        <p:txBody>
          <a:bodyPr wrap="square">
            <a:spAutoFit/>
          </a:bodyPr>
          <a:lstStyle/>
          <a:p>
            <a:pPr>
              <a:defRPr/>
            </a:pPr>
            <a:r>
              <a:rPr lang="en-US" sz="4000" b="1" dirty="0" smtClean="0">
                <a:effectLst>
                  <a:outerShdw dist="50800" dir="5400000" algn="ctr" rotWithShape="0">
                    <a:schemeClr val="bg1"/>
                  </a:outerShdw>
                </a:effectLst>
                <a:latin typeface="Calibri" pitchFamily="34" charset="0"/>
              </a:rPr>
              <a:t>        - Timeline &amp; Family Tree</a:t>
            </a: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Hominins</a:t>
            </a:r>
            <a:r>
              <a:rPr lang="en-US" sz="4000" b="1" dirty="0" smtClean="0">
                <a:effectLst>
                  <a:outerShdw dist="50800" dir="5400000" algn="ctr" rotWithShape="0">
                    <a:schemeClr val="bg1"/>
                  </a:outerShdw>
                </a:effectLst>
                <a:latin typeface="Calibri" pitchFamily="34" charset="0"/>
              </a:rPr>
              <a:t> Disperse into Africa</a:t>
            </a:r>
          </a:p>
          <a:p>
            <a:pPr>
              <a:defRPr/>
            </a:pPr>
            <a:r>
              <a:rPr lang="en-US" sz="4000" b="1" dirty="0" smtClean="0">
                <a:effectLst>
                  <a:outerShdw dist="50800" dir="5400000" algn="ctr" rotWithShape="0">
                    <a:schemeClr val="bg1"/>
                  </a:outerShdw>
                </a:effectLst>
                <a:latin typeface="Calibri" pitchFamily="34" charset="0"/>
              </a:rPr>
              <a:t>	- ‘Cradle of Humankind’ in S.A.</a:t>
            </a:r>
          </a:p>
          <a:p>
            <a:pPr>
              <a:defRPr/>
            </a:pPr>
            <a:r>
              <a:rPr lang="en-US" sz="4000" b="1" dirty="0" smtClean="0">
                <a:effectLst>
                  <a:outerShdw dist="50800" dir="5400000" algn="ctr" rotWithShape="0">
                    <a:schemeClr val="bg1"/>
                  </a:outerShdw>
                </a:effectLst>
                <a:latin typeface="Calibri" pitchFamily="34" charset="0"/>
              </a:rPr>
              <a:t>	- Age Dating Ancient Remains </a:t>
            </a:r>
          </a:p>
          <a:p>
            <a:pPr>
              <a:defRPr/>
            </a:pPr>
            <a:r>
              <a:rPr lang="en-US" sz="4000" b="1" dirty="0" smtClean="0">
                <a:effectLst>
                  <a:outerShdw dist="50800" dir="5400000" algn="ctr" rotWithShape="0">
                    <a:schemeClr val="bg1"/>
                  </a:outerShdw>
                </a:effectLst>
                <a:latin typeface="Calibri" pitchFamily="34" charset="0"/>
              </a:rPr>
              <a:t>	- Extinction of Early </a:t>
            </a:r>
            <a:r>
              <a:rPr lang="en-US" sz="4000" b="1" dirty="0" err="1" smtClean="0">
                <a:effectLst>
                  <a:outerShdw dist="50800" dir="5400000" algn="ctr" rotWithShape="0">
                    <a:schemeClr val="bg1"/>
                  </a:outerShdw>
                </a:effectLst>
                <a:latin typeface="Calibri" pitchFamily="34" charset="0"/>
              </a:rPr>
              <a:t>Hominin</a:t>
            </a:r>
            <a:r>
              <a:rPr lang="en-US" sz="4000" b="1" dirty="0" smtClean="0">
                <a:effectLst>
                  <a:outerShdw dist="50800" dir="5400000" algn="ctr" rotWithShape="0">
                    <a:schemeClr val="bg1"/>
                  </a:outerShdw>
                </a:effectLst>
                <a:latin typeface="Calibri" pitchFamily="34" charset="0"/>
              </a:rPr>
              <a:t> Genera</a:t>
            </a:r>
            <a:endParaRPr lang="en-US" sz="4000" b="1" dirty="0">
              <a:effectLst>
                <a:outerShdw dist="50800" dir="5400000" algn="ctr" rotWithShape="0">
                  <a:schemeClr val="bg1"/>
                </a:outerShdw>
              </a:effectLst>
              <a:latin typeface="Calibri" pitchFamily="34" charset="0"/>
            </a:endParaRPr>
          </a:p>
        </p:txBody>
      </p:sp>
      <p:sp>
        <p:nvSpPr>
          <p:cNvPr id="42" name="5-Point Star 41"/>
          <p:cNvSpPr/>
          <p:nvPr/>
        </p:nvSpPr>
        <p:spPr>
          <a:xfrm>
            <a:off x="4953000" y="38862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38200" y="914400"/>
            <a:ext cx="55626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xit" presetSubtype="0" fill="hold" nodeType="withEffect">
                                  <p:stCondLst>
                                    <p:cond delay="0"/>
                                  </p:stCondLst>
                                  <p:childTnLst>
                                    <p:animEffect transition="out" filter="fade">
                                      <p:cBhvr>
                                        <p:cTn id="9" dur="1000"/>
                                        <p:tgtEl>
                                          <p:spTgt spid="49"/>
                                        </p:tgtEl>
                                      </p:cBhvr>
                                    </p:animEffect>
                                    <p:set>
                                      <p:cBhvr>
                                        <p:cTn id="10" dur="1" fill="hold">
                                          <p:stCondLst>
                                            <p:cond delay="999"/>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1000"/>
                                        <p:tgtEl>
                                          <p:spTgt spid="33"/>
                                        </p:tgtEl>
                                      </p:cBhvr>
                                    </p:animEffect>
                                  </p:childTnLst>
                                </p:cTn>
                              </p:par>
                              <p:par>
                                <p:cTn id="16" presetID="49" presetClass="entr" presetSubtype="0" decel="100000" fill="hold" grpId="1"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fltVal val="0"/>
                                          </p:val>
                                        </p:tav>
                                        <p:tav tm="100000">
                                          <p:val>
                                            <p:strVal val="#ppt_w"/>
                                          </p:val>
                                        </p:tav>
                                      </p:tavLst>
                                    </p:anim>
                                    <p:anim calcmode="lin" valueType="num">
                                      <p:cBhvr>
                                        <p:cTn id="19" dur="1000" fill="hold"/>
                                        <p:tgtEl>
                                          <p:spTgt spid="42"/>
                                        </p:tgtEl>
                                        <p:attrNameLst>
                                          <p:attrName>ppt_h</p:attrName>
                                        </p:attrNameLst>
                                      </p:cBhvr>
                                      <p:tavLst>
                                        <p:tav tm="0">
                                          <p:val>
                                            <p:fltVal val="0"/>
                                          </p:val>
                                        </p:tav>
                                        <p:tav tm="100000">
                                          <p:val>
                                            <p:strVal val="#ppt_h"/>
                                          </p:val>
                                        </p:tav>
                                      </p:tavLst>
                                    </p:anim>
                                    <p:anim calcmode="lin" valueType="num">
                                      <p:cBhvr>
                                        <p:cTn id="20" dur="1000" fill="hold"/>
                                        <p:tgtEl>
                                          <p:spTgt spid="42"/>
                                        </p:tgtEl>
                                        <p:attrNameLst>
                                          <p:attrName>style.rotation</p:attrName>
                                        </p:attrNameLst>
                                      </p:cBhvr>
                                      <p:tavLst>
                                        <p:tav tm="0">
                                          <p:val>
                                            <p:fltVal val="360"/>
                                          </p:val>
                                        </p:tav>
                                        <p:tav tm="100000">
                                          <p:val>
                                            <p:fltVal val="0"/>
                                          </p:val>
                                        </p:tav>
                                      </p:tavLst>
                                    </p:anim>
                                    <p:animEffect transition="in" filter="fade">
                                      <p:cBhvr>
                                        <p:cTn id="21" dur="10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1000"/>
                                        <p:tgtEl>
                                          <p:spTgt spid="32"/>
                                        </p:tgtEl>
                                      </p:cBhvr>
                                    </p:animEffect>
                                  </p:childTnLst>
                                </p:cTn>
                              </p:par>
                              <p:par>
                                <p:cTn id="27" presetID="22" presetClass="entr" presetSubtype="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10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49" presetClass="entr" presetSubtype="0" decel="100000" fill="hold" grpId="0" nodeType="withEffect">
                                  <p:stCondLst>
                                    <p:cond delay="500"/>
                                  </p:stCondLst>
                                  <p:childTnLst>
                                    <p:set>
                                      <p:cBhvr>
                                        <p:cTn id="34" dur="1" fill="hold">
                                          <p:stCondLst>
                                            <p:cond delay="0"/>
                                          </p:stCondLst>
                                        </p:cTn>
                                        <p:tgtEl>
                                          <p:spTgt spid="48"/>
                                        </p:tgtEl>
                                        <p:attrNameLst>
                                          <p:attrName>style.visibility</p:attrName>
                                        </p:attrNameLst>
                                      </p:cBhvr>
                                      <p:to>
                                        <p:strVal val="visible"/>
                                      </p:to>
                                    </p:set>
                                    <p:anim calcmode="lin" valueType="num">
                                      <p:cBhvr>
                                        <p:cTn id="35" dur="1000" fill="hold"/>
                                        <p:tgtEl>
                                          <p:spTgt spid="48"/>
                                        </p:tgtEl>
                                        <p:attrNameLst>
                                          <p:attrName>ppt_w</p:attrName>
                                        </p:attrNameLst>
                                      </p:cBhvr>
                                      <p:tavLst>
                                        <p:tav tm="0">
                                          <p:val>
                                            <p:fltVal val="0"/>
                                          </p:val>
                                        </p:tav>
                                        <p:tav tm="100000">
                                          <p:val>
                                            <p:strVal val="#ppt_w"/>
                                          </p:val>
                                        </p:tav>
                                      </p:tavLst>
                                    </p:anim>
                                    <p:anim calcmode="lin" valueType="num">
                                      <p:cBhvr>
                                        <p:cTn id="36" dur="1000" fill="hold"/>
                                        <p:tgtEl>
                                          <p:spTgt spid="48"/>
                                        </p:tgtEl>
                                        <p:attrNameLst>
                                          <p:attrName>ppt_h</p:attrName>
                                        </p:attrNameLst>
                                      </p:cBhvr>
                                      <p:tavLst>
                                        <p:tav tm="0">
                                          <p:val>
                                            <p:fltVal val="0"/>
                                          </p:val>
                                        </p:tav>
                                        <p:tav tm="100000">
                                          <p:val>
                                            <p:strVal val="#ppt_h"/>
                                          </p:val>
                                        </p:tav>
                                      </p:tavLst>
                                    </p:anim>
                                    <p:anim calcmode="lin" valueType="num">
                                      <p:cBhvr>
                                        <p:cTn id="37" dur="1000" fill="hold"/>
                                        <p:tgtEl>
                                          <p:spTgt spid="48"/>
                                        </p:tgtEl>
                                        <p:attrNameLst>
                                          <p:attrName>style.rotation</p:attrName>
                                        </p:attrNameLst>
                                      </p:cBhvr>
                                      <p:tavLst>
                                        <p:tav tm="0">
                                          <p:val>
                                            <p:fltVal val="360"/>
                                          </p:val>
                                        </p:tav>
                                        <p:tav tm="100000">
                                          <p:val>
                                            <p:fltVal val="0"/>
                                          </p:val>
                                        </p:tav>
                                      </p:tavLst>
                                    </p:anim>
                                    <p:animEffect transition="in" filter="fade">
                                      <p:cBhvr>
                                        <p:cTn id="38" dur="10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1000"/>
                                        <p:tgtEl>
                                          <p:spTgt spid="30"/>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0"/>
                                        <p:tgtEl>
                                          <p:spTgt spid="2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000"/>
                                        <p:tgtEl>
                                          <p:spTgt spid="24"/>
                                        </p:tgtEl>
                                      </p:cBhvr>
                                    </p:animEffect>
                                  </p:childTnLst>
                                </p:cTn>
                              </p:par>
                              <p:par>
                                <p:cTn id="51" presetID="49" presetClass="entr" presetSubtype="0" decel="100000" fill="hold" grpId="0" nodeType="withEffect">
                                  <p:stCondLst>
                                    <p:cond delay="500"/>
                                  </p:stCondLst>
                                  <p:childTnLst>
                                    <p:set>
                                      <p:cBhvr>
                                        <p:cTn id="52" dur="1" fill="hold">
                                          <p:stCondLst>
                                            <p:cond delay="0"/>
                                          </p:stCondLst>
                                        </p:cTn>
                                        <p:tgtEl>
                                          <p:spTgt spid="51"/>
                                        </p:tgtEl>
                                        <p:attrNameLst>
                                          <p:attrName>style.visibility</p:attrName>
                                        </p:attrNameLst>
                                      </p:cBhvr>
                                      <p:to>
                                        <p:strVal val="visible"/>
                                      </p:to>
                                    </p:set>
                                    <p:anim calcmode="lin" valueType="num">
                                      <p:cBhvr>
                                        <p:cTn id="53" dur="1000" fill="hold"/>
                                        <p:tgtEl>
                                          <p:spTgt spid="51"/>
                                        </p:tgtEl>
                                        <p:attrNameLst>
                                          <p:attrName>ppt_w</p:attrName>
                                        </p:attrNameLst>
                                      </p:cBhvr>
                                      <p:tavLst>
                                        <p:tav tm="0">
                                          <p:val>
                                            <p:fltVal val="0"/>
                                          </p:val>
                                        </p:tav>
                                        <p:tav tm="100000">
                                          <p:val>
                                            <p:strVal val="#ppt_w"/>
                                          </p:val>
                                        </p:tav>
                                      </p:tavLst>
                                    </p:anim>
                                    <p:anim calcmode="lin" valueType="num">
                                      <p:cBhvr>
                                        <p:cTn id="54" dur="1000" fill="hold"/>
                                        <p:tgtEl>
                                          <p:spTgt spid="51"/>
                                        </p:tgtEl>
                                        <p:attrNameLst>
                                          <p:attrName>ppt_h</p:attrName>
                                        </p:attrNameLst>
                                      </p:cBhvr>
                                      <p:tavLst>
                                        <p:tav tm="0">
                                          <p:val>
                                            <p:fltVal val="0"/>
                                          </p:val>
                                        </p:tav>
                                        <p:tav tm="100000">
                                          <p:val>
                                            <p:strVal val="#ppt_h"/>
                                          </p:val>
                                        </p:tav>
                                      </p:tavLst>
                                    </p:anim>
                                    <p:anim calcmode="lin" valueType="num">
                                      <p:cBhvr>
                                        <p:cTn id="55" dur="1000" fill="hold"/>
                                        <p:tgtEl>
                                          <p:spTgt spid="51"/>
                                        </p:tgtEl>
                                        <p:attrNameLst>
                                          <p:attrName>style.rotation</p:attrName>
                                        </p:attrNameLst>
                                      </p:cBhvr>
                                      <p:tavLst>
                                        <p:tav tm="0">
                                          <p:val>
                                            <p:fltVal val="360"/>
                                          </p:val>
                                        </p:tav>
                                        <p:tav tm="100000">
                                          <p:val>
                                            <p:fltVal val="0"/>
                                          </p:val>
                                        </p:tav>
                                      </p:tavLst>
                                    </p:anim>
                                    <p:animEffect transition="in" filter="fade">
                                      <p:cBhvr>
                                        <p:cTn id="56" dur="1000"/>
                                        <p:tgtEl>
                                          <p:spTgt spid="5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left)">
                                      <p:cBhvr>
                                        <p:cTn id="61" dur="1000"/>
                                        <p:tgtEl>
                                          <p:spTgt spid="31"/>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1000"/>
                                        <p:tgtEl>
                                          <p:spTgt spid="26"/>
                                        </p:tgtEl>
                                      </p:cBhvr>
                                    </p:animEffect>
                                  </p:childTnLst>
                                </p:cTn>
                              </p:par>
                              <p:par>
                                <p:cTn id="69" presetID="49" presetClass="entr" presetSubtype="0" decel="100000" fill="hold" grpId="0" nodeType="withEffect">
                                  <p:stCondLst>
                                    <p:cond delay="500"/>
                                  </p:stCondLst>
                                  <p:childTnLst>
                                    <p:set>
                                      <p:cBhvr>
                                        <p:cTn id="70" dur="1" fill="hold">
                                          <p:stCondLst>
                                            <p:cond delay="0"/>
                                          </p:stCondLst>
                                        </p:cTn>
                                        <p:tgtEl>
                                          <p:spTgt spid="50"/>
                                        </p:tgtEl>
                                        <p:attrNameLst>
                                          <p:attrName>style.visibility</p:attrName>
                                        </p:attrNameLst>
                                      </p:cBhvr>
                                      <p:to>
                                        <p:strVal val="visible"/>
                                      </p:to>
                                    </p:set>
                                    <p:anim calcmode="lin" valueType="num">
                                      <p:cBhvr>
                                        <p:cTn id="71" dur="1000" fill="hold"/>
                                        <p:tgtEl>
                                          <p:spTgt spid="50"/>
                                        </p:tgtEl>
                                        <p:attrNameLst>
                                          <p:attrName>ppt_w</p:attrName>
                                        </p:attrNameLst>
                                      </p:cBhvr>
                                      <p:tavLst>
                                        <p:tav tm="0">
                                          <p:val>
                                            <p:fltVal val="0"/>
                                          </p:val>
                                        </p:tav>
                                        <p:tav tm="100000">
                                          <p:val>
                                            <p:strVal val="#ppt_w"/>
                                          </p:val>
                                        </p:tav>
                                      </p:tavLst>
                                    </p:anim>
                                    <p:anim calcmode="lin" valueType="num">
                                      <p:cBhvr>
                                        <p:cTn id="72" dur="1000" fill="hold"/>
                                        <p:tgtEl>
                                          <p:spTgt spid="50"/>
                                        </p:tgtEl>
                                        <p:attrNameLst>
                                          <p:attrName>ppt_h</p:attrName>
                                        </p:attrNameLst>
                                      </p:cBhvr>
                                      <p:tavLst>
                                        <p:tav tm="0">
                                          <p:val>
                                            <p:fltVal val="0"/>
                                          </p:val>
                                        </p:tav>
                                        <p:tav tm="100000">
                                          <p:val>
                                            <p:strVal val="#ppt_h"/>
                                          </p:val>
                                        </p:tav>
                                      </p:tavLst>
                                    </p:anim>
                                    <p:anim calcmode="lin" valueType="num">
                                      <p:cBhvr>
                                        <p:cTn id="73" dur="1000" fill="hold"/>
                                        <p:tgtEl>
                                          <p:spTgt spid="50"/>
                                        </p:tgtEl>
                                        <p:attrNameLst>
                                          <p:attrName>style.rotation</p:attrName>
                                        </p:attrNameLst>
                                      </p:cBhvr>
                                      <p:tavLst>
                                        <p:tav tm="0">
                                          <p:val>
                                            <p:fltVal val="360"/>
                                          </p:val>
                                        </p:tav>
                                        <p:tav tm="100000">
                                          <p:val>
                                            <p:fltVal val="0"/>
                                          </p:val>
                                        </p:tav>
                                      </p:tavLst>
                                    </p:anim>
                                    <p:animEffect transition="in" filter="fade">
                                      <p:cBhvr>
                                        <p:cTn id="74" dur="10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1000"/>
                                        <p:tgtEl>
                                          <p:spTgt spid="35"/>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1000"/>
                                        <p:tgtEl>
                                          <p:spTgt spid="29"/>
                                        </p:tgtEl>
                                      </p:cBhvr>
                                    </p:animEffect>
                                  </p:childTnLst>
                                </p:cTn>
                              </p:par>
                            </p:childTnLst>
                          </p:cTn>
                        </p:par>
                        <p:par>
                          <p:cTn id="90" fill="hold">
                            <p:stCondLst>
                              <p:cond delay="2000"/>
                            </p:stCondLst>
                            <p:childTnLst>
                              <p:par>
                                <p:cTn id="91" presetID="22" presetClass="entr" presetSubtype="2" fill="hold" grpId="0" nodeType="after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right)">
                                      <p:cBhvr>
                                        <p:cTn id="93" dur="1000"/>
                                        <p:tgtEl>
                                          <p:spTgt spid="36"/>
                                        </p:tgtEl>
                                      </p:cBhvr>
                                    </p:animEffect>
                                  </p:childTnLst>
                                </p:cTn>
                              </p:par>
                              <p:par>
                                <p:cTn id="94" presetID="49" presetClass="entr" presetSubtype="0" decel="100000" fill="hold" grpId="0" nodeType="withEffect">
                                  <p:stCondLst>
                                    <p:cond delay="500"/>
                                  </p:stCondLst>
                                  <p:childTnLst>
                                    <p:set>
                                      <p:cBhvr>
                                        <p:cTn id="95" dur="1" fill="hold">
                                          <p:stCondLst>
                                            <p:cond delay="0"/>
                                          </p:stCondLst>
                                        </p:cTn>
                                        <p:tgtEl>
                                          <p:spTgt spid="52"/>
                                        </p:tgtEl>
                                        <p:attrNameLst>
                                          <p:attrName>style.visibility</p:attrName>
                                        </p:attrNameLst>
                                      </p:cBhvr>
                                      <p:to>
                                        <p:strVal val="visible"/>
                                      </p:to>
                                    </p:set>
                                    <p:anim calcmode="lin" valueType="num">
                                      <p:cBhvr>
                                        <p:cTn id="96" dur="1000" fill="hold"/>
                                        <p:tgtEl>
                                          <p:spTgt spid="52"/>
                                        </p:tgtEl>
                                        <p:attrNameLst>
                                          <p:attrName>ppt_w</p:attrName>
                                        </p:attrNameLst>
                                      </p:cBhvr>
                                      <p:tavLst>
                                        <p:tav tm="0">
                                          <p:val>
                                            <p:fltVal val="0"/>
                                          </p:val>
                                        </p:tav>
                                        <p:tav tm="100000">
                                          <p:val>
                                            <p:strVal val="#ppt_w"/>
                                          </p:val>
                                        </p:tav>
                                      </p:tavLst>
                                    </p:anim>
                                    <p:anim calcmode="lin" valueType="num">
                                      <p:cBhvr>
                                        <p:cTn id="97" dur="1000" fill="hold"/>
                                        <p:tgtEl>
                                          <p:spTgt spid="52"/>
                                        </p:tgtEl>
                                        <p:attrNameLst>
                                          <p:attrName>ppt_h</p:attrName>
                                        </p:attrNameLst>
                                      </p:cBhvr>
                                      <p:tavLst>
                                        <p:tav tm="0">
                                          <p:val>
                                            <p:fltVal val="0"/>
                                          </p:val>
                                        </p:tav>
                                        <p:tav tm="100000">
                                          <p:val>
                                            <p:strVal val="#ppt_h"/>
                                          </p:val>
                                        </p:tav>
                                      </p:tavLst>
                                    </p:anim>
                                    <p:anim calcmode="lin" valueType="num">
                                      <p:cBhvr>
                                        <p:cTn id="98" dur="1000" fill="hold"/>
                                        <p:tgtEl>
                                          <p:spTgt spid="52"/>
                                        </p:tgtEl>
                                        <p:attrNameLst>
                                          <p:attrName>style.rotation</p:attrName>
                                        </p:attrNameLst>
                                      </p:cBhvr>
                                      <p:tavLst>
                                        <p:tav tm="0">
                                          <p:val>
                                            <p:fltVal val="360"/>
                                          </p:val>
                                        </p:tav>
                                        <p:tav tm="100000">
                                          <p:val>
                                            <p:fltVal val="0"/>
                                          </p:val>
                                        </p:tav>
                                      </p:tavLst>
                                    </p:anim>
                                    <p:animEffect transition="in" filter="fade">
                                      <p:cBhvr>
                                        <p:cTn id="99" dur="1000"/>
                                        <p:tgtEl>
                                          <p:spTgt spid="5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left)">
                                      <p:cBhvr>
                                        <p:cTn id="104" dur="1000"/>
                                        <p:tgtEl>
                                          <p:spTgt spid="34"/>
                                        </p:tgtEl>
                                      </p:cBhvr>
                                    </p:animEffect>
                                  </p:childTnLst>
                                </p:cTn>
                              </p:par>
                            </p:childTnLst>
                          </p:cTn>
                        </p:par>
                        <p:par>
                          <p:cTn id="105" fill="hold">
                            <p:stCondLst>
                              <p:cond delay="1000"/>
                            </p:stCondLst>
                            <p:childTnLst>
                              <p:par>
                                <p:cTn id="106" presetID="10" presetClass="entr" presetSubtype="0"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fade">
                                      <p:cBhvr>
                                        <p:cTn id="108" dur="1000"/>
                                        <p:tgtEl>
                                          <p:spTgt spid="37"/>
                                        </p:tgtEl>
                                      </p:cBhvr>
                                    </p:animEffect>
                                  </p:childTnLst>
                                </p:cTn>
                              </p:par>
                              <p:par>
                                <p:cTn id="109" presetID="22" presetClass="entr" presetSubtype="1"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up)">
                                      <p:cBhvr>
                                        <p:cTn id="111" dur="1000"/>
                                        <p:tgtEl>
                                          <p:spTgt spid="39"/>
                                        </p:tgtEl>
                                      </p:cBhvr>
                                    </p:animEffect>
                                  </p:childTnLst>
                                </p:cTn>
                              </p:par>
                              <p:par>
                                <p:cTn id="112" presetID="49" presetClass="entr" presetSubtype="0" decel="100000" fill="hold" grpId="0" nodeType="withEffect">
                                  <p:stCondLst>
                                    <p:cond delay="500"/>
                                  </p:stCondLst>
                                  <p:childTnLst>
                                    <p:set>
                                      <p:cBhvr>
                                        <p:cTn id="113" dur="1" fill="hold">
                                          <p:stCondLst>
                                            <p:cond delay="0"/>
                                          </p:stCondLst>
                                        </p:cTn>
                                        <p:tgtEl>
                                          <p:spTgt spid="53"/>
                                        </p:tgtEl>
                                        <p:attrNameLst>
                                          <p:attrName>style.visibility</p:attrName>
                                        </p:attrNameLst>
                                      </p:cBhvr>
                                      <p:to>
                                        <p:strVal val="visible"/>
                                      </p:to>
                                    </p:set>
                                    <p:anim calcmode="lin" valueType="num">
                                      <p:cBhvr>
                                        <p:cTn id="114" dur="1000" fill="hold"/>
                                        <p:tgtEl>
                                          <p:spTgt spid="53"/>
                                        </p:tgtEl>
                                        <p:attrNameLst>
                                          <p:attrName>ppt_w</p:attrName>
                                        </p:attrNameLst>
                                      </p:cBhvr>
                                      <p:tavLst>
                                        <p:tav tm="0">
                                          <p:val>
                                            <p:fltVal val="0"/>
                                          </p:val>
                                        </p:tav>
                                        <p:tav tm="100000">
                                          <p:val>
                                            <p:strVal val="#ppt_w"/>
                                          </p:val>
                                        </p:tav>
                                      </p:tavLst>
                                    </p:anim>
                                    <p:anim calcmode="lin" valueType="num">
                                      <p:cBhvr>
                                        <p:cTn id="115" dur="1000" fill="hold"/>
                                        <p:tgtEl>
                                          <p:spTgt spid="53"/>
                                        </p:tgtEl>
                                        <p:attrNameLst>
                                          <p:attrName>ppt_h</p:attrName>
                                        </p:attrNameLst>
                                      </p:cBhvr>
                                      <p:tavLst>
                                        <p:tav tm="0">
                                          <p:val>
                                            <p:fltVal val="0"/>
                                          </p:val>
                                        </p:tav>
                                        <p:tav tm="100000">
                                          <p:val>
                                            <p:strVal val="#ppt_h"/>
                                          </p:val>
                                        </p:tav>
                                      </p:tavLst>
                                    </p:anim>
                                    <p:anim calcmode="lin" valueType="num">
                                      <p:cBhvr>
                                        <p:cTn id="116" dur="1000" fill="hold"/>
                                        <p:tgtEl>
                                          <p:spTgt spid="53"/>
                                        </p:tgtEl>
                                        <p:attrNameLst>
                                          <p:attrName>style.rotation</p:attrName>
                                        </p:attrNameLst>
                                      </p:cBhvr>
                                      <p:tavLst>
                                        <p:tav tm="0">
                                          <p:val>
                                            <p:fltVal val="360"/>
                                          </p:val>
                                        </p:tav>
                                        <p:tav tm="100000">
                                          <p:val>
                                            <p:fltVal val="0"/>
                                          </p:val>
                                        </p:tav>
                                      </p:tavLst>
                                    </p:anim>
                                    <p:animEffect transition="in" filter="fade">
                                      <p:cBhvr>
                                        <p:cTn id="117" dur="1000"/>
                                        <p:tgtEl>
                                          <p:spTgt spid="5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1000"/>
                                        <p:tgtEl>
                                          <p:spTgt spid="34"/>
                                        </p:tgtEl>
                                      </p:cBhvr>
                                    </p:animEffect>
                                    <p:set>
                                      <p:cBhvr>
                                        <p:cTn id="122" dur="1" fill="hold">
                                          <p:stCondLst>
                                            <p:cond delay="999"/>
                                          </p:stCondLst>
                                        </p:cTn>
                                        <p:tgtEl>
                                          <p:spTgt spid="3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35"/>
                                        </p:tgtEl>
                                      </p:cBhvr>
                                    </p:animEffect>
                                    <p:set>
                                      <p:cBhvr>
                                        <p:cTn id="125" dur="1" fill="hold">
                                          <p:stCondLst>
                                            <p:cond delay="999"/>
                                          </p:stCondLst>
                                        </p:cTn>
                                        <p:tgtEl>
                                          <p:spTgt spid="35"/>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31"/>
                                        </p:tgtEl>
                                      </p:cBhvr>
                                    </p:animEffect>
                                    <p:set>
                                      <p:cBhvr>
                                        <p:cTn id="128" dur="1" fill="hold">
                                          <p:stCondLst>
                                            <p:cond delay="999"/>
                                          </p:stCondLst>
                                        </p:cTn>
                                        <p:tgtEl>
                                          <p:spTgt spid="31"/>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30"/>
                                        </p:tgtEl>
                                      </p:cBhvr>
                                    </p:animEffect>
                                    <p:set>
                                      <p:cBhvr>
                                        <p:cTn id="131" dur="1" fill="hold">
                                          <p:stCondLst>
                                            <p:cond delay="999"/>
                                          </p:stCondLst>
                                        </p:cTn>
                                        <p:tgtEl>
                                          <p:spTgt spid="3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32"/>
                                        </p:tgtEl>
                                      </p:cBhvr>
                                    </p:animEffect>
                                    <p:set>
                                      <p:cBhvr>
                                        <p:cTn id="134" dur="1" fill="hold">
                                          <p:stCondLst>
                                            <p:cond delay="999"/>
                                          </p:stCondLst>
                                        </p:cTn>
                                        <p:tgtEl>
                                          <p:spTgt spid="32"/>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1000"/>
                                        <p:tgtEl>
                                          <p:spTgt spid="34"/>
                                        </p:tgtEl>
                                      </p:cBhvr>
                                    </p:animEffect>
                                    <p:set>
                                      <p:cBhvr>
                                        <p:cTn id="137" dur="1" fill="hold">
                                          <p:stCondLst>
                                            <p:cond delay="999"/>
                                          </p:stCondLst>
                                        </p:cTn>
                                        <p:tgtEl>
                                          <p:spTgt spid="34"/>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1000"/>
                                        <p:tgtEl>
                                          <p:spTgt spid="35"/>
                                        </p:tgtEl>
                                      </p:cBhvr>
                                    </p:animEffect>
                                    <p:set>
                                      <p:cBhvr>
                                        <p:cTn id="140" dur="1" fill="hold">
                                          <p:stCondLst>
                                            <p:cond delay="999"/>
                                          </p:stCondLst>
                                        </p:cTn>
                                        <p:tgtEl>
                                          <p:spTgt spid="35"/>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1000"/>
                                        <p:tgtEl>
                                          <p:spTgt spid="31"/>
                                        </p:tgtEl>
                                      </p:cBhvr>
                                    </p:animEffect>
                                    <p:set>
                                      <p:cBhvr>
                                        <p:cTn id="143" dur="1" fill="hold">
                                          <p:stCondLst>
                                            <p:cond delay="999"/>
                                          </p:stCondLst>
                                        </p:cTn>
                                        <p:tgtEl>
                                          <p:spTgt spid="31"/>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1000"/>
                                        <p:tgtEl>
                                          <p:spTgt spid="30"/>
                                        </p:tgtEl>
                                      </p:cBhvr>
                                    </p:animEffect>
                                    <p:set>
                                      <p:cBhvr>
                                        <p:cTn id="146" dur="1" fill="hold">
                                          <p:stCondLst>
                                            <p:cond delay="999"/>
                                          </p:stCondLst>
                                        </p:cTn>
                                        <p:tgtEl>
                                          <p:spTgt spid="30"/>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1000"/>
                                        <p:tgtEl>
                                          <p:spTgt spid="32"/>
                                        </p:tgtEl>
                                      </p:cBhvr>
                                    </p:animEffect>
                                    <p:set>
                                      <p:cBhvr>
                                        <p:cTn id="149" dur="1" fill="hold">
                                          <p:stCondLst>
                                            <p:cond delay="999"/>
                                          </p:stCondLst>
                                        </p:cTn>
                                        <p:tgtEl>
                                          <p:spTgt spid="3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50"/>
                                        </p:tgtEl>
                                      </p:cBhvr>
                                    </p:animEffect>
                                    <p:set>
                                      <p:cBhvr>
                                        <p:cTn id="152" dur="1" fill="hold">
                                          <p:stCondLst>
                                            <p:cond delay="999"/>
                                          </p:stCondLst>
                                        </p:cTn>
                                        <p:tgtEl>
                                          <p:spTgt spid="50"/>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000"/>
                                        <p:tgtEl>
                                          <p:spTgt spid="51"/>
                                        </p:tgtEl>
                                      </p:cBhvr>
                                    </p:animEffect>
                                    <p:set>
                                      <p:cBhvr>
                                        <p:cTn id="155" dur="1" fill="hold">
                                          <p:stCondLst>
                                            <p:cond delay="999"/>
                                          </p:stCondLst>
                                        </p:cTn>
                                        <p:tgtEl>
                                          <p:spTgt spid="51"/>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1000"/>
                                        <p:tgtEl>
                                          <p:spTgt spid="53"/>
                                        </p:tgtEl>
                                      </p:cBhvr>
                                    </p:animEffect>
                                    <p:set>
                                      <p:cBhvr>
                                        <p:cTn id="158" dur="1" fill="hold">
                                          <p:stCondLst>
                                            <p:cond delay="999"/>
                                          </p:stCondLst>
                                        </p:cTn>
                                        <p:tgtEl>
                                          <p:spTgt spid="53"/>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1000"/>
                                        <p:tgtEl>
                                          <p:spTgt spid="52"/>
                                        </p:tgtEl>
                                      </p:cBhvr>
                                    </p:animEffect>
                                    <p:set>
                                      <p:cBhvr>
                                        <p:cTn id="161" dur="1" fill="hold">
                                          <p:stCondLst>
                                            <p:cond delay="999"/>
                                          </p:stCondLst>
                                        </p:cTn>
                                        <p:tgtEl>
                                          <p:spTgt spid="5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1000"/>
                                        <p:tgtEl>
                                          <p:spTgt spid="36"/>
                                        </p:tgtEl>
                                      </p:cBhvr>
                                    </p:animEffect>
                                    <p:set>
                                      <p:cBhvr>
                                        <p:cTn id="164" dur="1" fill="hold">
                                          <p:stCondLst>
                                            <p:cond delay="999"/>
                                          </p:stCondLst>
                                        </p:cTn>
                                        <p:tgtEl>
                                          <p:spTgt spid="36"/>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1000"/>
                                        <p:tgtEl>
                                          <p:spTgt spid="29"/>
                                        </p:tgtEl>
                                      </p:cBhvr>
                                    </p:animEffect>
                                    <p:set>
                                      <p:cBhvr>
                                        <p:cTn id="167" dur="1" fill="hold">
                                          <p:stCondLst>
                                            <p:cond delay="999"/>
                                          </p:stCondLst>
                                        </p:cTn>
                                        <p:tgtEl>
                                          <p:spTgt spid="29"/>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1000"/>
                                        <p:tgtEl>
                                          <p:spTgt spid="25"/>
                                        </p:tgtEl>
                                      </p:cBhvr>
                                    </p:animEffect>
                                    <p:set>
                                      <p:cBhvr>
                                        <p:cTn id="170" dur="1" fill="hold">
                                          <p:stCondLst>
                                            <p:cond delay="999"/>
                                          </p:stCondLst>
                                        </p:cTn>
                                        <p:tgtEl>
                                          <p:spTgt spid="25"/>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1000"/>
                                        <p:tgtEl>
                                          <p:spTgt spid="26"/>
                                        </p:tgtEl>
                                      </p:cBhvr>
                                    </p:animEffect>
                                    <p:set>
                                      <p:cBhvr>
                                        <p:cTn id="173" dur="1" fill="hold">
                                          <p:stCondLst>
                                            <p:cond delay="999"/>
                                          </p:stCondLst>
                                        </p:cTn>
                                        <p:tgtEl>
                                          <p:spTgt spid="26"/>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1000"/>
                                        <p:tgtEl>
                                          <p:spTgt spid="23"/>
                                        </p:tgtEl>
                                      </p:cBhvr>
                                    </p:animEffect>
                                    <p:set>
                                      <p:cBhvr>
                                        <p:cTn id="176" dur="1" fill="hold">
                                          <p:stCondLst>
                                            <p:cond delay="999"/>
                                          </p:stCondLst>
                                        </p:cTn>
                                        <p:tgtEl>
                                          <p:spTgt spid="23"/>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1000"/>
                                        <p:tgtEl>
                                          <p:spTgt spid="24"/>
                                        </p:tgtEl>
                                      </p:cBhvr>
                                    </p:animEffect>
                                    <p:set>
                                      <p:cBhvr>
                                        <p:cTn id="179" dur="1" fill="hold">
                                          <p:stCondLst>
                                            <p:cond delay="999"/>
                                          </p:stCondLst>
                                        </p:cTn>
                                        <p:tgtEl>
                                          <p:spTgt spid="2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1000"/>
                                        <p:tgtEl>
                                          <p:spTgt spid="39"/>
                                        </p:tgtEl>
                                      </p:cBhvr>
                                    </p:animEffect>
                                    <p:set>
                                      <p:cBhvr>
                                        <p:cTn id="182" dur="1" fill="hold">
                                          <p:stCondLst>
                                            <p:cond delay="999"/>
                                          </p:stCondLst>
                                        </p:cTn>
                                        <p:tgtEl>
                                          <p:spTgt spid="39"/>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1000"/>
                                        <p:tgtEl>
                                          <p:spTgt spid="27"/>
                                        </p:tgtEl>
                                      </p:cBhvr>
                                    </p:animEffect>
                                    <p:set>
                                      <p:cBhvr>
                                        <p:cTn id="185" dur="1" fill="hold">
                                          <p:stCondLst>
                                            <p:cond delay="999"/>
                                          </p:stCondLst>
                                        </p:cTn>
                                        <p:tgtEl>
                                          <p:spTgt spid="27"/>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1000"/>
                                        <p:tgtEl>
                                          <p:spTgt spid="28"/>
                                        </p:tgtEl>
                                      </p:cBhvr>
                                    </p:animEffect>
                                    <p:set>
                                      <p:cBhvr>
                                        <p:cTn id="188" dur="1" fill="hold">
                                          <p:stCondLst>
                                            <p:cond delay="999"/>
                                          </p:stCondLst>
                                        </p:cTn>
                                        <p:tgtEl>
                                          <p:spTgt spid="28"/>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1000"/>
                                        <p:tgtEl>
                                          <p:spTgt spid="37"/>
                                        </p:tgtEl>
                                      </p:cBhvr>
                                    </p:animEffect>
                                    <p:set>
                                      <p:cBhvr>
                                        <p:cTn id="191" dur="1" fill="hold">
                                          <p:stCondLst>
                                            <p:cond delay="999"/>
                                          </p:stCondLst>
                                        </p:cTn>
                                        <p:tgtEl>
                                          <p:spTgt spid="37"/>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1000"/>
                                        <p:tgtEl>
                                          <p:spTgt spid="16"/>
                                        </p:tgtEl>
                                      </p:cBhvr>
                                    </p:animEffect>
                                    <p:set>
                                      <p:cBhvr>
                                        <p:cTn id="194" dur="1" fill="hold">
                                          <p:stCondLst>
                                            <p:cond delay="999"/>
                                          </p:stCondLst>
                                        </p:cTn>
                                        <p:tgtEl>
                                          <p:spTgt spid="16"/>
                                        </p:tgtEl>
                                        <p:attrNameLst>
                                          <p:attrName>style.visibility</p:attrName>
                                        </p:attrNameLst>
                                      </p:cBhvr>
                                      <p:to>
                                        <p:strVal val="hidden"/>
                                      </p:to>
                                    </p:set>
                                  </p:childTnLst>
                                </p:cTn>
                              </p:par>
                              <p:par>
                                <p:cTn id="195" presetID="10" presetClass="exit" presetSubtype="0" fill="hold" grpId="0" nodeType="withEffect">
                                  <p:stCondLst>
                                    <p:cond delay="0"/>
                                  </p:stCondLst>
                                  <p:childTnLst>
                                    <p:animEffect transition="out" filter="fade">
                                      <p:cBhvr>
                                        <p:cTn id="196" dur="1000"/>
                                        <p:tgtEl>
                                          <p:spTgt spid="33"/>
                                        </p:tgtEl>
                                      </p:cBhvr>
                                    </p:animEffect>
                                    <p:set>
                                      <p:cBhvr>
                                        <p:cTn id="197" dur="1" fill="hold">
                                          <p:stCondLst>
                                            <p:cond delay="999"/>
                                          </p:stCondLst>
                                        </p:cTn>
                                        <p:tgtEl>
                                          <p:spTgt spid="33"/>
                                        </p:tgtEl>
                                        <p:attrNameLst>
                                          <p:attrName>style.visibility</p:attrName>
                                        </p:attrNameLst>
                                      </p:cBhvr>
                                      <p:to>
                                        <p:strVal val="hidden"/>
                                      </p:to>
                                    </p:set>
                                  </p:childTnLst>
                                </p:cTn>
                              </p:par>
                              <p:par>
                                <p:cTn id="198" presetID="10" presetClass="exit" presetSubtype="0" fill="hold" grpId="0" nodeType="withEffect">
                                  <p:stCondLst>
                                    <p:cond delay="0"/>
                                  </p:stCondLst>
                                  <p:childTnLst>
                                    <p:animEffect transition="out" filter="fade">
                                      <p:cBhvr>
                                        <p:cTn id="199" dur="1000"/>
                                        <p:tgtEl>
                                          <p:spTgt spid="42"/>
                                        </p:tgtEl>
                                      </p:cBhvr>
                                    </p:animEffect>
                                    <p:set>
                                      <p:cBhvr>
                                        <p:cTn id="200" dur="1" fill="hold">
                                          <p:stCondLst>
                                            <p:cond delay="999"/>
                                          </p:stCondLst>
                                        </p:cTn>
                                        <p:tgtEl>
                                          <p:spTgt spid="42"/>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1000"/>
                                        <p:tgtEl>
                                          <p:spTgt spid="20"/>
                                        </p:tgtEl>
                                      </p:cBhvr>
                                    </p:animEffect>
                                    <p:set>
                                      <p:cBhvr>
                                        <p:cTn id="203" dur="1" fill="hold">
                                          <p:stCondLst>
                                            <p:cond delay="999"/>
                                          </p:stCondLst>
                                        </p:cTn>
                                        <p:tgtEl>
                                          <p:spTgt spid="20"/>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1000"/>
                                        <p:tgtEl>
                                          <p:spTgt spid="48"/>
                                        </p:tgtEl>
                                      </p:cBhvr>
                                    </p:animEffect>
                                    <p:set>
                                      <p:cBhvr>
                                        <p:cTn id="206" dur="1" fill="hold">
                                          <p:stCondLst>
                                            <p:cond delay="999"/>
                                          </p:stCondLst>
                                        </p:cTn>
                                        <p:tgtEl>
                                          <p:spTgt spid="48"/>
                                        </p:tgtEl>
                                        <p:attrNameLst>
                                          <p:attrName>style.visibility</p:attrName>
                                        </p:attrNameLst>
                                      </p:cBhvr>
                                      <p:to>
                                        <p:strVal val="hidden"/>
                                      </p:to>
                                    </p:set>
                                  </p:childTnLst>
                                </p:cTn>
                              </p:par>
                              <p:par>
                                <p:cTn id="207" presetID="53" presetClass="entr" presetSubtype="0"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 calcmode="lin" valueType="num">
                                      <p:cBhvr>
                                        <p:cTn id="209" dur="1000" fill="hold"/>
                                        <p:tgtEl>
                                          <p:spTgt spid="43"/>
                                        </p:tgtEl>
                                        <p:attrNameLst>
                                          <p:attrName>ppt_w</p:attrName>
                                        </p:attrNameLst>
                                      </p:cBhvr>
                                      <p:tavLst>
                                        <p:tav tm="0">
                                          <p:val>
                                            <p:fltVal val="0"/>
                                          </p:val>
                                        </p:tav>
                                        <p:tav tm="100000">
                                          <p:val>
                                            <p:strVal val="#ppt_w"/>
                                          </p:val>
                                        </p:tav>
                                      </p:tavLst>
                                    </p:anim>
                                    <p:anim calcmode="lin" valueType="num">
                                      <p:cBhvr>
                                        <p:cTn id="210" dur="1000" fill="hold"/>
                                        <p:tgtEl>
                                          <p:spTgt spid="43"/>
                                        </p:tgtEl>
                                        <p:attrNameLst>
                                          <p:attrName>ppt_h</p:attrName>
                                        </p:attrNameLst>
                                      </p:cBhvr>
                                      <p:tavLst>
                                        <p:tav tm="0">
                                          <p:val>
                                            <p:fltVal val="0"/>
                                          </p:val>
                                        </p:tav>
                                        <p:tav tm="100000">
                                          <p:val>
                                            <p:strVal val="#ppt_h"/>
                                          </p:val>
                                        </p:tav>
                                      </p:tavLst>
                                    </p:anim>
                                    <p:animEffect transition="in" filter="fade">
                                      <p:cBhvr>
                                        <p:cTn id="211" dur="1000"/>
                                        <p:tgtEl>
                                          <p:spTgt spid="43"/>
                                        </p:tgtEl>
                                      </p:cBhvr>
                                    </p:animEffect>
                                  </p:childTnLst>
                                </p:cTn>
                              </p:par>
                              <p:par>
                                <p:cTn id="212" presetID="10" presetClass="exit" presetSubtype="0" fill="hold" grpId="0" nodeType="withEffect">
                                  <p:stCondLst>
                                    <p:cond delay="0"/>
                                  </p:stCondLst>
                                  <p:childTnLst>
                                    <p:animEffect transition="out" filter="fade">
                                      <p:cBhvr>
                                        <p:cTn id="213" dur="1000"/>
                                        <p:tgtEl>
                                          <p:spTgt spid="44"/>
                                        </p:tgtEl>
                                      </p:cBhvr>
                                    </p:animEffect>
                                    <p:set>
                                      <p:cBhvr>
                                        <p:cTn id="214" dur="1" fill="hold">
                                          <p:stCondLst>
                                            <p:cond delay="999"/>
                                          </p:stCondLst>
                                        </p:cTn>
                                        <p:tgtEl>
                                          <p:spTgt spid="44"/>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22" presetClass="entr" presetSubtype="1" fill="hold" grpId="0" nodeType="clickEffect">
                                  <p:stCondLst>
                                    <p:cond delay="0"/>
                                  </p:stCondLst>
                                  <p:childTnLst>
                                    <p:set>
                                      <p:cBhvr>
                                        <p:cTn id="218" dur="1" fill="hold">
                                          <p:stCondLst>
                                            <p:cond delay="0"/>
                                          </p:stCondLst>
                                        </p:cTn>
                                        <p:tgtEl>
                                          <p:spTgt spid="40">
                                            <p:bg/>
                                          </p:spTgt>
                                        </p:tgtEl>
                                        <p:attrNameLst>
                                          <p:attrName>style.visibility</p:attrName>
                                        </p:attrNameLst>
                                      </p:cBhvr>
                                      <p:to>
                                        <p:strVal val="visible"/>
                                      </p:to>
                                    </p:set>
                                    <p:animEffect transition="in" filter="wipe(up)">
                                      <p:cBhvr>
                                        <p:cTn id="219" dur="14000"/>
                                        <p:tgtEl>
                                          <p:spTgt spid="40">
                                            <p:bg/>
                                          </p:spTgt>
                                        </p:tgtEl>
                                      </p:cBhvr>
                                    </p:animEffect>
                                  </p:childTnLst>
                                </p:cTn>
                              </p:par>
                              <p:par>
                                <p:cTn id="220" presetID="22" presetClass="entr" presetSubtype="8" fill="hold" nodeType="withEffect">
                                  <p:stCondLst>
                                    <p:cond delay="1000"/>
                                  </p:stCondLst>
                                  <p:childTnLst>
                                    <p:set>
                                      <p:cBhvr>
                                        <p:cTn id="221" dur="1" fill="hold">
                                          <p:stCondLst>
                                            <p:cond delay="0"/>
                                          </p:stCondLst>
                                        </p:cTn>
                                        <p:tgtEl>
                                          <p:spTgt spid="40">
                                            <p:txEl>
                                              <p:pRg st="0" end="0"/>
                                            </p:txEl>
                                          </p:spTgt>
                                        </p:tgtEl>
                                        <p:attrNameLst>
                                          <p:attrName>style.visibility</p:attrName>
                                        </p:attrNameLst>
                                      </p:cBhvr>
                                      <p:to>
                                        <p:strVal val="visible"/>
                                      </p:to>
                                    </p:set>
                                    <p:animEffect transition="in" filter="wipe(left)">
                                      <p:cBhvr>
                                        <p:cTn id="222" dur="1000"/>
                                        <p:tgtEl>
                                          <p:spTgt spid="40">
                                            <p:txEl>
                                              <p:pRg st="0" end="0"/>
                                            </p:txEl>
                                          </p:spTgt>
                                        </p:tgtEl>
                                      </p:cBhvr>
                                    </p:animEffect>
                                  </p:childTnLst>
                                </p:cTn>
                              </p:par>
                              <p:par>
                                <p:cTn id="223" presetID="22" presetClass="entr" presetSubtype="8" fill="hold" nodeType="withEffect">
                                  <p:stCondLst>
                                    <p:cond delay="4000"/>
                                  </p:stCondLst>
                                  <p:childTnLst>
                                    <p:set>
                                      <p:cBhvr>
                                        <p:cTn id="224" dur="1" fill="hold">
                                          <p:stCondLst>
                                            <p:cond delay="0"/>
                                          </p:stCondLst>
                                        </p:cTn>
                                        <p:tgtEl>
                                          <p:spTgt spid="40">
                                            <p:txEl>
                                              <p:pRg st="1" end="1"/>
                                            </p:txEl>
                                          </p:spTgt>
                                        </p:tgtEl>
                                        <p:attrNameLst>
                                          <p:attrName>style.visibility</p:attrName>
                                        </p:attrNameLst>
                                      </p:cBhvr>
                                      <p:to>
                                        <p:strVal val="visible"/>
                                      </p:to>
                                    </p:set>
                                    <p:animEffect transition="in" filter="wipe(left)">
                                      <p:cBhvr>
                                        <p:cTn id="225" dur="1000"/>
                                        <p:tgtEl>
                                          <p:spTgt spid="40">
                                            <p:txEl>
                                              <p:pRg st="1" end="1"/>
                                            </p:txEl>
                                          </p:spTgt>
                                        </p:tgtEl>
                                      </p:cBhvr>
                                    </p:animEffect>
                                  </p:childTnLst>
                                </p:cTn>
                              </p:par>
                              <p:par>
                                <p:cTn id="226" presetID="53" presetClass="entr" presetSubtype="0" fill="hold" grpId="2" nodeType="withEffect">
                                  <p:stCondLst>
                                    <p:cond delay="4000"/>
                                  </p:stCondLst>
                                  <p:childTnLst>
                                    <p:set>
                                      <p:cBhvr>
                                        <p:cTn id="227" dur="1" fill="hold">
                                          <p:stCondLst>
                                            <p:cond delay="0"/>
                                          </p:stCondLst>
                                        </p:cTn>
                                        <p:tgtEl>
                                          <p:spTgt spid="16"/>
                                        </p:tgtEl>
                                        <p:attrNameLst>
                                          <p:attrName>style.visibility</p:attrName>
                                        </p:attrNameLst>
                                      </p:cBhvr>
                                      <p:to>
                                        <p:strVal val="visible"/>
                                      </p:to>
                                    </p:set>
                                    <p:anim calcmode="lin" valueType="num">
                                      <p:cBhvr>
                                        <p:cTn id="228" dur="1000" fill="hold"/>
                                        <p:tgtEl>
                                          <p:spTgt spid="16"/>
                                        </p:tgtEl>
                                        <p:attrNameLst>
                                          <p:attrName>ppt_w</p:attrName>
                                        </p:attrNameLst>
                                      </p:cBhvr>
                                      <p:tavLst>
                                        <p:tav tm="0">
                                          <p:val>
                                            <p:fltVal val="0"/>
                                          </p:val>
                                        </p:tav>
                                        <p:tav tm="100000">
                                          <p:val>
                                            <p:strVal val="#ppt_w"/>
                                          </p:val>
                                        </p:tav>
                                      </p:tavLst>
                                    </p:anim>
                                    <p:anim calcmode="lin" valueType="num">
                                      <p:cBhvr>
                                        <p:cTn id="229" dur="1000" fill="hold"/>
                                        <p:tgtEl>
                                          <p:spTgt spid="16"/>
                                        </p:tgtEl>
                                        <p:attrNameLst>
                                          <p:attrName>ppt_h</p:attrName>
                                        </p:attrNameLst>
                                      </p:cBhvr>
                                      <p:tavLst>
                                        <p:tav tm="0">
                                          <p:val>
                                            <p:fltVal val="0"/>
                                          </p:val>
                                        </p:tav>
                                        <p:tav tm="100000">
                                          <p:val>
                                            <p:strVal val="#ppt_h"/>
                                          </p:val>
                                        </p:tav>
                                      </p:tavLst>
                                    </p:anim>
                                    <p:animEffect transition="in" filter="fade">
                                      <p:cBhvr>
                                        <p:cTn id="230" dur="1000"/>
                                        <p:tgtEl>
                                          <p:spTgt spid="16"/>
                                        </p:tgtEl>
                                      </p:cBhvr>
                                    </p:animEffect>
                                  </p:childTnLst>
                                </p:cTn>
                              </p:par>
                              <p:par>
                                <p:cTn id="231" presetID="22" presetClass="entr" presetSubtype="1" fill="hold" nodeType="withEffect">
                                  <p:stCondLst>
                                    <p:cond delay="6000"/>
                                  </p:stCondLst>
                                  <p:childTnLst>
                                    <p:set>
                                      <p:cBhvr>
                                        <p:cTn id="232" dur="1" fill="hold">
                                          <p:stCondLst>
                                            <p:cond delay="0"/>
                                          </p:stCondLst>
                                        </p:cTn>
                                        <p:tgtEl>
                                          <p:spTgt spid="20"/>
                                        </p:tgtEl>
                                        <p:attrNameLst>
                                          <p:attrName>style.visibility</p:attrName>
                                        </p:attrNameLst>
                                      </p:cBhvr>
                                      <p:to>
                                        <p:strVal val="visible"/>
                                      </p:to>
                                    </p:set>
                                    <p:animEffect transition="in" filter="wipe(up)">
                                      <p:cBhvr>
                                        <p:cTn id="233" dur="1000"/>
                                        <p:tgtEl>
                                          <p:spTgt spid="20"/>
                                        </p:tgtEl>
                                      </p:cBhvr>
                                    </p:animEffect>
                                  </p:childTnLst>
                                </p:cTn>
                              </p:par>
                              <p:par>
                                <p:cTn id="234" presetID="49" presetClass="entr" presetSubtype="0" decel="100000" fill="hold" grpId="2" nodeType="withEffect">
                                  <p:stCondLst>
                                    <p:cond delay="6000"/>
                                  </p:stCondLst>
                                  <p:childTnLst>
                                    <p:set>
                                      <p:cBhvr>
                                        <p:cTn id="235" dur="1" fill="hold">
                                          <p:stCondLst>
                                            <p:cond delay="0"/>
                                          </p:stCondLst>
                                        </p:cTn>
                                        <p:tgtEl>
                                          <p:spTgt spid="48"/>
                                        </p:tgtEl>
                                        <p:attrNameLst>
                                          <p:attrName>style.visibility</p:attrName>
                                        </p:attrNameLst>
                                      </p:cBhvr>
                                      <p:to>
                                        <p:strVal val="visible"/>
                                      </p:to>
                                    </p:set>
                                    <p:anim calcmode="lin" valueType="num">
                                      <p:cBhvr>
                                        <p:cTn id="236" dur="1000" fill="hold"/>
                                        <p:tgtEl>
                                          <p:spTgt spid="48"/>
                                        </p:tgtEl>
                                        <p:attrNameLst>
                                          <p:attrName>ppt_w</p:attrName>
                                        </p:attrNameLst>
                                      </p:cBhvr>
                                      <p:tavLst>
                                        <p:tav tm="0">
                                          <p:val>
                                            <p:fltVal val="0"/>
                                          </p:val>
                                        </p:tav>
                                        <p:tav tm="100000">
                                          <p:val>
                                            <p:strVal val="#ppt_w"/>
                                          </p:val>
                                        </p:tav>
                                      </p:tavLst>
                                    </p:anim>
                                    <p:anim calcmode="lin" valueType="num">
                                      <p:cBhvr>
                                        <p:cTn id="237" dur="1000" fill="hold"/>
                                        <p:tgtEl>
                                          <p:spTgt spid="48"/>
                                        </p:tgtEl>
                                        <p:attrNameLst>
                                          <p:attrName>ppt_h</p:attrName>
                                        </p:attrNameLst>
                                      </p:cBhvr>
                                      <p:tavLst>
                                        <p:tav tm="0">
                                          <p:val>
                                            <p:fltVal val="0"/>
                                          </p:val>
                                        </p:tav>
                                        <p:tav tm="100000">
                                          <p:val>
                                            <p:strVal val="#ppt_h"/>
                                          </p:val>
                                        </p:tav>
                                      </p:tavLst>
                                    </p:anim>
                                    <p:anim calcmode="lin" valueType="num">
                                      <p:cBhvr>
                                        <p:cTn id="238" dur="1000" fill="hold"/>
                                        <p:tgtEl>
                                          <p:spTgt spid="48"/>
                                        </p:tgtEl>
                                        <p:attrNameLst>
                                          <p:attrName>style.rotation</p:attrName>
                                        </p:attrNameLst>
                                      </p:cBhvr>
                                      <p:tavLst>
                                        <p:tav tm="0">
                                          <p:val>
                                            <p:fltVal val="360"/>
                                          </p:val>
                                        </p:tav>
                                        <p:tav tm="100000">
                                          <p:val>
                                            <p:fltVal val="0"/>
                                          </p:val>
                                        </p:tav>
                                      </p:tavLst>
                                    </p:anim>
                                    <p:animEffect transition="in" filter="fade">
                                      <p:cBhvr>
                                        <p:cTn id="239" dur="1000"/>
                                        <p:tgtEl>
                                          <p:spTgt spid="48"/>
                                        </p:tgtEl>
                                      </p:cBhvr>
                                    </p:animEffect>
                                  </p:childTnLst>
                                </p:cTn>
                              </p:par>
                              <p:par>
                                <p:cTn id="240" presetID="22" presetClass="entr" presetSubtype="8" fill="hold" nodeType="withEffect">
                                  <p:stCondLst>
                                    <p:cond delay="7000"/>
                                  </p:stCondLst>
                                  <p:childTnLst>
                                    <p:set>
                                      <p:cBhvr>
                                        <p:cTn id="241" dur="1" fill="hold">
                                          <p:stCondLst>
                                            <p:cond delay="0"/>
                                          </p:stCondLst>
                                        </p:cTn>
                                        <p:tgtEl>
                                          <p:spTgt spid="40">
                                            <p:txEl>
                                              <p:pRg st="2" end="2"/>
                                            </p:txEl>
                                          </p:spTgt>
                                        </p:tgtEl>
                                        <p:attrNameLst>
                                          <p:attrName>style.visibility</p:attrName>
                                        </p:attrNameLst>
                                      </p:cBhvr>
                                      <p:to>
                                        <p:strVal val="visible"/>
                                      </p:to>
                                    </p:set>
                                    <p:animEffect transition="in" filter="wipe(left)">
                                      <p:cBhvr>
                                        <p:cTn id="242" dur="1000"/>
                                        <p:tgtEl>
                                          <p:spTgt spid="40">
                                            <p:txEl>
                                              <p:pRg st="2" end="2"/>
                                            </p:txEl>
                                          </p:spTgt>
                                        </p:tgtEl>
                                      </p:cBhvr>
                                    </p:animEffect>
                                  </p:childTnLst>
                                </p:cTn>
                              </p:par>
                              <p:par>
                                <p:cTn id="243" presetID="22" presetClass="entr" presetSubtype="8" fill="hold" nodeType="withEffect">
                                  <p:stCondLst>
                                    <p:cond delay="10000"/>
                                  </p:stCondLst>
                                  <p:childTnLst>
                                    <p:set>
                                      <p:cBhvr>
                                        <p:cTn id="244" dur="1" fill="hold">
                                          <p:stCondLst>
                                            <p:cond delay="0"/>
                                          </p:stCondLst>
                                        </p:cTn>
                                        <p:tgtEl>
                                          <p:spTgt spid="40">
                                            <p:txEl>
                                              <p:pRg st="3" end="3"/>
                                            </p:txEl>
                                          </p:spTgt>
                                        </p:tgtEl>
                                        <p:attrNameLst>
                                          <p:attrName>style.visibility</p:attrName>
                                        </p:attrNameLst>
                                      </p:cBhvr>
                                      <p:to>
                                        <p:strVal val="visible"/>
                                      </p:to>
                                    </p:set>
                                    <p:animEffect transition="in" filter="wipe(left)">
                                      <p:cBhvr>
                                        <p:cTn id="245" dur="1000"/>
                                        <p:tgtEl>
                                          <p:spTgt spid="40">
                                            <p:txEl>
                                              <p:pRg st="3" end="3"/>
                                            </p:txEl>
                                          </p:spTgt>
                                        </p:tgtEl>
                                      </p:cBhvr>
                                    </p:animEffect>
                                  </p:childTnLst>
                                </p:cTn>
                              </p:par>
                              <p:par>
                                <p:cTn id="246" presetID="22" presetClass="entr" presetSubtype="8" fill="hold" nodeType="withEffect">
                                  <p:stCondLst>
                                    <p:cond delay="13000"/>
                                  </p:stCondLst>
                                  <p:childTnLst>
                                    <p:set>
                                      <p:cBhvr>
                                        <p:cTn id="247" dur="1" fill="hold">
                                          <p:stCondLst>
                                            <p:cond delay="0"/>
                                          </p:stCondLst>
                                        </p:cTn>
                                        <p:tgtEl>
                                          <p:spTgt spid="40">
                                            <p:txEl>
                                              <p:pRg st="4" end="4"/>
                                            </p:txEl>
                                          </p:spTgt>
                                        </p:tgtEl>
                                        <p:attrNameLst>
                                          <p:attrName>style.visibility</p:attrName>
                                        </p:attrNameLst>
                                      </p:cBhvr>
                                      <p:to>
                                        <p:strVal val="visible"/>
                                      </p:to>
                                    </p:set>
                                    <p:animEffect transition="in" filter="wipe(left)">
                                      <p:cBhvr>
                                        <p:cTn id="248" dur="1000"/>
                                        <p:tgtEl>
                                          <p:spTgt spid="40">
                                            <p:txEl>
                                              <p:pRg st="4" end="4"/>
                                            </p:txEl>
                                          </p:spTgt>
                                        </p:tgtEl>
                                      </p:cBhvr>
                                    </p:animEffect>
                                  </p:childTnLst>
                                </p:cTn>
                              </p:par>
                            </p:childTnLst>
                          </p:cTn>
                        </p:par>
                      </p:childTnLst>
                    </p:cTn>
                  </p:par>
                  <p:par>
                    <p:cTn id="249" fill="hold">
                      <p:stCondLst>
                        <p:cond delay="indefinite"/>
                      </p:stCondLst>
                      <p:childTnLst>
                        <p:par>
                          <p:cTn id="250" fill="hold">
                            <p:stCondLst>
                              <p:cond delay="0"/>
                            </p:stCondLst>
                            <p:childTnLst>
                              <p:par>
                                <p:cTn id="251" presetID="22" presetClass="entr" presetSubtype="8" fill="hold" grpId="0" nodeType="clickEffect">
                                  <p:stCondLst>
                                    <p:cond delay="0"/>
                                  </p:stCondLst>
                                  <p:childTnLst>
                                    <p:set>
                                      <p:cBhvr>
                                        <p:cTn id="252" dur="1" fill="hold">
                                          <p:stCondLst>
                                            <p:cond delay="0"/>
                                          </p:stCondLst>
                                        </p:cTn>
                                        <p:tgtEl>
                                          <p:spTgt spid="38"/>
                                        </p:tgtEl>
                                        <p:attrNameLst>
                                          <p:attrName>style.visibility</p:attrName>
                                        </p:attrNameLst>
                                      </p:cBhvr>
                                      <p:to>
                                        <p:strVal val="visible"/>
                                      </p:to>
                                    </p:set>
                                    <p:animEffect transition="in" filter="wipe(left)">
                                      <p:cBhvr>
                                        <p:cTn id="253" dur="1000"/>
                                        <p:tgtEl>
                                          <p:spTgt spid="38"/>
                                        </p:tgtEl>
                                      </p:cBhvr>
                                    </p:animEffect>
                                  </p:childTnLst>
                                </p:cTn>
                              </p:par>
                              <p:par>
                                <p:cTn id="254" presetID="10" presetClass="entr" presetSubtype="0" fill="hold" grpId="1" nodeType="withEffect">
                                  <p:stCondLst>
                                    <p:cond delay="0"/>
                                  </p:stCondLst>
                                  <p:childTnLst>
                                    <p:set>
                                      <p:cBhvr>
                                        <p:cTn id="255" dur="1" fill="hold">
                                          <p:stCondLst>
                                            <p:cond delay="0"/>
                                          </p:stCondLst>
                                        </p:cTn>
                                        <p:tgtEl>
                                          <p:spTgt spid="44"/>
                                        </p:tgtEl>
                                        <p:attrNameLst>
                                          <p:attrName>style.visibility</p:attrName>
                                        </p:attrNameLst>
                                      </p:cBhvr>
                                      <p:to>
                                        <p:strVal val="visible"/>
                                      </p:to>
                                    </p:set>
                                    <p:animEffect transition="in" filter="fade">
                                      <p:cBhvr>
                                        <p:cTn id="25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3" grpId="0" animBg="1"/>
      <p:bldP spid="25" grpId="0" animBg="1"/>
      <p:bldP spid="25" grpId="1"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4" grpId="0" animBg="1"/>
      <p:bldP spid="34" grpId="1" animBg="1"/>
      <p:bldP spid="34" grpId="2" animBg="1"/>
      <p:bldP spid="35" grpId="0" animBg="1"/>
      <p:bldP spid="35" grpId="1" animBg="1"/>
      <p:bldP spid="35" grpId="2" animBg="1"/>
      <p:bldP spid="16" grpId="0" animBg="1"/>
      <p:bldP spid="16" grpId="1" animBg="1"/>
      <p:bldP spid="16" grpId="2" animBg="1"/>
      <p:bldP spid="48" grpId="0" animBg="1"/>
      <p:bldP spid="48" grpId="1" animBg="1"/>
      <p:bldP spid="48" grpId="2" animBg="1"/>
      <p:bldP spid="23" grpId="0" animBg="1"/>
      <p:bldP spid="23" grpId="1" animBg="1"/>
      <p:bldP spid="26" grpId="0" animBg="1"/>
      <p:bldP spid="26" grpId="1" animBg="1"/>
      <p:bldP spid="27" grpId="0" animBg="1"/>
      <p:bldP spid="27" grpId="1" animBg="1"/>
      <p:bldP spid="28" grpId="0" animBg="1"/>
      <p:bldP spid="28" grpId="1" animBg="1"/>
      <p:bldP spid="29" grpId="0" animBg="1"/>
      <p:bldP spid="29" grpId="1" animBg="1"/>
      <p:bldP spid="36" grpId="0" animBg="1"/>
      <p:bldP spid="36" grpId="1" animBg="1"/>
      <p:bldP spid="50" grpId="0" animBg="1"/>
      <p:bldP spid="50" grpId="1" animBg="1"/>
      <p:bldP spid="37" grpId="0" animBg="1"/>
      <p:bldP spid="37" grpId="1" animBg="1"/>
      <p:bldP spid="53" grpId="0" animBg="1"/>
      <p:bldP spid="53" grpId="1" animBg="1"/>
      <p:bldP spid="24" grpId="0" animBg="1"/>
      <p:bldP spid="24" grpId="1" animBg="1"/>
      <p:bldP spid="51" grpId="0" animBg="1"/>
      <p:bldP spid="51" grpId="1" animBg="1"/>
      <p:bldP spid="52" grpId="0" animBg="1"/>
      <p:bldP spid="52" grpId="1" animBg="1"/>
      <p:bldP spid="40" grpId="0" build="allAtOnce" animBg="1"/>
      <p:bldP spid="42" grpId="0" animBg="1"/>
      <p:bldP spid="42" grpId="1" animBg="1"/>
      <p:bldP spid="3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a:spLocks noChangeArrowheads="1"/>
          </p:cNvSpPr>
          <p:nvPr/>
        </p:nvSpPr>
        <p:spPr bwMode="auto">
          <a:xfrm>
            <a:off x="0" y="758952"/>
            <a:ext cx="9144000" cy="5632311"/>
          </a:xfrm>
          <a:prstGeom prst="rect">
            <a:avLst/>
          </a:prstGeom>
          <a:ln w="9525">
            <a:noFill/>
            <a:miter lim="800000"/>
            <a:headEnd/>
            <a:tailEnd/>
          </a:ln>
        </p:spPr>
        <p:txBody>
          <a:bodyPr wrap="square">
            <a:spAutoFit/>
          </a:bodyPr>
          <a:lstStyle/>
          <a:p>
            <a:pPr algn="ctr"/>
            <a:r>
              <a:rPr lang="en-US" sz="3200" b="1" u="sng" dirty="0" smtClean="0">
                <a:solidFill>
                  <a:srgbClr val="FF0000"/>
                </a:solidFill>
                <a:effectLst>
                  <a:outerShdw dist="50800" dir="5400000" algn="ctr" rotWithShape="0">
                    <a:schemeClr val="tx1"/>
                  </a:outerShdw>
                </a:effectLst>
              </a:rPr>
              <a:t>Analysis of the surrounding rocks</a:t>
            </a:r>
          </a:p>
          <a:p>
            <a:r>
              <a:rPr lang="en-US" sz="3200" b="1" dirty="0" smtClean="0"/>
              <a:t>      - </a:t>
            </a:r>
            <a:r>
              <a:rPr lang="en-US" sz="3200" b="1" dirty="0" err="1" smtClean="0"/>
              <a:t>stratigraphic</a:t>
            </a:r>
            <a:r>
              <a:rPr lang="en-US" sz="3200" b="1" dirty="0" smtClean="0"/>
              <a:t> </a:t>
            </a:r>
          </a:p>
          <a:p>
            <a:r>
              <a:rPr lang="en-US" sz="3200" b="1" dirty="0" smtClean="0"/>
              <a:t>      - electromagnetic</a:t>
            </a:r>
          </a:p>
          <a:p>
            <a:r>
              <a:rPr lang="en-US" sz="2400" b="1" dirty="0" smtClean="0"/>
              <a:t>	     - </a:t>
            </a:r>
            <a:r>
              <a:rPr lang="en-US" sz="2400" b="1" dirty="0" err="1" smtClean="0"/>
              <a:t>Paleomagnetic</a:t>
            </a:r>
            <a:r>
              <a:rPr lang="en-US" sz="2400" b="1" dirty="0" smtClean="0"/>
              <a:t> dating </a:t>
            </a:r>
          </a:p>
          <a:p>
            <a:r>
              <a:rPr lang="en-US" sz="2400" b="1" dirty="0" smtClean="0"/>
              <a:t>	       Little Foot - </a:t>
            </a:r>
            <a:r>
              <a:rPr lang="en-US" sz="2400" b="1" dirty="0" err="1" smtClean="0"/>
              <a:t>Sterkfontain</a:t>
            </a:r>
            <a:r>
              <a:rPr lang="en-US" sz="2400" b="1" dirty="0" smtClean="0"/>
              <a:t> Cave</a:t>
            </a:r>
          </a:p>
          <a:p>
            <a:r>
              <a:rPr lang="en-US" sz="2400" b="1" dirty="0" smtClean="0"/>
              <a:t>        </a:t>
            </a:r>
            <a:r>
              <a:rPr lang="en-US" sz="3200" b="1" dirty="0" smtClean="0"/>
              <a:t>- chemical</a:t>
            </a:r>
          </a:p>
          <a:p>
            <a:r>
              <a:rPr lang="en-US" sz="3200" b="1" dirty="0" smtClean="0"/>
              <a:t>      - radiometric</a:t>
            </a:r>
          </a:p>
          <a:p>
            <a:r>
              <a:rPr lang="en-US" sz="2400" b="1" dirty="0" smtClean="0"/>
              <a:t>	    - Potassium-Argon dating </a:t>
            </a:r>
          </a:p>
          <a:p>
            <a:r>
              <a:rPr lang="en-US" sz="2400" b="1" dirty="0" smtClean="0"/>
              <a:t>	      Nutcracker Man - </a:t>
            </a:r>
            <a:r>
              <a:rPr lang="en-US" sz="2400" b="1" dirty="0" err="1" smtClean="0"/>
              <a:t>Oldevai</a:t>
            </a:r>
            <a:r>
              <a:rPr lang="en-US" sz="2400" b="1" dirty="0" smtClean="0"/>
              <a:t> Gorge</a:t>
            </a:r>
            <a:endParaRPr lang="en-US" sz="3200" b="1" dirty="0" smtClean="0"/>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 analysis</a:t>
            </a:r>
          </a:p>
        </p:txBody>
      </p:sp>
      <p:sp useBgFill="1">
        <p:nvSpPr>
          <p:cNvPr id="8" name="TextBox 7"/>
          <p:cNvSpPr txBox="1">
            <a:spLocks noChangeArrowheads="1"/>
          </p:cNvSpPr>
          <p:nvPr/>
        </p:nvSpPr>
        <p:spPr bwMode="auto">
          <a:xfrm>
            <a:off x="0" y="5638800"/>
            <a:ext cx="9144000" cy="954107"/>
          </a:xfrm>
          <a:prstGeom prst="rect">
            <a:avLst/>
          </a:prstGeom>
          <a:ln w="9525">
            <a:noFill/>
            <a:miter lim="800000"/>
            <a:headEnd/>
            <a:tailEnd/>
          </a:ln>
        </p:spPr>
        <p:txBody>
          <a:bodyPr wrap="square">
            <a:spAutoFit/>
          </a:bodyPr>
          <a:lstStyle/>
          <a:p>
            <a:r>
              <a:rPr lang="en-US" sz="2400" b="1" dirty="0" smtClean="0"/>
              <a:t>                 - ‘</a:t>
            </a:r>
            <a:r>
              <a:rPr lang="en-US" sz="2400" b="1" dirty="0" err="1" smtClean="0"/>
              <a:t>naledi</a:t>
            </a:r>
            <a:r>
              <a:rPr lang="en-US" sz="2400" b="1" dirty="0" smtClean="0"/>
              <a:t>’ </a:t>
            </a:r>
            <a:r>
              <a:rPr lang="en-US" sz="2400" b="1" dirty="0" err="1" smtClean="0"/>
              <a:t>hominin</a:t>
            </a:r>
            <a:r>
              <a:rPr lang="en-US" sz="2400" b="1" dirty="0" smtClean="0"/>
              <a:t> remains – Cradle of Humankind</a:t>
            </a:r>
          </a:p>
          <a:p>
            <a:r>
              <a:rPr lang="en-US" sz="3200" b="1" dirty="0" smtClean="0"/>
              <a:t>      - DNA</a:t>
            </a:r>
          </a:p>
        </p:txBody>
      </p:sp>
      <p:sp>
        <p:nvSpPr>
          <p:cNvPr id="10" name="TextBox 9"/>
          <p:cNvSpPr txBox="1"/>
          <p:nvPr/>
        </p:nvSpPr>
        <p:spPr>
          <a:xfrm>
            <a:off x="475488" y="5431536"/>
            <a:ext cx="3962400" cy="707886"/>
          </a:xfrm>
          <a:prstGeom prst="rect">
            <a:avLst/>
          </a:prstGeom>
          <a:noFill/>
        </p:spPr>
        <p:txBody>
          <a:bodyPr wrap="square" rtlCol="0">
            <a:spAutoFit/>
          </a:bodyPr>
          <a:lstStyle/>
          <a:p>
            <a:pPr algn="ctr"/>
            <a:r>
              <a:rPr lang="en-US" sz="4000" b="1" dirty="0" smtClean="0"/>
              <a:t>‘</a:t>
            </a:r>
            <a:r>
              <a:rPr lang="en-US" sz="4000" b="1" dirty="0" err="1" smtClean="0"/>
              <a:t>naledi</a:t>
            </a:r>
            <a:r>
              <a:rPr lang="en-US" sz="4000" b="1" dirty="0" smtClean="0"/>
              <a:t>’ </a:t>
            </a:r>
            <a:r>
              <a:rPr lang="en-US" sz="4000" b="1" dirty="0" err="1" smtClean="0"/>
              <a:t>hominins</a:t>
            </a:r>
            <a:r>
              <a:rPr lang="en-US" sz="4000" b="1" dirty="0" smtClean="0"/>
              <a:t> </a:t>
            </a:r>
            <a:endParaRPr lang="en-US" sz="4000" b="1" dirty="0"/>
          </a:p>
        </p:txBody>
      </p:sp>
      <p:sp useBgFill="1">
        <p:nvSpPr>
          <p:cNvPr id="6" name="TextBox 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sp>
        <p:nvSpPr>
          <p:cNvPr id="7" name="Oval 6"/>
          <p:cNvSpPr/>
          <p:nvPr/>
        </p:nvSpPr>
        <p:spPr>
          <a:xfrm>
            <a:off x="457200" y="2514600"/>
            <a:ext cx="5943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dirty="0" smtClean="0"/>
              <a:t>‘</a:t>
            </a:r>
            <a:r>
              <a:rPr lang="en-US" sz="4000" b="1" dirty="0" err="1" smtClean="0"/>
              <a:t>naledi</a:t>
            </a:r>
            <a:r>
              <a:rPr lang="en-US" sz="4000" b="1" dirty="0" smtClean="0"/>
              <a:t>’ </a:t>
            </a:r>
            <a:r>
              <a:rPr lang="en-US" sz="4000" b="1" dirty="0" err="1" smtClean="0"/>
              <a:t>hominins</a:t>
            </a:r>
            <a:r>
              <a:rPr lang="en-US" sz="4000" b="1" dirty="0" smtClean="0"/>
              <a:t>  - Where do they fit??</a:t>
            </a:r>
            <a:endParaRPr lang="en-US" sz="4000" b="1" dirty="0"/>
          </a:p>
        </p:txBody>
      </p:sp>
      <p:sp>
        <p:nvSpPr>
          <p:cNvPr id="12" name="TextBox 11"/>
          <p:cNvSpPr txBox="1"/>
          <p:nvPr/>
        </p:nvSpPr>
        <p:spPr>
          <a:xfrm rot="20686128">
            <a:off x="841248" y="2176272"/>
            <a:ext cx="7470315" cy="2308324"/>
          </a:xfrm>
          <a:prstGeom prst="rect">
            <a:avLst/>
          </a:prstGeom>
          <a:noFill/>
        </p:spPr>
        <p:txBody>
          <a:bodyPr wrap="none" rtlCol="0">
            <a:spAutoFit/>
          </a:bodyPr>
          <a:lstStyle/>
          <a:p>
            <a:pPr algn="ctr"/>
            <a:r>
              <a:rPr lang="en-US" sz="4800" b="1" dirty="0" smtClean="0">
                <a:latin typeface="Tempus Sans ITC" pitchFamily="82" charset="0"/>
              </a:rPr>
              <a:t>Let’s look at a cross-section </a:t>
            </a:r>
          </a:p>
          <a:p>
            <a:pPr algn="ctr"/>
            <a:r>
              <a:rPr lang="en-US" sz="4800" b="1" dirty="0" smtClean="0">
                <a:latin typeface="Tempus Sans ITC" pitchFamily="82" charset="0"/>
              </a:rPr>
              <a:t>of where they were found:</a:t>
            </a:r>
          </a:p>
          <a:p>
            <a:pPr algn="ctr"/>
            <a:r>
              <a:rPr lang="en-US" sz="4800" b="1" dirty="0" smtClean="0">
                <a:latin typeface="Tempus Sans ITC" pitchFamily="82" charset="0"/>
              </a:rPr>
              <a:t> the Rising Star Cave</a:t>
            </a:r>
            <a:endParaRPr lang="en-US" sz="4800" b="1" dirty="0">
              <a:latin typeface="Tempus Sans ITC" pitchFamily="82" charset="0"/>
            </a:endParaRPr>
          </a:p>
        </p:txBody>
      </p:sp>
      <p:sp useBgFill="1">
        <p:nvSpPr>
          <p:cNvPr id="11" name="Rectangle 10"/>
          <p:cNvSpPr/>
          <p:nvPr/>
        </p:nvSpPr>
        <p:spPr>
          <a:xfrm>
            <a:off x="4038600" y="0"/>
            <a:ext cx="48006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5.55112E-17 -1.11111E-6 L 5.55112E-17 0.38889 " pathEditMode="relative" rAng="0" ptsTypes="AA">
                                      <p:cBhvr>
                                        <p:cTn id="6" dur="2000" fill="hold"/>
                                        <p:tgtEl>
                                          <p:spTgt spid="7"/>
                                        </p:tgtEl>
                                        <p:attrNameLst>
                                          <p:attrName>ppt_x</p:attrName>
                                          <p:attrName>ppt_y</p:attrName>
                                        </p:attrNameLst>
                                      </p:cBhvr>
                                      <p:rCtr x="0" y="194"/>
                                    </p:animMotion>
                                  </p:childTnLst>
                                </p:cTn>
                              </p:par>
                            </p:childTnLst>
                          </p:cTn>
                        </p:par>
                        <p:par>
                          <p:cTn id="7" fill="hold">
                            <p:stCondLst>
                              <p:cond delay="2000"/>
                            </p:stCondLst>
                            <p:childTnLst>
                              <p:par>
                                <p:cTn id="8" presetID="47" presetClass="entr" presetSubtype="0" fill="hold" grpId="0" nodeType="after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fade">
                                      <p:cBhvr>
                                        <p:cTn id="10" dur="1000"/>
                                        <p:tgtEl>
                                          <p:spTgt spid="8">
                                            <p:bg/>
                                          </p:spTgt>
                                        </p:tgtEl>
                                      </p:cBhvr>
                                    </p:animEffect>
                                    <p:anim calcmode="lin" valueType="num">
                                      <p:cBhvr>
                                        <p:cTn id="11" dur="1000" fill="hold"/>
                                        <p:tgtEl>
                                          <p:spTgt spid="8">
                                            <p:bg/>
                                          </p:spTgt>
                                        </p:tgtEl>
                                        <p:attrNameLst>
                                          <p:attrName>ppt_x</p:attrName>
                                        </p:attrNameLst>
                                      </p:cBhvr>
                                      <p:tavLst>
                                        <p:tav tm="0">
                                          <p:val>
                                            <p:strVal val="#ppt_x"/>
                                          </p:val>
                                        </p:tav>
                                        <p:tav tm="100000">
                                          <p:val>
                                            <p:strVal val="#ppt_x"/>
                                          </p:val>
                                        </p:tav>
                                      </p:tavLst>
                                    </p:anim>
                                    <p:anim calcmode="lin" valueType="num">
                                      <p:cBhvr>
                                        <p:cTn id="12" dur="1000" fill="hold"/>
                                        <p:tgtEl>
                                          <p:spTgt spid="8">
                                            <p:bg/>
                                          </p:spTgt>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1000"/>
                                        <p:tgtEl>
                                          <p:spTgt spid="8">
                                            <p:txEl>
                                              <p:pRg st="1" end="1"/>
                                            </p:txEl>
                                          </p:spTgt>
                                        </p:tgtEl>
                                      </p:cBhvr>
                                    </p:animEffect>
                                    <p:anim calcmode="lin" valueType="num">
                                      <p:cBhvr>
                                        <p:cTn id="1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10" presetClass="exit" presetSubtype="0" fill="hold" grpId="0" nodeType="afterEffect">
                                  <p:stCondLst>
                                    <p:cond delay="0"/>
                                  </p:stCondLst>
                                  <p:childTnLst>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10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64" presetClass="path" presetSubtype="0" fill="hold" grpId="1" nodeType="withEffect">
                                  <p:stCondLst>
                                    <p:cond delay="0"/>
                                  </p:stCondLst>
                                  <p:childTnLst>
                                    <p:animMotion origin="layout" path="M 0 1.15607E-6 L -0.025 -0.79191 " pathEditMode="relative" rAng="0" ptsTypes="AA">
                                      <p:cBhvr>
                                        <p:cTn id="31" dur="1000" fill="hold"/>
                                        <p:tgtEl>
                                          <p:spTgt spid="10"/>
                                        </p:tgtEl>
                                        <p:attrNameLst>
                                          <p:attrName>ppt_x</p:attrName>
                                          <p:attrName>ppt_y</p:attrName>
                                        </p:attrNameLst>
                                      </p:cBhvr>
                                      <p:rCtr x="-13" y="-396"/>
                                    </p:animMotion>
                                  </p:childTnLst>
                                </p:cTn>
                              </p:par>
                              <p:par>
                                <p:cTn id="32" presetID="10" presetClass="entr" presetSubtype="0" fill="hold" grpId="0" nodeType="with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xit" presetSubtype="0" fill="hold" grpId="0" nodeType="withEffect">
                                  <p:stCondLst>
                                    <p:cond delay="500"/>
                                  </p:stCondLst>
                                  <p:childTnLst>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par>
                                <p:cTn id="41" presetID="10" presetClass="exit" presetSubtype="0" fill="hold" grpId="2" nodeType="withEffect">
                                  <p:stCondLst>
                                    <p:cond delay="500"/>
                                  </p:stCondLst>
                                  <p:childTnLst>
                                    <p:animEffect transition="out" filter="fad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500"/>
                                  </p:stCondLst>
                                  <p:childTnLst>
                                    <p:animEffect transition="out" filter="fade">
                                      <p:cBhvr>
                                        <p:cTn id="48" dur="1000"/>
                                        <p:tgtEl>
                                          <p:spTgt spid="8">
                                            <p:txEl>
                                              <p:pRg st="0" end="0"/>
                                            </p:txEl>
                                          </p:spTgt>
                                        </p:tgtEl>
                                      </p:cBhvr>
                                    </p:animEffect>
                                    <p:set>
                                      <p:cBhvr>
                                        <p:cTn id="49" dur="1" fill="hold">
                                          <p:stCondLst>
                                            <p:cond delay="999"/>
                                          </p:stCondLst>
                                        </p:cTn>
                                        <p:tgtEl>
                                          <p:spTgt spid="8">
                                            <p:txEl>
                                              <p:pRg st="0" end="0"/>
                                            </p:txEl>
                                          </p:spTgt>
                                        </p:tgtEl>
                                        <p:attrNameLst>
                                          <p:attrName>style.visibility</p:attrName>
                                        </p:attrNameLst>
                                      </p:cBhvr>
                                      <p:to>
                                        <p:strVal val="hidden"/>
                                      </p:to>
                                    </p:set>
                                  </p:childTnLst>
                                </p:cTn>
                              </p:par>
                              <p:par>
                                <p:cTn id="50" presetID="10" presetClass="exit" presetSubtype="0" fill="hold" grpId="1" nodeType="withEffect">
                                  <p:stCondLst>
                                    <p:cond delay="500"/>
                                  </p:stCondLst>
                                  <p:childTnLst>
                                    <p:animEffect transition="out" filter="fade">
                                      <p:cBhvr>
                                        <p:cTn id="51" dur="1000"/>
                                        <p:tgtEl>
                                          <p:spTgt spid="8">
                                            <p:txEl>
                                              <p:pRg st="1" end="1"/>
                                            </p:txEl>
                                          </p:spTgt>
                                        </p:tgtEl>
                                      </p:cBhvr>
                                    </p:animEffect>
                                    <p:set>
                                      <p:cBhvr>
                                        <p:cTn id="52" dur="1" fill="hold">
                                          <p:stCondLst>
                                            <p:cond delay="999"/>
                                          </p:stCondLst>
                                        </p:cTn>
                                        <p:tgtEl>
                                          <p:spTgt spid="8">
                                            <p:txEl>
                                              <p:pRg st="1" end="1"/>
                                            </p:txEl>
                                          </p:spTgt>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8">
                                            <p:bg/>
                                          </p:spTgt>
                                        </p:tgtEl>
                                      </p:cBhvr>
                                    </p:animEffect>
                                    <p:set>
                                      <p:cBhvr>
                                        <p:cTn id="55" dur="1" fill="hold">
                                          <p:stCondLst>
                                            <p:cond delay="999"/>
                                          </p:stCondLst>
                                        </p:cTn>
                                        <p:tgtEl>
                                          <p:spTgt spid="8">
                                            <p:bg/>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8" fill="hold" grpId="1" nodeType="clickEffect">
                                  <p:stCondLst>
                                    <p:cond delay="0"/>
                                  </p:stCondLst>
                                  <p:childTnLst>
                                    <p:animEffect transition="out" filter="wipe(left)">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9"/>
                                        </p:tgtEl>
                                      </p:cBhvr>
                                    </p:animEffect>
                                    <p:set>
                                      <p:cBhvr>
                                        <p:cTn id="70" dur="1" fill="hold">
                                          <p:stCondLst>
                                            <p:cond delay="999"/>
                                          </p:stCondLst>
                                        </p:cTn>
                                        <p:tgtEl>
                                          <p:spTgt spid="9"/>
                                        </p:tgtEl>
                                        <p:attrNameLst>
                                          <p:attrName>style.visibility</p:attrName>
                                        </p:attrNameLst>
                                      </p:cBhvr>
                                      <p:to>
                                        <p:strVal val="hidden"/>
                                      </p:to>
                                    </p:set>
                                  </p:childTnLst>
                                </p:cTn>
                              </p:par>
                              <p:par>
                                <p:cTn id="71" presetID="64" presetClass="path" presetSubtype="0" accel="50000" decel="50000" fill="hold" grpId="1" nodeType="withEffect">
                                  <p:stCondLst>
                                    <p:cond delay="0"/>
                                  </p:stCondLst>
                                  <p:childTnLst>
                                    <p:animMotion origin="layout" path="M 3.05556E-6 0 L -0.05018 -0.53681 " pathEditMode="relative" rAng="0" ptsTypes="AA">
                                      <p:cBhvr>
                                        <p:cTn id="72" dur="1000" fill="hold"/>
                                        <p:tgtEl>
                                          <p:spTgt spid="12"/>
                                        </p:tgtEl>
                                        <p:attrNameLst>
                                          <p:attrName>ppt_x</p:attrName>
                                          <p:attrName>ppt_y</p:attrName>
                                        </p:attrNameLst>
                                      </p:cBhvr>
                                      <p:rCtr x="-25" y="-269"/>
                                    </p:animMotion>
                                  </p:childTnLst>
                                </p:cTn>
                              </p:par>
                              <p:par>
                                <p:cTn id="73" presetID="8" presetClass="emph" presetSubtype="0" fill="hold" grpId="2" nodeType="withEffect">
                                  <p:stCondLst>
                                    <p:cond delay="0"/>
                                  </p:stCondLst>
                                  <p:childTnLst>
                                    <p:animRot by="900000">
                                      <p:cBhvr>
                                        <p:cTn id="74" dur="1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animBg="1"/>
      <p:bldP spid="8" grpId="1" build="allAtOnce" animBg="1"/>
      <p:bldP spid="10" grpId="0"/>
      <p:bldP spid="10" grpId="1"/>
      <p:bldP spid="10" grpId="2"/>
      <p:bldP spid="6" grpId="0" animBg="1"/>
      <p:bldP spid="7" grpId="0" animBg="1"/>
      <p:bldP spid="7" grpId="1" animBg="1"/>
      <p:bldP spid="9" grpId="0" animBg="1"/>
      <p:bldP spid="9" grpId="1" animBg="1"/>
      <p:bldP spid="12" grpId="0"/>
      <p:bldP spid="12" grpId="1"/>
      <p:bldP spid="12" grpId="2"/>
      <p:bldP spid="11" grpId="0" animBg="1"/>
      <p:bldP spid="11"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TextBox 38"/>
          <p:cNvSpPr txBox="1"/>
          <p:nvPr/>
        </p:nvSpPr>
        <p:spPr>
          <a:xfrm>
            <a:off x="2895600" y="1219200"/>
            <a:ext cx="1998304" cy="523220"/>
          </a:xfrm>
          <a:prstGeom prst="rect">
            <a:avLst/>
          </a:prstGeom>
        </p:spPr>
        <p:txBody>
          <a:bodyPr wrap="none" rtlCol="0">
            <a:spAutoFit/>
          </a:bodyPr>
          <a:lstStyle/>
          <a:p>
            <a:pPr algn="ctr"/>
            <a:r>
              <a:rPr lang="en-US" sz="2800" b="1" dirty="0" smtClean="0"/>
              <a:t>land surface</a:t>
            </a:r>
            <a:endParaRPr lang="en-US" sz="2800" b="1" dirty="0"/>
          </a:p>
        </p:txBody>
      </p:sp>
      <p:grpSp>
        <p:nvGrpSpPr>
          <p:cNvPr id="37" name="Group 36"/>
          <p:cNvGrpSpPr/>
          <p:nvPr/>
        </p:nvGrpSpPr>
        <p:grpSpPr>
          <a:xfrm>
            <a:off x="0" y="1143001"/>
            <a:ext cx="9163012" cy="5714999"/>
            <a:chOff x="0" y="1143001"/>
            <a:chExt cx="9163012" cy="5714999"/>
          </a:xfrm>
        </p:grpSpPr>
        <p:sp>
          <p:nvSpPr>
            <p:cNvPr id="36" name="Rectangle 35"/>
            <p:cNvSpPr/>
            <p:nvPr/>
          </p:nvSpPr>
          <p:spPr>
            <a:xfrm>
              <a:off x="0" y="1219200"/>
              <a:ext cx="9144000" cy="5638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Freeform 3"/>
            <p:cNvSpPr/>
            <p:nvPr/>
          </p:nvSpPr>
          <p:spPr bwMode="white">
            <a:xfrm>
              <a:off x="5657568" y="1143001"/>
              <a:ext cx="3505444" cy="1333650"/>
            </a:xfrm>
            <a:custGeom>
              <a:avLst/>
              <a:gdLst>
                <a:gd name="connsiteX0" fmla="*/ 275896 w 3342289"/>
                <a:gd name="connsiteY0" fmla="*/ 128752 h 972207"/>
                <a:gd name="connsiteX1" fmla="*/ 1237593 w 3342289"/>
                <a:gd name="connsiteY1" fmla="*/ 428296 h 972207"/>
                <a:gd name="connsiteX2" fmla="*/ 1836682 w 3342289"/>
                <a:gd name="connsiteY2" fmla="*/ 664779 h 972207"/>
                <a:gd name="connsiteX3" fmla="*/ 2088930 w 3342289"/>
                <a:gd name="connsiteY3" fmla="*/ 664779 h 972207"/>
                <a:gd name="connsiteX4" fmla="*/ 2262351 w 3342289"/>
                <a:gd name="connsiteY4" fmla="*/ 838200 h 972207"/>
                <a:gd name="connsiteX5" fmla="*/ 2751082 w 3342289"/>
                <a:gd name="connsiteY5" fmla="*/ 932793 h 972207"/>
                <a:gd name="connsiteX6" fmla="*/ 2956034 w 3342289"/>
                <a:gd name="connsiteY6" fmla="*/ 932793 h 972207"/>
                <a:gd name="connsiteX7" fmla="*/ 3003330 w 3342289"/>
                <a:gd name="connsiteY7" fmla="*/ 696310 h 972207"/>
                <a:gd name="connsiteX8" fmla="*/ 2892972 w 3342289"/>
                <a:gd name="connsiteY8" fmla="*/ 97221 h 972207"/>
                <a:gd name="connsiteX9" fmla="*/ 275896 w 3342289"/>
                <a:gd name="connsiteY9" fmla="*/ 128752 h 972207"/>
                <a:gd name="connsiteX0" fmla="*/ 275896 w 3013840"/>
                <a:gd name="connsiteY0" fmla="*/ 128752 h 972207"/>
                <a:gd name="connsiteX1" fmla="*/ 1237593 w 3013840"/>
                <a:gd name="connsiteY1" fmla="*/ 428296 h 972207"/>
                <a:gd name="connsiteX2" fmla="*/ 1836682 w 3013840"/>
                <a:gd name="connsiteY2" fmla="*/ 664779 h 972207"/>
                <a:gd name="connsiteX3" fmla="*/ 2088930 w 3013840"/>
                <a:gd name="connsiteY3" fmla="*/ 664779 h 972207"/>
                <a:gd name="connsiteX4" fmla="*/ 2262351 w 3013840"/>
                <a:gd name="connsiteY4" fmla="*/ 838200 h 972207"/>
                <a:gd name="connsiteX5" fmla="*/ 2751082 w 3013840"/>
                <a:gd name="connsiteY5" fmla="*/ 932793 h 972207"/>
                <a:gd name="connsiteX6" fmla="*/ 2956034 w 3013840"/>
                <a:gd name="connsiteY6" fmla="*/ 932793 h 972207"/>
                <a:gd name="connsiteX7" fmla="*/ 3003330 w 3013840"/>
                <a:gd name="connsiteY7" fmla="*/ 696310 h 972207"/>
                <a:gd name="connsiteX8" fmla="*/ 2892972 w 3013840"/>
                <a:gd name="connsiteY8" fmla="*/ 97221 h 972207"/>
                <a:gd name="connsiteX9" fmla="*/ 275896 w 3013840"/>
                <a:gd name="connsiteY9" fmla="*/ 128752 h 972207"/>
                <a:gd name="connsiteX0" fmla="*/ 275897 w 3013841"/>
                <a:gd name="connsiteY0" fmla="*/ 128752 h 972207"/>
                <a:gd name="connsiteX1" fmla="*/ 1237594 w 3013841"/>
                <a:gd name="connsiteY1" fmla="*/ 428296 h 972207"/>
                <a:gd name="connsiteX2" fmla="*/ 1836683 w 3013841"/>
                <a:gd name="connsiteY2" fmla="*/ 664779 h 972207"/>
                <a:gd name="connsiteX3" fmla="*/ 2088931 w 3013841"/>
                <a:gd name="connsiteY3" fmla="*/ 664779 h 972207"/>
                <a:gd name="connsiteX4" fmla="*/ 2262352 w 3013841"/>
                <a:gd name="connsiteY4" fmla="*/ 838200 h 972207"/>
                <a:gd name="connsiteX5" fmla="*/ 2751083 w 3013841"/>
                <a:gd name="connsiteY5" fmla="*/ 932793 h 972207"/>
                <a:gd name="connsiteX6" fmla="*/ 2956035 w 3013841"/>
                <a:gd name="connsiteY6" fmla="*/ 932793 h 972207"/>
                <a:gd name="connsiteX7" fmla="*/ 3003331 w 3013841"/>
                <a:gd name="connsiteY7" fmla="*/ 696310 h 972207"/>
                <a:gd name="connsiteX8" fmla="*/ 2892973 w 3013841"/>
                <a:gd name="connsiteY8" fmla="*/ 97221 h 972207"/>
                <a:gd name="connsiteX9" fmla="*/ 275897 w 3013841"/>
                <a:gd name="connsiteY9" fmla="*/ 128752 h 972207"/>
                <a:gd name="connsiteX0" fmla="*/ 275897 w 3313387"/>
                <a:gd name="connsiteY0" fmla="*/ 131379 h 974834"/>
                <a:gd name="connsiteX1" fmla="*/ 1237594 w 3313387"/>
                <a:gd name="connsiteY1" fmla="*/ 430923 h 974834"/>
                <a:gd name="connsiteX2" fmla="*/ 1836683 w 3313387"/>
                <a:gd name="connsiteY2" fmla="*/ 667406 h 974834"/>
                <a:gd name="connsiteX3" fmla="*/ 2088931 w 3313387"/>
                <a:gd name="connsiteY3" fmla="*/ 667406 h 974834"/>
                <a:gd name="connsiteX4" fmla="*/ 2262352 w 3313387"/>
                <a:gd name="connsiteY4" fmla="*/ 840827 h 974834"/>
                <a:gd name="connsiteX5" fmla="*/ 2751083 w 3313387"/>
                <a:gd name="connsiteY5" fmla="*/ 935420 h 974834"/>
                <a:gd name="connsiteX6" fmla="*/ 2956035 w 3313387"/>
                <a:gd name="connsiteY6" fmla="*/ 935420 h 974834"/>
                <a:gd name="connsiteX7" fmla="*/ 3003331 w 3313387"/>
                <a:gd name="connsiteY7" fmla="*/ 698937 h 974834"/>
                <a:gd name="connsiteX8" fmla="*/ 2892973 w 3313387"/>
                <a:gd name="connsiteY8" fmla="*/ 99848 h 974834"/>
                <a:gd name="connsiteX9" fmla="*/ 2877208 w 3313387"/>
                <a:gd name="connsiteY9" fmla="*/ 99848 h 974834"/>
                <a:gd name="connsiteX10" fmla="*/ 275897 w 3313387"/>
                <a:gd name="connsiteY10" fmla="*/ 131379 h 974834"/>
                <a:gd name="connsiteX0" fmla="*/ 275897 w 3313387"/>
                <a:gd name="connsiteY0" fmla="*/ 131379 h 974834"/>
                <a:gd name="connsiteX1" fmla="*/ 1237594 w 3313387"/>
                <a:gd name="connsiteY1" fmla="*/ 430923 h 974834"/>
                <a:gd name="connsiteX2" fmla="*/ 1836683 w 3313387"/>
                <a:gd name="connsiteY2" fmla="*/ 667406 h 974834"/>
                <a:gd name="connsiteX3" fmla="*/ 2088931 w 3313387"/>
                <a:gd name="connsiteY3" fmla="*/ 667406 h 974834"/>
                <a:gd name="connsiteX4" fmla="*/ 2262352 w 3313387"/>
                <a:gd name="connsiteY4" fmla="*/ 840827 h 974834"/>
                <a:gd name="connsiteX5" fmla="*/ 2751083 w 3313387"/>
                <a:gd name="connsiteY5" fmla="*/ 935420 h 974834"/>
                <a:gd name="connsiteX6" fmla="*/ 2956035 w 3313387"/>
                <a:gd name="connsiteY6" fmla="*/ 935420 h 974834"/>
                <a:gd name="connsiteX7" fmla="*/ 3003331 w 3313387"/>
                <a:gd name="connsiteY7" fmla="*/ 698937 h 974834"/>
                <a:gd name="connsiteX8" fmla="*/ 2892973 w 3313387"/>
                <a:gd name="connsiteY8" fmla="*/ 99848 h 974834"/>
                <a:gd name="connsiteX9" fmla="*/ 2877208 w 3313387"/>
                <a:gd name="connsiteY9" fmla="*/ 99848 h 974834"/>
                <a:gd name="connsiteX10" fmla="*/ 275897 w 3313387"/>
                <a:gd name="connsiteY10" fmla="*/ 131379 h 974834"/>
                <a:gd name="connsiteX0" fmla="*/ 275897 w 3013841"/>
                <a:gd name="connsiteY0" fmla="*/ 131379 h 974834"/>
                <a:gd name="connsiteX1" fmla="*/ 1237594 w 3013841"/>
                <a:gd name="connsiteY1" fmla="*/ 430923 h 974834"/>
                <a:gd name="connsiteX2" fmla="*/ 1836683 w 3013841"/>
                <a:gd name="connsiteY2" fmla="*/ 667406 h 974834"/>
                <a:gd name="connsiteX3" fmla="*/ 2088931 w 3013841"/>
                <a:gd name="connsiteY3" fmla="*/ 667406 h 974834"/>
                <a:gd name="connsiteX4" fmla="*/ 2262352 w 3013841"/>
                <a:gd name="connsiteY4" fmla="*/ 840827 h 974834"/>
                <a:gd name="connsiteX5" fmla="*/ 2751083 w 3013841"/>
                <a:gd name="connsiteY5" fmla="*/ 935420 h 974834"/>
                <a:gd name="connsiteX6" fmla="*/ 2956035 w 3013841"/>
                <a:gd name="connsiteY6" fmla="*/ 935420 h 974834"/>
                <a:gd name="connsiteX7" fmla="*/ 3003331 w 3013841"/>
                <a:gd name="connsiteY7" fmla="*/ 698937 h 974834"/>
                <a:gd name="connsiteX8" fmla="*/ 2892973 w 3013841"/>
                <a:gd name="connsiteY8" fmla="*/ 99848 h 974834"/>
                <a:gd name="connsiteX9" fmla="*/ 2877208 w 3013841"/>
                <a:gd name="connsiteY9" fmla="*/ 99848 h 974834"/>
                <a:gd name="connsiteX10" fmla="*/ 275897 w 3013841"/>
                <a:gd name="connsiteY10" fmla="*/ 131379 h 974834"/>
                <a:gd name="connsiteX0" fmla="*/ 275897 w 2979683"/>
                <a:gd name="connsiteY0" fmla="*/ 131379 h 1074682"/>
                <a:gd name="connsiteX1" fmla="*/ 1237594 w 2979683"/>
                <a:gd name="connsiteY1" fmla="*/ 430923 h 1074682"/>
                <a:gd name="connsiteX2" fmla="*/ 1836683 w 2979683"/>
                <a:gd name="connsiteY2" fmla="*/ 667406 h 1074682"/>
                <a:gd name="connsiteX3" fmla="*/ 2088931 w 2979683"/>
                <a:gd name="connsiteY3" fmla="*/ 667406 h 1074682"/>
                <a:gd name="connsiteX4" fmla="*/ 2262352 w 2979683"/>
                <a:gd name="connsiteY4" fmla="*/ 840827 h 1074682"/>
                <a:gd name="connsiteX5" fmla="*/ 2751083 w 2979683"/>
                <a:gd name="connsiteY5" fmla="*/ 935420 h 1074682"/>
                <a:gd name="connsiteX6" fmla="*/ 2956035 w 2979683"/>
                <a:gd name="connsiteY6" fmla="*/ 935420 h 1074682"/>
                <a:gd name="connsiteX7" fmla="*/ 2892973 w 2979683"/>
                <a:gd name="connsiteY7" fmla="*/ 99848 h 1074682"/>
                <a:gd name="connsiteX8" fmla="*/ 2877208 w 2979683"/>
                <a:gd name="connsiteY8" fmla="*/ 99848 h 1074682"/>
                <a:gd name="connsiteX9" fmla="*/ 275897 w 2979683"/>
                <a:gd name="connsiteY9" fmla="*/ 131379 h 1074682"/>
                <a:gd name="connsiteX0" fmla="*/ 275897 w 2979683"/>
                <a:gd name="connsiteY0" fmla="*/ 131379 h 1074682"/>
                <a:gd name="connsiteX1" fmla="*/ 1237594 w 2979683"/>
                <a:gd name="connsiteY1" fmla="*/ 430923 h 1074682"/>
                <a:gd name="connsiteX2" fmla="*/ 1836683 w 2979683"/>
                <a:gd name="connsiteY2" fmla="*/ 667406 h 1074682"/>
                <a:gd name="connsiteX3" fmla="*/ 2088931 w 2979683"/>
                <a:gd name="connsiteY3" fmla="*/ 667406 h 1074682"/>
                <a:gd name="connsiteX4" fmla="*/ 2262352 w 2979683"/>
                <a:gd name="connsiteY4" fmla="*/ 840827 h 1074682"/>
                <a:gd name="connsiteX5" fmla="*/ 2751083 w 2979683"/>
                <a:gd name="connsiteY5" fmla="*/ 935420 h 1074682"/>
                <a:gd name="connsiteX6" fmla="*/ 2956035 w 2979683"/>
                <a:gd name="connsiteY6" fmla="*/ 935420 h 1074682"/>
                <a:gd name="connsiteX7" fmla="*/ 2892973 w 2979683"/>
                <a:gd name="connsiteY7" fmla="*/ 99848 h 1074682"/>
                <a:gd name="connsiteX8" fmla="*/ 2877208 w 2979683"/>
                <a:gd name="connsiteY8" fmla="*/ 99848 h 1074682"/>
                <a:gd name="connsiteX9" fmla="*/ 275897 w 2979683"/>
                <a:gd name="connsiteY9" fmla="*/ 131379 h 1074682"/>
                <a:gd name="connsiteX0" fmla="*/ 275897 w 3113690"/>
                <a:gd name="connsiteY0" fmla="*/ 131379 h 1074682"/>
                <a:gd name="connsiteX1" fmla="*/ 1237594 w 3113690"/>
                <a:gd name="connsiteY1" fmla="*/ 430923 h 1074682"/>
                <a:gd name="connsiteX2" fmla="*/ 1836683 w 3113690"/>
                <a:gd name="connsiteY2" fmla="*/ 667406 h 1074682"/>
                <a:gd name="connsiteX3" fmla="*/ 2088931 w 3113690"/>
                <a:gd name="connsiteY3" fmla="*/ 667406 h 1074682"/>
                <a:gd name="connsiteX4" fmla="*/ 2262352 w 3113690"/>
                <a:gd name="connsiteY4" fmla="*/ 840827 h 1074682"/>
                <a:gd name="connsiteX5" fmla="*/ 2751083 w 3113690"/>
                <a:gd name="connsiteY5" fmla="*/ 935420 h 1074682"/>
                <a:gd name="connsiteX6" fmla="*/ 2956035 w 3113690"/>
                <a:gd name="connsiteY6" fmla="*/ 935420 h 1074682"/>
                <a:gd name="connsiteX7" fmla="*/ 2892973 w 3113690"/>
                <a:gd name="connsiteY7" fmla="*/ 99848 h 1074682"/>
                <a:gd name="connsiteX8" fmla="*/ 3029608 w 3113690"/>
                <a:gd name="connsiteY8" fmla="*/ 99848 h 1074682"/>
                <a:gd name="connsiteX9" fmla="*/ 275897 w 3113690"/>
                <a:gd name="connsiteY9" fmla="*/ 131379 h 1074682"/>
                <a:gd name="connsiteX0" fmla="*/ 275897 w 3121048"/>
                <a:gd name="connsiteY0" fmla="*/ 131379 h 1074682"/>
                <a:gd name="connsiteX1" fmla="*/ 1237594 w 3121048"/>
                <a:gd name="connsiteY1" fmla="*/ 430923 h 1074682"/>
                <a:gd name="connsiteX2" fmla="*/ 1836683 w 3121048"/>
                <a:gd name="connsiteY2" fmla="*/ 667406 h 1074682"/>
                <a:gd name="connsiteX3" fmla="*/ 2088931 w 3121048"/>
                <a:gd name="connsiteY3" fmla="*/ 667406 h 1074682"/>
                <a:gd name="connsiteX4" fmla="*/ 2262352 w 3121048"/>
                <a:gd name="connsiteY4" fmla="*/ 840827 h 1074682"/>
                <a:gd name="connsiteX5" fmla="*/ 2751083 w 3121048"/>
                <a:gd name="connsiteY5" fmla="*/ 935420 h 1074682"/>
                <a:gd name="connsiteX6" fmla="*/ 2956035 w 3121048"/>
                <a:gd name="connsiteY6" fmla="*/ 935420 h 1074682"/>
                <a:gd name="connsiteX7" fmla="*/ 2892973 w 3121048"/>
                <a:gd name="connsiteY7" fmla="*/ 99848 h 1074682"/>
                <a:gd name="connsiteX8" fmla="*/ 3121048 w 3121048"/>
                <a:gd name="connsiteY8" fmla="*/ 191288 h 1074682"/>
                <a:gd name="connsiteX0" fmla="*/ 275897 w 3121048"/>
                <a:gd name="connsiteY0" fmla="*/ 0 h 928063"/>
                <a:gd name="connsiteX1" fmla="*/ 1237594 w 3121048"/>
                <a:gd name="connsiteY1" fmla="*/ 299544 h 928063"/>
                <a:gd name="connsiteX2" fmla="*/ 1836683 w 3121048"/>
                <a:gd name="connsiteY2" fmla="*/ 536027 h 928063"/>
                <a:gd name="connsiteX3" fmla="*/ 2088931 w 3121048"/>
                <a:gd name="connsiteY3" fmla="*/ 536027 h 928063"/>
                <a:gd name="connsiteX4" fmla="*/ 2262352 w 3121048"/>
                <a:gd name="connsiteY4" fmla="*/ 709448 h 928063"/>
                <a:gd name="connsiteX5" fmla="*/ 2751083 w 3121048"/>
                <a:gd name="connsiteY5" fmla="*/ 804041 h 928063"/>
                <a:gd name="connsiteX6" fmla="*/ 2956035 w 3121048"/>
                <a:gd name="connsiteY6" fmla="*/ 804041 h 928063"/>
                <a:gd name="connsiteX7" fmla="*/ 3121048 w 3121048"/>
                <a:gd name="connsiteY7" fmla="*/ 59909 h 928063"/>
                <a:gd name="connsiteX0" fmla="*/ 275897 w 3044848"/>
                <a:gd name="connsiteY0" fmla="*/ 16291 h 957054"/>
                <a:gd name="connsiteX1" fmla="*/ 1237594 w 3044848"/>
                <a:gd name="connsiteY1" fmla="*/ 315835 h 957054"/>
                <a:gd name="connsiteX2" fmla="*/ 1836683 w 3044848"/>
                <a:gd name="connsiteY2" fmla="*/ 552318 h 957054"/>
                <a:gd name="connsiteX3" fmla="*/ 2088931 w 3044848"/>
                <a:gd name="connsiteY3" fmla="*/ 552318 h 957054"/>
                <a:gd name="connsiteX4" fmla="*/ 2262352 w 3044848"/>
                <a:gd name="connsiteY4" fmla="*/ 725739 h 957054"/>
                <a:gd name="connsiteX5" fmla="*/ 2751083 w 3044848"/>
                <a:gd name="connsiteY5" fmla="*/ 820332 h 957054"/>
                <a:gd name="connsiteX6" fmla="*/ 2956035 w 3044848"/>
                <a:gd name="connsiteY6" fmla="*/ 820332 h 957054"/>
                <a:gd name="connsiteX7" fmla="*/ 3044848 w 3044848"/>
                <a:gd name="connsiteY7" fmla="*/ 0 h 957054"/>
                <a:gd name="connsiteX0" fmla="*/ 275897 w 3044848"/>
                <a:gd name="connsiteY0" fmla="*/ 16291 h 947816"/>
                <a:gd name="connsiteX1" fmla="*/ 1237594 w 3044848"/>
                <a:gd name="connsiteY1" fmla="*/ 315835 h 947816"/>
                <a:gd name="connsiteX2" fmla="*/ 1836683 w 3044848"/>
                <a:gd name="connsiteY2" fmla="*/ 552318 h 947816"/>
                <a:gd name="connsiteX3" fmla="*/ 2088931 w 3044848"/>
                <a:gd name="connsiteY3" fmla="*/ 552318 h 947816"/>
                <a:gd name="connsiteX4" fmla="*/ 2262352 w 3044848"/>
                <a:gd name="connsiteY4" fmla="*/ 725739 h 947816"/>
                <a:gd name="connsiteX5" fmla="*/ 2751083 w 3044848"/>
                <a:gd name="connsiteY5" fmla="*/ 820332 h 947816"/>
                <a:gd name="connsiteX6" fmla="*/ 2956035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2088931 w 3044848"/>
                <a:gd name="connsiteY3" fmla="*/ 5523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2088931 w 3044848"/>
                <a:gd name="connsiteY3" fmla="*/ 5523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549004 h 947816"/>
                <a:gd name="connsiteX4" fmla="*/ 2088931 w 3044848"/>
                <a:gd name="connsiteY4" fmla="*/ 5523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549004 h 947816"/>
                <a:gd name="connsiteX4" fmla="*/ 2088931 w 3044848"/>
                <a:gd name="connsiteY4" fmla="*/ 5523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549004 h 947816"/>
                <a:gd name="connsiteX4" fmla="*/ 2088931 w 3044848"/>
                <a:gd name="connsiteY4" fmla="*/ 6285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549004 h 947816"/>
                <a:gd name="connsiteX4" fmla="*/ 2088931 w 3044848"/>
                <a:gd name="connsiteY4" fmla="*/ 6285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625204 h 947816"/>
                <a:gd name="connsiteX4" fmla="*/ 2088931 w 3044848"/>
                <a:gd name="connsiteY4" fmla="*/ 6285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67264"/>
                <a:gd name="connsiteY0" fmla="*/ 16291 h 945634"/>
                <a:gd name="connsiteX1" fmla="*/ 1161394 w 3067264"/>
                <a:gd name="connsiteY1" fmla="*/ 315835 h 945634"/>
                <a:gd name="connsiteX2" fmla="*/ 1845018 w 3067264"/>
                <a:gd name="connsiteY2" fmla="*/ 625204 h 945634"/>
                <a:gd name="connsiteX3" fmla="*/ 2088931 w 3067264"/>
                <a:gd name="connsiteY3" fmla="*/ 628518 h 945634"/>
                <a:gd name="connsiteX4" fmla="*/ 2262352 w 3067264"/>
                <a:gd name="connsiteY4" fmla="*/ 725739 h 945634"/>
                <a:gd name="connsiteX5" fmla="*/ 2751083 w 3067264"/>
                <a:gd name="connsiteY5" fmla="*/ 820332 h 945634"/>
                <a:gd name="connsiteX6" fmla="*/ 3021992 w 3067264"/>
                <a:gd name="connsiteY6" fmla="*/ 811094 h 945634"/>
                <a:gd name="connsiteX7" fmla="*/ 3022717 w 3067264"/>
                <a:gd name="connsiteY7" fmla="*/ 810452 h 945634"/>
                <a:gd name="connsiteX8" fmla="*/ 3044848 w 3067264"/>
                <a:gd name="connsiteY8" fmla="*/ 0 h 945634"/>
                <a:gd name="connsiteX0" fmla="*/ 275897 w 3067264"/>
                <a:gd name="connsiteY0" fmla="*/ 16291 h 945634"/>
                <a:gd name="connsiteX1" fmla="*/ 1161394 w 3067264"/>
                <a:gd name="connsiteY1" fmla="*/ 315835 h 945634"/>
                <a:gd name="connsiteX2" fmla="*/ 1845018 w 3067264"/>
                <a:gd name="connsiteY2" fmla="*/ 625204 h 945634"/>
                <a:gd name="connsiteX3" fmla="*/ 2088931 w 3067264"/>
                <a:gd name="connsiteY3" fmla="*/ 628518 h 945634"/>
                <a:gd name="connsiteX4" fmla="*/ 2262352 w 3067264"/>
                <a:gd name="connsiteY4" fmla="*/ 725739 h 945634"/>
                <a:gd name="connsiteX5" fmla="*/ 2751083 w 3067264"/>
                <a:gd name="connsiteY5" fmla="*/ 820332 h 945634"/>
                <a:gd name="connsiteX6" fmla="*/ 3021992 w 3067264"/>
                <a:gd name="connsiteY6" fmla="*/ 811094 h 945634"/>
                <a:gd name="connsiteX7" fmla="*/ 3022717 w 3067264"/>
                <a:gd name="connsiteY7" fmla="*/ 810452 h 945634"/>
                <a:gd name="connsiteX8" fmla="*/ 3044848 w 3067264"/>
                <a:gd name="connsiteY8" fmla="*/ 0 h 94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264" h="945634">
                  <a:moveTo>
                    <a:pt x="275897" y="16291"/>
                  </a:moveTo>
                  <a:cubicBezTo>
                    <a:pt x="0" y="71470"/>
                    <a:pt x="805104" y="236121"/>
                    <a:pt x="1161394" y="315835"/>
                  </a:cubicBezTo>
                  <a:cubicBezTo>
                    <a:pt x="1492070" y="428846"/>
                    <a:pt x="1694270" y="539793"/>
                    <a:pt x="1845018" y="625204"/>
                  </a:cubicBezTo>
                  <a:cubicBezTo>
                    <a:pt x="2032905" y="629933"/>
                    <a:pt x="2019375" y="611762"/>
                    <a:pt x="2088931" y="628518"/>
                  </a:cubicBezTo>
                  <a:cubicBezTo>
                    <a:pt x="2158487" y="645274"/>
                    <a:pt x="2151993" y="693770"/>
                    <a:pt x="2262352" y="725739"/>
                  </a:cubicBezTo>
                  <a:cubicBezTo>
                    <a:pt x="2372711" y="757708"/>
                    <a:pt x="2624476" y="806106"/>
                    <a:pt x="2751083" y="820332"/>
                  </a:cubicBezTo>
                  <a:cubicBezTo>
                    <a:pt x="2877690" y="834558"/>
                    <a:pt x="2976720" y="812741"/>
                    <a:pt x="3021992" y="811094"/>
                  </a:cubicBezTo>
                  <a:cubicBezTo>
                    <a:pt x="3067264" y="809447"/>
                    <a:pt x="3018908" y="945634"/>
                    <a:pt x="3022717" y="810452"/>
                  </a:cubicBezTo>
                  <a:cubicBezTo>
                    <a:pt x="3063739" y="647627"/>
                    <a:pt x="3041160" y="135075"/>
                    <a:pt x="3044848" y="0"/>
                  </a:cubicBezTo>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46888" y="1213104"/>
            <a:ext cx="7443724" cy="4280916"/>
            <a:chOff x="246888" y="1213104"/>
            <a:chExt cx="7443724" cy="4280916"/>
          </a:xfrm>
        </p:grpSpPr>
        <p:sp>
          <p:nvSpPr>
            <p:cNvPr id="12" name="Freeform 11"/>
            <p:cNvSpPr/>
            <p:nvPr/>
          </p:nvSpPr>
          <p:spPr>
            <a:xfrm>
              <a:off x="246888" y="1572768"/>
              <a:ext cx="7184136" cy="3921252"/>
            </a:xfrm>
            <a:custGeom>
              <a:avLst/>
              <a:gdLst>
                <a:gd name="connsiteX0" fmla="*/ 0 w 7141464"/>
                <a:gd name="connsiteY0" fmla="*/ 3791712 h 3845052"/>
                <a:gd name="connsiteX1" fmla="*/ 82296 w 7141464"/>
                <a:gd name="connsiteY1" fmla="*/ 3691128 h 3845052"/>
                <a:gd name="connsiteX2" fmla="*/ 210312 w 7141464"/>
                <a:gd name="connsiteY2" fmla="*/ 3471672 h 3845052"/>
                <a:gd name="connsiteX3" fmla="*/ 356616 w 7141464"/>
                <a:gd name="connsiteY3" fmla="*/ 3069336 h 3845052"/>
                <a:gd name="connsiteX4" fmla="*/ 502920 w 7141464"/>
                <a:gd name="connsiteY4" fmla="*/ 2749296 h 3845052"/>
                <a:gd name="connsiteX5" fmla="*/ 621792 w 7141464"/>
                <a:gd name="connsiteY5" fmla="*/ 2612136 h 3845052"/>
                <a:gd name="connsiteX6" fmla="*/ 786384 w 7141464"/>
                <a:gd name="connsiteY6" fmla="*/ 2484120 h 3845052"/>
                <a:gd name="connsiteX7" fmla="*/ 932688 w 7141464"/>
                <a:gd name="connsiteY7" fmla="*/ 2474976 h 3845052"/>
                <a:gd name="connsiteX8" fmla="*/ 1051560 w 7141464"/>
                <a:gd name="connsiteY8" fmla="*/ 2731008 h 3845052"/>
                <a:gd name="connsiteX9" fmla="*/ 1161288 w 7141464"/>
                <a:gd name="connsiteY9" fmla="*/ 2959608 h 3845052"/>
                <a:gd name="connsiteX10" fmla="*/ 1225296 w 7141464"/>
                <a:gd name="connsiteY10" fmla="*/ 2996184 h 3845052"/>
                <a:gd name="connsiteX11" fmla="*/ 1335024 w 7141464"/>
                <a:gd name="connsiteY11" fmla="*/ 2868168 h 3845052"/>
                <a:gd name="connsiteX12" fmla="*/ 1389888 w 7141464"/>
                <a:gd name="connsiteY12" fmla="*/ 2090928 h 3845052"/>
                <a:gd name="connsiteX13" fmla="*/ 1435608 w 7141464"/>
                <a:gd name="connsiteY13" fmla="*/ 1853184 h 3845052"/>
                <a:gd name="connsiteX14" fmla="*/ 1783080 w 7141464"/>
                <a:gd name="connsiteY14" fmla="*/ 1670304 h 3845052"/>
                <a:gd name="connsiteX15" fmla="*/ 2423160 w 7141464"/>
                <a:gd name="connsiteY15" fmla="*/ 1331976 h 3845052"/>
                <a:gd name="connsiteX16" fmla="*/ 3145536 w 7141464"/>
                <a:gd name="connsiteY16" fmla="*/ 984504 h 3845052"/>
                <a:gd name="connsiteX17" fmla="*/ 3328416 w 7141464"/>
                <a:gd name="connsiteY17" fmla="*/ 1039368 h 3845052"/>
                <a:gd name="connsiteX18" fmla="*/ 3502152 w 7141464"/>
                <a:gd name="connsiteY18" fmla="*/ 1450848 h 3845052"/>
                <a:gd name="connsiteX19" fmla="*/ 3657600 w 7141464"/>
                <a:gd name="connsiteY19" fmla="*/ 2026920 h 3845052"/>
                <a:gd name="connsiteX20" fmla="*/ 3776472 w 7141464"/>
                <a:gd name="connsiteY20" fmla="*/ 2657856 h 3845052"/>
                <a:gd name="connsiteX21" fmla="*/ 3831336 w 7141464"/>
                <a:gd name="connsiteY21" fmla="*/ 2849880 h 3845052"/>
                <a:gd name="connsiteX22" fmla="*/ 3886200 w 7141464"/>
                <a:gd name="connsiteY22" fmla="*/ 2987040 h 3845052"/>
                <a:gd name="connsiteX23" fmla="*/ 3922776 w 7141464"/>
                <a:gd name="connsiteY23" fmla="*/ 3023616 h 3845052"/>
                <a:gd name="connsiteX24" fmla="*/ 4096512 w 7141464"/>
                <a:gd name="connsiteY24" fmla="*/ 2996184 h 3845052"/>
                <a:gd name="connsiteX25" fmla="*/ 4206240 w 7141464"/>
                <a:gd name="connsiteY25" fmla="*/ 2877312 h 3845052"/>
                <a:gd name="connsiteX26" fmla="*/ 4261104 w 7141464"/>
                <a:gd name="connsiteY26" fmla="*/ 2648712 h 3845052"/>
                <a:gd name="connsiteX27" fmla="*/ 4379976 w 7141464"/>
                <a:gd name="connsiteY27" fmla="*/ 2374392 h 3845052"/>
                <a:gd name="connsiteX28" fmla="*/ 4590288 w 7141464"/>
                <a:gd name="connsiteY28" fmla="*/ 2218944 h 3845052"/>
                <a:gd name="connsiteX29" fmla="*/ 4818888 w 7141464"/>
                <a:gd name="connsiteY29" fmla="*/ 2191512 h 3845052"/>
                <a:gd name="connsiteX30" fmla="*/ 5001768 w 7141464"/>
                <a:gd name="connsiteY30" fmla="*/ 2100072 h 3845052"/>
                <a:gd name="connsiteX31" fmla="*/ 5148072 w 7141464"/>
                <a:gd name="connsiteY31" fmla="*/ 1834896 h 3845052"/>
                <a:gd name="connsiteX32" fmla="*/ 5248656 w 7141464"/>
                <a:gd name="connsiteY32" fmla="*/ 1450848 h 3845052"/>
                <a:gd name="connsiteX33" fmla="*/ 5321808 w 7141464"/>
                <a:gd name="connsiteY33" fmla="*/ 1249680 h 3845052"/>
                <a:gd name="connsiteX34" fmla="*/ 5751576 w 7141464"/>
                <a:gd name="connsiteY34" fmla="*/ 1011936 h 3845052"/>
                <a:gd name="connsiteX35" fmla="*/ 6117336 w 7141464"/>
                <a:gd name="connsiteY35" fmla="*/ 838200 h 3845052"/>
                <a:gd name="connsiteX36" fmla="*/ 6693408 w 7141464"/>
                <a:gd name="connsiteY36" fmla="*/ 499872 h 3845052"/>
                <a:gd name="connsiteX37" fmla="*/ 6784848 w 7141464"/>
                <a:gd name="connsiteY37" fmla="*/ 316992 h 3845052"/>
                <a:gd name="connsiteX38" fmla="*/ 6693408 w 7141464"/>
                <a:gd name="connsiteY38" fmla="*/ 106680 h 3845052"/>
                <a:gd name="connsiteX39" fmla="*/ 6665976 w 7141464"/>
                <a:gd name="connsiteY39" fmla="*/ 6096 h 3845052"/>
                <a:gd name="connsiteX40" fmla="*/ 6885432 w 7141464"/>
                <a:gd name="connsiteY40" fmla="*/ 143256 h 3845052"/>
                <a:gd name="connsiteX41" fmla="*/ 7086600 w 7141464"/>
                <a:gd name="connsiteY41" fmla="*/ 262128 h 3845052"/>
                <a:gd name="connsiteX42" fmla="*/ 7095744 w 7141464"/>
                <a:gd name="connsiteY42" fmla="*/ 609600 h 3845052"/>
                <a:gd name="connsiteX43" fmla="*/ 6812280 w 7141464"/>
                <a:gd name="connsiteY43" fmla="*/ 792480 h 3845052"/>
                <a:gd name="connsiteX44" fmla="*/ 6163056 w 7141464"/>
                <a:gd name="connsiteY44" fmla="*/ 1139952 h 3845052"/>
                <a:gd name="connsiteX45" fmla="*/ 6080760 w 7141464"/>
                <a:gd name="connsiteY45" fmla="*/ 1240536 h 3845052"/>
                <a:gd name="connsiteX46" fmla="*/ 5650992 w 7141464"/>
                <a:gd name="connsiteY46" fmla="*/ 1624584 h 3845052"/>
                <a:gd name="connsiteX47" fmla="*/ 5358384 w 7141464"/>
                <a:gd name="connsiteY47" fmla="*/ 1972056 h 3845052"/>
                <a:gd name="connsiteX48" fmla="*/ 5312664 w 7141464"/>
                <a:gd name="connsiteY48" fmla="*/ 2328672 h 3845052"/>
                <a:gd name="connsiteX49" fmla="*/ 5212080 w 7141464"/>
                <a:gd name="connsiteY49" fmla="*/ 2602992 h 3845052"/>
                <a:gd name="connsiteX50" fmla="*/ 4965192 w 7141464"/>
                <a:gd name="connsiteY50" fmla="*/ 2840736 h 3845052"/>
                <a:gd name="connsiteX51" fmla="*/ 4773168 w 7141464"/>
                <a:gd name="connsiteY51" fmla="*/ 2904744 h 3845052"/>
                <a:gd name="connsiteX52" fmla="*/ 4407408 w 7141464"/>
                <a:gd name="connsiteY52" fmla="*/ 3005328 h 3845052"/>
                <a:gd name="connsiteX53" fmla="*/ 3968496 w 7141464"/>
                <a:gd name="connsiteY53" fmla="*/ 3115056 h 3845052"/>
                <a:gd name="connsiteX54" fmla="*/ 3703320 w 7141464"/>
                <a:gd name="connsiteY54" fmla="*/ 3151632 h 3845052"/>
                <a:gd name="connsiteX55" fmla="*/ 3328416 w 7141464"/>
                <a:gd name="connsiteY55" fmla="*/ 3142488 h 3845052"/>
                <a:gd name="connsiteX56" fmla="*/ 3090672 w 7141464"/>
                <a:gd name="connsiteY56" fmla="*/ 3197352 h 3845052"/>
                <a:gd name="connsiteX57" fmla="*/ 2761488 w 7141464"/>
                <a:gd name="connsiteY57" fmla="*/ 3206496 h 3845052"/>
                <a:gd name="connsiteX58" fmla="*/ 2706624 w 7141464"/>
                <a:gd name="connsiteY58" fmla="*/ 3224784 h 3845052"/>
                <a:gd name="connsiteX59" fmla="*/ 2679192 w 7141464"/>
                <a:gd name="connsiteY59" fmla="*/ 3133344 h 3845052"/>
                <a:gd name="connsiteX60" fmla="*/ 2724912 w 7141464"/>
                <a:gd name="connsiteY60" fmla="*/ 3078480 h 3845052"/>
                <a:gd name="connsiteX61" fmla="*/ 2633472 w 7141464"/>
                <a:gd name="connsiteY61" fmla="*/ 2968752 h 3845052"/>
                <a:gd name="connsiteX62" fmla="*/ 2551176 w 7141464"/>
                <a:gd name="connsiteY62" fmla="*/ 2831592 h 3845052"/>
                <a:gd name="connsiteX63" fmla="*/ 2523744 w 7141464"/>
                <a:gd name="connsiteY63" fmla="*/ 2593848 h 3845052"/>
                <a:gd name="connsiteX64" fmla="*/ 2404872 w 7141464"/>
                <a:gd name="connsiteY64" fmla="*/ 2401824 h 3845052"/>
                <a:gd name="connsiteX65" fmla="*/ 2386584 w 7141464"/>
                <a:gd name="connsiteY65" fmla="*/ 2374392 h 3845052"/>
                <a:gd name="connsiteX66" fmla="*/ 2331720 w 7141464"/>
                <a:gd name="connsiteY66" fmla="*/ 2447544 h 3845052"/>
                <a:gd name="connsiteX67" fmla="*/ 2258568 w 7141464"/>
                <a:gd name="connsiteY67" fmla="*/ 2218944 h 3845052"/>
                <a:gd name="connsiteX68" fmla="*/ 2185416 w 7141464"/>
                <a:gd name="connsiteY68" fmla="*/ 2008632 h 3845052"/>
                <a:gd name="connsiteX69" fmla="*/ 2167128 w 7141464"/>
                <a:gd name="connsiteY69" fmla="*/ 2145792 h 3845052"/>
                <a:gd name="connsiteX70" fmla="*/ 1984248 w 7141464"/>
                <a:gd name="connsiteY70" fmla="*/ 1816608 h 3845052"/>
                <a:gd name="connsiteX71" fmla="*/ 1947672 w 7141464"/>
                <a:gd name="connsiteY71" fmla="*/ 1761744 h 3845052"/>
                <a:gd name="connsiteX72" fmla="*/ 1673352 w 7141464"/>
                <a:gd name="connsiteY72" fmla="*/ 1908048 h 3845052"/>
                <a:gd name="connsiteX73" fmla="*/ 1490472 w 7141464"/>
                <a:gd name="connsiteY73" fmla="*/ 2090928 h 3845052"/>
                <a:gd name="connsiteX74" fmla="*/ 1435608 w 7141464"/>
                <a:gd name="connsiteY74" fmla="*/ 2758440 h 3845052"/>
                <a:gd name="connsiteX75" fmla="*/ 1380744 w 7141464"/>
                <a:gd name="connsiteY75" fmla="*/ 3060192 h 3845052"/>
                <a:gd name="connsiteX76" fmla="*/ 1325880 w 7141464"/>
                <a:gd name="connsiteY76" fmla="*/ 3371088 h 3845052"/>
                <a:gd name="connsiteX77" fmla="*/ 1316736 w 7141464"/>
                <a:gd name="connsiteY77" fmla="*/ 3489960 h 3845052"/>
                <a:gd name="connsiteX78" fmla="*/ 1152144 w 7141464"/>
                <a:gd name="connsiteY78" fmla="*/ 3480816 h 3845052"/>
                <a:gd name="connsiteX79" fmla="*/ 1051560 w 7141464"/>
                <a:gd name="connsiteY79" fmla="*/ 3553968 h 3845052"/>
                <a:gd name="connsiteX80" fmla="*/ 868680 w 7141464"/>
                <a:gd name="connsiteY80" fmla="*/ 3608832 h 3845052"/>
                <a:gd name="connsiteX81" fmla="*/ 685800 w 7141464"/>
                <a:gd name="connsiteY81" fmla="*/ 3627120 h 3845052"/>
                <a:gd name="connsiteX82" fmla="*/ 557784 w 7141464"/>
                <a:gd name="connsiteY82" fmla="*/ 3736848 h 3845052"/>
                <a:gd name="connsiteX83" fmla="*/ 274320 w 7141464"/>
                <a:gd name="connsiteY83" fmla="*/ 3736848 h 3845052"/>
                <a:gd name="connsiteX84" fmla="*/ 82296 w 7141464"/>
                <a:gd name="connsiteY84" fmla="*/ 3837432 h 3845052"/>
                <a:gd name="connsiteX85" fmla="*/ 0 w 7141464"/>
                <a:gd name="connsiteY85" fmla="*/ 3791712 h 3845052"/>
                <a:gd name="connsiteX0" fmla="*/ 0 w 7141464"/>
                <a:gd name="connsiteY0" fmla="*/ 3867912 h 3921252"/>
                <a:gd name="connsiteX1" fmla="*/ 82296 w 7141464"/>
                <a:gd name="connsiteY1" fmla="*/ 3767328 h 3921252"/>
                <a:gd name="connsiteX2" fmla="*/ 210312 w 7141464"/>
                <a:gd name="connsiteY2" fmla="*/ 3547872 h 3921252"/>
                <a:gd name="connsiteX3" fmla="*/ 356616 w 7141464"/>
                <a:gd name="connsiteY3" fmla="*/ 3145536 h 3921252"/>
                <a:gd name="connsiteX4" fmla="*/ 502920 w 7141464"/>
                <a:gd name="connsiteY4" fmla="*/ 2825496 h 3921252"/>
                <a:gd name="connsiteX5" fmla="*/ 621792 w 7141464"/>
                <a:gd name="connsiteY5" fmla="*/ 2688336 h 3921252"/>
                <a:gd name="connsiteX6" fmla="*/ 786384 w 7141464"/>
                <a:gd name="connsiteY6" fmla="*/ 2560320 h 3921252"/>
                <a:gd name="connsiteX7" fmla="*/ 932688 w 7141464"/>
                <a:gd name="connsiteY7" fmla="*/ 2551176 h 3921252"/>
                <a:gd name="connsiteX8" fmla="*/ 1051560 w 7141464"/>
                <a:gd name="connsiteY8" fmla="*/ 2807208 h 3921252"/>
                <a:gd name="connsiteX9" fmla="*/ 1161288 w 7141464"/>
                <a:gd name="connsiteY9" fmla="*/ 3035808 h 3921252"/>
                <a:gd name="connsiteX10" fmla="*/ 1225296 w 7141464"/>
                <a:gd name="connsiteY10" fmla="*/ 3072384 h 3921252"/>
                <a:gd name="connsiteX11" fmla="*/ 1335024 w 7141464"/>
                <a:gd name="connsiteY11" fmla="*/ 2944368 h 3921252"/>
                <a:gd name="connsiteX12" fmla="*/ 1389888 w 7141464"/>
                <a:gd name="connsiteY12" fmla="*/ 2167128 h 3921252"/>
                <a:gd name="connsiteX13" fmla="*/ 1435608 w 7141464"/>
                <a:gd name="connsiteY13" fmla="*/ 1929384 h 3921252"/>
                <a:gd name="connsiteX14" fmla="*/ 1783080 w 7141464"/>
                <a:gd name="connsiteY14" fmla="*/ 1746504 h 3921252"/>
                <a:gd name="connsiteX15" fmla="*/ 2423160 w 7141464"/>
                <a:gd name="connsiteY15" fmla="*/ 1408176 h 3921252"/>
                <a:gd name="connsiteX16" fmla="*/ 3145536 w 7141464"/>
                <a:gd name="connsiteY16" fmla="*/ 1060704 h 3921252"/>
                <a:gd name="connsiteX17" fmla="*/ 3328416 w 7141464"/>
                <a:gd name="connsiteY17" fmla="*/ 1115568 h 3921252"/>
                <a:gd name="connsiteX18" fmla="*/ 3502152 w 7141464"/>
                <a:gd name="connsiteY18" fmla="*/ 1527048 h 3921252"/>
                <a:gd name="connsiteX19" fmla="*/ 3657600 w 7141464"/>
                <a:gd name="connsiteY19" fmla="*/ 2103120 h 3921252"/>
                <a:gd name="connsiteX20" fmla="*/ 3776472 w 7141464"/>
                <a:gd name="connsiteY20" fmla="*/ 2734056 h 3921252"/>
                <a:gd name="connsiteX21" fmla="*/ 3831336 w 7141464"/>
                <a:gd name="connsiteY21" fmla="*/ 2926080 h 3921252"/>
                <a:gd name="connsiteX22" fmla="*/ 3886200 w 7141464"/>
                <a:gd name="connsiteY22" fmla="*/ 3063240 h 3921252"/>
                <a:gd name="connsiteX23" fmla="*/ 3922776 w 7141464"/>
                <a:gd name="connsiteY23" fmla="*/ 3099816 h 3921252"/>
                <a:gd name="connsiteX24" fmla="*/ 4096512 w 7141464"/>
                <a:gd name="connsiteY24" fmla="*/ 3072384 h 3921252"/>
                <a:gd name="connsiteX25" fmla="*/ 4206240 w 7141464"/>
                <a:gd name="connsiteY25" fmla="*/ 2953512 h 3921252"/>
                <a:gd name="connsiteX26" fmla="*/ 4261104 w 7141464"/>
                <a:gd name="connsiteY26" fmla="*/ 2724912 h 3921252"/>
                <a:gd name="connsiteX27" fmla="*/ 4379976 w 7141464"/>
                <a:gd name="connsiteY27" fmla="*/ 2450592 h 3921252"/>
                <a:gd name="connsiteX28" fmla="*/ 4590288 w 7141464"/>
                <a:gd name="connsiteY28" fmla="*/ 2295144 h 3921252"/>
                <a:gd name="connsiteX29" fmla="*/ 4818888 w 7141464"/>
                <a:gd name="connsiteY29" fmla="*/ 2267712 h 3921252"/>
                <a:gd name="connsiteX30" fmla="*/ 5001768 w 7141464"/>
                <a:gd name="connsiteY30" fmla="*/ 2176272 h 3921252"/>
                <a:gd name="connsiteX31" fmla="*/ 5148072 w 7141464"/>
                <a:gd name="connsiteY31" fmla="*/ 1911096 h 3921252"/>
                <a:gd name="connsiteX32" fmla="*/ 5248656 w 7141464"/>
                <a:gd name="connsiteY32" fmla="*/ 1527048 h 3921252"/>
                <a:gd name="connsiteX33" fmla="*/ 5321808 w 7141464"/>
                <a:gd name="connsiteY33" fmla="*/ 1325880 h 3921252"/>
                <a:gd name="connsiteX34" fmla="*/ 5751576 w 7141464"/>
                <a:gd name="connsiteY34" fmla="*/ 1088136 h 3921252"/>
                <a:gd name="connsiteX35" fmla="*/ 6117336 w 7141464"/>
                <a:gd name="connsiteY35" fmla="*/ 914400 h 3921252"/>
                <a:gd name="connsiteX36" fmla="*/ 6693408 w 7141464"/>
                <a:gd name="connsiteY36" fmla="*/ 576072 h 3921252"/>
                <a:gd name="connsiteX37" fmla="*/ 6784848 w 7141464"/>
                <a:gd name="connsiteY37" fmla="*/ 393192 h 3921252"/>
                <a:gd name="connsiteX38" fmla="*/ 6693408 w 7141464"/>
                <a:gd name="connsiteY38" fmla="*/ 182880 h 3921252"/>
                <a:gd name="connsiteX39" fmla="*/ 6665976 w 7141464"/>
                <a:gd name="connsiteY39" fmla="*/ 6096 h 3921252"/>
                <a:gd name="connsiteX40" fmla="*/ 6885432 w 7141464"/>
                <a:gd name="connsiteY40" fmla="*/ 219456 h 3921252"/>
                <a:gd name="connsiteX41" fmla="*/ 7086600 w 7141464"/>
                <a:gd name="connsiteY41" fmla="*/ 338328 h 3921252"/>
                <a:gd name="connsiteX42" fmla="*/ 7095744 w 7141464"/>
                <a:gd name="connsiteY42" fmla="*/ 685800 h 3921252"/>
                <a:gd name="connsiteX43" fmla="*/ 6812280 w 7141464"/>
                <a:gd name="connsiteY43" fmla="*/ 868680 h 3921252"/>
                <a:gd name="connsiteX44" fmla="*/ 6163056 w 7141464"/>
                <a:gd name="connsiteY44" fmla="*/ 1216152 h 3921252"/>
                <a:gd name="connsiteX45" fmla="*/ 6080760 w 7141464"/>
                <a:gd name="connsiteY45" fmla="*/ 1316736 h 3921252"/>
                <a:gd name="connsiteX46" fmla="*/ 5650992 w 7141464"/>
                <a:gd name="connsiteY46" fmla="*/ 1700784 h 3921252"/>
                <a:gd name="connsiteX47" fmla="*/ 5358384 w 7141464"/>
                <a:gd name="connsiteY47" fmla="*/ 2048256 h 3921252"/>
                <a:gd name="connsiteX48" fmla="*/ 5312664 w 7141464"/>
                <a:gd name="connsiteY48" fmla="*/ 2404872 h 3921252"/>
                <a:gd name="connsiteX49" fmla="*/ 5212080 w 7141464"/>
                <a:gd name="connsiteY49" fmla="*/ 2679192 h 3921252"/>
                <a:gd name="connsiteX50" fmla="*/ 4965192 w 7141464"/>
                <a:gd name="connsiteY50" fmla="*/ 2916936 h 3921252"/>
                <a:gd name="connsiteX51" fmla="*/ 4773168 w 7141464"/>
                <a:gd name="connsiteY51" fmla="*/ 2980944 h 3921252"/>
                <a:gd name="connsiteX52" fmla="*/ 4407408 w 7141464"/>
                <a:gd name="connsiteY52" fmla="*/ 3081528 h 3921252"/>
                <a:gd name="connsiteX53" fmla="*/ 3968496 w 7141464"/>
                <a:gd name="connsiteY53" fmla="*/ 3191256 h 3921252"/>
                <a:gd name="connsiteX54" fmla="*/ 3703320 w 7141464"/>
                <a:gd name="connsiteY54" fmla="*/ 3227832 h 3921252"/>
                <a:gd name="connsiteX55" fmla="*/ 3328416 w 7141464"/>
                <a:gd name="connsiteY55" fmla="*/ 3218688 h 3921252"/>
                <a:gd name="connsiteX56" fmla="*/ 3090672 w 7141464"/>
                <a:gd name="connsiteY56" fmla="*/ 3273552 h 3921252"/>
                <a:gd name="connsiteX57" fmla="*/ 2761488 w 7141464"/>
                <a:gd name="connsiteY57" fmla="*/ 3282696 h 3921252"/>
                <a:gd name="connsiteX58" fmla="*/ 2706624 w 7141464"/>
                <a:gd name="connsiteY58" fmla="*/ 3300984 h 3921252"/>
                <a:gd name="connsiteX59" fmla="*/ 2679192 w 7141464"/>
                <a:gd name="connsiteY59" fmla="*/ 3209544 h 3921252"/>
                <a:gd name="connsiteX60" fmla="*/ 2724912 w 7141464"/>
                <a:gd name="connsiteY60" fmla="*/ 3154680 h 3921252"/>
                <a:gd name="connsiteX61" fmla="*/ 2633472 w 7141464"/>
                <a:gd name="connsiteY61" fmla="*/ 3044952 h 3921252"/>
                <a:gd name="connsiteX62" fmla="*/ 2551176 w 7141464"/>
                <a:gd name="connsiteY62" fmla="*/ 2907792 h 3921252"/>
                <a:gd name="connsiteX63" fmla="*/ 2523744 w 7141464"/>
                <a:gd name="connsiteY63" fmla="*/ 2670048 h 3921252"/>
                <a:gd name="connsiteX64" fmla="*/ 2404872 w 7141464"/>
                <a:gd name="connsiteY64" fmla="*/ 2478024 h 3921252"/>
                <a:gd name="connsiteX65" fmla="*/ 2386584 w 7141464"/>
                <a:gd name="connsiteY65" fmla="*/ 2450592 h 3921252"/>
                <a:gd name="connsiteX66" fmla="*/ 2331720 w 7141464"/>
                <a:gd name="connsiteY66" fmla="*/ 2523744 h 3921252"/>
                <a:gd name="connsiteX67" fmla="*/ 2258568 w 7141464"/>
                <a:gd name="connsiteY67" fmla="*/ 2295144 h 3921252"/>
                <a:gd name="connsiteX68" fmla="*/ 2185416 w 7141464"/>
                <a:gd name="connsiteY68" fmla="*/ 2084832 h 3921252"/>
                <a:gd name="connsiteX69" fmla="*/ 2167128 w 7141464"/>
                <a:gd name="connsiteY69" fmla="*/ 2221992 h 3921252"/>
                <a:gd name="connsiteX70" fmla="*/ 1984248 w 7141464"/>
                <a:gd name="connsiteY70" fmla="*/ 1892808 h 3921252"/>
                <a:gd name="connsiteX71" fmla="*/ 1947672 w 7141464"/>
                <a:gd name="connsiteY71" fmla="*/ 1837944 h 3921252"/>
                <a:gd name="connsiteX72" fmla="*/ 1673352 w 7141464"/>
                <a:gd name="connsiteY72" fmla="*/ 1984248 h 3921252"/>
                <a:gd name="connsiteX73" fmla="*/ 1490472 w 7141464"/>
                <a:gd name="connsiteY73" fmla="*/ 2167128 h 3921252"/>
                <a:gd name="connsiteX74" fmla="*/ 1435608 w 7141464"/>
                <a:gd name="connsiteY74" fmla="*/ 2834640 h 3921252"/>
                <a:gd name="connsiteX75" fmla="*/ 1380744 w 7141464"/>
                <a:gd name="connsiteY75" fmla="*/ 3136392 h 3921252"/>
                <a:gd name="connsiteX76" fmla="*/ 1325880 w 7141464"/>
                <a:gd name="connsiteY76" fmla="*/ 3447288 h 3921252"/>
                <a:gd name="connsiteX77" fmla="*/ 1316736 w 7141464"/>
                <a:gd name="connsiteY77" fmla="*/ 3566160 h 3921252"/>
                <a:gd name="connsiteX78" fmla="*/ 1152144 w 7141464"/>
                <a:gd name="connsiteY78" fmla="*/ 3557016 h 3921252"/>
                <a:gd name="connsiteX79" fmla="*/ 1051560 w 7141464"/>
                <a:gd name="connsiteY79" fmla="*/ 3630168 h 3921252"/>
                <a:gd name="connsiteX80" fmla="*/ 868680 w 7141464"/>
                <a:gd name="connsiteY80" fmla="*/ 3685032 h 3921252"/>
                <a:gd name="connsiteX81" fmla="*/ 685800 w 7141464"/>
                <a:gd name="connsiteY81" fmla="*/ 3703320 h 3921252"/>
                <a:gd name="connsiteX82" fmla="*/ 557784 w 7141464"/>
                <a:gd name="connsiteY82" fmla="*/ 3813048 h 3921252"/>
                <a:gd name="connsiteX83" fmla="*/ 274320 w 7141464"/>
                <a:gd name="connsiteY83" fmla="*/ 3813048 h 3921252"/>
                <a:gd name="connsiteX84" fmla="*/ 82296 w 7141464"/>
                <a:gd name="connsiteY84" fmla="*/ 3913632 h 3921252"/>
                <a:gd name="connsiteX85" fmla="*/ 0 w 7141464"/>
                <a:gd name="connsiteY85" fmla="*/ 3867912 h 3921252"/>
                <a:gd name="connsiteX0" fmla="*/ 0 w 7184136"/>
                <a:gd name="connsiteY0" fmla="*/ 3867912 h 3921252"/>
                <a:gd name="connsiteX1" fmla="*/ 82296 w 7184136"/>
                <a:gd name="connsiteY1" fmla="*/ 3767328 h 3921252"/>
                <a:gd name="connsiteX2" fmla="*/ 210312 w 7184136"/>
                <a:gd name="connsiteY2" fmla="*/ 3547872 h 3921252"/>
                <a:gd name="connsiteX3" fmla="*/ 356616 w 7184136"/>
                <a:gd name="connsiteY3" fmla="*/ 3145536 h 3921252"/>
                <a:gd name="connsiteX4" fmla="*/ 502920 w 7184136"/>
                <a:gd name="connsiteY4" fmla="*/ 2825496 h 3921252"/>
                <a:gd name="connsiteX5" fmla="*/ 621792 w 7184136"/>
                <a:gd name="connsiteY5" fmla="*/ 2688336 h 3921252"/>
                <a:gd name="connsiteX6" fmla="*/ 786384 w 7184136"/>
                <a:gd name="connsiteY6" fmla="*/ 2560320 h 3921252"/>
                <a:gd name="connsiteX7" fmla="*/ 932688 w 7184136"/>
                <a:gd name="connsiteY7" fmla="*/ 2551176 h 3921252"/>
                <a:gd name="connsiteX8" fmla="*/ 1051560 w 7184136"/>
                <a:gd name="connsiteY8" fmla="*/ 2807208 h 3921252"/>
                <a:gd name="connsiteX9" fmla="*/ 1161288 w 7184136"/>
                <a:gd name="connsiteY9" fmla="*/ 3035808 h 3921252"/>
                <a:gd name="connsiteX10" fmla="*/ 1225296 w 7184136"/>
                <a:gd name="connsiteY10" fmla="*/ 3072384 h 3921252"/>
                <a:gd name="connsiteX11" fmla="*/ 1335024 w 7184136"/>
                <a:gd name="connsiteY11" fmla="*/ 2944368 h 3921252"/>
                <a:gd name="connsiteX12" fmla="*/ 1389888 w 7184136"/>
                <a:gd name="connsiteY12" fmla="*/ 2167128 h 3921252"/>
                <a:gd name="connsiteX13" fmla="*/ 1435608 w 7184136"/>
                <a:gd name="connsiteY13" fmla="*/ 1929384 h 3921252"/>
                <a:gd name="connsiteX14" fmla="*/ 1783080 w 7184136"/>
                <a:gd name="connsiteY14" fmla="*/ 1746504 h 3921252"/>
                <a:gd name="connsiteX15" fmla="*/ 2423160 w 7184136"/>
                <a:gd name="connsiteY15" fmla="*/ 1408176 h 3921252"/>
                <a:gd name="connsiteX16" fmla="*/ 3145536 w 7184136"/>
                <a:gd name="connsiteY16" fmla="*/ 1060704 h 3921252"/>
                <a:gd name="connsiteX17" fmla="*/ 3328416 w 7184136"/>
                <a:gd name="connsiteY17" fmla="*/ 1115568 h 3921252"/>
                <a:gd name="connsiteX18" fmla="*/ 3502152 w 7184136"/>
                <a:gd name="connsiteY18" fmla="*/ 1527048 h 3921252"/>
                <a:gd name="connsiteX19" fmla="*/ 3657600 w 7184136"/>
                <a:gd name="connsiteY19" fmla="*/ 2103120 h 3921252"/>
                <a:gd name="connsiteX20" fmla="*/ 3776472 w 7184136"/>
                <a:gd name="connsiteY20" fmla="*/ 2734056 h 3921252"/>
                <a:gd name="connsiteX21" fmla="*/ 3831336 w 7184136"/>
                <a:gd name="connsiteY21" fmla="*/ 2926080 h 3921252"/>
                <a:gd name="connsiteX22" fmla="*/ 3886200 w 7184136"/>
                <a:gd name="connsiteY22" fmla="*/ 3063240 h 3921252"/>
                <a:gd name="connsiteX23" fmla="*/ 3922776 w 7184136"/>
                <a:gd name="connsiteY23" fmla="*/ 3099816 h 3921252"/>
                <a:gd name="connsiteX24" fmla="*/ 4096512 w 7184136"/>
                <a:gd name="connsiteY24" fmla="*/ 3072384 h 3921252"/>
                <a:gd name="connsiteX25" fmla="*/ 4206240 w 7184136"/>
                <a:gd name="connsiteY25" fmla="*/ 2953512 h 3921252"/>
                <a:gd name="connsiteX26" fmla="*/ 4261104 w 7184136"/>
                <a:gd name="connsiteY26" fmla="*/ 2724912 h 3921252"/>
                <a:gd name="connsiteX27" fmla="*/ 4379976 w 7184136"/>
                <a:gd name="connsiteY27" fmla="*/ 2450592 h 3921252"/>
                <a:gd name="connsiteX28" fmla="*/ 4590288 w 7184136"/>
                <a:gd name="connsiteY28" fmla="*/ 2295144 h 3921252"/>
                <a:gd name="connsiteX29" fmla="*/ 4818888 w 7184136"/>
                <a:gd name="connsiteY29" fmla="*/ 2267712 h 3921252"/>
                <a:gd name="connsiteX30" fmla="*/ 5001768 w 7184136"/>
                <a:gd name="connsiteY30" fmla="*/ 2176272 h 3921252"/>
                <a:gd name="connsiteX31" fmla="*/ 5148072 w 7184136"/>
                <a:gd name="connsiteY31" fmla="*/ 1911096 h 3921252"/>
                <a:gd name="connsiteX32" fmla="*/ 5248656 w 7184136"/>
                <a:gd name="connsiteY32" fmla="*/ 1527048 h 3921252"/>
                <a:gd name="connsiteX33" fmla="*/ 5321808 w 7184136"/>
                <a:gd name="connsiteY33" fmla="*/ 1325880 h 3921252"/>
                <a:gd name="connsiteX34" fmla="*/ 5751576 w 7184136"/>
                <a:gd name="connsiteY34" fmla="*/ 1088136 h 3921252"/>
                <a:gd name="connsiteX35" fmla="*/ 6117336 w 7184136"/>
                <a:gd name="connsiteY35" fmla="*/ 914400 h 3921252"/>
                <a:gd name="connsiteX36" fmla="*/ 6693408 w 7184136"/>
                <a:gd name="connsiteY36" fmla="*/ 576072 h 3921252"/>
                <a:gd name="connsiteX37" fmla="*/ 6784848 w 7184136"/>
                <a:gd name="connsiteY37" fmla="*/ 393192 h 3921252"/>
                <a:gd name="connsiteX38" fmla="*/ 6693408 w 7184136"/>
                <a:gd name="connsiteY38" fmla="*/ 182880 h 3921252"/>
                <a:gd name="connsiteX39" fmla="*/ 6665976 w 7184136"/>
                <a:gd name="connsiteY39" fmla="*/ 6096 h 3921252"/>
                <a:gd name="connsiteX40" fmla="*/ 7114032 w 7184136"/>
                <a:gd name="connsiteY40" fmla="*/ 219456 h 3921252"/>
                <a:gd name="connsiteX41" fmla="*/ 7086600 w 7184136"/>
                <a:gd name="connsiteY41" fmla="*/ 338328 h 3921252"/>
                <a:gd name="connsiteX42" fmla="*/ 7095744 w 7184136"/>
                <a:gd name="connsiteY42" fmla="*/ 685800 h 3921252"/>
                <a:gd name="connsiteX43" fmla="*/ 6812280 w 7184136"/>
                <a:gd name="connsiteY43" fmla="*/ 868680 h 3921252"/>
                <a:gd name="connsiteX44" fmla="*/ 6163056 w 7184136"/>
                <a:gd name="connsiteY44" fmla="*/ 1216152 h 3921252"/>
                <a:gd name="connsiteX45" fmla="*/ 6080760 w 7184136"/>
                <a:gd name="connsiteY45" fmla="*/ 1316736 h 3921252"/>
                <a:gd name="connsiteX46" fmla="*/ 5650992 w 7184136"/>
                <a:gd name="connsiteY46" fmla="*/ 1700784 h 3921252"/>
                <a:gd name="connsiteX47" fmla="*/ 5358384 w 7184136"/>
                <a:gd name="connsiteY47" fmla="*/ 2048256 h 3921252"/>
                <a:gd name="connsiteX48" fmla="*/ 5312664 w 7184136"/>
                <a:gd name="connsiteY48" fmla="*/ 2404872 h 3921252"/>
                <a:gd name="connsiteX49" fmla="*/ 5212080 w 7184136"/>
                <a:gd name="connsiteY49" fmla="*/ 2679192 h 3921252"/>
                <a:gd name="connsiteX50" fmla="*/ 4965192 w 7184136"/>
                <a:gd name="connsiteY50" fmla="*/ 2916936 h 3921252"/>
                <a:gd name="connsiteX51" fmla="*/ 4773168 w 7184136"/>
                <a:gd name="connsiteY51" fmla="*/ 2980944 h 3921252"/>
                <a:gd name="connsiteX52" fmla="*/ 4407408 w 7184136"/>
                <a:gd name="connsiteY52" fmla="*/ 3081528 h 3921252"/>
                <a:gd name="connsiteX53" fmla="*/ 3968496 w 7184136"/>
                <a:gd name="connsiteY53" fmla="*/ 3191256 h 3921252"/>
                <a:gd name="connsiteX54" fmla="*/ 3703320 w 7184136"/>
                <a:gd name="connsiteY54" fmla="*/ 3227832 h 3921252"/>
                <a:gd name="connsiteX55" fmla="*/ 3328416 w 7184136"/>
                <a:gd name="connsiteY55" fmla="*/ 3218688 h 3921252"/>
                <a:gd name="connsiteX56" fmla="*/ 3090672 w 7184136"/>
                <a:gd name="connsiteY56" fmla="*/ 3273552 h 3921252"/>
                <a:gd name="connsiteX57" fmla="*/ 2761488 w 7184136"/>
                <a:gd name="connsiteY57" fmla="*/ 3282696 h 3921252"/>
                <a:gd name="connsiteX58" fmla="*/ 2706624 w 7184136"/>
                <a:gd name="connsiteY58" fmla="*/ 3300984 h 3921252"/>
                <a:gd name="connsiteX59" fmla="*/ 2679192 w 7184136"/>
                <a:gd name="connsiteY59" fmla="*/ 3209544 h 3921252"/>
                <a:gd name="connsiteX60" fmla="*/ 2724912 w 7184136"/>
                <a:gd name="connsiteY60" fmla="*/ 3154680 h 3921252"/>
                <a:gd name="connsiteX61" fmla="*/ 2633472 w 7184136"/>
                <a:gd name="connsiteY61" fmla="*/ 3044952 h 3921252"/>
                <a:gd name="connsiteX62" fmla="*/ 2551176 w 7184136"/>
                <a:gd name="connsiteY62" fmla="*/ 2907792 h 3921252"/>
                <a:gd name="connsiteX63" fmla="*/ 2523744 w 7184136"/>
                <a:gd name="connsiteY63" fmla="*/ 2670048 h 3921252"/>
                <a:gd name="connsiteX64" fmla="*/ 2404872 w 7184136"/>
                <a:gd name="connsiteY64" fmla="*/ 2478024 h 3921252"/>
                <a:gd name="connsiteX65" fmla="*/ 2386584 w 7184136"/>
                <a:gd name="connsiteY65" fmla="*/ 2450592 h 3921252"/>
                <a:gd name="connsiteX66" fmla="*/ 2331720 w 7184136"/>
                <a:gd name="connsiteY66" fmla="*/ 2523744 h 3921252"/>
                <a:gd name="connsiteX67" fmla="*/ 2258568 w 7184136"/>
                <a:gd name="connsiteY67" fmla="*/ 2295144 h 3921252"/>
                <a:gd name="connsiteX68" fmla="*/ 2185416 w 7184136"/>
                <a:gd name="connsiteY68" fmla="*/ 2084832 h 3921252"/>
                <a:gd name="connsiteX69" fmla="*/ 2167128 w 7184136"/>
                <a:gd name="connsiteY69" fmla="*/ 2221992 h 3921252"/>
                <a:gd name="connsiteX70" fmla="*/ 1984248 w 7184136"/>
                <a:gd name="connsiteY70" fmla="*/ 1892808 h 3921252"/>
                <a:gd name="connsiteX71" fmla="*/ 1947672 w 7184136"/>
                <a:gd name="connsiteY71" fmla="*/ 1837944 h 3921252"/>
                <a:gd name="connsiteX72" fmla="*/ 1673352 w 7184136"/>
                <a:gd name="connsiteY72" fmla="*/ 1984248 h 3921252"/>
                <a:gd name="connsiteX73" fmla="*/ 1490472 w 7184136"/>
                <a:gd name="connsiteY73" fmla="*/ 2167128 h 3921252"/>
                <a:gd name="connsiteX74" fmla="*/ 1435608 w 7184136"/>
                <a:gd name="connsiteY74" fmla="*/ 2834640 h 3921252"/>
                <a:gd name="connsiteX75" fmla="*/ 1380744 w 7184136"/>
                <a:gd name="connsiteY75" fmla="*/ 3136392 h 3921252"/>
                <a:gd name="connsiteX76" fmla="*/ 1325880 w 7184136"/>
                <a:gd name="connsiteY76" fmla="*/ 3447288 h 3921252"/>
                <a:gd name="connsiteX77" fmla="*/ 1316736 w 7184136"/>
                <a:gd name="connsiteY77" fmla="*/ 3566160 h 3921252"/>
                <a:gd name="connsiteX78" fmla="*/ 1152144 w 7184136"/>
                <a:gd name="connsiteY78" fmla="*/ 3557016 h 3921252"/>
                <a:gd name="connsiteX79" fmla="*/ 1051560 w 7184136"/>
                <a:gd name="connsiteY79" fmla="*/ 3630168 h 3921252"/>
                <a:gd name="connsiteX80" fmla="*/ 868680 w 7184136"/>
                <a:gd name="connsiteY80" fmla="*/ 3685032 h 3921252"/>
                <a:gd name="connsiteX81" fmla="*/ 685800 w 7184136"/>
                <a:gd name="connsiteY81" fmla="*/ 3703320 h 3921252"/>
                <a:gd name="connsiteX82" fmla="*/ 557784 w 7184136"/>
                <a:gd name="connsiteY82" fmla="*/ 3813048 h 3921252"/>
                <a:gd name="connsiteX83" fmla="*/ 274320 w 7184136"/>
                <a:gd name="connsiteY83" fmla="*/ 3813048 h 3921252"/>
                <a:gd name="connsiteX84" fmla="*/ 82296 w 7184136"/>
                <a:gd name="connsiteY84" fmla="*/ 3913632 h 3921252"/>
                <a:gd name="connsiteX85" fmla="*/ 0 w 7184136"/>
                <a:gd name="connsiteY85" fmla="*/ 3867912 h 3921252"/>
                <a:gd name="connsiteX0" fmla="*/ 0 w 7184136"/>
                <a:gd name="connsiteY0" fmla="*/ 3867912 h 3921252"/>
                <a:gd name="connsiteX1" fmla="*/ 82296 w 7184136"/>
                <a:gd name="connsiteY1" fmla="*/ 3767328 h 3921252"/>
                <a:gd name="connsiteX2" fmla="*/ 210312 w 7184136"/>
                <a:gd name="connsiteY2" fmla="*/ 3547872 h 3921252"/>
                <a:gd name="connsiteX3" fmla="*/ 356616 w 7184136"/>
                <a:gd name="connsiteY3" fmla="*/ 3145536 h 3921252"/>
                <a:gd name="connsiteX4" fmla="*/ 502920 w 7184136"/>
                <a:gd name="connsiteY4" fmla="*/ 2825496 h 3921252"/>
                <a:gd name="connsiteX5" fmla="*/ 621792 w 7184136"/>
                <a:gd name="connsiteY5" fmla="*/ 2688336 h 3921252"/>
                <a:gd name="connsiteX6" fmla="*/ 786384 w 7184136"/>
                <a:gd name="connsiteY6" fmla="*/ 2560320 h 3921252"/>
                <a:gd name="connsiteX7" fmla="*/ 932688 w 7184136"/>
                <a:gd name="connsiteY7" fmla="*/ 2551176 h 3921252"/>
                <a:gd name="connsiteX8" fmla="*/ 1051560 w 7184136"/>
                <a:gd name="connsiteY8" fmla="*/ 2807208 h 3921252"/>
                <a:gd name="connsiteX9" fmla="*/ 1161288 w 7184136"/>
                <a:gd name="connsiteY9" fmla="*/ 3035808 h 3921252"/>
                <a:gd name="connsiteX10" fmla="*/ 1225296 w 7184136"/>
                <a:gd name="connsiteY10" fmla="*/ 3072384 h 3921252"/>
                <a:gd name="connsiteX11" fmla="*/ 1335024 w 7184136"/>
                <a:gd name="connsiteY11" fmla="*/ 2944368 h 3921252"/>
                <a:gd name="connsiteX12" fmla="*/ 1389888 w 7184136"/>
                <a:gd name="connsiteY12" fmla="*/ 2167128 h 3921252"/>
                <a:gd name="connsiteX13" fmla="*/ 1435608 w 7184136"/>
                <a:gd name="connsiteY13" fmla="*/ 1929384 h 3921252"/>
                <a:gd name="connsiteX14" fmla="*/ 1783080 w 7184136"/>
                <a:gd name="connsiteY14" fmla="*/ 1746504 h 3921252"/>
                <a:gd name="connsiteX15" fmla="*/ 2423160 w 7184136"/>
                <a:gd name="connsiteY15" fmla="*/ 1408176 h 3921252"/>
                <a:gd name="connsiteX16" fmla="*/ 3145536 w 7184136"/>
                <a:gd name="connsiteY16" fmla="*/ 1060704 h 3921252"/>
                <a:gd name="connsiteX17" fmla="*/ 3328416 w 7184136"/>
                <a:gd name="connsiteY17" fmla="*/ 1115568 h 3921252"/>
                <a:gd name="connsiteX18" fmla="*/ 3502152 w 7184136"/>
                <a:gd name="connsiteY18" fmla="*/ 1527048 h 3921252"/>
                <a:gd name="connsiteX19" fmla="*/ 3657600 w 7184136"/>
                <a:gd name="connsiteY19" fmla="*/ 2103120 h 3921252"/>
                <a:gd name="connsiteX20" fmla="*/ 3776472 w 7184136"/>
                <a:gd name="connsiteY20" fmla="*/ 2734056 h 3921252"/>
                <a:gd name="connsiteX21" fmla="*/ 3831336 w 7184136"/>
                <a:gd name="connsiteY21" fmla="*/ 2926080 h 3921252"/>
                <a:gd name="connsiteX22" fmla="*/ 3886200 w 7184136"/>
                <a:gd name="connsiteY22" fmla="*/ 3063240 h 3921252"/>
                <a:gd name="connsiteX23" fmla="*/ 3922776 w 7184136"/>
                <a:gd name="connsiteY23" fmla="*/ 3099816 h 3921252"/>
                <a:gd name="connsiteX24" fmla="*/ 4096512 w 7184136"/>
                <a:gd name="connsiteY24" fmla="*/ 3072384 h 3921252"/>
                <a:gd name="connsiteX25" fmla="*/ 4206240 w 7184136"/>
                <a:gd name="connsiteY25" fmla="*/ 2953512 h 3921252"/>
                <a:gd name="connsiteX26" fmla="*/ 4261104 w 7184136"/>
                <a:gd name="connsiteY26" fmla="*/ 2724912 h 3921252"/>
                <a:gd name="connsiteX27" fmla="*/ 4379976 w 7184136"/>
                <a:gd name="connsiteY27" fmla="*/ 2450592 h 3921252"/>
                <a:gd name="connsiteX28" fmla="*/ 4590288 w 7184136"/>
                <a:gd name="connsiteY28" fmla="*/ 2295144 h 3921252"/>
                <a:gd name="connsiteX29" fmla="*/ 4818888 w 7184136"/>
                <a:gd name="connsiteY29" fmla="*/ 2267712 h 3921252"/>
                <a:gd name="connsiteX30" fmla="*/ 5001768 w 7184136"/>
                <a:gd name="connsiteY30" fmla="*/ 2176272 h 3921252"/>
                <a:gd name="connsiteX31" fmla="*/ 5148072 w 7184136"/>
                <a:gd name="connsiteY31" fmla="*/ 1911096 h 3921252"/>
                <a:gd name="connsiteX32" fmla="*/ 5248656 w 7184136"/>
                <a:gd name="connsiteY32" fmla="*/ 1527048 h 3921252"/>
                <a:gd name="connsiteX33" fmla="*/ 5321808 w 7184136"/>
                <a:gd name="connsiteY33" fmla="*/ 1325880 h 3921252"/>
                <a:gd name="connsiteX34" fmla="*/ 5751576 w 7184136"/>
                <a:gd name="connsiteY34" fmla="*/ 1088136 h 3921252"/>
                <a:gd name="connsiteX35" fmla="*/ 6117336 w 7184136"/>
                <a:gd name="connsiteY35" fmla="*/ 914400 h 3921252"/>
                <a:gd name="connsiteX36" fmla="*/ 6693408 w 7184136"/>
                <a:gd name="connsiteY36" fmla="*/ 576072 h 3921252"/>
                <a:gd name="connsiteX37" fmla="*/ 6784848 w 7184136"/>
                <a:gd name="connsiteY37" fmla="*/ 393192 h 3921252"/>
                <a:gd name="connsiteX38" fmla="*/ 6693408 w 7184136"/>
                <a:gd name="connsiteY38" fmla="*/ 182880 h 3921252"/>
                <a:gd name="connsiteX39" fmla="*/ 6665976 w 7184136"/>
                <a:gd name="connsiteY39" fmla="*/ 6096 h 3921252"/>
                <a:gd name="connsiteX40" fmla="*/ 7114032 w 7184136"/>
                <a:gd name="connsiteY40" fmla="*/ 219456 h 3921252"/>
                <a:gd name="connsiteX41" fmla="*/ 7086600 w 7184136"/>
                <a:gd name="connsiteY41" fmla="*/ 338328 h 3921252"/>
                <a:gd name="connsiteX42" fmla="*/ 7095744 w 7184136"/>
                <a:gd name="connsiteY42" fmla="*/ 685800 h 3921252"/>
                <a:gd name="connsiteX43" fmla="*/ 6812280 w 7184136"/>
                <a:gd name="connsiteY43" fmla="*/ 868680 h 3921252"/>
                <a:gd name="connsiteX44" fmla="*/ 6163056 w 7184136"/>
                <a:gd name="connsiteY44" fmla="*/ 1216152 h 3921252"/>
                <a:gd name="connsiteX45" fmla="*/ 6080760 w 7184136"/>
                <a:gd name="connsiteY45" fmla="*/ 1316736 h 3921252"/>
                <a:gd name="connsiteX46" fmla="*/ 5650992 w 7184136"/>
                <a:gd name="connsiteY46" fmla="*/ 1700784 h 3921252"/>
                <a:gd name="connsiteX47" fmla="*/ 5358384 w 7184136"/>
                <a:gd name="connsiteY47" fmla="*/ 2048256 h 3921252"/>
                <a:gd name="connsiteX48" fmla="*/ 5312664 w 7184136"/>
                <a:gd name="connsiteY48" fmla="*/ 2404872 h 3921252"/>
                <a:gd name="connsiteX49" fmla="*/ 5212080 w 7184136"/>
                <a:gd name="connsiteY49" fmla="*/ 2679192 h 3921252"/>
                <a:gd name="connsiteX50" fmla="*/ 4965192 w 7184136"/>
                <a:gd name="connsiteY50" fmla="*/ 2916936 h 3921252"/>
                <a:gd name="connsiteX51" fmla="*/ 4773168 w 7184136"/>
                <a:gd name="connsiteY51" fmla="*/ 2980944 h 3921252"/>
                <a:gd name="connsiteX52" fmla="*/ 4407408 w 7184136"/>
                <a:gd name="connsiteY52" fmla="*/ 3081528 h 3921252"/>
                <a:gd name="connsiteX53" fmla="*/ 3968496 w 7184136"/>
                <a:gd name="connsiteY53" fmla="*/ 3191256 h 3921252"/>
                <a:gd name="connsiteX54" fmla="*/ 3703320 w 7184136"/>
                <a:gd name="connsiteY54" fmla="*/ 3227832 h 3921252"/>
                <a:gd name="connsiteX55" fmla="*/ 3328416 w 7184136"/>
                <a:gd name="connsiteY55" fmla="*/ 3218688 h 3921252"/>
                <a:gd name="connsiteX56" fmla="*/ 3090672 w 7184136"/>
                <a:gd name="connsiteY56" fmla="*/ 3273552 h 3921252"/>
                <a:gd name="connsiteX57" fmla="*/ 2761488 w 7184136"/>
                <a:gd name="connsiteY57" fmla="*/ 3282696 h 3921252"/>
                <a:gd name="connsiteX58" fmla="*/ 2706624 w 7184136"/>
                <a:gd name="connsiteY58" fmla="*/ 3300984 h 3921252"/>
                <a:gd name="connsiteX59" fmla="*/ 2679192 w 7184136"/>
                <a:gd name="connsiteY59" fmla="*/ 3209544 h 3921252"/>
                <a:gd name="connsiteX60" fmla="*/ 2724912 w 7184136"/>
                <a:gd name="connsiteY60" fmla="*/ 3154680 h 3921252"/>
                <a:gd name="connsiteX61" fmla="*/ 2633472 w 7184136"/>
                <a:gd name="connsiteY61" fmla="*/ 3044952 h 3921252"/>
                <a:gd name="connsiteX62" fmla="*/ 2551176 w 7184136"/>
                <a:gd name="connsiteY62" fmla="*/ 2907792 h 3921252"/>
                <a:gd name="connsiteX63" fmla="*/ 2523744 w 7184136"/>
                <a:gd name="connsiteY63" fmla="*/ 2670048 h 3921252"/>
                <a:gd name="connsiteX64" fmla="*/ 2404872 w 7184136"/>
                <a:gd name="connsiteY64" fmla="*/ 2478024 h 3921252"/>
                <a:gd name="connsiteX65" fmla="*/ 2386584 w 7184136"/>
                <a:gd name="connsiteY65" fmla="*/ 2450592 h 3921252"/>
                <a:gd name="connsiteX66" fmla="*/ 2331720 w 7184136"/>
                <a:gd name="connsiteY66" fmla="*/ 2523744 h 3921252"/>
                <a:gd name="connsiteX67" fmla="*/ 2258568 w 7184136"/>
                <a:gd name="connsiteY67" fmla="*/ 2295144 h 3921252"/>
                <a:gd name="connsiteX68" fmla="*/ 2185416 w 7184136"/>
                <a:gd name="connsiteY68" fmla="*/ 2084832 h 3921252"/>
                <a:gd name="connsiteX69" fmla="*/ 2167128 w 7184136"/>
                <a:gd name="connsiteY69" fmla="*/ 2221992 h 3921252"/>
                <a:gd name="connsiteX70" fmla="*/ 1984248 w 7184136"/>
                <a:gd name="connsiteY70" fmla="*/ 1892808 h 3921252"/>
                <a:gd name="connsiteX71" fmla="*/ 1947672 w 7184136"/>
                <a:gd name="connsiteY71" fmla="*/ 1837944 h 3921252"/>
                <a:gd name="connsiteX72" fmla="*/ 1673352 w 7184136"/>
                <a:gd name="connsiteY72" fmla="*/ 1984248 h 3921252"/>
                <a:gd name="connsiteX73" fmla="*/ 1490472 w 7184136"/>
                <a:gd name="connsiteY73" fmla="*/ 2167128 h 3921252"/>
                <a:gd name="connsiteX74" fmla="*/ 1435608 w 7184136"/>
                <a:gd name="connsiteY74" fmla="*/ 2834640 h 3921252"/>
                <a:gd name="connsiteX75" fmla="*/ 1380744 w 7184136"/>
                <a:gd name="connsiteY75" fmla="*/ 3136392 h 3921252"/>
                <a:gd name="connsiteX76" fmla="*/ 1325880 w 7184136"/>
                <a:gd name="connsiteY76" fmla="*/ 3447288 h 3921252"/>
                <a:gd name="connsiteX77" fmla="*/ 1316736 w 7184136"/>
                <a:gd name="connsiteY77" fmla="*/ 3566160 h 3921252"/>
                <a:gd name="connsiteX78" fmla="*/ 1152144 w 7184136"/>
                <a:gd name="connsiteY78" fmla="*/ 3557016 h 3921252"/>
                <a:gd name="connsiteX79" fmla="*/ 1051560 w 7184136"/>
                <a:gd name="connsiteY79" fmla="*/ 3630168 h 3921252"/>
                <a:gd name="connsiteX80" fmla="*/ 868680 w 7184136"/>
                <a:gd name="connsiteY80" fmla="*/ 3685032 h 3921252"/>
                <a:gd name="connsiteX81" fmla="*/ 685800 w 7184136"/>
                <a:gd name="connsiteY81" fmla="*/ 3703320 h 3921252"/>
                <a:gd name="connsiteX82" fmla="*/ 557784 w 7184136"/>
                <a:gd name="connsiteY82" fmla="*/ 3813048 h 3921252"/>
                <a:gd name="connsiteX83" fmla="*/ 274320 w 7184136"/>
                <a:gd name="connsiteY83" fmla="*/ 3813048 h 3921252"/>
                <a:gd name="connsiteX84" fmla="*/ 82296 w 7184136"/>
                <a:gd name="connsiteY84" fmla="*/ 3913632 h 3921252"/>
                <a:gd name="connsiteX85" fmla="*/ 0 w 7184136"/>
                <a:gd name="connsiteY85" fmla="*/ 3867912 h 3921252"/>
                <a:gd name="connsiteX0" fmla="*/ 0 w 7184136"/>
                <a:gd name="connsiteY0" fmla="*/ 3867912 h 3921252"/>
                <a:gd name="connsiteX1" fmla="*/ 82296 w 7184136"/>
                <a:gd name="connsiteY1" fmla="*/ 3767328 h 3921252"/>
                <a:gd name="connsiteX2" fmla="*/ 210312 w 7184136"/>
                <a:gd name="connsiteY2" fmla="*/ 3547872 h 3921252"/>
                <a:gd name="connsiteX3" fmla="*/ 356616 w 7184136"/>
                <a:gd name="connsiteY3" fmla="*/ 3145536 h 3921252"/>
                <a:gd name="connsiteX4" fmla="*/ 502920 w 7184136"/>
                <a:gd name="connsiteY4" fmla="*/ 2825496 h 3921252"/>
                <a:gd name="connsiteX5" fmla="*/ 621792 w 7184136"/>
                <a:gd name="connsiteY5" fmla="*/ 2688336 h 3921252"/>
                <a:gd name="connsiteX6" fmla="*/ 786384 w 7184136"/>
                <a:gd name="connsiteY6" fmla="*/ 2560320 h 3921252"/>
                <a:gd name="connsiteX7" fmla="*/ 932688 w 7184136"/>
                <a:gd name="connsiteY7" fmla="*/ 2551176 h 3921252"/>
                <a:gd name="connsiteX8" fmla="*/ 1051560 w 7184136"/>
                <a:gd name="connsiteY8" fmla="*/ 2807208 h 3921252"/>
                <a:gd name="connsiteX9" fmla="*/ 1161288 w 7184136"/>
                <a:gd name="connsiteY9" fmla="*/ 3035808 h 3921252"/>
                <a:gd name="connsiteX10" fmla="*/ 1225296 w 7184136"/>
                <a:gd name="connsiteY10" fmla="*/ 3072384 h 3921252"/>
                <a:gd name="connsiteX11" fmla="*/ 1335024 w 7184136"/>
                <a:gd name="connsiteY11" fmla="*/ 2944368 h 3921252"/>
                <a:gd name="connsiteX12" fmla="*/ 1389888 w 7184136"/>
                <a:gd name="connsiteY12" fmla="*/ 2167128 h 3921252"/>
                <a:gd name="connsiteX13" fmla="*/ 1435608 w 7184136"/>
                <a:gd name="connsiteY13" fmla="*/ 1929384 h 3921252"/>
                <a:gd name="connsiteX14" fmla="*/ 1783080 w 7184136"/>
                <a:gd name="connsiteY14" fmla="*/ 1746504 h 3921252"/>
                <a:gd name="connsiteX15" fmla="*/ 2423160 w 7184136"/>
                <a:gd name="connsiteY15" fmla="*/ 1408176 h 3921252"/>
                <a:gd name="connsiteX16" fmla="*/ 3145536 w 7184136"/>
                <a:gd name="connsiteY16" fmla="*/ 1060704 h 3921252"/>
                <a:gd name="connsiteX17" fmla="*/ 3328416 w 7184136"/>
                <a:gd name="connsiteY17" fmla="*/ 1115568 h 3921252"/>
                <a:gd name="connsiteX18" fmla="*/ 3502152 w 7184136"/>
                <a:gd name="connsiteY18" fmla="*/ 1527048 h 3921252"/>
                <a:gd name="connsiteX19" fmla="*/ 3657600 w 7184136"/>
                <a:gd name="connsiteY19" fmla="*/ 2103120 h 3921252"/>
                <a:gd name="connsiteX20" fmla="*/ 3776472 w 7184136"/>
                <a:gd name="connsiteY20" fmla="*/ 2734056 h 3921252"/>
                <a:gd name="connsiteX21" fmla="*/ 3831336 w 7184136"/>
                <a:gd name="connsiteY21" fmla="*/ 2926080 h 3921252"/>
                <a:gd name="connsiteX22" fmla="*/ 3886200 w 7184136"/>
                <a:gd name="connsiteY22" fmla="*/ 3063240 h 3921252"/>
                <a:gd name="connsiteX23" fmla="*/ 3922776 w 7184136"/>
                <a:gd name="connsiteY23" fmla="*/ 3099816 h 3921252"/>
                <a:gd name="connsiteX24" fmla="*/ 4096512 w 7184136"/>
                <a:gd name="connsiteY24" fmla="*/ 3072384 h 3921252"/>
                <a:gd name="connsiteX25" fmla="*/ 4206240 w 7184136"/>
                <a:gd name="connsiteY25" fmla="*/ 2953512 h 3921252"/>
                <a:gd name="connsiteX26" fmla="*/ 4261104 w 7184136"/>
                <a:gd name="connsiteY26" fmla="*/ 2724912 h 3921252"/>
                <a:gd name="connsiteX27" fmla="*/ 4379976 w 7184136"/>
                <a:gd name="connsiteY27" fmla="*/ 2450592 h 3921252"/>
                <a:gd name="connsiteX28" fmla="*/ 4590288 w 7184136"/>
                <a:gd name="connsiteY28" fmla="*/ 2295144 h 3921252"/>
                <a:gd name="connsiteX29" fmla="*/ 4818888 w 7184136"/>
                <a:gd name="connsiteY29" fmla="*/ 2267712 h 3921252"/>
                <a:gd name="connsiteX30" fmla="*/ 5001768 w 7184136"/>
                <a:gd name="connsiteY30" fmla="*/ 2176272 h 3921252"/>
                <a:gd name="connsiteX31" fmla="*/ 5148072 w 7184136"/>
                <a:gd name="connsiteY31" fmla="*/ 1911096 h 3921252"/>
                <a:gd name="connsiteX32" fmla="*/ 5248656 w 7184136"/>
                <a:gd name="connsiteY32" fmla="*/ 1527048 h 3921252"/>
                <a:gd name="connsiteX33" fmla="*/ 5321808 w 7184136"/>
                <a:gd name="connsiteY33" fmla="*/ 1325880 h 3921252"/>
                <a:gd name="connsiteX34" fmla="*/ 5751576 w 7184136"/>
                <a:gd name="connsiteY34" fmla="*/ 1088136 h 3921252"/>
                <a:gd name="connsiteX35" fmla="*/ 6117336 w 7184136"/>
                <a:gd name="connsiteY35" fmla="*/ 914400 h 3921252"/>
                <a:gd name="connsiteX36" fmla="*/ 6693408 w 7184136"/>
                <a:gd name="connsiteY36" fmla="*/ 576072 h 3921252"/>
                <a:gd name="connsiteX37" fmla="*/ 6784848 w 7184136"/>
                <a:gd name="connsiteY37" fmla="*/ 393192 h 3921252"/>
                <a:gd name="connsiteX38" fmla="*/ 6693408 w 7184136"/>
                <a:gd name="connsiteY38" fmla="*/ 182880 h 3921252"/>
                <a:gd name="connsiteX39" fmla="*/ 6665976 w 7184136"/>
                <a:gd name="connsiteY39" fmla="*/ 6096 h 3921252"/>
                <a:gd name="connsiteX40" fmla="*/ 7114032 w 7184136"/>
                <a:gd name="connsiteY40" fmla="*/ 219456 h 3921252"/>
                <a:gd name="connsiteX41" fmla="*/ 7086600 w 7184136"/>
                <a:gd name="connsiteY41" fmla="*/ 338328 h 3921252"/>
                <a:gd name="connsiteX42" fmla="*/ 7095744 w 7184136"/>
                <a:gd name="connsiteY42" fmla="*/ 685800 h 3921252"/>
                <a:gd name="connsiteX43" fmla="*/ 6812280 w 7184136"/>
                <a:gd name="connsiteY43" fmla="*/ 868680 h 3921252"/>
                <a:gd name="connsiteX44" fmla="*/ 6163056 w 7184136"/>
                <a:gd name="connsiteY44" fmla="*/ 1216152 h 3921252"/>
                <a:gd name="connsiteX45" fmla="*/ 6080760 w 7184136"/>
                <a:gd name="connsiteY45" fmla="*/ 1316736 h 3921252"/>
                <a:gd name="connsiteX46" fmla="*/ 5650992 w 7184136"/>
                <a:gd name="connsiteY46" fmla="*/ 1700784 h 3921252"/>
                <a:gd name="connsiteX47" fmla="*/ 5358384 w 7184136"/>
                <a:gd name="connsiteY47" fmla="*/ 2048256 h 3921252"/>
                <a:gd name="connsiteX48" fmla="*/ 5312664 w 7184136"/>
                <a:gd name="connsiteY48" fmla="*/ 2404872 h 3921252"/>
                <a:gd name="connsiteX49" fmla="*/ 5212080 w 7184136"/>
                <a:gd name="connsiteY49" fmla="*/ 2679192 h 3921252"/>
                <a:gd name="connsiteX50" fmla="*/ 4965192 w 7184136"/>
                <a:gd name="connsiteY50" fmla="*/ 2916936 h 3921252"/>
                <a:gd name="connsiteX51" fmla="*/ 4773168 w 7184136"/>
                <a:gd name="connsiteY51" fmla="*/ 2980944 h 3921252"/>
                <a:gd name="connsiteX52" fmla="*/ 4407408 w 7184136"/>
                <a:gd name="connsiteY52" fmla="*/ 3081528 h 3921252"/>
                <a:gd name="connsiteX53" fmla="*/ 3968496 w 7184136"/>
                <a:gd name="connsiteY53" fmla="*/ 3191256 h 3921252"/>
                <a:gd name="connsiteX54" fmla="*/ 3703320 w 7184136"/>
                <a:gd name="connsiteY54" fmla="*/ 3227832 h 3921252"/>
                <a:gd name="connsiteX55" fmla="*/ 3328416 w 7184136"/>
                <a:gd name="connsiteY55" fmla="*/ 3218688 h 3921252"/>
                <a:gd name="connsiteX56" fmla="*/ 3090672 w 7184136"/>
                <a:gd name="connsiteY56" fmla="*/ 3273552 h 3921252"/>
                <a:gd name="connsiteX57" fmla="*/ 2761488 w 7184136"/>
                <a:gd name="connsiteY57" fmla="*/ 3282696 h 3921252"/>
                <a:gd name="connsiteX58" fmla="*/ 2706624 w 7184136"/>
                <a:gd name="connsiteY58" fmla="*/ 3300984 h 3921252"/>
                <a:gd name="connsiteX59" fmla="*/ 2679192 w 7184136"/>
                <a:gd name="connsiteY59" fmla="*/ 3209544 h 3921252"/>
                <a:gd name="connsiteX60" fmla="*/ 2724912 w 7184136"/>
                <a:gd name="connsiteY60" fmla="*/ 3154680 h 3921252"/>
                <a:gd name="connsiteX61" fmla="*/ 2633472 w 7184136"/>
                <a:gd name="connsiteY61" fmla="*/ 3044952 h 3921252"/>
                <a:gd name="connsiteX62" fmla="*/ 2551176 w 7184136"/>
                <a:gd name="connsiteY62" fmla="*/ 2907792 h 3921252"/>
                <a:gd name="connsiteX63" fmla="*/ 2523744 w 7184136"/>
                <a:gd name="connsiteY63" fmla="*/ 2670048 h 3921252"/>
                <a:gd name="connsiteX64" fmla="*/ 2404872 w 7184136"/>
                <a:gd name="connsiteY64" fmla="*/ 2478024 h 3921252"/>
                <a:gd name="connsiteX65" fmla="*/ 2386584 w 7184136"/>
                <a:gd name="connsiteY65" fmla="*/ 2450592 h 3921252"/>
                <a:gd name="connsiteX66" fmla="*/ 2331720 w 7184136"/>
                <a:gd name="connsiteY66" fmla="*/ 2523744 h 3921252"/>
                <a:gd name="connsiteX67" fmla="*/ 2258568 w 7184136"/>
                <a:gd name="connsiteY67" fmla="*/ 2295144 h 3921252"/>
                <a:gd name="connsiteX68" fmla="*/ 2185416 w 7184136"/>
                <a:gd name="connsiteY68" fmla="*/ 2084832 h 3921252"/>
                <a:gd name="connsiteX69" fmla="*/ 2167128 w 7184136"/>
                <a:gd name="connsiteY69" fmla="*/ 2221992 h 3921252"/>
                <a:gd name="connsiteX70" fmla="*/ 1984248 w 7184136"/>
                <a:gd name="connsiteY70" fmla="*/ 1892808 h 3921252"/>
                <a:gd name="connsiteX71" fmla="*/ 1947672 w 7184136"/>
                <a:gd name="connsiteY71" fmla="*/ 1837944 h 3921252"/>
                <a:gd name="connsiteX72" fmla="*/ 1673352 w 7184136"/>
                <a:gd name="connsiteY72" fmla="*/ 1984248 h 3921252"/>
                <a:gd name="connsiteX73" fmla="*/ 1490472 w 7184136"/>
                <a:gd name="connsiteY73" fmla="*/ 2167128 h 3921252"/>
                <a:gd name="connsiteX74" fmla="*/ 1435608 w 7184136"/>
                <a:gd name="connsiteY74" fmla="*/ 2834640 h 3921252"/>
                <a:gd name="connsiteX75" fmla="*/ 1380744 w 7184136"/>
                <a:gd name="connsiteY75" fmla="*/ 3136392 h 3921252"/>
                <a:gd name="connsiteX76" fmla="*/ 1325880 w 7184136"/>
                <a:gd name="connsiteY76" fmla="*/ 3447288 h 3921252"/>
                <a:gd name="connsiteX77" fmla="*/ 1316736 w 7184136"/>
                <a:gd name="connsiteY77" fmla="*/ 3566160 h 3921252"/>
                <a:gd name="connsiteX78" fmla="*/ 1152144 w 7184136"/>
                <a:gd name="connsiteY78" fmla="*/ 3557016 h 3921252"/>
                <a:gd name="connsiteX79" fmla="*/ 1051560 w 7184136"/>
                <a:gd name="connsiteY79" fmla="*/ 3630168 h 3921252"/>
                <a:gd name="connsiteX80" fmla="*/ 868680 w 7184136"/>
                <a:gd name="connsiteY80" fmla="*/ 3685032 h 3921252"/>
                <a:gd name="connsiteX81" fmla="*/ 685800 w 7184136"/>
                <a:gd name="connsiteY81" fmla="*/ 3703320 h 3921252"/>
                <a:gd name="connsiteX82" fmla="*/ 557784 w 7184136"/>
                <a:gd name="connsiteY82" fmla="*/ 3813048 h 3921252"/>
                <a:gd name="connsiteX83" fmla="*/ 274320 w 7184136"/>
                <a:gd name="connsiteY83" fmla="*/ 3813048 h 3921252"/>
                <a:gd name="connsiteX84" fmla="*/ 82296 w 7184136"/>
                <a:gd name="connsiteY84" fmla="*/ 3913632 h 3921252"/>
                <a:gd name="connsiteX85" fmla="*/ 0 w 7184136"/>
                <a:gd name="connsiteY85" fmla="*/ 3867912 h 392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184136" h="3921252">
                  <a:moveTo>
                    <a:pt x="0" y="3867912"/>
                  </a:moveTo>
                  <a:cubicBezTo>
                    <a:pt x="0" y="3843528"/>
                    <a:pt x="47244" y="3820668"/>
                    <a:pt x="82296" y="3767328"/>
                  </a:cubicBezTo>
                  <a:cubicBezTo>
                    <a:pt x="117348" y="3713988"/>
                    <a:pt x="164592" y="3651504"/>
                    <a:pt x="210312" y="3547872"/>
                  </a:cubicBezTo>
                  <a:cubicBezTo>
                    <a:pt x="256032" y="3444240"/>
                    <a:pt x="307848" y="3265932"/>
                    <a:pt x="356616" y="3145536"/>
                  </a:cubicBezTo>
                  <a:cubicBezTo>
                    <a:pt x="405384" y="3025140"/>
                    <a:pt x="458724" y="2901696"/>
                    <a:pt x="502920" y="2825496"/>
                  </a:cubicBezTo>
                  <a:cubicBezTo>
                    <a:pt x="547116" y="2749296"/>
                    <a:pt x="574548" y="2732532"/>
                    <a:pt x="621792" y="2688336"/>
                  </a:cubicBezTo>
                  <a:cubicBezTo>
                    <a:pt x="669036" y="2644140"/>
                    <a:pt x="734568" y="2583180"/>
                    <a:pt x="786384" y="2560320"/>
                  </a:cubicBezTo>
                  <a:cubicBezTo>
                    <a:pt x="838200" y="2537460"/>
                    <a:pt x="888492" y="2510028"/>
                    <a:pt x="932688" y="2551176"/>
                  </a:cubicBezTo>
                  <a:cubicBezTo>
                    <a:pt x="976884" y="2592324"/>
                    <a:pt x="1013460" y="2726436"/>
                    <a:pt x="1051560" y="2807208"/>
                  </a:cubicBezTo>
                  <a:cubicBezTo>
                    <a:pt x="1089660" y="2887980"/>
                    <a:pt x="1132332" y="2991612"/>
                    <a:pt x="1161288" y="3035808"/>
                  </a:cubicBezTo>
                  <a:cubicBezTo>
                    <a:pt x="1190244" y="3080004"/>
                    <a:pt x="1196340" y="3087624"/>
                    <a:pt x="1225296" y="3072384"/>
                  </a:cubicBezTo>
                  <a:cubicBezTo>
                    <a:pt x="1254252" y="3057144"/>
                    <a:pt x="1307592" y="3095244"/>
                    <a:pt x="1335024" y="2944368"/>
                  </a:cubicBezTo>
                  <a:cubicBezTo>
                    <a:pt x="1362456" y="2793492"/>
                    <a:pt x="1373124" y="2336292"/>
                    <a:pt x="1389888" y="2167128"/>
                  </a:cubicBezTo>
                  <a:cubicBezTo>
                    <a:pt x="1406652" y="1997964"/>
                    <a:pt x="1370076" y="1999488"/>
                    <a:pt x="1435608" y="1929384"/>
                  </a:cubicBezTo>
                  <a:cubicBezTo>
                    <a:pt x="1501140" y="1859280"/>
                    <a:pt x="1783080" y="1746504"/>
                    <a:pt x="1783080" y="1746504"/>
                  </a:cubicBezTo>
                  <a:cubicBezTo>
                    <a:pt x="1947672" y="1659636"/>
                    <a:pt x="2196084" y="1522476"/>
                    <a:pt x="2423160" y="1408176"/>
                  </a:cubicBezTo>
                  <a:cubicBezTo>
                    <a:pt x="2650236" y="1293876"/>
                    <a:pt x="2994660" y="1109472"/>
                    <a:pt x="3145536" y="1060704"/>
                  </a:cubicBezTo>
                  <a:cubicBezTo>
                    <a:pt x="3296412" y="1011936"/>
                    <a:pt x="3268980" y="1037844"/>
                    <a:pt x="3328416" y="1115568"/>
                  </a:cubicBezTo>
                  <a:cubicBezTo>
                    <a:pt x="3387852" y="1193292"/>
                    <a:pt x="3447288" y="1362456"/>
                    <a:pt x="3502152" y="1527048"/>
                  </a:cubicBezTo>
                  <a:cubicBezTo>
                    <a:pt x="3557016" y="1691640"/>
                    <a:pt x="3611880" y="1901952"/>
                    <a:pt x="3657600" y="2103120"/>
                  </a:cubicBezTo>
                  <a:cubicBezTo>
                    <a:pt x="3703320" y="2304288"/>
                    <a:pt x="3747516" y="2596896"/>
                    <a:pt x="3776472" y="2734056"/>
                  </a:cubicBezTo>
                  <a:cubicBezTo>
                    <a:pt x="3805428" y="2871216"/>
                    <a:pt x="3813048" y="2871216"/>
                    <a:pt x="3831336" y="2926080"/>
                  </a:cubicBezTo>
                  <a:cubicBezTo>
                    <a:pt x="3849624" y="2980944"/>
                    <a:pt x="3870960" y="3034284"/>
                    <a:pt x="3886200" y="3063240"/>
                  </a:cubicBezTo>
                  <a:cubicBezTo>
                    <a:pt x="3901440" y="3092196"/>
                    <a:pt x="3887724" y="3098292"/>
                    <a:pt x="3922776" y="3099816"/>
                  </a:cubicBezTo>
                  <a:cubicBezTo>
                    <a:pt x="3957828" y="3101340"/>
                    <a:pt x="4049268" y="3096768"/>
                    <a:pt x="4096512" y="3072384"/>
                  </a:cubicBezTo>
                  <a:cubicBezTo>
                    <a:pt x="4143756" y="3048000"/>
                    <a:pt x="4178808" y="3011424"/>
                    <a:pt x="4206240" y="2953512"/>
                  </a:cubicBezTo>
                  <a:cubicBezTo>
                    <a:pt x="4233672" y="2895600"/>
                    <a:pt x="4232148" y="2808732"/>
                    <a:pt x="4261104" y="2724912"/>
                  </a:cubicBezTo>
                  <a:cubicBezTo>
                    <a:pt x="4290060" y="2641092"/>
                    <a:pt x="4325112" y="2522220"/>
                    <a:pt x="4379976" y="2450592"/>
                  </a:cubicBezTo>
                  <a:cubicBezTo>
                    <a:pt x="4434840" y="2378964"/>
                    <a:pt x="4517136" y="2325624"/>
                    <a:pt x="4590288" y="2295144"/>
                  </a:cubicBezTo>
                  <a:cubicBezTo>
                    <a:pt x="4663440" y="2264664"/>
                    <a:pt x="4750308" y="2287524"/>
                    <a:pt x="4818888" y="2267712"/>
                  </a:cubicBezTo>
                  <a:cubicBezTo>
                    <a:pt x="4887468" y="2247900"/>
                    <a:pt x="4946904" y="2235708"/>
                    <a:pt x="5001768" y="2176272"/>
                  </a:cubicBezTo>
                  <a:cubicBezTo>
                    <a:pt x="5056632" y="2116836"/>
                    <a:pt x="5106924" y="2019300"/>
                    <a:pt x="5148072" y="1911096"/>
                  </a:cubicBezTo>
                  <a:cubicBezTo>
                    <a:pt x="5189220" y="1802892"/>
                    <a:pt x="5219700" y="1624584"/>
                    <a:pt x="5248656" y="1527048"/>
                  </a:cubicBezTo>
                  <a:cubicBezTo>
                    <a:pt x="5277612" y="1429512"/>
                    <a:pt x="5237988" y="1399032"/>
                    <a:pt x="5321808" y="1325880"/>
                  </a:cubicBezTo>
                  <a:cubicBezTo>
                    <a:pt x="5405628" y="1252728"/>
                    <a:pt x="5618988" y="1156716"/>
                    <a:pt x="5751576" y="1088136"/>
                  </a:cubicBezTo>
                  <a:cubicBezTo>
                    <a:pt x="5884164" y="1019556"/>
                    <a:pt x="5960364" y="999744"/>
                    <a:pt x="6117336" y="914400"/>
                  </a:cubicBezTo>
                  <a:cubicBezTo>
                    <a:pt x="6274308" y="829056"/>
                    <a:pt x="6582156" y="662940"/>
                    <a:pt x="6693408" y="576072"/>
                  </a:cubicBezTo>
                  <a:cubicBezTo>
                    <a:pt x="6804660" y="489204"/>
                    <a:pt x="6784848" y="458724"/>
                    <a:pt x="6784848" y="393192"/>
                  </a:cubicBezTo>
                  <a:cubicBezTo>
                    <a:pt x="6784848" y="327660"/>
                    <a:pt x="6713220" y="247396"/>
                    <a:pt x="6693408" y="182880"/>
                  </a:cubicBezTo>
                  <a:cubicBezTo>
                    <a:pt x="6673596" y="118364"/>
                    <a:pt x="6595872" y="0"/>
                    <a:pt x="6665976" y="6096"/>
                  </a:cubicBezTo>
                  <a:cubicBezTo>
                    <a:pt x="6939903" y="100547"/>
                    <a:pt x="6982220" y="105648"/>
                    <a:pt x="7114032" y="219456"/>
                  </a:cubicBezTo>
                  <a:cubicBezTo>
                    <a:pt x="7184136" y="274828"/>
                    <a:pt x="7089648" y="260604"/>
                    <a:pt x="7086600" y="338328"/>
                  </a:cubicBezTo>
                  <a:cubicBezTo>
                    <a:pt x="7083552" y="416052"/>
                    <a:pt x="7141464" y="597408"/>
                    <a:pt x="7095744" y="685800"/>
                  </a:cubicBezTo>
                  <a:cubicBezTo>
                    <a:pt x="7050024" y="774192"/>
                    <a:pt x="6967728" y="780288"/>
                    <a:pt x="6812280" y="868680"/>
                  </a:cubicBezTo>
                  <a:cubicBezTo>
                    <a:pt x="6656832" y="957072"/>
                    <a:pt x="6284976" y="1141476"/>
                    <a:pt x="6163056" y="1216152"/>
                  </a:cubicBezTo>
                  <a:cubicBezTo>
                    <a:pt x="6041136" y="1290828"/>
                    <a:pt x="6166104" y="1235964"/>
                    <a:pt x="6080760" y="1316736"/>
                  </a:cubicBezTo>
                  <a:cubicBezTo>
                    <a:pt x="5995416" y="1397508"/>
                    <a:pt x="5771388" y="1578864"/>
                    <a:pt x="5650992" y="1700784"/>
                  </a:cubicBezTo>
                  <a:cubicBezTo>
                    <a:pt x="5530596" y="1822704"/>
                    <a:pt x="5414772" y="1930908"/>
                    <a:pt x="5358384" y="2048256"/>
                  </a:cubicBezTo>
                  <a:cubicBezTo>
                    <a:pt x="5301996" y="2165604"/>
                    <a:pt x="5337048" y="2299716"/>
                    <a:pt x="5312664" y="2404872"/>
                  </a:cubicBezTo>
                  <a:cubicBezTo>
                    <a:pt x="5288280" y="2510028"/>
                    <a:pt x="5269992" y="2593848"/>
                    <a:pt x="5212080" y="2679192"/>
                  </a:cubicBezTo>
                  <a:cubicBezTo>
                    <a:pt x="5154168" y="2764536"/>
                    <a:pt x="5038344" y="2866644"/>
                    <a:pt x="4965192" y="2916936"/>
                  </a:cubicBezTo>
                  <a:cubicBezTo>
                    <a:pt x="4892040" y="2967228"/>
                    <a:pt x="4866132" y="2953512"/>
                    <a:pt x="4773168" y="2980944"/>
                  </a:cubicBezTo>
                  <a:cubicBezTo>
                    <a:pt x="4680204" y="3008376"/>
                    <a:pt x="4541520" y="3046476"/>
                    <a:pt x="4407408" y="3081528"/>
                  </a:cubicBezTo>
                  <a:cubicBezTo>
                    <a:pt x="4273296" y="3116580"/>
                    <a:pt x="4085844" y="3166872"/>
                    <a:pt x="3968496" y="3191256"/>
                  </a:cubicBezTo>
                  <a:cubicBezTo>
                    <a:pt x="3851148" y="3215640"/>
                    <a:pt x="3810000" y="3223260"/>
                    <a:pt x="3703320" y="3227832"/>
                  </a:cubicBezTo>
                  <a:cubicBezTo>
                    <a:pt x="3596640" y="3232404"/>
                    <a:pt x="3430524" y="3211068"/>
                    <a:pt x="3328416" y="3218688"/>
                  </a:cubicBezTo>
                  <a:cubicBezTo>
                    <a:pt x="3226308" y="3226308"/>
                    <a:pt x="3185160" y="3262884"/>
                    <a:pt x="3090672" y="3273552"/>
                  </a:cubicBezTo>
                  <a:cubicBezTo>
                    <a:pt x="2996184" y="3284220"/>
                    <a:pt x="2825496" y="3278124"/>
                    <a:pt x="2761488" y="3282696"/>
                  </a:cubicBezTo>
                  <a:cubicBezTo>
                    <a:pt x="2697480" y="3287268"/>
                    <a:pt x="2720340" y="3313176"/>
                    <a:pt x="2706624" y="3300984"/>
                  </a:cubicBezTo>
                  <a:cubicBezTo>
                    <a:pt x="2692908" y="3288792"/>
                    <a:pt x="2676144" y="3233928"/>
                    <a:pt x="2679192" y="3209544"/>
                  </a:cubicBezTo>
                  <a:cubicBezTo>
                    <a:pt x="2682240" y="3185160"/>
                    <a:pt x="2732532" y="3182112"/>
                    <a:pt x="2724912" y="3154680"/>
                  </a:cubicBezTo>
                  <a:cubicBezTo>
                    <a:pt x="2717292" y="3127248"/>
                    <a:pt x="2662428" y="3086100"/>
                    <a:pt x="2633472" y="3044952"/>
                  </a:cubicBezTo>
                  <a:cubicBezTo>
                    <a:pt x="2604516" y="3003804"/>
                    <a:pt x="2569464" y="2970276"/>
                    <a:pt x="2551176" y="2907792"/>
                  </a:cubicBezTo>
                  <a:cubicBezTo>
                    <a:pt x="2532888" y="2845308"/>
                    <a:pt x="2548128" y="2741676"/>
                    <a:pt x="2523744" y="2670048"/>
                  </a:cubicBezTo>
                  <a:cubicBezTo>
                    <a:pt x="2499360" y="2598420"/>
                    <a:pt x="2427732" y="2514600"/>
                    <a:pt x="2404872" y="2478024"/>
                  </a:cubicBezTo>
                  <a:cubicBezTo>
                    <a:pt x="2382012" y="2441448"/>
                    <a:pt x="2398776" y="2442972"/>
                    <a:pt x="2386584" y="2450592"/>
                  </a:cubicBezTo>
                  <a:cubicBezTo>
                    <a:pt x="2374392" y="2458212"/>
                    <a:pt x="2353056" y="2549652"/>
                    <a:pt x="2331720" y="2523744"/>
                  </a:cubicBezTo>
                  <a:cubicBezTo>
                    <a:pt x="2310384" y="2497836"/>
                    <a:pt x="2282952" y="2368296"/>
                    <a:pt x="2258568" y="2295144"/>
                  </a:cubicBezTo>
                  <a:cubicBezTo>
                    <a:pt x="2234184" y="2221992"/>
                    <a:pt x="2200656" y="2097024"/>
                    <a:pt x="2185416" y="2084832"/>
                  </a:cubicBezTo>
                  <a:cubicBezTo>
                    <a:pt x="2170176" y="2072640"/>
                    <a:pt x="2200656" y="2253996"/>
                    <a:pt x="2167128" y="2221992"/>
                  </a:cubicBezTo>
                  <a:cubicBezTo>
                    <a:pt x="2133600" y="2189988"/>
                    <a:pt x="2020824" y="1956816"/>
                    <a:pt x="1984248" y="1892808"/>
                  </a:cubicBezTo>
                  <a:cubicBezTo>
                    <a:pt x="1947672" y="1828800"/>
                    <a:pt x="1999488" y="1822704"/>
                    <a:pt x="1947672" y="1837944"/>
                  </a:cubicBezTo>
                  <a:cubicBezTo>
                    <a:pt x="1895856" y="1853184"/>
                    <a:pt x="1749552" y="1929384"/>
                    <a:pt x="1673352" y="1984248"/>
                  </a:cubicBezTo>
                  <a:cubicBezTo>
                    <a:pt x="1597152" y="2039112"/>
                    <a:pt x="1530096" y="2025396"/>
                    <a:pt x="1490472" y="2167128"/>
                  </a:cubicBezTo>
                  <a:cubicBezTo>
                    <a:pt x="1450848" y="2308860"/>
                    <a:pt x="1453896" y="2673096"/>
                    <a:pt x="1435608" y="2834640"/>
                  </a:cubicBezTo>
                  <a:cubicBezTo>
                    <a:pt x="1417320" y="2996184"/>
                    <a:pt x="1399032" y="3034284"/>
                    <a:pt x="1380744" y="3136392"/>
                  </a:cubicBezTo>
                  <a:cubicBezTo>
                    <a:pt x="1362456" y="3238500"/>
                    <a:pt x="1336548" y="3375660"/>
                    <a:pt x="1325880" y="3447288"/>
                  </a:cubicBezTo>
                  <a:cubicBezTo>
                    <a:pt x="1315212" y="3518916"/>
                    <a:pt x="1345692" y="3547872"/>
                    <a:pt x="1316736" y="3566160"/>
                  </a:cubicBezTo>
                  <a:cubicBezTo>
                    <a:pt x="1287780" y="3584448"/>
                    <a:pt x="1196340" y="3546348"/>
                    <a:pt x="1152144" y="3557016"/>
                  </a:cubicBezTo>
                  <a:cubicBezTo>
                    <a:pt x="1107948" y="3567684"/>
                    <a:pt x="1098804" y="3608832"/>
                    <a:pt x="1051560" y="3630168"/>
                  </a:cubicBezTo>
                  <a:cubicBezTo>
                    <a:pt x="1004316" y="3651504"/>
                    <a:pt x="929640" y="3672840"/>
                    <a:pt x="868680" y="3685032"/>
                  </a:cubicBezTo>
                  <a:cubicBezTo>
                    <a:pt x="807720" y="3697224"/>
                    <a:pt x="737616" y="3681984"/>
                    <a:pt x="685800" y="3703320"/>
                  </a:cubicBezTo>
                  <a:cubicBezTo>
                    <a:pt x="633984" y="3724656"/>
                    <a:pt x="626364" y="3794760"/>
                    <a:pt x="557784" y="3813048"/>
                  </a:cubicBezTo>
                  <a:cubicBezTo>
                    <a:pt x="489204" y="3831336"/>
                    <a:pt x="353568" y="3796284"/>
                    <a:pt x="274320" y="3813048"/>
                  </a:cubicBezTo>
                  <a:cubicBezTo>
                    <a:pt x="195072" y="3829812"/>
                    <a:pt x="120396" y="3906012"/>
                    <a:pt x="82296" y="3913632"/>
                  </a:cubicBezTo>
                  <a:cubicBezTo>
                    <a:pt x="44196" y="3921252"/>
                    <a:pt x="0" y="3892296"/>
                    <a:pt x="0" y="38679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841492" y="1213104"/>
              <a:ext cx="1849120" cy="2133600"/>
            </a:xfrm>
            <a:custGeom>
              <a:avLst/>
              <a:gdLst>
                <a:gd name="connsiteX0" fmla="*/ 21336 w 1865376"/>
                <a:gd name="connsiteY0" fmla="*/ 80772 h 2138172"/>
                <a:gd name="connsiteX1" fmla="*/ 204216 w 1865376"/>
                <a:gd name="connsiteY1" fmla="*/ 99060 h 2138172"/>
                <a:gd name="connsiteX2" fmla="*/ 268224 w 1865376"/>
                <a:gd name="connsiteY2" fmla="*/ 172212 h 2138172"/>
                <a:gd name="connsiteX3" fmla="*/ 249936 w 1865376"/>
                <a:gd name="connsiteY3" fmla="*/ 391668 h 2138172"/>
                <a:gd name="connsiteX4" fmla="*/ 249936 w 1865376"/>
                <a:gd name="connsiteY4" fmla="*/ 839724 h 2138172"/>
                <a:gd name="connsiteX5" fmla="*/ 249936 w 1865376"/>
                <a:gd name="connsiteY5" fmla="*/ 1315212 h 2138172"/>
                <a:gd name="connsiteX6" fmla="*/ 249936 w 1865376"/>
                <a:gd name="connsiteY6" fmla="*/ 1406652 h 2138172"/>
                <a:gd name="connsiteX7" fmla="*/ 551688 w 1865376"/>
                <a:gd name="connsiteY7" fmla="*/ 1680972 h 2138172"/>
                <a:gd name="connsiteX8" fmla="*/ 780288 w 1865376"/>
                <a:gd name="connsiteY8" fmla="*/ 1744980 h 2138172"/>
                <a:gd name="connsiteX9" fmla="*/ 1054608 w 1865376"/>
                <a:gd name="connsiteY9" fmla="*/ 1882140 h 2138172"/>
                <a:gd name="connsiteX10" fmla="*/ 1264920 w 1865376"/>
                <a:gd name="connsiteY10" fmla="*/ 1909572 h 2138172"/>
                <a:gd name="connsiteX11" fmla="*/ 1347216 w 1865376"/>
                <a:gd name="connsiteY11" fmla="*/ 1781556 h 2138172"/>
                <a:gd name="connsiteX12" fmla="*/ 1374648 w 1865376"/>
                <a:gd name="connsiteY12" fmla="*/ 1415796 h 2138172"/>
                <a:gd name="connsiteX13" fmla="*/ 1374648 w 1865376"/>
                <a:gd name="connsiteY13" fmla="*/ 1214628 h 2138172"/>
                <a:gd name="connsiteX14" fmla="*/ 1493520 w 1865376"/>
                <a:gd name="connsiteY14" fmla="*/ 684276 h 2138172"/>
                <a:gd name="connsiteX15" fmla="*/ 1767840 w 1865376"/>
                <a:gd name="connsiteY15" fmla="*/ 803148 h 2138172"/>
                <a:gd name="connsiteX16" fmla="*/ 1840992 w 1865376"/>
                <a:gd name="connsiteY16" fmla="*/ 885444 h 2138172"/>
                <a:gd name="connsiteX17" fmla="*/ 1621536 w 1865376"/>
                <a:gd name="connsiteY17" fmla="*/ 1022604 h 2138172"/>
                <a:gd name="connsiteX18" fmla="*/ 1539240 w 1865376"/>
                <a:gd name="connsiteY18" fmla="*/ 1114044 h 2138172"/>
                <a:gd name="connsiteX19" fmla="*/ 1520952 w 1865376"/>
                <a:gd name="connsiteY19" fmla="*/ 1516380 h 2138172"/>
                <a:gd name="connsiteX20" fmla="*/ 1530096 w 1865376"/>
                <a:gd name="connsiteY20" fmla="*/ 1973580 h 2138172"/>
                <a:gd name="connsiteX21" fmla="*/ 1475232 w 1865376"/>
                <a:gd name="connsiteY21" fmla="*/ 2101596 h 2138172"/>
                <a:gd name="connsiteX22" fmla="*/ 1100328 w 1865376"/>
                <a:gd name="connsiteY22" fmla="*/ 2110740 h 2138172"/>
                <a:gd name="connsiteX23" fmla="*/ 643128 w 1865376"/>
                <a:gd name="connsiteY23" fmla="*/ 1937004 h 2138172"/>
                <a:gd name="connsiteX24" fmla="*/ 359664 w 1865376"/>
                <a:gd name="connsiteY24" fmla="*/ 1891284 h 2138172"/>
                <a:gd name="connsiteX25" fmla="*/ 76200 w 1865376"/>
                <a:gd name="connsiteY25" fmla="*/ 1525524 h 2138172"/>
                <a:gd name="connsiteX26" fmla="*/ 76200 w 1865376"/>
                <a:gd name="connsiteY26" fmla="*/ 1251204 h 2138172"/>
                <a:gd name="connsiteX27" fmla="*/ 76200 w 1865376"/>
                <a:gd name="connsiteY27" fmla="*/ 583692 h 2138172"/>
                <a:gd name="connsiteX28" fmla="*/ 21336 w 1865376"/>
                <a:gd name="connsiteY28" fmla="*/ 80772 h 2138172"/>
                <a:gd name="connsiteX0" fmla="*/ 21336 w 1865376"/>
                <a:gd name="connsiteY0" fmla="*/ 80772 h 2214372"/>
                <a:gd name="connsiteX1" fmla="*/ 204216 w 1865376"/>
                <a:gd name="connsiteY1" fmla="*/ 175260 h 2214372"/>
                <a:gd name="connsiteX2" fmla="*/ 268224 w 1865376"/>
                <a:gd name="connsiteY2" fmla="*/ 248412 h 2214372"/>
                <a:gd name="connsiteX3" fmla="*/ 249936 w 1865376"/>
                <a:gd name="connsiteY3" fmla="*/ 467868 h 2214372"/>
                <a:gd name="connsiteX4" fmla="*/ 249936 w 1865376"/>
                <a:gd name="connsiteY4" fmla="*/ 915924 h 2214372"/>
                <a:gd name="connsiteX5" fmla="*/ 249936 w 1865376"/>
                <a:gd name="connsiteY5" fmla="*/ 1391412 h 2214372"/>
                <a:gd name="connsiteX6" fmla="*/ 249936 w 1865376"/>
                <a:gd name="connsiteY6" fmla="*/ 1482852 h 2214372"/>
                <a:gd name="connsiteX7" fmla="*/ 551688 w 1865376"/>
                <a:gd name="connsiteY7" fmla="*/ 1757172 h 2214372"/>
                <a:gd name="connsiteX8" fmla="*/ 780288 w 1865376"/>
                <a:gd name="connsiteY8" fmla="*/ 1821180 h 2214372"/>
                <a:gd name="connsiteX9" fmla="*/ 1054608 w 1865376"/>
                <a:gd name="connsiteY9" fmla="*/ 1958340 h 2214372"/>
                <a:gd name="connsiteX10" fmla="*/ 1264920 w 1865376"/>
                <a:gd name="connsiteY10" fmla="*/ 1985772 h 2214372"/>
                <a:gd name="connsiteX11" fmla="*/ 1347216 w 1865376"/>
                <a:gd name="connsiteY11" fmla="*/ 1857756 h 2214372"/>
                <a:gd name="connsiteX12" fmla="*/ 1374648 w 1865376"/>
                <a:gd name="connsiteY12" fmla="*/ 1491996 h 2214372"/>
                <a:gd name="connsiteX13" fmla="*/ 1374648 w 1865376"/>
                <a:gd name="connsiteY13" fmla="*/ 1290828 h 2214372"/>
                <a:gd name="connsiteX14" fmla="*/ 1493520 w 1865376"/>
                <a:gd name="connsiteY14" fmla="*/ 760476 h 2214372"/>
                <a:gd name="connsiteX15" fmla="*/ 1767840 w 1865376"/>
                <a:gd name="connsiteY15" fmla="*/ 879348 h 2214372"/>
                <a:gd name="connsiteX16" fmla="*/ 1840992 w 1865376"/>
                <a:gd name="connsiteY16" fmla="*/ 961644 h 2214372"/>
                <a:gd name="connsiteX17" fmla="*/ 1621536 w 1865376"/>
                <a:gd name="connsiteY17" fmla="*/ 1098804 h 2214372"/>
                <a:gd name="connsiteX18" fmla="*/ 1539240 w 1865376"/>
                <a:gd name="connsiteY18" fmla="*/ 1190244 h 2214372"/>
                <a:gd name="connsiteX19" fmla="*/ 1520952 w 1865376"/>
                <a:gd name="connsiteY19" fmla="*/ 1592580 h 2214372"/>
                <a:gd name="connsiteX20" fmla="*/ 1530096 w 1865376"/>
                <a:gd name="connsiteY20" fmla="*/ 2049780 h 2214372"/>
                <a:gd name="connsiteX21" fmla="*/ 1475232 w 1865376"/>
                <a:gd name="connsiteY21" fmla="*/ 2177796 h 2214372"/>
                <a:gd name="connsiteX22" fmla="*/ 1100328 w 1865376"/>
                <a:gd name="connsiteY22" fmla="*/ 2186940 h 2214372"/>
                <a:gd name="connsiteX23" fmla="*/ 643128 w 1865376"/>
                <a:gd name="connsiteY23" fmla="*/ 2013204 h 2214372"/>
                <a:gd name="connsiteX24" fmla="*/ 359664 w 1865376"/>
                <a:gd name="connsiteY24" fmla="*/ 1967484 h 2214372"/>
                <a:gd name="connsiteX25" fmla="*/ 76200 w 1865376"/>
                <a:gd name="connsiteY25" fmla="*/ 1601724 h 2214372"/>
                <a:gd name="connsiteX26" fmla="*/ 76200 w 1865376"/>
                <a:gd name="connsiteY26" fmla="*/ 1327404 h 2214372"/>
                <a:gd name="connsiteX27" fmla="*/ 76200 w 1865376"/>
                <a:gd name="connsiteY27" fmla="*/ 659892 h 2214372"/>
                <a:gd name="connsiteX28" fmla="*/ 21336 w 1865376"/>
                <a:gd name="connsiteY28" fmla="*/ 80772 h 2214372"/>
                <a:gd name="connsiteX0" fmla="*/ 21336 w 1865376"/>
                <a:gd name="connsiteY0" fmla="*/ 80772 h 2214372"/>
                <a:gd name="connsiteX1" fmla="*/ 204216 w 1865376"/>
                <a:gd name="connsiteY1" fmla="*/ 175260 h 2214372"/>
                <a:gd name="connsiteX2" fmla="*/ 268224 w 1865376"/>
                <a:gd name="connsiteY2" fmla="*/ 248412 h 2214372"/>
                <a:gd name="connsiteX3" fmla="*/ 257285 w 1865376"/>
                <a:gd name="connsiteY3" fmla="*/ 253293 h 2214372"/>
                <a:gd name="connsiteX4" fmla="*/ 249936 w 1865376"/>
                <a:gd name="connsiteY4" fmla="*/ 467868 h 2214372"/>
                <a:gd name="connsiteX5" fmla="*/ 249936 w 1865376"/>
                <a:gd name="connsiteY5" fmla="*/ 915924 h 2214372"/>
                <a:gd name="connsiteX6" fmla="*/ 249936 w 1865376"/>
                <a:gd name="connsiteY6" fmla="*/ 1391412 h 2214372"/>
                <a:gd name="connsiteX7" fmla="*/ 249936 w 1865376"/>
                <a:gd name="connsiteY7" fmla="*/ 1482852 h 2214372"/>
                <a:gd name="connsiteX8" fmla="*/ 551688 w 1865376"/>
                <a:gd name="connsiteY8" fmla="*/ 1757172 h 2214372"/>
                <a:gd name="connsiteX9" fmla="*/ 780288 w 1865376"/>
                <a:gd name="connsiteY9" fmla="*/ 1821180 h 2214372"/>
                <a:gd name="connsiteX10" fmla="*/ 1054608 w 1865376"/>
                <a:gd name="connsiteY10" fmla="*/ 1958340 h 2214372"/>
                <a:gd name="connsiteX11" fmla="*/ 1264920 w 1865376"/>
                <a:gd name="connsiteY11" fmla="*/ 1985772 h 2214372"/>
                <a:gd name="connsiteX12" fmla="*/ 1347216 w 1865376"/>
                <a:gd name="connsiteY12" fmla="*/ 1857756 h 2214372"/>
                <a:gd name="connsiteX13" fmla="*/ 1374648 w 1865376"/>
                <a:gd name="connsiteY13" fmla="*/ 1491996 h 2214372"/>
                <a:gd name="connsiteX14" fmla="*/ 1374648 w 1865376"/>
                <a:gd name="connsiteY14" fmla="*/ 1290828 h 2214372"/>
                <a:gd name="connsiteX15" fmla="*/ 1493520 w 1865376"/>
                <a:gd name="connsiteY15" fmla="*/ 760476 h 2214372"/>
                <a:gd name="connsiteX16" fmla="*/ 1767840 w 1865376"/>
                <a:gd name="connsiteY16" fmla="*/ 879348 h 2214372"/>
                <a:gd name="connsiteX17" fmla="*/ 1840992 w 1865376"/>
                <a:gd name="connsiteY17" fmla="*/ 961644 h 2214372"/>
                <a:gd name="connsiteX18" fmla="*/ 1621536 w 1865376"/>
                <a:gd name="connsiteY18" fmla="*/ 1098804 h 2214372"/>
                <a:gd name="connsiteX19" fmla="*/ 1539240 w 1865376"/>
                <a:gd name="connsiteY19" fmla="*/ 1190244 h 2214372"/>
                <a:gd name="connsiteX20" fmla="*/ 1520952 w 1865376"/>
                <a:gd name="connsiteY20" fmla="*/ 1592580 h 2214372"/>
                <a:gd name="connsiteX21" fmla="*/ 1530096 w 1865376"/>
                <a:gd name="connsiteY21" fmla="*/ 2049780 h 2214372"/>
                <a:gd name="connsiteX22" fmla="*/ 1475232 w 1865376"/>
                <a:gd name="connsiteY22" fmla="*/ 2177796 h 2214372"/>
                <a:gd name="connsiteX23" fmla="*/ 1100328 w 1865376"/>
                <a:gd name="connsiteY23" fmla="*/ 2186940 h 2214372"/>
                <a:gd name="connsiteX24" fmla="*/ 643128 w 1865376"/>
                <a:gd name="connsiteY24" fmla="*/ 2013204 h 2214372"/>
                <a:gd name="connsiteX25" fmla="*/ 359664 w 1865376"/>
                <a:gd name="connsiteY25" fmla="*/ 1967484 h 2214372"/>
                <a:gd name="connsiteX26" fmla="*/ 76200 w 1865376"/>
                <a:gd name="connsiteY26" fmla="*/ 1601724 h 2214372"/>
                <a:gd name="connsiteX27" fmla="*/ 76200 w 1865376"/>
                <a:gd name="connsiteY27" fmla="*/ 1327404 h 2214372"/>
                <a:gd name="connsiteX28" fmla="*/ 76200 w 1865376"/>
                <a:gd name="connsiteY28" fmla="*/ 659892 h 2214372"/>
                <a:gd name="connsiteX29" fmla="*/ 21336 w 1865376"/>
                <a:gd name="connsiteY29" fmla="*/ 80772 h 2214372"/>
                <a:gd name="connsiteX0" fmla="*/ 21336 w 1865376"/>
                <a:gd name="connsiteY0" fmla="*/ 80772 h 2214372"/>
                <a:gd name="connsiteX1" fmla="*/ 204216 w 1865376"/>
                <a:gd name="connsiteY1" fmla="*/ 175260 h 2214372"/>
                <a:gd name="connsiteX2" fmla="*/ 268224 w 1865376"/>
                <a:gd name="connsiteY2" fmla="*/ 248412 h 2214372"/>
                <a:gd name="connsiteX3" fmla="*/ 257285 w 1865376"/>
                <a:gd name="connsiteY3" fmla="*/ 253293 h 2214372"/>
                <a:gd name="connsiteX4" fmla="*/ 249936 w 1865376"/>
                <a:gd name="connsiteY4" fmla="*/ 467868 h 2214372"/>
                <a:gd name="connsiteX5" fmla="*/ 249936 w 1865376"/>
                <a:gd name="connsiteY5" fmla="*/ 915924 h 2214372"/>
                <a:gd name="connsiteX6" fmla="*/ 249936 w 1865376"/>
                <a:gd name="connsiteY6" fmla="*/ 1391412 h 2214372"/>
                <a:gd name="connsiteX7" fmla="*/ 249936 w 1865376"/>
                <a:gd name="connsiteY7" fmla="*/ 1482852 h 2214372"/>
                <a:gd name="connsiteX8" fmla="*/ 551688 w 1865376"/>
                <a:gd name="connsiteY8" fmla="*/ 1757172 h 2214372"/>
                <a:gd name="connsiteX9" fmla="*/ 780288 w 1865376"/>
                <a:gd name="connsiteY9" fmla="*/ 1821180 h 2214372"/>
                <a:gd name="connsiteX10" fmla="*/ 1054608 w 1865376"/>
                <a:gd name="connsiteY10" fmla="*/ 1958340 h 2214372"/>
                <a:gd name="connsiteX11" fmla="*/ 1264920 w 1865376"/>
                <a:gd name="connsiteY11" fmla="*/ 1985772 h 2214372"/>
                <a:gd name="connsiteX12" fmla="*/ 1347216 w 1865376"/>
                <a:gd name="connsiteY12" fmla="*/ 1857756 h 2214372"/>
                <a:gd name="connsiteX13" fmla="*/ 1374648 w 1865376"/>
                <a:gd name="connsiteY13" fmla="*/ 1491996 h 2214372"/>
                <a:gd name="connsiteX14" fmla="*/ 1374648 w 1865376"/>
                <a:gd name="connsiteY14" fmla="*/ 1290828 h 2214372"/>
                <a:gd name="connsiteX15" fmla="*/ 1493520 w 1865376"/>
                <a:gd name="connsiteY15" fmla="*/ 760476 h 2214372"/>
                <a:gd name="connsiteX16" fmla="*/ 1767840 w 1865376"/>
                <a:gd name="connsiteY16" fmla="*/ 879348 h 2214372"/>
                <a:gd name="connsiteX17" fmla="*/ 1840992 w 1865376"/>
                <a:gd name="connsiteY17" fmla="*/ 961644 h 2214372"/>
                <a:gd name="connsiteX18" fmla="*/ 1621536 w 1865376"/>
                <a:gd name="connsiteY18" fmla="*/ 1098804 h 2214372"/>
                <a:gd name="connsiteX19" fmla="*/ 1539240 w 1865376"/>
                <a:gd name="connsiteY19" fmla="*/ 1190244 h 2214372"/>
                <a:gd name="connsiteX20" fmla="*/ 1520952 w 1865376"/>
                <a:gd name="connsiteY20" fmla="*/ 1592580 h 2214372"/>
                <a:gd name="connsiteX21" fmla="*/ 1530096 w 1865376"/>
                <a:gd name="connsiteY21" fmla="*/ 2049780 h 2214372"/>
                <a:gd name="connsiteX22" fmla="*/ 1475232 w 1865376"/>
                <a:gd name="connsiteY22" fmla="*/ 2177796 h 2214372"/>
                <a:gd name="connsiteX23" fmla="*/ 1100328 w 1865376"/>
                <a:gd name="connsiteY23" fmla="*/ 2186940 h 2214372"/>
                <a:gd name="connsiteX24" fmla="*/ 643128 w 1865376"/>
                <a:gd name="connsiteY24" fmla="*/ 2013204 h 2214372"/>
                <a:gd name="connsiteX25" fmla="*/ 359664 w 1865376"/>
                <a:gd name="connsiteY25" fmla="*/ 1967484 h 2214372"/>
                <a:gd name="connsiteX26" fmla="*/ 76200 w 1865376"/>
                <a:gd name="connsiteY26" fmla="*/ 1601724 h 2214372"/>
                <a:gd name="connsiteX27" fmla="*/ 76200 w 1865376"/>
                <a:gd name="connsiteY27" fmla="*/ 1327404 h 2214372"/>
                <a:gd name="connsiteX28" fmla="*/ 76200 w 1865376"/>
                <a:gd name="connsiteY28" fmla="*/ 659892 h 2214372"/>
                <a:gd name="connsiteX29" fmla="*/ 21336 w 1865376"/>
                <a:gd name="connsiteY29" fmla="*/ 80772 h 2214372"/>
                <a:gd name="connsiteX0" fmla="*/ 21336 w 1865376"/>
                <a:gd name="connsiteY0" fmla="*/ 0 h 2133600"/>
                <a:gd name="connsiteX1" fmla="*/ 204216 w 1865376"/>
                <a:gd name="connsiteY1" fmla="*/ 94488 h 2133600"/>
                <a:gd name="connsiteX2" fmla="*/ 268224 w 1865376"/>
                <a:gd name="connsiteY2" fmla="*/ 167640 h 2133600"/>
                <a:gd name="connsiteX3" fmla="*/ 257285 w 1865376"/>
                <a:gd name="connsiteY3" fmla="*/ 172521 h 2133600"/>
                <a:gd name="connsiteX4" fmla="*/ 249936 w 1865376"/>
                <a:gd name="connsiteY4" fmla="*/ 387096 h 2133600"/>
                <a:gd name="connsiteX5" fmla="*/ 249936 w 1865376"/>
                <a:gd name="connsiteY5" fmla="*/ 835152 h 2133600"/>
                <a:gd name="connsiteX6" fmla="*/ 249936 w 1865376"/>
                <a:gd name="connsiteY6" fmla="*/ 1310640 h 2133600"/>
                <a:gd name="connsiteX7" fmla="*/ 249936 w 1865376"/>
                <a:gd name="connsiteY7" fmla="*/ 1402080 h 2133600"/>
                <a:gd name="connsiteX8" fmla="*/ 551688 w 1865376"/>
                <a:gd name="connsiteY8" fmla="*/ 1676400 h 2133600"/>
                <a:gd name="connsiteX9" fmla="*/ 780288 w 1865376"/>
                <a:gd name="connsiteY9" fmla="*/ 1740408 h 2133600"/>
                <a:gd name="connsiteX10" fmla="*/ 1054608 w 1865376"/>
                <a:gd name="connsiteY10" fmla="*/ 1877568 h 2133600"/>
                <a:gd name="connsiteX11" fmla="*/ 1264920 w 1865376"/>
                <a:gd name="connsiteY11" fmla="*/ 1905000 h 2133600"/>
                <a:gd name="connsiteX12" fmla="*/ 1347216 w 1865376"/>
                <a:gd name="connsiteY12" fmla="*/ 1776984 h 2133600"/>
                <a:gd name="connsiteX13" fmla="*/ 1374648 w 1865376"/>
                <a:gd name="connsiteY13" fmla="*/ 1411224 h 2133600"/>
                <a:gd name="connsiteX14" fmla="*/ 1374648 w 1865376"/>
                <a:gd name="connsiteY14" fmla="*/ 1210056 h 2133600"/>
                <a:gd name="connsiteX15" fmla="*/ 1493520 w 1865376"/>
                <a:gd name="connsiteY15" fmla="*/ 679704 h 2133600"/>
                <a:gd name="connsiteX16" fmla="*/ 1767840 w 1865376"/>
                <a:gd name="connsiteY16" fmla="*/ 798576 h 2133600"/>
                <a:gd name="connsiteX17" fmla="*/ 1840992 w 1865376"/>
                <a:gd name="connsiteY17" fmla="*/ 880872 h 2133600"/>
                <a:gd name="connsiteX18" fmla="*/ 1621536 w 1865376"/>
                <a:gd name="connsiteY18" fmla="*/ 1018032 h 2133600"/>
                <a:gd name="connsiteX19" fmla="*/ 1539240 w 1865376"/>
                <a:gd name="connsiteY19" fmla="*/ 1109472 h 2133600"/>
                <a:gd name="connsiteX20" fmla="*/ 1520952 w 1865376"/>
                <a:gd name="connsiteY20" fmla="*/ 1511808 h 2133600"/>
                <a:gd name="connsiteX21" fmla="*/ 1530096 w 1865376"/>
                <a:gd name="connsiteY21" fmla="*/ 1969008 h 2133600"/>
                <a:gd name="connsiteX22" fmla="*/ 1475232 w 1865376"/>
                <a:gd name="connsiteY22" fmla="*/ 2097024 h 2133600"/>
                <a:gd name="connsiteX23" fmla="*/ 1100328 w 1865376"/>
                <a:gd name="connsiteY23" fmla="*/ 2106168 h 2133600"/>
                <a:gd name="connsiteX24" fmla="*/ 643128 w 1865376"/>
                <a:gd name="connsiteY24" fmla="*/ 1932432 h 2133600"/>
                <a:gd name="connsiteX25" fmla="*/ 359664 w 1865376"/>
                <a:gd name="connsiteY25" fmla="*/ 1886712 h 2133600"/>
                <a:gd name="connsiteX26" fmla="*/ 76200 w 1865376"/>
                <a:gd name="connsiteY26" fmla="*/ 1520952 h 2133600"/>
                <a:gd name="connsiteX27" fmla="*/ 76200 w 1865376"/>
                <a:gd name="connsiteY27" fmla="*/ 1246632 h 2133600"/>
                <a:gd name="connsiteX28" fmla="*/ 76200 w 1865376"/>
                <a:gd name="connsiteY28" fmla="*/ 579120 h 2133600"/>
                <a:gd name="connsiteX29" fmla="*/ 21336 w 1865376"/>
                <a:gd name="connsiteY29" fmla="*/ 0 h 2133600"/>
                <a:gd name="connsiteX0" fmla="*/ 21336 w 1865376"/>
                <a:gd name="connsiteY0" fmla="*/ 0 h 2133600"/>
                <a:gd name="connsiteX1" fmla="*/ 204216 w 1865376"/>
                <a:gd name="connsiteY1" fmla="*/ 94488 h 2133600"/>
                <a:gd name="connsiteX2" fmla="*/ 268224 w 1865376"/>
                <a:gd name="connsiteY2" fmla="*/ 167640 h 2133600"/>
                <a:gd name="connsiteX3" fmla="*/ 257285 w 1865376"/>
                <a:gd name="connsiteY3" fmla="*/ 172521 h 2133600"/>
                <a:gd name="connsiteX4" fmla="*/ 249936 w 1865376"/>
                <a:gd name="connsiteY4" fmla="*/ 387096 h 2133600"/>
                <a:gd name="connsiteX5" fmla="*/ 249936 w 1865376"/>
                <a:gd name="connsiteY5" fmla="*/ 835152 h 2133600"/>
                <a:gd name="connsiteX6" fmla="*/ 249936 w 1865376"/>
                <a:gd name="connsiteY6" fmla="*/ 1310640 h 2133600"/>
                <a:gd name="connsiteX7" fmla="*/ 249936 w 1865376"/>
                <a:gd name="connsiteY7" fmla="*/ 1402080 h 2133600"/>
                <a:gd name="connsiteX8" fmla="*/ 551688 w 1865376"/>
                <a:gd name="connsiteY8" fmla="*/ 1676400 h 2133600"/>
                <a:gd name="connsiteX9" fmla="*/ 780288 w 1865376"/>
                <a:gd name="connsiteY9" fmla="*/ 1740408 h 2133600"/>
                <a:gd name="connsiteX10" fmla="*/ 1054608 w 1865376"/>
                <a:gd name="connsiteY10" fmla="*/ 1877568 h 2133600"/>
                <a:gd name="connsiteX11" fmla="*/ 1264920 w 1865376"/>
                <a:gd name="connsiteY11" fmla="*/ 1905000 h 2133600"/>
                <a:gd name="connsiteX12" fmla="*/ 1347216 w 1865376"/>
                <a:gd name="connsiteY12" fmla="*/ 1776984 h 2133600"/>
                <a:gd name="connsiteX13" fmla="*/ 1374648 w 1865376"/>
                <a:gd name="connsiteY13" fmla="*/ 1411224 h 2133600"/>
                <a:gd name="connsiteX14" fmla="*/ 1374648 w 1865376"/>
                <a:gd name="connsiteY14" fmla="*/ 1210056 h 2133600"/>
                <a:gd name="connsiteX15" fmla="*/ 1493520 w 1865376"/>
                <a:gd name="connsiteY15" fmla="*/ 679704 h 2133600"/>
                <a:gd name="connsiteX16" fmla="*/ 1767840 w 1865376"/>
                <a:gd name="connsiteY16" fmla="*/ 798576 h 2133600"/>
                <a:gd name="connsiteX17" fmla="*/ 1840992 w 1865376"/>
                <a:gd name="connsiteY17" fmla="*/ 880872 h 2133600"/>
                <a:gd name="connsiteX18" fmla="*/ 1621536 w 1865376"/>
                <a:gd name="connsiteY18" fmla="*/ 1018032 h 2133600"/>
                <a:gd name="connsiteX19" fmla="*/ 1539240 w 1865376"/>
                <a:gd name="connsiteY19" fmla="*/ 1109472 h 2133600"/>
                <a:gd name="connsiteX20" fmla="*/ 1520952 w 1865376"/>
                <a:gd name="connsiteY20" fmla="*/ 1511808 h 2133600"/>
                <a:gd name="connsiteX21" fmla="*/ 1530096 w 1865376"/>
                <a:gd name="connsiteY21" fmla="*/ 1969008 h 2133600"/>
                <a:gd name="connsiteX22" fmla="*/ 1475232 w 1865376"/>
                <a:gd name="connsiteY22" fmla="*/ 2097024 h 2133600"/>
                <a:gd name="connsiteX23" fmla="*/ 1100328 w 1865376"/>
                <a:gd name="connsiteY23" fmla="*/ 2106168 h 2133600"/>
                <a:gd name="connsiteX24" fmla="*/ 643128 w 1865376"/>
                <a:gd name="connsiteY24" fmla="*/ 1932432 h 2133600"/>
                <a:gd name="connsiteX25" fmla="*/ 359664 w 1865376"/>
                <a:gd name="connsiteY25" fmla="*/ 1886712 h 2133600"/>
                <a:gd name="connsiteX26" fmla="*/ 76200 w 1865376"/>
                <a:gd name="connsiteY26" fmla="*/ 1520952 h 2133600"/>
                <a:gd name="connsiteX27" fmla="*/ 76200 w 1865376"/>
                <a:gd name="connsiteY27" fmla="*/ 1246632 h 2133600"/>
                <a:gd name="connsiteX28" fmla="*/ 76200 w 1865376"/>
                <a:gd name="connsiteY28" fmla="*/ 579120 h 2133600"/>
                <a:gd name="connsiteX29" fmla="*/ 21336 w 1865376"/>
                <a:gd name="connsiteY29" fmla="*/ 0 h 2133600"/>
                <a:gd name="connsiteX0" fmla="*/ 21336 w 1865376"/>
                <a:gd name="connsiteY0" fmla="*/ 0 h 2133600"/>
                <a:gd name="connsiteX1" fmla="*/ 204216 w 1865376"/>
                <a:gd name="connsiteY1" fmla="*/ 94488 h 2133600"/>
                <a:gd name="connsiteX2" fmla="*/ 268224 w 1865376"/>
                <a:gd name="connsiteY2" fmla="*/ 167640 h 2133600"/>
                <a:gd name="connsiteX3" fmla="*/ 257285 w 1865376"/>
                <a:gd name="connsiteY3" fmla="*/ 172521 h 2133600"/>
                <a:gd name="connsiteX4" fmla="*/ 249936 w 1865376"/>
                <a:gd name="connsiteY4" fmla="*/ 387096 h 2133600"/>
                <a:gd name="connsiteX5" fmla="*/ 249936 w 1865376"/>
                <a:gd name="connsiteY5" fmla="*/ 835152 h 2133600"/>
                <a:gd name="connsiteX6" fmla="*/ 249936 w 1865376"/>
                <a:gd name="connsiteY6" fmla="*/ 1310640 h 2133600"/>
                <a:gd name="connsiteX7" fmla="*/ 249936 w 1865376"/>
                <a:gd name="connsiteY7" fmla="*/ 1402080 h 2133600"/>
                <a:gd name="connsiteX8" fmla="*/ 551688 w 1865376"/>
                <a:gd name="connsiteY8" fmla="*/ 1676400 h 2133600"/>
                <a:gd name="connsiteX9" fmla="*/ 780288 w 1865376"/>
                <a:gd name="connsiteY9" fmla="*/ 1740408 h 2133600"/>
                <a:gd name="connsiteX10" fmla="*/ 1054608 w 1865376"/>
                <a:gd name="connsiteY10" fmla="*/ 1877568 h 2133600"/>
                <a:gd name="connsiteX11" fmla="*/ 1264920 w 1865376"/>
                <a:gd name="connsiteY11" fmla="*/ 1905000 h 2133600"/>
                <a:gd name="connsiteX12" fmla="*/ 1347216 w 1865376"/>
                <a:gd name="connsiteY12" fmla="*/ 1776984 h 2133600"/>
                <a:gd name="connsiteX13" fmla="*/ 1374648 w 1865376"/>
                <a:gd name="connsiteY13" fmla="*/ 1411224 h 2133600"/>
                <a:gd name="connsiteX14" fmla="*/ 1374648 w 1865376"/>
                <a:gd name="connsiteY14" fmla="*/ 1210056 h 2133600"/>
                <a:gd name="connsiteX15" fmla="*/ 1493520 w 1865376"/>
                <a:gd name="connsiteY15" fmla="*/ 679704 h 2133600"/>
                <a:gd name="connsiteX16" fmla="*/ 1767840 w 1865376"/>
                <a:gd name="connsiteY16" fmla="*/ 798576 h 2133600"/>
                <a:gd name="connsiteX17" fmla="*/ 1840992 w 1865376"/>
                <a:gd name="connsiteY17" fmla="*/ 880872 h 2133600"/>
                <a:gd name="connsiteX18" fmla="*/ 1621536 w 1865376"/>
                <a:gd name="connsiteY18" fmla="*/ 1018032 h 2133600"/>
                <a:gd name="connsiteX19" fmla="*/ 1539240 w 1865376"/>
                <a:gd name="connsiteY19" fmla="*/ 1109472 h 2133600"/>
                <a:gd name="connsiteX20" fmla="*/ 1520952 w 1865376"/>
                <a:gd name="connsiteY20" fmla="*/ 1511808 h 2133600"/>
                <a:gd name="connsiteX21" fmla="*/ 1530096 w 1865376"/>
                <a:gd name="connsiteY21" fmla="*/ 1969008 h 2133600"/>
                <a:gd name="connsiteX22" fmla="*/ 1475232 w 1865376"/>
                <a:gd name="connsiteY22" fmla="*/ 2097024 h 2133600"/>
                <a:gd name="connsiteX23" fmla="*/ 1100328 w 1865376"/>
                <a:gd name="connsiteY23" fmla="*/ 2106168 h 2133600"/>
                <a:gd name="connsiteX24" fmla="*/ 643128 w 1865376"/>
                <a:gd name="connsiteY24" fmla="*/ 1932432 h 2133600"/>
                <a:gd name="connsiteX25" fmla="*/ 359664 w 1865376"/>
                <a:gd name="connsiteY25" fmla="*/ 1886712 h 2133600"/>
                <a:gd name="connsiteX26" fmla="*/ 76200 w 1865376"/>
                <a:gd name="connsiteY26" fmla="*/ 1520952 h 2133600"/>
                <a:gd name="connsiteX27" fmla="*/ 76200 w 1865376"/>
                <a:gd name="connsiteY27" fmla="*/ 1246632 h 2133600"/>
                <a:gd name="connsiteX28" fmla="*/ 76200 w 1865376"/>
                <a:gd name="connsiteY28" fmla="*/ 579120 h 2133600"/>
                <a:gd name="connsiteX29" fmla="*/ 21336 w 1865376"/>
                <a:gd name="connsiteY29" fmla="*/ 0 h 2133600"/>
                <a:gd name="connsiteX0" fmla="*/ 68580 w 1836420"/>
                <a:gd name="connsiteY0" fmla="*/ 0 h 2133600"/>
                <a:gd name="connsiteX1" fmla="*/ 175260 w 1836420"/>
                <a:gd name="connsiteY1" fmla="*/ 94488 h 2133600"/>
                <a:gd name="connsiteX2" fmla="*/ 239268 w 1836420"/>
                <a:gd name="connsiteY2" fmla="*/ 167640 h 2133600"/>
                <a:gd name="connsiteX3" fmla="*/ 228329 w 1836420"/>
                <a:gd name="connsiteY3" fmla="*/ 172521 h 2133600"/>
                <a:gd name="connsiteX4" fmla="*/ 220980 w 1836420"/>
                <a:gd name="connsiteY4" fmla="*/ 387096 h 2133600"/>
                <a:gd name="connsiteX5" fmla="*/ 220980 w 1836420"/>
                <a:gd name="connsiteY5" fmla="*/ 835152 h 2133600"/>
                <a:gd name="connsiteX6" fmla="*/ 220980 w 1836420"/>
                <a:gd name="connsiteY6" fmla="*/ 1310640 h 2133600"/>
                <a:gd name="connsiteX7" fmla="*/ 220980 w 1836420"/>
                <a:gd name="connsiteY7" fmla="*/ 1402080 h 2133600"/>
                <a:gd name="connsiteX8" fmla="*/ 522732 w 1836420"/>
                <a:gd name="connsiteY8" fmla="*/ 1676400 h 2133600"/>
                <a:gd name="connsiteX9" fmla="*/ 751332 w 1836420"/>
                <a:gd name="connsiteY9" fmla="*/ 1740408 h 2133600"/>
                <a:gd name="connsiteX10" fmla="*/ 1025652 w 1836420"/>
                <a:gd name="connsiteY10" fmla="*/ 1877568 h 2133600"/>
                <a:gd name="connsiteX11" fmla="*/ 1235964 w 1836420"/>
                <a:gd name="connsiteY11" fmla="*/ 1905000 h 2133600"/>
                <a:gd name="connsiteX12" fmla="*/ 1318260 w 1836420"/>
                <a:gd name="connsiteY12" fmla="*/ 1776984 h 2133600"/>
                <a:gd name="connsiteX13" fmla="*/ 1345692 w 1836420"/>
                <a:gd name="connsiteY13" fmla="*/ 1411224 h 2133600"/>
                <a:gd name="connsiteX14" fmla="*/ 1345692 w 1836420"/>
                <a:gd name="connsiteY14" fmla="*/ 1210056 h 2133600"/>
                <a:gd name="connsiteX15" fmla="*/ 1464564 w 1836420"/>
                <a:gd name="connsiteY15" fmla="*/ 679704 h 2133600"/>
                <a:gd name="connsiteX16" fmla="*/ 1738884 w 1836420"/>
                <a:gd name="connsiteY16" fmla="*/ 798576 h 2133600"/>
                <a:gd name="connsiteX17" fmla="*/ 1812036 w 1836420"/>
                <a:gd name="connsiteY17" fmla="*/ 880872 h 2133600"/>
                <a:gd name="connsiteX18" fmla="*/ 1592580 w 1836420"/>
                <a:gd name="connsiteY18" fmla="*/ 1018032 h 2133600"/>
                <a:gd name="connsiteX19" fmla="*/ 1510284 w 1836420"/>
                <a:gd name="connsiteY19" fmla="*/ 1109472 h 2133600"/>
                <a:gd name="connsiteX20" fmla="*/ 1491996 w 1836420"/>
                <a:gd name="connsiteY20" fmla="*/ 1511808 h 2133600"/>
                <a:gd name="connsiteX21" fmla="*/ 1501140 w 1836420"/>
                <a:gd name="connsiteY21" fmla="*/ 1969008 h 2133600"/>
                <a:gd name="connsiteX22" fmla="*/ 1446276 w 1836420"/>
                <a:gd name="connsiteY22" fmla="*/ 2097024 h 2133600"/>
                <a:gd name="connsiteX23" fmla="*/ 1071372 w 1836420"/>
                <a:gd name="connsiteY23" fmla="*/ 2106168 h 2133600"/>
                <a:gd name="connsiteX24" fmla="*/ 614172 w 1836420"/>
                <a:gd name="connsiteY24" fmla="*/ 1932432 h 2133600"/>
                <a:gd name="connsiteX25" fmla="*/ 330708 w 1836420"/>
                <a:gd name="connsiteY25" fmla="*/ 1886712 h 2133600"/>
                <a:gd name="connsiteX26" fmla="*/ 47244 w 1836420"/>
                <a:gd name="connsiteY26" fmla="*/ 1520952 h 2133600"/>
                <a:gd name="connsiteX27" fmla="*/ 47244 w 1836420"/>
                <a:gd name="connsiteY27" fmla="*/ 1246632 h 2133600"/>
                <a:gd name="connsiteX28" fmla="*/ 47244 w 1836420"/>
                <a:gd name="connsiteY28" fmla="*/ 579120 h 2133600"/>
                <a:gd name="connsiteX29" fmla="*/ 68580 w 1836420"/>
                <a:gd name="connsiteY29" fmla="*/ 0 h 2133600"/>
                <a:gd name="connsiteX0" fmla="*/ 68580 w 1836420"/>
                <a:gd name="connsiteY0" fmla="*/ 0 h 2133600"/>
                <a:gd name="connsiteX1" fmla="*/ 175260 w 1836420"/>
                <a:gd name="connsiteY1" fmla="*/ 94488 h 2133600"/>
                <a:gd name="connsiteX2" fmla="*/ 239268 w 1836420"/>
                <a:gd name="connsiteY2" fmla="*/ 167640 h 2133600"/>
                <a:gd name="connsiteX3" fmla="*/ 228329 w 1836420"/>
                <a:gd name="connsiteY3" fmla="*/ 172521 h 2133600"/>
                <a:gd name="connsiteX4" fmla="*/ 220980 w 1836420"/>
                <a:gd name="connsiteY4" fmla="*/ 387096 h 2133600"/>
                <a:gd name="connsiteX5" fmla="*/ 220980 w 1836420"/>
                <a:gd name="connsiteY5" fmla="*/ 835152 h 2133600"/>
                <a:gd name="connsiteX6" fmla="*/ 220980 w 1836420"/>
                <a:gd name="connsiteY6" fmla="*/ 1310640 h 2133600"/>
                <a:gd name="connsiteX7" fmla="*/ 220980 w 1836420"/>
                <a:gd name="connsiteY7" fmla="*/ 1402080 h 2133600"/>
                <a:gd name="connsiteX8" fmla="*/ 522732 w 1836420"/>
                <a:gd name="connsiteY8" fmla="*/ 1676400 h 2133600"/>
                <a:gd name="connsiteX9" fmla="*/ 751332 w 1836420"/>
                <a:gd name="connsiteY9" fmla="*/ 1740408 h 2133600"/>
                <a:gd name="connsiteX10" fmla="*/ 1025652 w 1836420"/>
                <a:gd name="connsiteY10" fmla="*/ 1877568 h 2133600"/>
                <a:gd name="connsiteX11" fmla="*/ 1235964 w 1836420"/>
                <a:gd name="connsiteY11" fmla="*/ 1905000 h 2133600"/>
                <a:gd name="connsiteX12" fmla="*/ 1318260 w 1836420"/>
                <a:gd name="connsiteY12" fmla="*/ 1776984 h 2133600"/>
                <a:gd name="connsiteX13" fmla="*/ 1345692 w 1836420"/>
                <a:gd name="connsiteY13" fmla="*/ 1411224 h 2133600"/>
                <a:gd name="connsiteX14" fmla="*/ 1345692 w 1836420"/>
                <a:gd name="connsiteY14" fmla="*/ 1210056 h 2133600"/>
                <a:gd name="connsiteX15" fmla="*/ 1464564 w 1836420"/>
                <a:gd name="connsiteY15" fmla="*/ 679704 h 2133600"/>
                <a:gd name="connsiteX16" fmla="*/ 1468098 w 1836420"/>
                <a:gd name="connsiteY16" fmla="*/ 530614 h 2133600"/>
                <a:gd name="connsiteX17" fmla="*/ 1738884 w 1836420"/>
                <a:gd name="connsiteY17" fmla="*/ 798576 h 2133600"/>
                <a:gd name="connsiteX18" fmla="*/ 1812036 w 1836420"/>
                <a:gd name="connsiteY18" fmla="*/ 880872 h 2133600"/>
                <a:gd name="connsiteX19" fmla="*/ 1592580 w 1836420"/>
                <a:gd name="connsiteY19" fmla="*/ 1018032 h 2133600"/>
                <a:gd name="connsiteX20" fmla="*/ 1510284 w 1836420"/>
                <a:gd name="connsiteY20" fmla="*/ 1109472 h 2133600"/>
                <a:gd name="connsiteX21" fmla="*/ 1491996 w 1836420"/>
                <a:gd name="connsiteY21" fmla="*/ 1511808 h 2133600"/>
                <a:gd name="connsiteX22" fmla="*/ 1501140 w 1836420"/>
                <a:gd name="connsiteY22" fmla="*/ 1969008 h 2133600"/>
                <a:gd name="connsiteX23" fmla="*/ 1446276 w 1836420"/>
                <a:gd name="connsiteY23" fmla="*/ 2097024 h 2133600"/>
                <a:gd name="connsiteX24" fmla="*/ 1071372 w 1836420"/>
                <a:gd name="connsiteY24" fmla="*/ 2106168 h 2133600"/>
                <a:gd name="connsiteX25" fmla="*/ 614172 w 1836420"/>
                <a:gd name="connsiteY25" fmla="*/ 1932432 h 2133600"/>
                <a:gd name="connsiteX26" fmla="*/ 330708 w 1836420"/>
                <a:gd name="connsiteY26" fmla="*/ 1886712 h 2133600"/>
                <a:gd name="connsiteX27" fmla="*/ 47244 w 1836420"/>
                <a:gd name="connsiteY27" fmla="*/ 1520952 h 2133600"/>
                <a:gd name="connsiteX28" fmla="*/ 47244 w 1836420"/>
                <a:gd name="connsiteY28" fmla="*/ 1246632 h 2133600"/>
                <a:gd name="connsiteX29" fmla="*/ 47244 w 1836420"/>
                <a:gd name="connsiteY29" fmla="*/ 579120 h 2133600"/>
                <a:gd name="connsiteX30" fmla="*/ 68580 w 1836420"/>
                <a:gd name="connsiteY30" fmla="*/ 0 h 2133600"/>
                <a:gd name="connsiteX0" fmla="*/ 68580 w 1850737"/>
                <a:gd name="connsiteY0" fmla="*/ 0 h 2133600"/>
                <a:gd name="connsiteX1" fmla="*/ 175260 w 1850737"/>
                <a:gd name="connsiteY1" fmla="*/ 94488 h 2133600"/>
                <a:gd name="connsiteX2" fmla="*/ 239268 w 1850737"/>
                <a:gd name="connsiteY2" fmla="*/ 167640 h 2133600"/>
                <a:gd name="connsiteX3" fmla="*/ 228329 w 1850737"/>
                <a:gd name="connsiteY3" fmla="*/ 172521 h 2133600"/>
                <a:gd name="connsiteX4" fmla="*/ 220980 w 1850737"/>
                <a:gd name="connsiteY4" fmla="*/ 387096 h 2133600"/>
                <a:gd name="connsiteX5" fmla="*/ 220980 w 1850737"/>
                <a:gd name="connsiteY5" fmla="*/ 835152 h 2133600"/>
                <a:gd name="connsiteX6" fmla="*/ 220980 w 1850737"/>
                <a:gd name="connsiteY6" fmla="*/ 1310640 h 2133600"/>
                <a:gd name="connsiteX7" fmla="*/ 220980 w 1850737"/>
                <a:gd name="connsiteY7" fmla="*/ 1402080 h 2133600"/>
                <a:gd name="connsiteX8" fmla="*/ 522732 w 1850737"/>
                <a:gd name="connsiteY8" fmla="*/ 1676400 h 2133600"/>
                <a:gd name="connsiteX9" fmla="*/ 751332 w 1850737"/>
                <a:gd name="connsiteY9" fmla="*/ 1740408 h 2133600"/>
                <a:gd name="connsiteX10" fmla="*/ 1025652 w 1850737"/>
                <a:gd name="connsiteY10" fmla="*/ 1877568 h 2133600"/>
                <a:gd name="connsiteX11" fmla="*/ 1235964 w 1850737"/>
                <a:gd name="connsiteY11" fmla="*/ 1905000 h 2133600"/>
                <a:gd name="connsiteX12" fmla="*/ 1318260 w 1850737"/>
                <a:gd name="connsiteY12" fmla="*/ 1776984 h 2133600"/>
                <a:gd name="connsiteX13" fmla="*/ 1345692 w 1850737"/>
                <a:gd name="connsiteY13" fmla="*/ 1411224 h 2133600"/>
                <a:gd name="connsiteX14" fmla="*/ 1345692 w 1850737"/>
                <a:gd name="connsiteY14" fmla="*/ 1210056 h 2133600"/>
                <a:gd name="connsiteX15" fmla="*/ 1464564 w 1850737"/>
                <a:gd name="connsiteY15" fmla="*/ 679704 h 2133600"/>
                <a:gd name="connsiteX16" fmla="*/ 1468098 w 1850737"/>
                <a:gd name="connsiteY16" fmla="*/ 530614 h 2133600"/>
                <a:gd name="connsiteX17" fmla="*/ 1738884 w 1850737"/>
                <a:gd name="connsiteY17" fmla="*/ 798576 h 2133600"/>
                <a:gd name="connsiteX18" fmla="*/ 1824789 w 1850737"/>
                <a:gd name="connsiteY18" fmla="*/ 806430 h 2133600"/>
                <a:gd name="connsiteX19" fmla="*/ 1812036 w 1850737"/>
                <a:gd name="connsiteY19" fmla="*/ 880872 h 2133600"/>
                <a:gd name="connsiteX20" fmla="*/ 1592580 w 1850737"/>
                <a:gd name="connsiteY20" fmla="*/ 1018032 h 2133600"/>
                <a:gd name="connsiteX21" fmla="*/ 1510284 w 1850737"/>
                <a:gd name="connsiteY21" fmla="*/ 1109472 h 2133600"/>
                <a:gd name="connsiteX22" fmla="*/ 1491996 w 1850737"/>
                <a:gd name="connsiteY22" fmla="*/ 1511808 h 2133600"/>
                <a:gd name="connsiteX23" fmla="*/ 1501140 w 1850737"/>
                <a:gd name="connsiteY23" fmla="*/ 1969008 h 2133600"/>
                <a:gd name="connsiteX24" fmla="*/ 1446276 w 1850737"/>
                <a:gd name="connsiteY24" fmla="*/ 2097024 h 2133600"/>
                <a:gd name="connsiteX25" fmla="*/ 1071372 w 1850737"/>
                <a:gd name="connsiteY25" fmla="*/ 2106168 h 2133600"/>
                <a:gd name="connsiteX26" fmla="*/ 614172 w 1850737"/>
                <a:gd name="connsiteY26" fmla="*/ 1932432 h 2133600"/>
                <a:gd name="connsiteX27" fmla="*/ 330708 w 1850737"/>
                <a:gd name="connsiteY27" fmla="*/ 1886712 h 2133600"/>
                <a:gd name="connsiteX28" fmla="*/ 47244 w 1850737"/>
                <a:gd name="connsiteY28" fmla="*/ 1520952 h 2133600"/>
                <a:gd name="connsiteX29" fmla="*/ 47244 w 1850737"/>
                <a:gd name="connsiteY29" fmla="*/ 1246632 h 2133600"/>
                <a:gd name="connsiteX30" fmla="*/ 47244 w 1850737"/>
                <a:gd name="connsiteY30" fmla="*/ 579120 h 2133600"/>
                <a:gd name="connsiteX31" fmla="*/ 68580 w 1850737"/>
                <a:gd name="connsiteY31" fmla="*/ 0 h 2133600"/>
                <a:gd name="connsiteX0" fmla="*/ 68580 w 1836420"/>
                <a:gd name="connsiteY0" fmla="*/ 0 h 2133600"/>
                <a:gd name="connsiteX1" fmla="*/ 175260 w 1836420"/>
                <a:gd name="connsiteY1" fmla="*/ 94488 h 2133600"/>
                <a:gd name="connsiteX2" fmla="*/ 239268 w 1836420"/>
                <a:gd name="connsiteY2" fmla="*/ 167640 h 2133600"/>
                <a:gd name="connsiteX3" fmla="*/ 228329 w 1836420"/>
                <a:gd name="connsiteY3" fmla="*/ 172521 h 2133600"/>
                <a:gd name="connsiteX4" fmla="*/ 220980 w 1836420"/>
                <a:gd name="connsiteY4" fmla="*/ 387096 h 2133600"/>
                <a:gd name="connsiteX5" fmla="*/ 220980 w 1836420"/>
                <a:gd name="connsiteY5" fmla="*/ 835152 h 2133600"/>
                <a:gd name="connsiteX6" fmla="*/ 220980 w 1836420"/>
                <a:gd name="connsiteY6" fmla="*/ 1310640 h 2133600"/>
                <a:gd name="connsiteX7" fmla="*/ 220980 w 1836420"/>
                <a:gd name="connsiteY7" fmla="*/ 1402080 h 2133600"/>
                <a:gd name="connsiteX8" fmla="*/ 522732 w 1836420"/>
                <a:gd name="connsiteY8" fmla="*/ 1676400 h 2133600"/>
                <a:gd name="connsiteX9" fmla="*/ 751332 w 1836420"/>
                <a:gd name="connsiteY9" fmla="*/ 1740408 h 2133600"/>
                <a:gd name="connsiteX10" fmla="*/ 1025652 w 1836420"/>
                <a:gd name="connsiteY10" fmla="*/ 1877568 h 2133600"/>
                <a:gd name="connsiteX11" fmla="*/ 1235964 w 1836420"/>
                <a:gd name="connsiteY11" fmla="*/ 1905000 h 2133600"/>
                <a:gd name="connsiteX12" fmla="*/ 1318260 w 1836420"/>
                <a:gd name="connsiteY12" fmla="*/ 1776984 h 2133600"/>
                <a:gd name="connsiteX13" fmla="*/ 1345692 w 1836420"/>
                <a:gd name="connsiteY13" fmla="*/ 1411224 h 2133600"/>
                <a:gd name="connsiteX14" fmla="*/ 1345692 w 1836420"/>
                <a:gd name="connsiteY14" fmla="*/ 1210056 h 2133600"/>
                <a:gd name="connsiteX15" fmla="*/ 1464564 w 1836420"/>
                <a:gd name="connsiteY15" fmla="*/ 679704 h 2133600"/>
                <a:gd name="connsiteX16" fmla="*/ 1468098 w 1836420"/>
                <a:gd name="connsiteY16" fmla="*/ 530614 h 2133600"/>
                <a:gd name="connsiteX17" fmla="*/ 1738884 w 1836420"/>
                <a:gd name="connsiteY17" fmla="*/ 798576 h 2133600"/>
                <a:gd name="connsiteX18" fmla="*/ 1812036 w 1836420"/>
                <a:gd name="connsiteY18" fmla="*/ 880872 h 2133600"/>
                <a:gd name="connsiteX19" fmla="*/ 1592580 w 1836420"/>
                <a:gd name="connsiteY19" fmla="*/ 1018032 h 2133600"/>
                <a:gd name="connsiteX20" fmla="*/ 1510284 w 1836420"/>
                <a:gd name="connsiteY20" fmla="*/ 1109472 h 2133600"/>
                <a:gd name="connsiteX21" fmla="*/ 1491996 w 1836420"/>
                <a:gd name="connsiteY21" fmla="*/ 1511808 h 2133600"/>
                <a:gd name="connsiteX22" fmla="*/ 1501140 w 1836420"/>
                <a:gd name="connsiteY22" fmla="*/ 1969008 h 2133600"/>
                <a:gd name="connsiteX23" fmla="*/ 1446276 w 1836420"/>
                <a:gd name="connsiteY23" fmla="*/ 2097024 h 2133600"/>
                <a:gd name="connsiteX24" fmla="*/ 1071372 w 1836420"/>
                <a:gd name="connsiteY24" fmla="*/ 2106168 h 2133600"/>
                <a:gd name="connsiteX25" fmla="*/ 614172 w 1836420"/>
                <a:gd name="connsiteY25" fmla="*/ 1932432 h 2133600"/>
                <a:gd name="connsiteX26" fmla="*/ 330708 w 1836420"/>
                <a:gd name="connsiteY26" fmla="*/ 1886712 h 2133600"/>
                <a:gd name="connsiteX27" fmla="*/ 47244 w 1836420"/>
                <a:gd name="connsiteY27" fmla="*/ 1520952 h 2133600"/>
                <a:gd name="connsiteX28" fmla="*/ 47244 w 1836420"/>
                <a:gd name="connsiteY28" fmla="*/ 1246632 h 2133600"/>
                <a:gd name="connsiteX29" fmla="*/ 47244 w 1836420"/>
                <a:gd name="connsiteY29" fmla="*/ 579120 h 2133600"/>
                <a:gd name="connsiteX30" fmla="*/ 68580 w 1836420"/>
                <a:gd name="connsiteY30" fmla="*/ 0 h 2133600"/>
                <a:gd name="connsiteX0" fmla="*/ 68580 w 1872407"/>
                <a:gd name="connsiteY0" fmla="*/ 0 h 2133600"/>
                <a:gd name="connsiteX1" fmla="*/ 175260 w 1872407"/>
                <a:gd name="connsiteY1" fmla="*/ 94488 h 2133600"/>
                <a:gd name="connsiteX2" fmla="*/ 239268 w 1872407"/>
                <a:gd name="connsiteY2" fmla="*/ 167640 h 2133600"/>
                <a:gd name="connsiteX3" fmla="*/ 228329 w 1872407"/>
                <a:gd name="connsiteY3" fmla="*/ 172521 h 2133600"/>
                <a:gd name="connsiteX4" fmla="*/ 220980 w 1872407"/>
                <a:gd name="connsiteY4" fmla="*/ 387096 h 2133600"/>
                <a:gd name="connsiteX5" fmla="*/ 220980 w 1872407"/>
                <a:gd name="connsiteY5" fmla="*/ 835152 h 2133600"/>
                <a:gd name="connsiteX6" fmla="*/ 220980 w 1872407"/>
                <a:gd name="connsiteY6" fmla="*/ 1310640 h 2133600"/>
                <a:gd name="connsiteX7" fmla="*/ 220980 w 1872407"/>
                <a:gd name="connsiteY7" fmla="*/ 1402080 h 2133600"/>
                <a:gd name="connsiteX8" fmla="*/ 522732 w 1872407"/>
                <a:gd name="connsiteY8" fmla="*/ 1676400 h 2133600"/>
                <a:gd name="connsiteX9" fmla="*/ 751332 w 1872407"/>
                <a:gd name="connsiteY9" fmla="*/ 1740408 h 2133600"/>
                <a:gd name="connsiteX10" fmla="*/ 1025652 w 1872407"/>
                <a:gd name="connsiteY10" fmla="*/ 1877568 h 2133600"/>
                <a:gd name="connsiteX11" fmla="*/ 1235964 w 1872407"/>
                <a:gd name="connsiteY11" fmla="*/ 1905000 h 2133600"/>
                <a:gd name="connsiteX12" fmla="*/ 1318260 w 1872407"/>
                <a:gd name="connsiteY12" fmla="*/ 1776984 h 2133600"/>
                <a:gd name="connsiteX13" fmla="*/ 1345692 w 1872407"/>
                <a:gd name="connsiteY13" fmla="*/ 1411224 h 2133600"/>
                <a:gd name="connsiteX14" fmla="*/ 1345692 w 1872407"/>
                <a:gd name="connsiteY14" fmla="*/ 1210056 h 2133600"/>
                <a:gd name="connsiteX15" fmla="*/ 1464564 w 1872407"/>
                <a:gd name="connsiteY15" fmla="*/ 679704 h 2133600"/>
                <a:gd name="connsiteX16" fmla="*/ 1468098 w 1872407"/>
                <a:gd name="connsiteY16" fmla="*/ 530614 h 2133600"/>
                <a:gd name="connsiteX17" fmla="*/ 1815084 w 1872407"/>
                <a:gd name="connsiteY17" fmla="*/ 722376 h 2133600"/>
                <a:gd name="connsiteX18" fmla="*/ 1812036 w 1872407"/>
                <a:gd name="connsiteY18" fmla="*/ 880872 h 2133600"/>
                <a:gd name="connsiteX19" fmla="*/ 1592580 w 1872407"/>
                <a:gd name="connsiteY19" fmla="*/ 1018032 h 2133600"/>
                <a:gd name="connsiteX20" fmla="*/ 1510284 w 1872407"/>
                <a:gd name="connsiteY20" fmla="*/ 1109472 h 2133600"/>
                <a:gd name="connsiteX21" fmla="*/ 1491996 w 1872407"/>
                <a:gd name="connsiteY21" fmla="*/ 1511808 h 2133600"/>
                <a:gd name="connsiteX22" fmla="*/ 1501140 w 1872407"/>
                <a:gd name="connsiteY22" fmla="*/ 1969008 h 2133600"/>
                <a:gd name="connsiteX23" fmla="*/ 1446276 w 1872407"/>
                <a:gd name="connsiteY23" fmla="*/ 2097024 h 2133600"/>
                <a:gd name="connsiteX24" fmla="*/ 1071372 w 1872407"/>
                <a:gd name="connsiteY24" fmla="*/ 2106168 h 2133600"/>
                <a:gd name="connsiteX25" fmla="*/ 614172 w 1872407"/>
                <a:gd name="connsiteY25" fmla="*/ 1932432 h 2133600"/>
                <a:gd name="connsiteX26" fmla="*/ 330708 w 1872407"/>
                <a:gd name="connsiteY26" fmla="*/ 1886712 h 2133600"/>
                <a:gd name="connsiteX27" fmla="*/ 47244 w 1872407"/>
                <a:gd name="connsiteY27" fmla="*/ 1520952 h 2133600"/>
                <a:gd name="connsiteX28" fmla="*/ 47244 w 1872407"/>
                <a:gd name="connsiteY28" fmla="*/ 1246632 h 2133600"/>
                <a:gd name="connsiteX29" fmla="*/ 47244 w 1872407"/>
                <a:gd name="connsiteY29" fmla="*/ 579120 h 2133600"/>
                <a:gd name="connsiteX30" fmla="*/ 68580 w 1872407"/>
                <a:gd name="connsiteY30" fmla="*/ 0 h 2133600"/>
                <a:gd name="connsiteX0" fmla="*/ 68580 w 1872407"/>
                <a:gd name="connsiteY0" fmla="*/ 0 h 2133600"/>
                <a:gd name="connsiteX1" fmla="*/ 175260 w 1872407"/>
                <a:gd name="connsiteY1" fmla="*/ 94488 h 2133600"/>
                <a:gd name="connsiteX2" fmla="*/ 239268 w 1872407"/>
                <a:gd name="connsiteY2" fmla="*/ 167640 h 2133600"/>
                <a:gd name="connsiteX3" fmla="*/ 228329 w 1872407"/>
                <a:gd name="connsiteY3" fmla="*/ 172521 h 2133600"/>
                <a:gd name="connsiteX4" fmla="*/ 220980 w 1872407"/>
                <a:gd name="connsiteY4" fmla="*/ 387096 h 2133600"/>
                <a:gd name="connsiteX5" fmla="*/ 220980 w 1872407"/>
                <a:gd name="connsiteY5" fmla="*/ 835152 h 2133600"/>
                <a:gd name="connsiteX6" fmla="*/ 220980 w 1872407"/>
                <a:gd name="connsiteY6" fmla="*/ 1310640 h 2133600"/>
                <a:gd name="connsiteX7" fmla="*/ 220980 w 1872407"/>
                <a:gd name="connsiteY7" fmla="*/ 1402080 h 2133600"/>
                <a:gd name="connsiteX8" fmla="*/ 522732 w 1872407"/>
                <a:gd name="connsiteY8" fmla="*/ 1676400 h 2133600"/>
                <a:gd name="connsiteX9" fmla="*/ 751332 w 1872407"/>
                <a:gd name="connsiteY9" fmla="*/ 1740408 h 2133600"/>
                <a:gd name="connsiteX10" fmla="*/ 1025652 w 1872407"/>
                <a:gd name="connsiteY10" fmla="*/ 1877568 h 2133600"/>
                <a:gd name="connsiteX11" fmla="*/ 1235964 w 1872407"/>
                <a:gd name="connsiteY11" fmla="*/ 1905000 h 2133600"/>
                <a:gd name="connsiteX12" fmla="*/ 1318260 w 1872407"/>
                <a:gd name="connsiteY12" fmla="*/ 1776984 h 2133600"/>
                <a:gd name="connsiteX13" fmla="*/ 1345692 w 1872407"/>
                <a:gd name="connsiteY13" fmla="*/ 1411224 h 2133600"/>
                <a:gd name="connsiteX14" fmla="*/ 1345692 w 1872407"/>
                <a:gd name="connsiteY14" fmla="*/ 1210056 h 2133600"/>
                <a:gd name="connsiteX15" fmla="*/ 1464564 w 1872407"/>
                <a:gd name="connsiteY15" fmla="*/ 679704 h 2133600"/>
                <a:gd name="connsiteX16" fmla="*/ 1468098 w 1872407"/>
                <a:gd name="connsiteY16" fmla="*/ 530614 h 2133600"/>
                <a:gd name="connsiteX17" fmla="*/ 1815084 w 1872407"/>
                <a:gd name="connsiteY17" fmla="*/ 722376 h 2133600"/>
                <a:gd name="connsiteX18" fmla="*/ 1812036 w 1872407"/>
                <a:gd name="connsiteY18" fmla="*/ 880872 h 2133600"/>
                <a:gd name="connsiteX19" fmla="*/ 1592580 w 1872407"/>
                <a:gd name="connsiteY19" fmla="*/ 1018032 h 2133600"/>
                <a:gd name="connsiteX20" fmla="*/ 1510284 w 1872407"/>
                <a:gd name="connsiteY20" fmla="*/ 1109472 h 2133600"/>
                <a:gd name="connsiteX21" fmla="*/ 1491996 w 1872407"/>
                <a:gd name="connsiteY21" fmla="*/ 1511808 h 2133600"/>
                <a:gd name="connsiteX22" fmla="*/ 1501140 w 1872407"/>
                <a:gd name="connsiteY22" fmla="*/ 1969008 h 2133600"/>
                <a:gd name="connsiteX23" fmla="*/ 1446276 w 1872407"/>
                <a:gd name="connsiteY23" fmla="*/ 2097024 h 2133600"/>
                <a:gd name="connsiteX24" fmla="*/ 1071372 w 1872407"/>
                <a:gd name="connsiteY24" fmla="*/ 2106168 h 2133600"/>
                <a:gd name="connsiteX25" fmla="*/ 614172 w 1872407"/>
                <a:gd name="connsiteY25" fmla="*/ 1932432 h 2133600"/>
                <a:gd name="connsiteX26" fmla="*/ 330708 w 1872407"/>
                <a:gd name="connsiteY26" fmla="*/ 1886712 h 2133600"/>
                <a:gd name="connsiteX27" fmla="*/ 47244 w 1872407"/>
                <a:gd name="connsiteY27" fmla="*/ 1520952 h 2133600"/>
                <a:gd name="connsiteX28" fmla="*/ 47244 w 1872407"/>
                <a:gd name="connsiteY28" fmla="*/ 1246632 h 2133600"/>
                <a:gd name="connsiteX29" fmla="*/ 47244 w 1872407"/>
                <a:gd name="connsiteY29" fmla="*/ 579120 h 2133600"/>
                <a:gd name="connsiteX30" fmla="*/ 68580 w 1872407"/>
                <a:gd name="connsiteY30" fmla="*/ 0 h 2133600"/>
                <a:gd name="connsiteX0" fmla="*/ 68580 w 1849120"/>
                <a:gd name="connsiteY0" fmla="*/ 0 h 2133600"/>
                <a:gd name="connsiteX1" fmla="*/ 175260 w 1849120"/>
                <a:gd name="connsiteY1" fmla="*/ 94488 h 2133600"/>
                <a:gd name="connsiteX2" fmla="*/ 239268 w 1849120"/>
                <a:gd name="connsiteY2" fmla="*/ 167640 h 2133600"/>
                <a:gd name="connsiteX3" fmla="*/ 228329 w 1849120"/>
                <a:gd name="connsiteY3" fmla="*/ 172521 h 2133600"/>
                <a:gd name="connsiteX4" fmla="*/ 220980 w 1849120"/>
                <a:gd name="connsiteY4" fmla="*/ 387096 h 2133600"/>
                <a:gd name="connsiteX5" fmla="*/ 220980 w 1849120"/>
                <a:gd name="connsiteY5" fmla="*/ 835152 h 2133600"/>
                <a:gd name="connsiteX6" fmla="*/ 220980 w 1849120"/>
                <a:gd name="connsiteY6" fmla="*/ 1310640 h 2133600"/>
                <a:gd name="connsiteX7" fmla="*/ 220980 w 1849120"/>
                <a:gd name="connsiteY7" fmla="*/ 1402080 h 2133600"/>
                <a:gd name="connsiteX8" fmla="*/ 522732 w 1849120"/>
                <a:gd name="connsiteY8" fmla="*/ 1676400 h 2133600"/>
                <a:gd name="connsiteX9" fmla="*/ 751332 w 1849120"/>
                <a:gd name="connsiteY9" fmla="*/ 1740408 h 2133600"/>
                <a:gd name="connsiteX10" fmla="*/ 1025652 w 1849120"/>
                <a:gd name="connsiteY10" fmla="*/ 1877568 h 2133600"/>
                <a:gd name="connsiteX11" fmla="*/ 1235964 w 1849120"/>
                <a:gd name="connsiteY11" fmla="*/ 1905000 h 2133600"/>
                <a:gd name="connsiteX12" fmla="*/ 1318260 w 1849120"/>
                <a:gd name="connsiteY12" fmla="*/ 1776984 h 2133600"/>
                <a:gd name="connsiteX13" fmla="*/ 1345692 w 1849120"/>
                <a:gd name="connsiteY13" fmla="*/ 1411224 h 2133600"/>
                <a:gd name="connsiteX14" fmla="*/ 1345692 w 1849120"/>
                <a:gd name="connsiteY14" fmla="*/ 1210056 h 2133600"/>
                <a:gd name="connsiteX15" fmla="*/ 1464564 w 1849120"/>
                <a:gd name="connsiteY15" fmla="*/ 679704 h 2133600"/>
                <a:gd name="connsiteX16" fmla="*/ 1468098 w 1849120"/>
                <a:gd name="connsiteY16" fmla="*/ 530614 h 2133600"/>
                <a:gd name="connsiteX17" fmla="*/ 1815084 w 1849120"/>
                <a:gd name="connsiteY17" fmla="*/ 722376 h 2133600"/>
                <a:gd name="connsiteX18" fmla="*/ 1812036 w 1849120"/>
                <a:gd name="connsiteY18" fmla="*/ 880872 h 2133600"/>
                <a:gd name="connsiteX19" fmla="*/ 1592580 w 1849120"/>
                <a:gd name="connsiteY19" fmla="*/ 1018032 h 2133600"/>
                <a:gd name="connsiteX20" fmla="*/ 1510284 w 1849120"/>
                <a:gd name="connsiteY20" fmla="*/ 1109472 h 2133600"/>
                <a:gd name="connsiteX21" fmla="*/ 1491996 w 1849120"/>
                <a:gd name="connsiteY21" fmla="*/ 1511808 h 2133600"/>
                <a:gd name="connsiteX22" fmla="*/ 1501140 w 1849120"/>
                <a:gd name="connsiteY22" fmla="*/ 1969008 h 2133600"/>
                <a:gd name="connsiteX23" fmla="*/ 1446276 w 1849120"/>
                <a:gd name="connsiteY23" fmla="*/ 2097024 h 2133600"/>
                <a:gd name="connsiteX24" fmla="*/ 1071372 w 1849120"/>
                <a:gd name="connsiteY24" fmla="*/ 2106168 h 2133600"/>
                <a:gd name="connsiteX25" fmla="*/ 614172 w 1849120"/>
                <a:gd name="connsiteY25" fmla="*/ 1932432 h 2133600"/>
                <a:gd name="connsiteX26" fmla="*/ 330708 w 1849120"/>
                <a:gd name="connsiteY26" fmla="*/ 1886712 h 2133600"/>
                <a:gd name="connsiteX27" fmla="*/ 47244 w 1849120"/>
                <a:gd name="connsiteY27" fmla="*/ 1520952 h 2133600"/>
                <a:gd name="connsiteX28" fmla="*/ 47244 w 1849120"/>
                <a:gd name="connsiteY28" fmla="*/ 1246632 h 2133600"/>
                <a:gd name="connsiteX29" fmla="*/ 47244 w 1849120"/>
                <a:gd name="connsiteY29" fmla="*/ 579120 h 2133600"/>
                <a:gd name="connsiteX30" fmla="*/ 68580 w 1849120"/>
                <a:gd name="connsiteY30"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9120" h="2133600">
                  <a:moveTo>
                    <a:pt x="68580" y="0"/>
                  </a:moveTo>
                  <a:cubicBezTo>
                    <a:pt x="208190" y="60876"/>
                    <a:pt x="146812" y="66548"/>
                    <a:pt x="175260" y="94488"/>
                  </a:cubicBezTo>
                  <a:cubicBezTo>
                    <a:pt x="203708" y="122428"/>
                    <a:pt x="230423" y="154635"/>
                    <a:pt x="239268" y="167640"/>
                  </a:cubicBezTo>
                  <a:cubicBezTo>
                    <a:pt x="248113" y="180645"/>
                    <a:pt x="231377" y="135945"/>
                    <a:pt x="228329" y="172521"/>
                  </a:cubicBezTo>
                  <a:cubicBezTo>
                    <a:pt x="225281" y="209097"/>
                    <a:pt x="222205" y="276658"/>
                    <a:pt x="220980" y="387096"/>
                  </a:cubicBezTo>
                  <a:cubicBezTo>
                    <a:pt x="219755" y="497535"/>
                    <a:pt x="220980" y="835152"/>
                    <a:pt x="220980" y="835152"/>
                  </a:cubicBezTo>
                  <a:lnTo>
                    <a:pt x="220980" y="1310640"/>
                  </a:lnTo>
                  <a:cubicBezTo>
                    <a:pt x="220980" y="1405128"/>
                    <a:pt x="170688" y="1341120"/>
                    <a:pt x="220980" y="1402080"/>
                  </a:cubicBezTo>
                  <a:cubicBezTo>
                    <a:pt x="271272" y="1463040"/>
                    <a:pt x="434340" y="1620012"/>
                    <a:pt x="522732" y="1676400"/>
                  </a:cubicBezTo>
                  <a:cubicBezTo>
                    <a:pt x="611124" y="1732788"/>
                    <a:pt x="667512" y="1706880"/>
                    <a:pt x="751332" y="1740408"/>
                  </a:cubicBezTo>
                  <a:cubicBezTo>
                    <a:pt x="835152" y="1773936"/>
                    <a:pt x="944880" y="1850136"/>
                    <a:pt x="1025652" y="1877568"/>
                  </a:cubicBezTo>
                  <a:cubicBezTo>
                    <a:pt x="1106424" y="1905000"/>
                    <a:pt x="1187196" y="1921764"/>
                    <a:pt x="1235964" y="1905000"/>
                  </a:cubicBezTo>
                  <a:cubicBezTo>
                    <a:pt x="1284732" y="1888236"/>
                    <a:pt x="1299972" y="1859280"/>
                    <a:pt x="1318260" y="1776984"/>
                  </a:cubicBezTo>
                  <a:cubicBezTo>
                    <a:pt x="1336548" y="1694688"/>
                    <a:pt x="1341120" y="1505712"/>
                    <a:pt x="1345692" y="1411224"/>
                  </a:cubicBezTo>
                  <a:cubicBezTo>
                    <a:pt x="1350264" y="1316736"/>
                    <a:pt x="1325880" y="1331976"/>
                    <a:pt x="1345692" y="1210056"/>
                  </a:cubicBezTo>
                  <a:cubicBezTo>
                    <a:pt x="1365504" y="1088136"/>
                    <a:pt x="1444163" y="792944"/>
                    <a:pt x="1464564" y="679704"/>
                  </a:cubicBezTo>
                  <a:cubicBezTo>
                    <a:pt x="1484965" y="566464"/>
                    <a:pt x="1409678" y="523502"/>
                    <a:pt x="1468098" y="530614"/>
                  </a:cubicBezTo>
                  <a:cubicBezTo>
                    <a:pt x="1526518" y="537726"/>
                    <a:pt x="1610036" y="607902"/>
                    <a:pt x="1815084" y="722376"/>
                  </a:cubicBezTo>
                  <a:cubicBezTo>
                    <a:pt x="1827996" y="863964"/>
                    <a:pt x="1849120" y="831596"/>
                    <a:pt x="1812036" y="880872"/>
                  </a:cubicBezTo>
                  <a:cubicBezTo>
                    <a:pt x="1774952" y="930148"/>
                    <a:pt x="1642872" y="979932"/>
                    <a:pt x="1592580" y="1018032"/>
                  </a:cubicBezTo>
                  <a:cubicBezTo>
                    <a:pt x="1542288" y="1056132"/>
                    <a:pt x="1527048" y="1027176"/>
                    <a:pt x="1510284" y="1109472"/>
                  </a:cubicBezTo>
                  <a:cubicBezTo>
                    <a:pt x="1493520" y="1191768"/>
                    <a:pt x="1493520" y="1368552"/>
                    <a:pt x="1491996" y="1511808"/>
                  </a:cubicBezTo>
                  <a:cubicBezTo>
                    <a:pt x="1490472" y="1655064"/>
                    <a:pt x="1508760" y="1871472"/>
                    <a:pt x="1501140" y="1969008"/>
                  </a:cubicBezTo>
                  <a:cubicBezTo>
                    <a:pt x="1493520" y="2066544"/>
                    <a:pt x="1517904" y="2074164"/>
                    <a:pt x="1446276" y="2097024"/>
                  </a:cubicBezTo>
                  <a:cubicBezTo>
                    <a:pt x="1374648" y="2119884"/>
                    <a:pt x="1210056" y="2133600"/>
                    <a:pt x="1071372" y="2106168"/>
                  </a:cubicBezTo>
                  <a:cubicBezTo>
                    <a:pt x="932688" y="2078736"/>
                    <a:pt x="737616" y="1969008"/>
                    <a:pt x="614172" y="1932432"/>
                  </a:cubicBezTo>
                  <a:cubicBezTo>
                    <a:pt x="490728" y="1895856"/>
                    <a:pt x="425196" y="1955292"/>
                    <a:pt x="330708" y="1886712"/>
                  </a:cubicBezTo>
                  <a:cubicBezTo>
                    <a:pt x="236220" y="1818132"/>
                    <a:pt x="94488" y="1627632"/>
                    <a:pt x="47244" y="1520952"/>
                  </a:cubicBezTo>
                  <a:cubicBezTo>
                    <a:pt x="0" y="1414272"/>
                    <a:pt x="47244" y="1246632"/>
                    <a:pt x="47244" y="1246632"/>
                  </a:cubicBezTo>
                  <a:cubicBezTo>
                    <a:pt x="47244" y="1089660"/>
                    <a:pt x="43688" y="786892"/>
                    <a:pt x="47244" y="579120"/>
                  </a:cubicBezTo>
                  <a:cubicBezTo>
                    <a:pt x="50800" y="371348"/>
                    <a:pt x="47244" y="80772"/>
                    <a:pt x="685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400" y="685800"/>
            <a:ext cx="8001000" cy="523220"/>
            <a:chOff x="385396" y="381000"/>
            <a:chExt cx="7539404" cy="523220"/>
          </a:xfrm>
        </p:grpSpPr>
        <p:cxnSp>
          <p:nvCxnSpPr>
            <p:cNvPr id="28" name="Straight Connector 27"/>
            <p:cNvCxnSpPr/>
            <p:nvPr/>
          </p:nvCxnSpPr>
          <p:spPr>
            <a:xfrm>
              <a:off x="385396" y="762000"/>
              <a:ext cx="7539404" cy="1588"/>
            </a:xfrm>
            <a:prstGeom prst="line">
              <a:avLst/>
            </a:prstGeom>
            <a:ln w="76200">
              <a:solidFill>
                <a:schemeClr val="tx1"/>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useBgFill="1">
          <p:nvSpPr>
            <p:cNvPr id="25" name="TextBox 24"/>
            <p:cNvSpPr txBox="1"/>
            <p:nvPr/>
          </p:nvSpPr>
          <p:spPr>
            <a:xfrm>
              <a:off x="1103434" y="381000"/>
              <a:ext cx="822661" cy="523220"/>
            </a:xfrm>
            <a:prstGeom prst="rect">
              <a:avLst/>
            </a:prstGeom>
          </p:spPr>
          <p:txBody>
            <a:bodyPr wrap="none" rtlCol="0">
              <a:spAutoFit/>
            </a:bodyPr>
            <a:lstStyle/>
            <a:p>
              <a:r>
                <a:rPr lang="en-US" sz="2800" b="1" dirty="0" smtClean="0"/>
                <a:t>300’</a:t>
              </a:r>
              <a:endParaRPr lang="en-US" sz="2800" b="1" dirty="0"/>
            </a:p>
          </p:txBody>
        </p:sp>
      </p:grpSp>
      <p:sp>
        <p:nvSpPr>
          <p:cNvPr id="46" name="TextBox 45"/>
          <p:cNvSpPr txBox="1"/>
          <p:nvPr/>
        </p:nvSpPr>
        <p:spPr>
          <a:xfrm>
            <a:off x="3733800" y="5029200"/>
            <a:ext cx="4362220" cy="954107"/>
          </a:xfrm>
          <a:prstGeom prst="rect">
            <a:avLst/>
          </a:prstGeom>
          <a:noFill/>
        </p:spPr>
        <p:txBody>
          <a:bodyPr wrap="none" rtlCol="0">
            <a:spAutoFit/>
          </a:bodyPr>
          <a:lstStyle/>
          <a:p>
            <a:pPr algn="ctr"/>
            <a:r>
              <a:rPr lang="en-US" sz="2800" b="1" dirty="0" smtClean="0">
                <a:solidFill>
                  <a:schemeClr val="bg1"/>
                </a:solidFill>
              </a:rPr>
              <a:t>Sedimentary Rocks </a:t>
            </a:r>
          </a:p>
          <a:p>
            <a:pPr algn="ctr"/>
            <a:r>
              <a:rPr lang="en-US" sz="2800" b="1" dirty="0" err="1" smtClean="0">
                <a:solidFill>
                  <a:schemeClr val="bg1"/>
                </a:solidFill>
              </a:rPr>
              <a:t>limestones</a:t>
            </a:r>
            <a:r>
              <a:rPr lang="en-US" sz="2800" b="1" dirty="0" smtClean="0">
                <a:solidFill>
                  <a:schemeClr val="bg1"/>
                </a:solidFill>
              </a:rPr>
              <a:t>, dolomites, clays</a:t>
            </a:r>
            <a:endParaRPr lang="en-US" sz="2800" b="1" dirty="0">
              <a:solidFill>
                <a:schemeClr val="bg1"/>
              </a:solidFill>
            </a:endParaRPr>
          </a:p>
        </p:txBody>
      </p:sp>
      <p:sp>
        <p:nvSpPr>
          <p:cNvPr id="51" name="Freeform 50"/>
          <p:cNvSpPr/>
          <p:nvPr/>
        </p:nvSpPr>
        <p:spPr>
          <a:xfrm>
            <a:off x="1388533" y="1930400"/>
            <a:ext cx="6011334" cy="3081867"/>
          </a:xfrm>
          <a:custGeom>
            <a:avLst/>
            <a:gdLst>
              <a:gd name="connsiteX0" fmla="*/ 6011334 w 6011334"/>
              <a:gd name="connsiteY0" fmla="*/ 0 h 3081867"/>
              <a:gd name="connsiteX1" fmla="*/ 5875867 w 6011334"/>
              <a:gd name="connsiteY1" fmla="*/ 203200 h 3081867"/>
              <a:gd name="connsiteX2" fmla="*/ 5706534 w 6011334"/>
              <a:gd name="connsiteY2" fmla="*/ 406400 h 3081867"/>
              <a:gd name="connsiteX3" fmla="*/ 5147734 w 6011334"/>
              <a:gd name="connsiteY3" fmla="*/ 711200 h 3081867"/>
              <a:gd name="connsiteX4" fmla="*/ 4809067 w 6011334"/>
              <a:gd name="connsiteY4" fmla="*/ 880533 h 3081867"/>
              <a:gd name="connsiteX5" fmla="*/ 4453467 w 6011334"/>
              <a:gd name="connsiteY5" fmla="*/ 1270000 h 3081867"/>
              <a:gd name="connsiteX6" fmla="*/ 4148667 w 6011334"/>
              <a:gd name="connsiteY6" fmla="*/ 1727200 h 3081867"/>
              <a:gd name="connsiteX7" fmla="*/ 3996267 w 6011334"/>
              <a:gd name="connsiteY7" fmla="*/ 2235200 h 3081867"/>
              <a:gd name="connsiteX8" fmla="*/ 3606800 w 6011334"/>
              <a:gd name="connsiteY8" fmla="*/ 2573867 h 3081867"/>
              <a:gd name="connsiteX9" fmla="*/ 3149600 w 6011334"/>
              <a:gd name="connsiteY9" fmla="*/ 2709333 h 3081867"/>
              <a:gd name="connsiteX10" fmla="*/ 2658534 w 6011334"/>
              <a:gd name="connsiteY10" fmla="*/ 2827867 h 3081867"/>
              <a:gd name="connsiteX11" fmla="*/ 2201334 w 6011334"/>
              <a:gd name="connsiteY11" fmla="*/ 2743200 h 3081867"/>
              <a:gd name="connsiteX12" fmla="*/ 1862667 w 6011334"/>
              <a:gd name="connsiteY12" fmla="*/ 2844800 h 3081867"/>
              <a:gd name="connsiteX13" fmla="*/ 1710267 w 6011334"/>
              <a:gd name="connsiteY13" fmla="*/ 2743200 h 3081867"/>
              <a:gd name="connsiteX14" fmla="*/ 1473200 w 6011334"/>
              <a:gd name="connsiteY14" fmla="*/ 2235200 h 3081867"/>
              <a:gd name="connsiteX15" fmla="*/ 1337734 w 6011334"/>
              <a:gd name="connsiteY15" fmla="*/ 1947333 h 3081867"/>
              <a:gd name="connsiteX16" fmla="*/ 1083734 w 6011334"/>
              <a:gd name="connsiteY16" fmla="*/ 1659467 h 3081867"/>
              <a:gd name="connsiteX17" fmla="*/ 914400 w 6011334"/>
              <a:gd name="connsiteY17" fmla="*/ 1473200 h 3081867"/>
              <a:gd name="connsiteX18" fmla="*/ 558800 w 6011334"/>
              <a:gd name="connsiteY18" fmla="*/ 1524000 h 3081867"/>
              <a:gd name="connsiteX19" fmla="*/ 355600 w 6011334"/>
              <a:gd name="connsiteY19" fmla="*/ 1659467 h 3081867"/>
              <a:gd name="connsiteX20" fmla="*/ 287867 w 6011334"/>
              <a:gd name="connsiteY20" fmla="*/ 2319867 h 3081867"/>
              <a:gd name="connsiteX21" fmla="*/ 169334 w 6011334"/>
              <a:gd name="connsiteY21" fmla="*/ 2777067 h 3081867"/>
              <a:gd name="connsiteX22" fmla="*/ 101600 w 6011334"/>
              <a:gd name="connsiteY22" fmla="*/ 2997200 h 3081867"/>
              <a:gd name="connsiteX23" fmla="*/ 0 w 6011334"/>
              <a:gd name="connsiteY23" fmla="*/ 3081867 h 30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1334" h="3081867">
                <a:moveTo>
                  <a:pt x="6011334" y="0"/>
                </a:moveTo>
                <a:cubicBezTo>
                  <a:pt x="5969000" y="67733"/>
                  <a:pt x="5926667" y="135467"/>
                  <a:pt x="5875867" y="203200"/>
                </a:cubicBezTo>
                <a:cubicBezTo>
                  <a:pt x="5825067" y="270933"/>
                  <a:pt x="5827889" y="321733"/>
                  <a:pt x="5706534" y="406400"/>
                </a:cubicBezTo>
                <a:cubicBezTo>
                  <a:pt x="5585179" y="491067"/>
                  <a:pt x="5297312" y="632178"/>
                  <a:pt x="5147734" y="711200"/>
                </a:cubicBezTo>
                <a:cubicBezTo>
                  <a:pt x="4998156" y="790222"/>
                  <a:pt x="4924778" y="787400"/>
                  <a:pt x="4809067" y="880533"/>
                </a:cubicBezTo>
                <a:cubicBezTo>
                  <a:pt x="4693356" y="973666"/>
                  <a:pt x="4563534" y="1128889"/>
                  <a:pt x="4453467" y="1270000"/>
                </a:cubicBezTo>
                <a:cubicBezTo>
                  <a:pt x="4343400" y="1411111"/>
                  <a:pt x="4224867" y="1566333"/>
                  <a:pt x="4148667" y="1727200"/>
                </a:cubicBezTo>
                <a:cubicBezTo>
                  <a:pt x="4072467" y="1888067"/>
                  <a:pt x="4086578" y="2094089"/>
                  <a:pt x="3996267" y="2235200"/>
                </a:cubicBezTo>
                <a:cubicBezTo>
                  <a:pt x="3905956" y="2376311"/>
                  <a:pt x="3747911" y="2494845"/>
                  <a:pt x="3606800" y="2573867"/>
                </a:cubicBezTo>
                <a:cubicBezTo>
                  <a:pt x="3465689" y="2652889"/>
                  <a:pt x="3307644" y="2667000"/>
                  <a:pt x="3149600" y="2709333"/>
                </a:cubicBezTo>
                <a:cubicBezTo>
                  <a:pt x="2991556" y="2751666"/>
                  <a:pt x="2816578" y="2822223"/>
                  <a:pt x="2658534" y="2827867"/>
                </a:cubicBezTo>
                <a:cubicBezTo>
                  <a:pt x="2500490" y="2833511"/>
                  <a:pt x="2333978" y="2740378"/>
                  <a:pt x="2201334" y="2743200"/>
                </a:cubicBezTo>
                <a:cubicBezTo>
                  <a:pt x="2068690" y="2746022"/>
                  <a:pt x="1944511" y="2844800"/>
                  <a:pt x="1862667" y="2844800"/>
                </a:cubicBezTo>
                <a:cubicBezTo>
                  <a:pt x="1780823" y="2844800"/>
                  <a:pt x="1775178" y="2844800"/>
                  <a:pt x="1710267" y="2743200"/>
                </a:cubicBezTo>
                <a:cubicBezTo>
                  <a:pt x="1645356" y="2641600"/>
                  <a:pt x="1535289" y="2367845"/>
                  <a:pt x="1473200" y="2235200"/>
                </a:cubicBezTo>
                <a:cubicBezTo>
                  <a:pt x="1411111" y="2102556"/>
                  <a:pt x="1402645" y="2043288"/>
                  <a:pt x="1337734" y="1947333"/>
                </a:cubicBezTo>
                <a:cubicBezTo>
                  <a:pt x="1272823" y="1851378"/>
                  <a:pt x="1154290" y="1738489"/>
                  <a:pt x="1083734" y="1659467"/>
                </a:cubicBezTo>
                <a:cubicBezTo>
                  <a:pt x="1013178" y="1580445"/>
                  <a:pt x="1001889" y="1495778"/>
                  <a:pt x="914400" y="1473200"/>
                </a:cubicBezTo>
                <a:cubicBezTo>
                  <a:pt x="826911" y="1450622"/>
                  <a:pt x="651933" y="1492956"/>
                  <a:pt x="558800" y="1524000"/>
                </a:cubicBezTo>
                <a:cubicBezTo>
                  <a:pt x="465667" y="1555045"/>
                  <a:pt x="400756" y="1526823"/>
                  <a:pt x="355600" y="1659467"/>
                </a:cubicBezTo>
                <a:cubicBezTo>
                  <a:pt x="310445" y="1792112"/>
                  <a:pt x="318911" y="2133600"/>
                  <a:pt x="287867" y="2319867"/>
                </a:cubicBezTo>
                <a:cubicBezTo>
                  <a:pt x="256823" y="2506134"/>
                  <a:pt x="200378" y="2664178"/>
                  <a:pt x="169334" y="2777067"/>
                </a:cubicBezTo>
                <a:cubicBezTo>
                  <a:pt x="138290" y="2889956"/>
                  <a:pt x="129822" y="2946400"/>
                  <a:pt x="101600" y="2997200"/>
                </a:cubicBezTo>
                <a:cubicBezTo>
                  <a:pt x="73378" y="3048000"/>
                  <a:pt x="0" y="3081867"/>
                  <a:pt x="0" y="3081867"/>
                </a:cubicBezTo>
              </a:path>
            </a:pathLst>
          </a:custGeom>
          <a:ln w="1270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5-Point Star 51"/>
          <p:cNvSpPr/>
          <p:nvPr/>
        </p:nvSpPr>
        <p:spPr>
          <a:xfrm>
            <a:off x="457200" y="4876800"/>
            <a:ext cx="762000" cy="685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81000" y="5486400"/>
            <a:ext cx="2227020" cy="954107"/>
          </a:xfrm>
          <a:prstGeom prst="rect">
            <a:avLst/>
          </a:prstGeom>
          <a:noFill/>
        </p:spPr>
        <p:txBody>
          <a:bodyPr wrap="none" rtlCol="0">
            <a:spAutoFit/>
          </a:bodyPr>
          <a:lstStyle/>
          <a:p>
            <a:pPr algn="ctr"/>
            <a:r>
              <a:rPr lang="en-US" sz="2800" b="1" dirty="0" smtClean="0">
                <a:solidFill>
                  <a:schemeClr val="bg1"/>
                </a:solidFill>
              </a:rPr>
              <a:t>location of </a:t>
            </a:r>
          </a:p>
          <a:p>
            <a:pPr algn="ctr"/>
            <a:r>
              <a:rPr lang="en-US" sz="2800" b="1" dirty="0" smtClean="0">
                <a:solidFill>
                  <a:schemeClr val="bg1"/>
                </a:solidFill>
              </a:rPr>
              <a:t>fossil remains</a:t>
            </a:r>
            <a:endParaRPr lang="en-US" sz="2800" b="1" dirty="0">
              <a:solidFill>
                <a:schemeClr val="bg1"/>
              </a:solidFill>
            </a:endParaRPr>
          </a:p>
        </p:txBody>
      </p:sp>
      <p:grpSp>
        <p:nvGrpSpPr>
          <p:cNvPr id="62" name="Group 61"/>
          <p:cNvGrpSpPr/>
          <p:nvPr/>
        </p:nvGrpSpPr>
        <p:grpSpPr>
          <a:xfrm rot="321250">
            <a:off x="58764" y="1303686"/>
            <a:ext cx="6484211" cy="3982279"/>
            <a:chOff x="558160" y="1565950"/>
            <a:chExt cx="6484211" cy="3982279"/>
          </a:xfrm>
        </p:grpSpPr>
        <p:sp>
          <p:nvSpPr>
            <p:cNvPr id="54" name="TextBox 53"/>
            <p:cNvSpPr txBox="1"/>
            <p:nvPr/>
          </p:nvSpPr>
          <p:spPr>
            <a:xfrm rot="21295540">
              <a:off x="558160" y="1565950"/>
              <a:ext cx="6484211" cy="523220"/>
            </a:xfrm>
            <a:prstGeom prst="rect">
              <a:avLst/>
            </a:prstGeom>
            <a:noFill/>
          </p:spPr>
          <p:txBody>
            <a:bodyPr wrap="none" rtlCol="0">
              <a:spAutoFit/>
            </a:bodyPr>
            <a:lstStyle/>
            <a:p>
              <a:r>
                <a:rPr lang="en-US" sz="2800" b="1" dirty="0" smtClean="0">
                  <a:solidFill>
                    <a:schemeClr val="bg1"/>
                  </a:solidFill>
                </a:rPr>
                <a:t>access chute - 39 feet long , 8 inches w</a:t>
              </a:r>
              <a:r>
                <a:rPr lang="en-US" sz="2800" b="1" dirty="0" smtClean="0">
                  <a:solidFill>
                    <a:schemeClr val="accent6">
                      <a:lumMod val="50000"/>
                    </a:schemeClr>
                  </a:solidFill>
                </a:rPr>
                <a:t>i</a:t>
              </a:r>
              <a:r>
                <a:rPr lang="en-US" sz="2800" b="1" dirty="0" smtClean="0">
                  <a:solidFill>
                    <a:schemeClr val="bg1"/>
                  </a:solidFill>
                </a:rPr>
                <a:t>de!</a:t>
              </a:r>
              <a:endParaRPr lang="en-US" sz="2800" b="1" dirty="0">
                <a:solidFill>
                  <a:schemeClr val="bg1"/>
                </a:solidFill>
              </a:endParaRPr>
            </a:p>
          </p:txBody>
        </p:sp>
        <p:cxnSp>
          <p:nvCxnSpPr>
            <p:cNvPr id="55" name="Straight Arrow Connector 54"/>
            <p:cNvCxnSpPr/>
            <p:nvPr/>
          </p:nvCxnSpPr>
          <p:spPr>
            <a:xfrm rot="5078750">
              <a:off x="625049" y="3740764"/>
              <a:ext cx="3233928" cy="381001"/>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a:xfrm>
            <a:off x="0" y="4038600"/>
            <a:ext cx="1905000" cy="1447800"/>
          </a:xfrm>
          <a:prstGeom prst="rect">
            <a:avLst/>
          </a:prstGeom>
          <a:noFill/>
          <a:ln w="76200">
            <a:solidFill>
              <a:srgbClr val="FF0000"/>
            </a:solidFill>
          </a:ln>
          <a:effectLst>
            <a:outerShdw dist="508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78974" y="1828800"/>
            <a:ext cx="5488426" cy="954107"/>
          </a:xfrm>
          <a:prstGeom prst="rect">
            <a:avLst/>
          </a:prstGeom>
          <a:solidFill>
            <a:schemeClr val="accent6">
              <a:lumMod val="50000"/>
            </a:schemeClr>
          </a:solidFill>
        </p:spPr>
        <p:txBody>
          <a:bodyPr wrap="none" rtlCol="0">
            <a:spAutoFit/>
          </a:bodyPr>
          <a:lstStyle/>
          <a:p>
            <a:pPr algn="ctr"/>
            <a:r>
              <a:rPr lang="en-US" sz="2800" b="1" dirty="0" smtClean="0">
                <a:solidFill>
                  <a:schemeClr val="bg1"/>
                </a:solidFill>
              </a:rPr>
              <a:t>6 thin, small women were recruited</a:t>
            </a:r>
          </a:p>
          <a:p>
            <a:pPr algn="ctr"/>
            <a:r>
              <a:rPr lang="en-US" sz="2800" b="1" dirty="0" smtClean="0">
                <a:solidFill>
                  <a:schemeClr val="bg1"/>
                </a:solidFill>
              </a:rPr>
              <a:t> for the archeological dig </a:t>
            </a:r>
            <a:endParaRPr lang="en-US" sz="2800" b="1" dirty="0">
              <a:solidFill>
                <a:schemeClr val="bg1"/>
              </a:solidFill>
            </a:endParaRPr>
          </a:p>
        </p:txBody>
      </p:sp>
      <p:sp>
        <p:nvSpPr>
          <p:cNvPr id="34" name="TextBox 33"/>
          <p:cNvSpPr txBox="1"/>
          <p:nvPr/>
        </p:nvSpPr>
        <p:spPr>
          <a:xfrm>
            <a:off x="3810000" y="5105400"/>
            <a:ext cx="4418197" cy="707886"/>
          </a:xfrm>
          <a:prstGeom prst="rect">
            <a:avLst/>
          </a:prstGeom>
          <a:solidFill>
            <a:schemeClr val="accent6">
              <a:lumMod val="50000"/>
            </a:schemeClr>
          </a:solidFill>
        </p:spPr>
        <p:txBody>
          <a:bodyPr wrap="none" rtlCol="0">
            <a:spAutoFit/>
          </a:bodyPr>
          <a:lstStyle/>
          <a:p>
            <a:pPr algn="ctr"/>
            <a:r>
              <a:rPr lang="en-US" sz="4000" b="1" dirty="0" smtClean="0">
                <a:effectLst>
                  <a:outerShdw dist="50800" dir="8400000" algn="ctr" rotWithShape="0">
                    <a:schemeClr val="bg1"/>
                  </a:outerShdw>
                </a:effectLst>
                <a:latin typeface="Tempus Sans ITC" pitchFamily="82" charset="0"/>
              </a:rPr>
              <a:t>What did they find?</a:t>
            </a:r>
            <a:endParaRPr lang="en-US" sz="4000" b="1" dirty="0">
              <a:effectLst>
                <a:outerShdw dist="50800" dir="8400000" algn="ctr" rotWithShape="0">
                  <a:schemeClr val="bg1"/>
                </a:outerShdw>
              </a:effectLst>
              <a:latin typeface="Tempus Sans ITC" pitchFamily="82" charset="0"/>
            </a:endParaRPr>
          </a:p>
        </p:txBody>
      </p:sp>
      <p:sp>
        <p:nvSpPr>
          <p:cNvPr id="45" name="Freeform 44"/>
          <p:cNvSpPr/>
          <p:nvPr/>
        </p:nvSpPr>
        <p:spPr>
          <a:xfrm>
            <a:off x="31898" y="1212112"/>
            <a:ext cx="9154632" cy="1128823"/>
          </a:xfrm>
          <a:custGeom>
            <a:avLst/>
            <a:gdLst>
              <a:gd name="connsiteX0" fmla="*/ 9154632 w 9154632"/>
              <a:gd name="connsiteY0" fmla="*/ 1084521 h 1128823"/>
              <a:gd name="connsiteX1" fmla="*/ 8856921 w 9154632"/>
              <a:gd name="connsiteY1" fmla="*/ 1116418 h 1128823"/>
              <a:gd name="connsiteX2" fmla="*/ 8314660 w 9154632"/>
              <a:gd name="connsiteY2" fmla="*/ 1010093 h 1128823"/>
              <a:gd name="connsiteX3" fmla="*/ 8133907 w 9154632"/>
              <a:gd name="connsiteY3" fmla="*/ 925032 h 1128823"/>
              <a:gd name="connsiteX4" fmla="*/ 8016949 w 9154632"/>
              <a:gd name="connsiteY4" fmla="*/ 808074 h 1128823"/>
              <a:gd name="connsiteX5" fmla="*/ 7793665 w 9154632"/>
              <a:gd name="connsiteY5" fmla="*/ 829339 h 1128823"/>
              <a:gd name="connsiteX6" fmla="*/ 7495953 w 9154632"/>
              <a:gd name="connsiteY6" fmla="*/ 648586 h 1128823"/>
              <a:gd name="connsiteX7" fmla="*/ 7113181 w 9154632"/>
              <a:gd name="connsiteY7" fmla="*/ 457200 h 1128823"/>
              <a:gd name="connsiteX8" fmla="*/ 6889897 w 9154632"/>
              <a:gd name="connsiteY8" fmla="*/ 372139 h 1128823"/>
              <a:gd name="connsiteX9" fmla="*/ 6358269 w 9154632"/>
              <a:gd name="connsiteY9" fmla="*/ 223283 h 1128823"/>
              <a:gd name="connsiteX10" fmla="*/ 6039293 w 9154632"/>
              <a:gd name="connsiteY10" fmla="*/ 106325 h 1128823"/>
              <a:gd name="connsiteX11" fmla="*/ 5911702 w 9154632"/>
              <a:gd name="connsiteY11" fmla="*/ 42530 h 1128823"/>
              <a:gd name="connsiteX12" fmla="*/ 5263116 w 9154632"/>
              <a:gd name="connsiteY12" fmla="*/ 31897 h 1128823"/>
              <a:gd name="connsiteX13" fmla="*/ 2573079 w 9154632"/>
              <a:gd name="connsiteY13" fmla="*/ 0 h 1128823"/>
              <a:gd name="connsiteX14" fmla="*/ 0 w 9154632"/>
              <a:gd name="connsiteY14" fmla="*/ 31897 h 11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54632" h="1128823">
                <a:moveTo>
                  <a:pt x="9154632" y="1084521"/>
                </a:moveTo>
                <a:cubicBezTo>
                  <a:pt x="9075774" y="1106672"/>
                  <a:pt x="8996916" y="1128823"/>
                  <a:pt x="8856921" y="1116418"/>
                </a:cubicBezTo>
                <a:cubicBezTo>
                  <a:pt x="8716926" y="1104013"/>
                  <a:pt x="8435162" y="1041991"/>
                  <a:pt x="8314660" y="1010093"/>
                </a:cubicBezTo>
                <a:cubicBezTo>
                  <a:pt x="8194158" y="978195"/>
                  <a:pt x="8183525" y="958702"/>
                  <a:pt x="8133907" y="925032"/>
                </a:cubicBezTo>
                <a:cubicBezTo>
                  <a:pt x="8084289" y="891362"/>
                  <a:pt x="8073656" y="824023"/>
                  <a:pt x="8016949" y="808074"/>
                </a:cubicBezTo>
                <a:cubicBezTo>
                  <a:pt x="7960242" y="792125"/>
                  <a:pt x="7880498" y="855920"/>
                  <a:pt x="7793665" y="829339"/>
                </a:cubicBezTo>
                <a:cubicBezTo>
                  <a:pt x="7706832" y="802758"/>
                  <a:pt x="7609367" y="710609"/>
                  <a:pt x="7495953" y="648586"/>
                </a:cubicBezTo>
                <a:cubicBezTo>
                  <a:pt x="7382539" y="586563"/>
                  <a:pt x="7214190" y="503275"/>
                  <a:pt x="7113181" y="457200"/>
                </a:cubicBezTo>
                <a:cubicBezTo>
                  <a:pt x="7012172" y="411126"/>
                  <a:pt x="7015716" y="411125"/>
                  <a:pt x="6889897" y="372139"/>
                </a:cubicBezTo>
                <a:cubicBezTo>
                  <a:pt x="6764078" y="333153"/>
                  <a:pt x="6500036" y="267585"/>
                  <a:pt x="6358269" y="223283"/>
                </a:cubicBezTo>
                <a:cubicBezTo>
                  <a:pt x="6216502" y="178981"/>
                  <a:pt x="6113721" y="136450"/>
                  <a:pt x="6039293" y="106325"/>
                </a:cubicBezTo>
                <a:cubicBezTo>
                  <a:pt x="5964865" y="76200"/>
                  <a:pt x="6041065" y="54935"/>
                  <a:pt x="5911702" y="42530"/>
                </a:cubicBezTo>
                <a:cubicBezTo>
                  <a:pt x="5782339" y="30125"/>
                  <a:pt x="5263116" y="31897"/>
                  <a:pt x="5263116" y="31897"/>
                </a:cubicBezTo>
                <a:lnTo>
                  <a:pt x="2573079" y="0"/>
                </a:lnTo>
                <a:cubicBezTo>
                  <a:pt x="1695893" y="0"/>
                  <a:pt x="847946" y="15948"/>
                  <a:pt x="0" y="31897"/>
                </a:cubicBezTo>
              </a:path>
            </a:pathLst>
          </a:custGeom>
          <a:ln w="50800">
            <a:solidFill>
              <a:srgbClr val="602E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0" y="0"/>
            <a:ext cx="9144000" cy="830997"/>
          </a:xfrm>
          <a:prstGeom prst="rect">
            <a:avLst/>
          </a:prstGeom>
          <a:noFill/>
        </p:spPr>
        <p:txBody>
          <a:bodyPr wrap="square" rtlCol="0">
            <a:spAutoFit/>
          </a:bodyPr>
          <a:lstStyle/>
          <a:p>
            <a:r>
              <a:rPr lang="en-US" sz="4800" b="1" dirty="0" smtClean="0">
                <a:latin typeface="Tempus Sans ITC" pitchFamily="82" charset="0"/>
              </a:rPr>
              <a:t>          the Rising Star Cave </a:t>
            </a:r>
            <a:endParaRPr lang="en-US" sz="4800" b="1" dirty="0">
              <a:latin typeface="Tempus Sans ITC" pitchFamily="82" charset="0"/>
            </a:endParaRPr>
          </a:p>
        </p:txBody>
      </p:sp>
      <p:grpSp>
        <p:nvGrpSpPr>
          <p:cNvPr id="50" name="Group 49"/>
          <p:cNvGrpSpPr/>
          <p:nvPr/>
        </p:nvGrpSpPr>
        <p:grpSpPr>
          <a:xfrm>
            <a:off x="7306057" y="726522"/>
            <a:ext cx="1338818" cy="1166286"/>
            <a:chOff x="7306057" y="726522"/>
            <a:chExt cx="1338818" cy="1166286"/>
          </a:xfrm>
        </p:grpSpPr>
        <p:sp>
          <p:nvSpPr>
            <p:cNvPr id="47" name="TextBox 46"/>
            <p:cNvSpPr txBox="1"/>
            <p:nvPr/>
          </p:nvSpPr>
          <p:spPr>
            <a:xfrm rot="18908591">
              <a:off x="7665248" y="726522"/>
              <a:ext cx="979627" cy="523220"/>
            </a:xfrm>
            <a:prstGeom prst="rect">
              <a:avLst/>
            </a:prstGeom>
            <a:noFill/>
          </p:spPr>
          <p:txBody>
            <a:bodyPr wrap="none" rtlCol="0">
              <a:spAutoFit/>
            </a:bodyPr>
            <a:lstStyle/>
            <a:p>
              <a:r>
                <a:rPr lang="en-US" sz="2800" b="1" dirty="0" smtClean="0"/>
                <a:t>entry</a:t>
              </a:r>
              <a:endParaRPr lang="en-US" sz="2800" b="1" dirty="0"/>
            </a:p>
          </p:txBody>
        </p:sp>
        <p:cxnSp>
          <p:nvCxnSpPr>
            <p:cNvPr id="49" name="Straight Arrow Connector 48"/>
            <p:cNvCxnSpPr>
              <a:stCxn id="47" idx="1"/>
              <a:endCxn id="13" idx="15"/>
            </p:cNvCxnSpPr>
            <p:nvPr/>
          </p:nvCxnSpPr>
          <p:spPr>
            <a:xfrm rot="10800000" flipV="1">
              <a:off x="7306057" y="1333616"/>
              <a:ext cx="501791" cy="559192"/>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7890" name="AutoShape 2" descr="data:image/gif;base64,R0lGODlhAQABAAAAACH5BAEKAAEALAAAAAABAAEAAAICTAEAO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 name="Picture 8" descr="https://cdn.theatlantic.com/assets/media/img/posts/2015/09/31_Six_Rising_Star_excavators_at_cave_entrance_27_11_2013_john_hawks_cc_by/087178847.jpg"/>
          <p:cNvPicPr>
            <a:picLocks noChangeAspect="1" noChangeArrowheads="1"/>
          </p:cNvPicPr>
          <p:nvPr/>
        </p:nvPicPr>
        <p:blipFill>
          <a:blip r:embed="rId3"/>
          <a:srcRect/>
          <a:stretch>
            <a:fillRect/>
          </a:stretch>
        </p:blipFill>
        <p:spPr bwMode="auto">
          <a:xfrm>
            <a:off x="3505200" y="2971800"/>
            <a:ext cx="5200650" cy="3467101"/>
          </a:xfrm>
          <a:prstGeom prst="rect">
            <a:avLst/>
          </a:prstGeom>
          <a:noFill/>
          <a:ln w="50800">
            <a:solidFill>
              <a:schemeClr val="tx1"/>
            </a:solidFill>
          </a:ln>
        </p:spPr>
      </p:pic>
      <p:pic>
        <p:nvPicPr>
          <p:cNvPr id="38" name="Picture 10" descr="http://image.slidesharecdn.com/adv19-technicalpaper-150917120411-lva1-app6892/95/homo-naledi-highlights-from-the-paper-published-on-elife-14-638.jpg?cb=1442491553"/>
          <p:cNvPicPr>
            <a:picLocks noChangeAspect="1" noChangeArrowheads="1"/>
          </p:cNvPicPr>
          <p:nvPr/>
        </p:nvPicPr>
        <p:blipFill>
          <a:blip r:embed="rId4"/>
          <a:srcRect l="20010" t="16713" r="9770" b="5292"/>
          <a:stretch>
            <a:fillRect/>
          </a:stretch>
        </p:blipFill>
        <p:spPr bwMode="auto">
          <a:xfrm>
            <a:off x="3200400" y="2895600"/>
            <a:ext cx="5852160" cy="3657600"/>
          </a:xfrm>
          <a:prstGeom prst="rect">
            <a:avLst/>
          </a:prstGeom>
          <a:noFill/>
        </p:spPr>
      </p:pic>
      <p:grpSp>
        <p:nvGrpSpPr>
          <p:cNvPr id="30" name="Group 29"/>
          <p:cNvGrpSpPr/>
          <p:nvPr/>
        </p:nvGrpSpPr>
        <p:grpSpPr>
          <a:xfrm>
            <a:off x="8318133" y="1296193"/>
            <a:ext cx="825867" cy="5333206"/>
            <a:chOff x="8546733" y="-3733007"/>
            <a:chExt cx="825867" cy="4237947"/>
          </a:xfrm>
        </p:grpSpPr>
        <p:cxnSp>
          <p:nvCxnSpPr>
            <p:cNvPr id="32" name="Straight Connector 31"/>
            <p:cNvCxnSpPr/>
            <p:nvPr/>
          </p:nvCxnSpPr>
          <p:spPr>
            <a:xfrm rot="5400000" flipH="1" flipV="1">
              <a:off x="6873024" y="-1614430"/>
              <a:ext cx="4237947" cy="794"/>
            </a:xfrm>
            <a:prstGeom prst="line">
              <a:avLst/>
            </a:prstGeom>
            <a:ln w="76200">
              <a:solidFill>
                <a:schemeClr val="tx1"/>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546733" y="-1796001"/>
              <a:ext cx="825867" cy="415768"/>
            </a:xfrm>
            <a:prstGeom prst="rect">
              <a:avLst/>
            </a:prstGeom>
            <a:solidFill>
              <a:schemeClr val="accent6">
                <a:lumMod val="50000"/>
              </a:schemeClr>
            </a:solidFill>
          </p:spPr>
          <p:txBody>
            <a:bodyPr wrap="none" rtlCol="0">
              <a:spAutoFit/>
            </a:bodyPr>
            <a:lstStyle/>
            <a:p>
              <a:r>
                <a:rPr lang="en-US" sz="2800" b="1" dirty="0" smtClean="0">
                  <a:solidFill>
                    <a:schemeClr val="bg1"/>
                  </a:solidFill>
                </a:rPr>
                <a:t>150’</a:t>
              </a:r>
              <a:endParaRPr lang="en-US" sz="2800" b="1" dirty="0">
                <a:solidFill>
                  <a:schemeClr val="bg1"/>
                </a:solidFill>
              </a:endParaRPr>
            </a:p>
          </p:txBody>
        </p:sp>
      </p:grpSp>
      <p:grpSp>
        <p:nvGrpSpPr>
          <p:cNvPr id="42" name="Group 41"/>
          <p:cNvGrpSpPr/>
          <p:nvPr/>
        </p:nvGrpSpPr>
        <p:grpSpPr>
          <a:xfrm>
            <a:off x="6019800" y="3581400"/>
            <a:ext cx="2267712" cy="2743200"/>
            <a:chOff x="6019800" y="3429000"/>
            <a:chExt cx="2267712" cy="2743200"/>
          </a:xfrm>
        </p:grpSpPr>
        <p:pic>
          <p:nvPicPr>
            <p:cNvPr id="2" name="Picture 2" descr="http://www.siyabona.com/images/vic-falls-author-brett-prof-lee-berger.jpg"/>
            <p:cNvPicPr>
              <a:picLocks noChangeAspect="1" noChangeArrowheads="1"/>
            </p:cNvPicPr>
            <p:nvPr/>
          </p:nvPicPr>
          <p:blipFill>
            <a:blip r:embed="rId5"/>
            <a:srcRect l="9412" t="5614" r="2745" b="1754"/>
            <a:stretch>
              <a:fillRect/>
            </a:stretch>
          </p:blipFill>
          <p:spPr bwMode="auto">
            <a:xfrm>
              <a:off x="6096000" y="3429000"/>
              <a:ext cx="2133600" cy="2514600"/>
            </a:xfrm>
            <a:prstGeom prst="rect">
              <a:avLst/>
            </a:prstGeom>
            <a:noFill/>
            <a:ln w="50800">
              <a:solidFill>
                <a:schemeClr val="tx1"/>
              </a:solidFill>
            </a:ln>
          </p:spPr>
        </p:pic>
        <p:sp>
          <p:nvSpPr>
            <p:cNvPr id="41" name="TextBox 40"/>
            <p:cNvSpPr txBox="1"/>
            <p:nvPr/>
          </p:nvSpPr>
          <p:spPr>
            <a:xfrm>
              <a:off x="6019800" y="5710535"/>
              <a:ext cx="2267712" cy="461665"/>
            </a:xfrm>
            <a:prstGeom prst="rect">
              <a:avLst/>
            </a:prstGeom>
            <a:solidFill>
              <a:schemeClr val="tx1"/>
            </a:solidFill>
          </p:spPr>
          <p:txBody>
            <a:bodyPr wrap="square" rtlCol="0">
              <a:spAutoFit/>
            </a:bodyPr>
            <a:lstStyle/>
            <a:p>
              <a:pPr algn="ctr"/>
              <a:r>
                <a:rPr lang="en-US" sz="2400" b="1" dirty="0" smtClean="0">
                  <a:solidFill>
                    <a:schemeClr val="bg1"/>
                  </a:solidFill>
                </a:rPr>
                <a:t>Dr. Lee Berger</a:t>
              </a:r>
              <a:endParaRPr lang="en-US"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10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childTnLst>
                                </p:cTn>
                              </p:par>
                              <p:par>
                                <p:cTn id="19" presetID="10" presetClass="exit" presetSubtype="0" fill="hold" grpId="1" nodeType="withEffect">
                                  <p:stCondLst>
                                    <p:cond delay="0"/>
                                  </p:stCondLst>
                                  <p:childTnLst>
                                    <p:animEffect transition="out" filter="fade">
                                      <p:cBhvr>
                                        <p:cTn id="20" dur="1000"/>
                                        <p:tgtEl>
                                          <p:spTgt spid="39"/>
                                        </p:tgtEl>
                                      </p:cBhvr>
                                    </p:animEffect>
                                    <p:set>
                                      <p:cBhvr>
                                        <p:cTn id="21" dur="1" fill="hold">
                                          <p:stCondLst>
                                            <p:cond delay="999"/>
                                          </p:stCondLst>
                                        </p:cTn>
                                        <p:tgtEl>
                                          <p:spTgt spid="3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1000"/>
                                        <p:tgtEl>
                                          <p:spTgt spid="29"/>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1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2000"/>
                                        <p:tgtEl>
                                          <p:spTgt spid="14"/>
                                        </p:tgtEl>
                                      </p:cBhvr>
                                    </p:animEffect>
                                  </p:childTnLst>
                                </p:cTn>
                              </p:par>
                              <p:par>
                                <p:cTn id="36" presetID="10" presetClass="exit" presetSubtype="0" fill="hold" grpId="1" nodeType="withEffect">
                                  <p:stCondLst>
                                    <p:cond delay="0"/>
                                  </p:stCondLst>
                                  <p:childTnLst>
                                    <p:animEffect transition="out" filter="fade">
                                      <p:cBhvr>
                                        <p:cTn id="37" dur="1000"/>
                                        <p:tgtEl>
                                          <p:spTgt spid="46"/>
                                        </p:tgtEl>
                                      </p:cBhvr>
                                    </p:animEffect>
                                    <p:set>
                                      <p:cBhvr>
                                        <p:cTn id="38" dur="1" fill="hold">
                                          <p:stCondLst>
                                            <p:cond delay="999"/>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29"/>
                                        </p:tgtEl>
                                      </p:cBhvr>
                                    </p:animEffect>
                                    <p:set>
                                      <p:cBhvr>
                                        <p:cTn id="43" dur="1" fill="hold">
                                          <p:stCondLst>
                                            <p:cond delay="999"/>
                                          </p:stCondLst>
                                        </p:cTn>
                                        <p:tgtEl>
                                          <p:spTgt spid="2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30"/>
                                        </p:tgtEl>
                                      </p:cBhvr>
                                    </p:animEffect>
                                    <p:set>
                                      <p:cBhvr>
                                        <p:cTn id="46" dur="1" fill="hold">
                                          <p:stCondLst>
                                            <p:cond delay="999"/>
                                          </p:stCondLst>
                                        </p:cTn>
                                        <p:tgtEl>
                                          <p:spTgt spid="30"/>
                                        </p:tgtEl>
                                        <p:attrNameLst>
                                          <p:attrName>style.visibility</p:attrName>
                                        </p:attrNameLst>
                                      </p:cBhvr>
                                      <p:to>
                                        <p:strVal val="hidden"/>
                                      </p:to>
                                    </p:se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up)">
                                      <p:cBhvr>
                                        <p:cTn id="50" dur="10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right)">
                                      <p:cBhvr>
                                        <p:cTn id="55" dur="50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p:cTn id="60" dur="1000" fill="hold"/>
                                        <p:tgtEl>
                                          <p:spTgt spid="52"/>
                                        </p:tgtEl>
                                        <p:attrNameLst>
                                          <p:attrName>ppt_w</p:attrName>
                                        </p:attrNameLst>
                                      </p:cBhvr>
                                      <p:tavLst>
                                        <p:tav tm="0">
                                          <p:val>
                                            <p:fltVal val="0"/>
                                          </p:val>
                                        </p:tav>
                                        <p:tav tm="100000">
                                          <p:val>
                                            <p:strVal val="#ppt_w"/>
                                          </p:val>
                                        </p:tav>
                                      </p:tavLst>
                                    </p:anim>
                                    <p:anim calcmode="lin" valueType="num">
                                      <p:cBhvr>
                                        <p:cTn id="61" dur="1000" fill="hold"/>
                                        <p:tgtEl>
                                          <p:spTgt spid="52"/>
                                        </p:tgtEl>
                                        <p:attrNameLst>
                                          <p:attrName>ppt_h</p:attrName>
                                        </p:attrNameLst>
                                      </p:cBhvr>
                                      <p:tavLst>
                                        <p:tav tm="0">
                                          <p:val>
                                            <p:fltVal val="0"/>
                                          </p:val>
                                        </p:tav>
                                        <p:tav tm="100000">
                                          <p:val>
                                            <p:strVal val="#ppt_h"/>
                                          </p:val>
                                        </p:tav>
                                      </p:tavLst>
                                    </p:anim>
                                    <p:anim calcmode="lin" valueType="num">
                                      <p:cBhvr>
                                        <p:cTn id="62" dur="1000" fill="hold"/>
                                        <p:tgtEl>
                                          <p:spTgt spid="52"/>
                                        </p:tgtEl>
                                        <p:attrNameLst>
                                          <p:attrName>style.rotation</p:attrName>
                                        </p:attrNameLst>
                                      </p:cBhvr>
                                      <p:tavLst>
                                        <p:tav tm="0">
                                          <p:val>
                                            <p:fltVal val="360"/>
                                          </p:val>
                                        </p:tav>
                                        <p:tav tm="100000">
                                          <p:val>
                                            <p:fltVal val="0"/>
                                          </p:val>
                                        </p:tav>
                                      </p:tavLst>
                                    </p:anim>
                                    <p:animEffect transition="in" filter="fade">
                                      <p:cBhvr>
                                        <p:cTn id="63" dur="1000"/>
                                        <p:tgtEl>
                                          <p:spTgt spid="5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10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1000"/>
                                        <p:tgtEl>
                                          <p:spTgt spid="51"/>
                                        </p:tgtEl>
                                      </p:cBhvr>
                                    </p:animEffect>
                                    <p:set>
                                      <p:cBhvr>
                                        <p:cTn id="71" dur="1" fill="hold">
                                          <p:stCondLst>
                                            <p:cond delay="999"/>
                                          </p:stCondLst>
                                        </p:cTn>
                                        <p:tgtEl>
                                          <p:spTgt spid="5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50"/>
                                        </p:tgtEl>
                                      </p:cBhvr>
                                    </p:animEffect>
                                    <p:set>
                                      <p:cBhvr>
                                        <p:cTn id="74" dur="1" fill="hold">
                                          <p:stCondLst>
                                            <p:cond delay="999"/>
                                          </p:stCondLst>
                                        </p:cTn>
                                        <p:tgtEl>
                                          <p:spTgt spid="50"/>
                                        </p:tgtEl>
                                        <p:attrNameLst>
                                          <p:attrName>style.visibility</p:attrName>
                                        </p:attrNameLst>
                                      </p:cBhvr>
                                      <p:to>
                                        <p:strVal val="hidden"/>
                                      </p:to>
                                    </p:set>
                                  </p:childTnLst>
                                </p:cTn>
                              </p:par>
                            </p:childTnLst>
                          </p:cTn>
                        </p:par>
                        <p:par>
                          <p:cTn id="75" fill="hold">
                            <p:stCondLst>
                              <p:cond delay="1000"/>
                            </p:stCondLst>
                            <p:childTnLst>
                              <p:par>
                                <p:cTn id="76" presetID="22" presetClass="entr" presetSubtype="1" fill="hold" nodeType="after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wipe(up)">
                                      <p:cBhvr>
                                        <p:cTn id="78" dur="1000"/>
                                        <p:tgtEl>
                                          <p:spTgt spid="6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10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mph" presetSubtype="0" fill="hold" nodeType="clickEffect">
                                  <p:stCondLst>
                                    <p:cond delay="0"/>
                                  </p:stCondLst>
                                  <p:childTnLst>
                                    <p:animScale>
                                      <p:cBhvr>
                                        <p:cTn id="87" dur="1000" fill="hold"/>
                                        <p:tgtEl>
                                          <p:spTgt spid="42"/>
                                        </p:tgtEl>
                                      </p:cBhvr>
                                      <p:by x="50000" y="50000"/>
                                    </p:animScale>
                                  </p:childTnLst>
                                </p:cTn>
                              </p:par>
                              <p:par>
                                <p:cTn id="88" presetID="64" presetClass="path" presetSubtype="0" accel="50000" decel="50000" fill="hold" nodeType="withEffect">
                                  <p:stCondLst>
                                    <p:cond delay="0"/>
                                  </p:stCondLst>
                                  <p:childTnLst>
                                    <p:animMotion origin="layout" path="M -1.66667E-6 -2.22222E-6 L 0.10104 -0.54444 " pathEditMode="relative" rAng="0" ptsTypes="AA">
                                      <p:cBhvr>
                                        <p:cTn id="89" dur="1000" fill="hold"/>
                                        <p:tgtEl>
                                          <p:spTgt spid="42"/>
                                        </p:tgtEl>
                                        <p:attrNameLst>
                                          <p:attrName>ppt_x</p:attrName>
                                          <p:attrName>ppt_y</p:attrName>
                                        </p:attrNameLst>
                                      </p:cBhvr>
                                      <p:rCtr x="51" y="-272"/>
                                    </p:animMotion>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33">
                                            <p:bg/>
                                          </p:spTgt>
                                        </p:tgtEl>
                                        <p:attrNameLst>
                                          <p:attrName>style.visibility</p:attrName>
                                        </p:attrNameLst>
                                      </p:cBhvr>
                                      <p:to>
                                        <p:strVal val="visible"/>
                                      </p:to>
                                    </p:set>
                                    <p:animEffect transition="in" filter="fade">
                                      <p:cBhvr>
                                        <p:cTn id="93" dur="2000"/>
                                        <p:tgtEl>
                                          <p:spTgt spid="33">
                                            <p:bg/>
                                          </p:spTgt>
                                        </p:tgtEl>
                                      </p:cBhvr>
                                    </p:animEffect>
                                  </p:childTnLst>
                                </p:cTn>
                              </p:par>
                              <p:par>
                                <p:cTn id="94" presetID="22" presetClass="entr" presetSubtype="8" fill="hold" nodeType="withEffect">
                                  <p:stCondLst>
                                    <p:cond delay="0"/>
                                  </p:stCondLst>
                                  <p:childTnLst>
                                    <p:set>
                                      <p:cBhvr>
                                        <p:cTn id="95" dur="1" fill="hold">
                                          <p:stCondLst>
                                            <p:cond delay="0"/>
                                          </p:stCondLst>
                                        </p:cTn>
                                        <p:tgtEl>
                                          <p:spTgt spid="33">
                                            <p:txEl>
                                              <p:pRg st="0" end="0"/>
                                            </p:txEl>
                                          </p:spTgt>
                                        </p:tgtEl>
                                        <p:attrNameLst>
                                          <p:attrName>style.visibility</p:attrName>
                                        </p:attrNameLst>
                                      </p:cBhvr>
                                      <p:to>
                                        <p:strVal val="visible"/>
                                      </p:to>
                                    </p:set>
                                    <p:animEffect transition="in" filter="wipe(left)">
                                      <p:cBhvr>
                                        <p:cTn id="96" dur="1000"/>
                                        <p:tgtEl>
                                          <p:spTgt spid="33">
                                            <p:txEl>
                                              <p:pRg st="0" end="0"/>
                                            </p:txEl>
                                          </p:spTgt>
                                        </p:tgtEl>
                                      </p:cBhvr>
                                    </p:animEffect>
                                  </p:childTnLst>
                                </p:cTn>
                              </p:par>
                              <p:par>
                                <p:cTn id="97" presetID="22" presetClass="entr" presetSubtype="8" fill="hold" nodeType="withEffect">
                                  <p:stCondLst>
                                    <p:cond delay="1000"/>
                                  </p:stCondLst>
                                  <p:childTnLst>
                                    <p:set>
                                      <p:cBhvr>
                                        <p:cTn id="98" dur="1" fill="hold">
                                          <p:stCondLst>
                                            <p:cond delay="0"/>
                                          </p:stCondLst>
                                        </p:cTn>
                                        <p:tgtEl>
                                          <p:spTgt spid="33">
                                            <p:txEl>
                                              <p:pRg st="1" end="1"/>
                                            </p:txEl>
                                          </p:spTgt>
                                        </p:tgtEl>
                                        <p:attrNameLst>
                                          <p:attrName>style.visibility</p:attrName>
                                        </p:attrNameLst>
                                      </p:cBhvr>
                                      <p:to>
                                        <p:strVal val="visible"/>
                                      </p:to>
                                    </p:set>
                                    <p:animEffect transition="in" filter="wipe(left)">
                                      <p:cBhvr>
                                        <p:cTn id="99" dur="1000"/>
                                        <p:tgtEl>
                                          <p:spTgt spid="33">
                                            <p:txEl>
                                              <p:pRg st="1" end="1"/>
                                            </p:txEl>
                                          </p:spTgt>
                                        </p:tgtEl>
                                      </p:cBhvr>
                                    </p:animEffect>
                                  </p:childTnLst>
                                </p:cTn>
                              </p:par>
                              <p:par>
                                <p:cTn id="100" presetID="10" presetClass="exit" presetSubtype="0" fill="hold" grpId="1" nodeType="withEffect">
                                  <p:stCondLst>
                                    <p:cond delay="1000"/>
                                  </p:stCondLst>
                                  <p:childTnLst>
                                    <p:animEffect transition="out" filter="fade">
                                      <p:cBhvr>
                                        <p:cTn id="101" dur="1000"/>
                                        <p:tgtEl>
                                          <p:spTgt spid="53"/>
                                        </p:tgtEl>
                                      </p:cBhvr>
                                    </p:animEffect>
                                    <p:set>
                                      <p:cBhvr>
                                        <p:cTn id="102" dur="1" fill="hold">
                                          <p:stCondLst>
                                            <p:cond delay="999"/>
                                          </p:stCondLst>
                                        </p:cTn>
                                        <p:tgtEl>
                                          <p:spTgt spid="53"/>
                                        </p:tgtEl>
                                        <p:attrNameLst>
                                          <p:attrName>style.visibility</p:attrName>
                                        </p:attrNameLst>
                                      </p:cBhvr>
                                      <p:to>
                                        <p:strVal val="hidden"/>
                                      </p:to>
                                    </p:set>
                                  </p:childTnLst>
                                </p:cTn>
                              </p:par>
                            </p:childTnLst>
                          </p:cTn>
                        </p:par>
                        <p:par>
                          <p:cTn id="103" fill="hold">
                            <p:stCondLst>
                              <p:cond delay="3000"/>
                            </p:stCondLst>
                            <p:childTnLst>
                              <p:par>
                                <p:cTn id="104" presetID="10" presetClass="entr" presetSubtype="0" fill="hold" nodeType="after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1000"/>
                                        <p:tgtEl>
                                          <p:spTgt spid="35"/>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mph" presetSubtype="0" fill="hold" nodeType="clickEffect">
                                  <p:stCondLst>
                                    <p:cond delay="0"/>
                                  </p:stCondLst>
                                  <p:childTnLst>
                                    <p:animScale>
                                      <p:cBhvr>
                                        <p:cTn id="110" dur="1000" fill="hold"/>
                                        <p:tgtEl>
                                          <p:spTgt spid="35"/>
                                        </p:tgtEl>
                                      </p:cBhvr>
                                      <p:by x="30000" y="30000"/>
                                    </p:animScale>
                                  </p:childTnLst>
                                </p:cTn>
                              </p:par>
                              <p:par>
                                <p:cTn id="111" presetID="35" presetClass="path" presetSubtype="0" accel="50000" decel="50000" fill="hold" nodeType="withEffect">
                                  <p:stCondLst>
                                    <p:cond delay="0"/>
                                  </p:stCondLst>
                                  <p:childTnLst>
                                    <p:animMotion origin="layout" path="M 1.66667E-6 -1.11111E-6 L -0.52604 0.08056 " pathEditMode="relative" rAng="0" ptsTypes="AA">
                                      <p:cBhvr>
                                        <p:cTn id="112" dur="1000" fill="hold"/>
                                        <p:tgtEl>
                                          <p:spTgt spid="35"/>
                                        </p:tgtEl>
                                        <p:attrNameLst>
                                          <p:attrName>ppt_x</p:attrName>
                                          <p:attrName>ppt_y</p:attrName>
                                        </p:attrNameLst>
                                      </p:cBhvr>
                                      <p:rCtr x="-263" y="40"/>
                                    </p:animMotion>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10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mph" presetSubtype="0" fill="hold" nodeType="clickEffect">
                                  <p:stCondLst>
                                    <p:cond delay="0"/>
                                  </p:stCondLst>
                                  <p:childTnLst>
                                    <p:animScale>
                                      <p:cBhvr>
                                        <p:cTn id="121" dur="1000" fill="hold"/>
                                        <p:tgtEl>
                                          <p:spTgt spid="38"/>
                                        </p:tgtEl>
                                      </p:cBhvr>
                                      <p:by x="40000" y="40000"/>
                                    </p:animScale>
                                  </p:childTnLst>
                                </p:cTn>
                              </p:par>
                              <p:par>
                                <p:cTn id="122" presetID="64" presetClass="path" presetSubtype="0" accel="50000" decel="50000" fill="hold" nodeType="withEffect">
                                  <p:stCondLst>
                                    <p:cond delay="0"/>
                                  </p:stCondLst>
                                  <p:childTnLst>
                                    <p:animMotion origin="layout" path="M 4.72222E-6 1.11111E-6 L 0.21336 -0.51111 " pathEditMode="relative" rAng="0" ptsTypes="AA">
                                      <p:cBhvr>
                                        <p:cTn id="123" dur="1000" fill="hold"/>
                                        <p:tgtEl>
                                          <p:spTgt spid="38"/>
                                        </p:tgtEl>
                                        <p:attrNameLst>
                                          <p:attrName>ppt_x</p:attrName>
                                          <p:attrName>ppt_y</p:attrName>
                                        </p:attrNameLst>
                                      </p:cBhvr>
                                      <p:rCtr x="107" y="-256"/>
                                    </p:animMotion>
                                  </p:childTnLst>
                                </p:cTn>
                              </p:par>
                              <p:par>
                                <p:cTn id="124" presetID="53" presetClass="exit" presetSubtype="0" fill="hold" nodeType="withEffect">
                                  <p:stCondLst>
                                    <p:cond delay="500"/>
                                  </p:stCondLst>
                                  <p:childTnLst>
                                    <p:anim calcmode="lin" valueType="num">
                                      <p:cBhvr>
                                        <p:cTn id="125" dur="1000"/>
                                        <p:tgtEl>
                                          <p:spTgt spid="42"/>
                                        </p:tgtEl>
                                        <p:attrNameLst>
                                          <p:attrName>ppt_w</p:attrName>
                                        </p:attrNameLst>
                                      </p:cBhvr>
                                      <p:tavLst>
                                        <p:tav tm="0">
                                          <p:val>
                                            <p:strVal val="ppt_w"/>
                                          </p:val>
                                        </p:tav>
                                        <p:tav tm="100000">
                                          <p:val>
                                            <p:fltVal val="0"/>
                                          </p:val>
                                        </p:tav>
                                      </p:tavLst>
                                    </p:anim>
                                    <p:anim calcmode="lin" valueType="num">
                                      <p:cBhvr>
                                        <p:cTn id="126" dur="1000"/>
                                        <p:tgtEl>
                                          <p:spTgt spid="42"/>
                                        </p:tgtEl>
                                        <p:attrNameLst>
                                          <p:attrName>ppt_h</p:attrName>
                                        </p:attrNameLst>
                                      </p:cBhvr>
                                      <p:tavLst>
                                        <p:tav tm="0">
                                          <p:val>
                                            <p:strVal val="ppt_h"/>
                                          </p:val>
                                        </p:tav>
                                        <p:tav tm="100000">
                                          <p:val>
                                            <p:fltVal val="0"/>
                                          </p:val>
                                        </p:tav>
                                      </p:tavLst>
                                    </p:anim>
                                    <p:animEffect transition="out" filter="fade">
                                      <p:cBhvr>
                                        <p:cTn id="127" dur="1000"/>
                                        <p:tgtEl>
                                          <p:spTgt spid="42"/>
                                        </p:tgtEl>
                                      </p:cBhvr>
                                    </p:animEffect>
                                    <p:set>
                                      <p:cBhvr>
                                        <p:cTn id="128" dur="1" fill="hold">
                                          <p:stCondLst>
                                            <p:cond delay="999"/>
                                          </p:stCondLst>
                                        </p:cTn>
                                        <p:tgtEl>
                                          <p:spTgt spid="4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1" nodeType="clickEffect">
                                  <p:stCondLst>
                                    <p:cond delay="0"/>
                                  </p:stCondLst>
                                  <p:childTnLst>
                                    <p:animEffect transition="out" filter="fade">
                                      <p:cBhvr>
                                        <p:cTn id="132" dur="1000"/>
                                        <p:tgtEl>
                                          <p:spTgt spid="33">
                                            <p:txEl>
                                              <p:pRg st="0" end="0"/>
                                            </p:txEl>
                                          </p:spTgt>
                                        </p:tgtEl>
                                      </p:cBhvr>
                                    </p:animEffect>
                                    <p:set>
                                      <p:cBhvr>
                                        <p:cTn id="133" dur="1" fill="hold">
                                          <p:stCondLst>
                                            <p:cond delay="999"/>
                                          </p:stCondLst>
                                        </p:cTn>
                                        <p:tgtEl>
                                          <p:spTgt spid="33">
                                            <p:txEl>
                                              <p:pRg st="0" end="0"/>
                                            </p:txEl>
                                          </p:spTgt>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33">
                                            <p:txEl>
                                              <p:pRg st="1" end="1"/>
                                            </p:txEl>
                                          </p:spTgt>
                                        </p:tgtEl>
                                      </p:cBhvr>
                                    </p:animEffect>
                                    <p:set>
                                      <p:cBhvr>
                                        <p:cTn id="136" dur="1" fill="hold">
                                          <p:stCondLst>
                                            <p:cond delay="999"/>
                                          </p:stCondLst>
                                        </p:cTn>
                                        <p:tgtEl>
                                          <p:spTgt spid="33">
                                            <p:txEl>
                                              <p:pRg st="1" end="1"/>
                                            </p:txEl>
                                          </p:spTgt>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33">
                                            <p:bg/>
                                          </p:spTgt>
                                        </p:tgtEl>
                                      </p:cBhvr>
                                    </p:animEffect>
                                    <p:set>
                                      <p:cBhvr>
                                        <p:cTn id="139" dur="1" fill="hold">
                                          <p:stCondLst>
                                            <p:cond delay="999"/>
                                          </p:stCondLst>
                                        </p:cTn>
                                        <p:tgtEl>
                                          <p:spTgt spid="33">
                                            <p:bg/>
                                          </p:spTgt>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1000"/>
                                        <p:tgtEl>
                                          <p:spTgt spid="62"/>
                                        </p:tgtEl>
                                      </p:cBhvr>
                                    </p:animEffect>
                                    <p:set>
                                      <p:cBhvr>
                                        <p:cTn id="142" dur="1" fill="hold">
                                          <p:stCondLst>
                                            <p:cond delay="999"/>
                                          </p:stCondLst>
                                        </p:cTn>
                                        <p:tgtEl>
                                          <p:spTgt spid="62"/>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1000"/>
                                        <p:tgtEl>
                                          <p:spTgt spid="38"/>
                                        </p:tgtEl>
                                      </p:cBhvr>
                                    </p:animEffect>
                                    <p:set>
                                      <p:cBhvr>
                                        <p:cTn id="145" dur="1" fill="hold">
                                          <p:stCondLst>
                                            <p:cond delay="999"/>
                                          </p:stCondLst>
                                        </p:cTn>
                                        <p:tgtEl>
                                          <p:spTgt spid="38"/>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1000"/>
                                        <p:tgtEl>
                                          <p:spTgt spid="35"/>
                                        </p:tgtEl>
                                      </p:cBhvr>
                                    </p:animEffect>
                                    <p:set>
                                      <p:cBhvr>
                                        <p:cTn id="148" dur="1" fill="hold">
                                          <p:stCondLst>
                                            <p:cond delay="999"/>
                                          </p:stCondLst>
                                        </p:cTn>
                                        <p:tgtEl>
                                          <p:spTgt spid="35"/>
                                        </p:tgtEl>
                                        <p:attrNameLst>
                                          <p:attrName>style.visibility</p:attrName>
                                        </p:attrNameLst>
                                      </p:cBhvr>
                                      <p:to>
                                        <p:strVal val="hidden"/>
                                      </p:to>
                                    </p:set>
                                  </p:childTnLst>
                                </p:cTn>
                              </p:par>
                            </p:childTnLst>
                          </p:cTn>
                        </p:par>
                        <p:par>
                          <p:cTn id="149" fill="hold">
                            <p:stCondLst>
                              <p:cond delay="1000"/>
                            </p:stCondLst>
                            <p:childTnLst>
                              <p:par>
                                <p:cTn id="150" presetID="10" presetClass="entr" presetSubtype="0" fill="hold" grpId="0" nodeType="afterEffect">
                                  <p:stCondLst>
                                    <p:cond delay="0"/>
                                  </p:stCondLst>
                                  <p:childTnLst>
                                    <p:set>
                                      <p:cBhvr>
                                        <p:cTn id="151" dur="1" fill="hold">
                                          <p:stCondLst>
                                            <p:cond delay="0"/>
                                          </p:stCondLst>
                                        </p:cTn>
                                        <p:tgtEl>
                                          <p:spTgt spid="34"/>
                                        </p:tgtEl>
                                        <p:attrNameLst>
                                          <p:attrName>style.visibility</p:attrName>
                                        </p:attrNameLst>
                                      </p:cBhvr>
                                      <p:to>
                                        <p:strVal val="visible"/>
                                      </p:to>
                                    </p:set>
                                    <p:animEffect transition="in" filter="fade">
                                      <p:cBhvr>
                                        <p:cTn id="152" dur="1000"/>
                                        <p:tgtEl>
                                          <p:spTgt spid="34"/>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grpId="0" nodeType="clickEffect">
                                  <p:stCondLst>
                                    <p:cond delay="0"/>
                                  </p:stCondLst>
                                  <p:childTnLst>
                                    <p:set>
                                      <p:cBhvr>
                                        <p:cTn id="156" dur="1" fill="hold">
                                          <p:stCondLst>
                                            <p:cond delay="0"/>
                                          </p:stCondLst>
                                        </p:cTn>
                                        <p:tgtEl>
                                          <p:spTgt spid="72"/>
                                        </p:tgtEl>
                                        <p:attrNameLst>
                                          <p:attrName>style.visibility</p:attrName>
                                        </p:attrNameLst>
                                      </p:cBhvr>
                                      <p:to>
                                        <p:strVal val="visible"/>
                                      </p:to>
                                    </p:set>
                                    <p:animEffect transition="in" filter="wipe(up)">
                                      <p:cBhvr>
                                        <p:cTn id="157"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6" grpId="0"/>
      <p:bldP spid="46" grpId="1"/>
      <p:bldP spid="51" grpId="0" animBg="1"/>
      <p:bldP spid="51" grpId="1" animBg="1"/>
      <p:bldP spid="52" grpId="0" animBg="1"/>
      <p:bldP spid="53" grpId="0"/>
      <p:bldP spid="53" grpId="1"/>
      <p:bldP spid="72" grpId="0" animBg="1"/>
      <p:bldP spid="33" grpId="0" uiExpand="1" build="allAtOnce" animBg="1"/>
      <p:bldP spid="33" grpId="1" uiExpand="1" build="allAtOnce" animBg="1"/>
      <p:bldP spid="34" grpId="0" animBg="1"/>
      <p:bldP spid="45"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71084"/>
          </a:xfrm>
          <a:prstGeom prst="rect">
            <a:avLst/>
          </a:prstGeom>
        </p:spPr>
        <p:txBody>
          <a:bodyPr wrap="square">
            <a:spAutoFit/>
          </a:bodyPr>
          <a:lstStyle/>
          <a:p>
            <a:pPr>
              <a:defRPr/>
            </a:pPr>
            <a:r>
              <a:rPr lang="en-US" sz="1400" dirty="0" smtClean="0">
                <a:hlinkClick r:id="rId2"/>
              </a:rPr>
              <a:t>http://elifesciences.org/content/4/e09561</a:t>
            </a:r>
            <a:endParaRPr lang="en-US" sz="1400" dirty="0" smtClean="0"/>
          </a:p>
          <a:p>
            <a:pPr>
              <a:defRPr/>
            </a:pPr>
            <a:r>
              <a:rPr lang="en-US" sz="1400" dirty="0" smtClean="0"/>
              <a:t>no scientist Lee Berger knew had the physique to squeeze through that chute. So Berger put the word out on </a:t>
            </a:r>
            <a:r>
              <a:rPr lang="en-US" sz="1400" dirty="0" err="1" smtClean="0"/>
              <a:t>Facebook</a:t>
            </a:r>
            <a:r>
              <a:rPr lang="en-US" sz="1400" dirty="0" smtClean="0"/>
              <a:t>: Skinny individuals wanted, with scientific credentials and caving experience; must be “willing to work in cramped quarters.” Within a week and a half he’d heard from nearly 60 applicants. He chose the six most qualified; all were young women. Berger called them his “underground astronauts.”</a:t>
            </a:r>
          </a:p>
          <a:p>
            <a:pPr>
              <a:defRPr/>
            </a:pPr>
            <a:r>
              <a:rPr lang="en-US" sz="1400" dirty="0" smtClean="0"/>
              <a:t>With funding from National Geographic he gathered some 60 scientists and </a:t>
            </a:r>
            <a:r>
              <a:rPr lang="en-US" sz="1400" dirty="0" smtClean="0">
                <a:hlinkClick r:id="rId3"/>
              </a:rPr>
              <a:t>set up an aboveground command center</a:t>
            </a:r>
            <a:r>
              <a:rPr lang="en-US" sz="1400" dirty="0" smtClean="0"/>
              <a:t>, a science tent, and a small village of sleeping and support tents. Local cavers helped thread two miles of communication and power cables down into the fossil chamber. Whatever was happening there could now be viewed with cameras by Berger and his team in the command center. Marina Elliott, then a graduate student at Simon Fraser University in British Columbia, was the first scientist down the chute.</a:t>
            </a:r>
          </a:p>
          <a:p>
            <a:r>
              <a:rPr lang="en-US" sz="1400" dirty="0" smtClean="0"/>
              <a:t>“Looking down into it, I wasn’t sure I’d be OK,” Elliott recalled. “It was like looking into a shark’s mouth. There were fingers and tongues and teeth of rock.”</a:t>
            </a:r>
          </a:p>
          <a:p>
            <a:r>
              <a:rPr lang="en-US" sz="1400" dirty="0" smtClean="0"/>
              <a:t>Elliott and two colleagues, </a:t>
            </a:r>
            <a:r>
              <a:rPr lang="en-US" sz="1400" dirty="0" err="1" smtClean="0"/>
              <a:t>Becca</a:t>
            </a:r>
            <a:r>
              <a:rPr lang="en-US" sz="1400" dirty="0" smtClean="0"/>
              <a:t> </a:t>
            </a:r>
            <a:r>
              <a:rPr lang="en-US" sz="1400" dirty="0" err="1" smtClean="0"/>
              <a:t>Peixotto</a:t>
            </a:r>
            <a:r>
              <a:rPr lang="en-US" sz="1400" dirty="0" smtClean="0"/>
              <a:t> and Hannah Morris, inched their way to the “landing zone” at the bottom, then crouched into the fossil chamber. Working in two-hour shifts with another three-woman crew, they plotted and bagged more than 400 fossils on the surface, then started carefully removing soil around the half-buried skull. There were other bones beneath and around it, densely packed. Over the next several days, while the women probed a square-yard patch around the skull, the other scientists huddled around the video feed in the command center above in a state of near-constant excitement. Berger, dressed in field khakis and a Rising Star Expedition cap, would occasionally repair to the science tent to puzzle over the </a:t>
            </a:r>
            <a:r>
              <a:rPr lang="en-US" sz="1400" dirty="0" smtClean="0">
                <a:hlinkClick r:id="rId4"/>
              </a:rPr>
              <a:t>accumulating bones</a:t>
            </a:r>
            <a:r>
              <a:rPr lang="en-US" sz="1400" dirty="0" smtClean="0"/>
              <a:t>—until a collective howl of astonishment from the command center brought him rushing back to witness another discovery. It was a glorious time.</a:t>
            </a:r>
          </a:p>
          <a:p>
            <a:r>
              <a:rPr lang="en-US" sz="1400" dirty="0" smtClean="0">
                <a:hlinkClick r:id="rId5"/>
              </a:rPr>
              <a:t>The bones</a:t>
            </a:r>
            <a:r>
              <a:rPr lang="en-US" sz="1400" dirty="0" smtClean="0"/>
              <a:t> were superbly preserved, and from the duplication of body parts, it soon became clear that there was not one skeleton in the cave, but two, then three, then five ... then so many it was hard to keep a clear count. Berger had allotted three weeks for the excavation. By the end of that time, the excavators had removed some 1,200 bones, more than from any other human ancestor site in Africa—and they still hadn’t exhausted the material in just the one square yard around the skull. It took another several days digging in March 2014 before its sediments ran dry, about six inches down.</a:t>
            </a:r>
          </a:p>
          <a:p>
            <a:r>
              <a:rPr lang="en-US" sz="1400" dirty="0" smtClean="0"/>
              <a:t>There were some 1,550 specimens in all, representing at least 15 individuals. Skulls. Jaws. Ribs. Dozens of teeth. A nearly complete foot. A hand, virtually every bone intact, arranged as in life. Minuscule bones of the inner ear. Elderly adults. Juveniles. Infants, identified by their thimble-size vertebrae. Parts of the skeletons looked astonishingly modern. But others were just as astonishingly primitive—in some cases, even more apelike than the australopithecines. </a:t>
            </a:r>
          </a:p>
          <a:p>
            <a:pPr>
              <a:defRPr/>
            </a:pPr>
            <a:endParaRPr lang="en-US" sz="1400" dirty="0" smtClean="0"/>
          </a:p>
          <a:p>
            <a:endParaRPr lang="en-US" sz="1400"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0" y="0"/>
            <a:ext cx="9144000" cy="830997"/>
          </a:xfrm>
          <a:prstGeom prst="rect">
            <a:avLst/>
          </a:prstGeom>
          <a:noFill/>
        </p:spPr>
        <p:txBody>
          <a:bodyPr wrap="square" rtlCol="0">
            <a:spAutoFit/>
          </a:bodyPr>
          <a:lstStyle/>
          <a:p>
            <a:r>
              <a:rPr lang="en-US" sz="4800" b="1" dirty="0" smtClean="0">
                <a:latin typeface="Tempus Sans ITC" pitchFamily="82" charset="0"/>
              </a:rPr>
              <a:t>          the Rising Star Cave </a:t>
            </a:r>
            <a:endParaRPr lang="en-US" sz="4800" b="1" dirty="0">
              <a:latin typeface="Tempus Sans ITC" pitchFamily="82" charset="0"/>
            </a:endParaRPr>
          </a:p>
        </p:txBody>
      </p:sp>
      <p:grpSp>
        <p:nvGrpSpPr>
          <p:cNvPr id="33" name="Group 32"/>
          <p:cNvGrpSpPr/>
          <p:nvPr/>
        </p:nvGrpSpPr>
        <p:grpSpPr>
          <a:xfrm>
            <a:off x="0" y="1143001"/>
            <a:ext cx="9186530" cy="5714999"/>
            <a:chOff x="0" y="1143001"/>
            <a:chExt cx="9186530" cy="5714999"/>
          </a:xfrm>
        </p:grpSpPr>
        <p:grpSp>
          <p:nvGrpSpPr>
            <p:cNvPr id="2" name="Group 37"/>
            <p:cNvGrpSpPr/>
            <p:nvPr/>
          </p:nvGrpSpPr>
          <p:grpSpPr>
            <a:xfrm>
              <a:off x="0" y="1295400"/>
              <a:ext cx="8534400" cy="4800600"/>
              <a:chOff x="0" y="1295400"/>
              <a:chExt cx="8534400" cy="4800600"/>
            </a:xfrm>
          </p:grpSpPr>
          <p:cxnSp>
            <p:nvCxnSpPr>
              <p:cNvPr id="16" name="Straight Connector 15"/>
              <p:cNvCxnSpPr/>
              <p:nvPr/>
            </p:nvCxnSpPr>
            <p:spPr>
              <a:xfrm flipV="1">
                <a:off x="914400" y="2362200"/>
                <a:ext cx="7620000" cy="373380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0" y="1828800"/>
                <a:ext cx="7239000" cy="358140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0" y="1295400"/>
                <a:ext cx="5867400" cy="2895600"/>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0" y="1295400"/>
                <a:ext cx="5486400" cy="2667000"/>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36"/>
            <p:cNvGrpSpPr/>
            <p:nvPr/>
          </p:nvGrpSpPr>
          <p:grpSpPr>
            <a:xfrm>
              <a:off x="0" y="1143001"/>
              <a:ext cx="9163012" cy="5714999"/>
              <a:chOff x="0" y="1143001"/>
              <a:chExt cx="9163012" cy="5714999"/>
            </a:xfrm>
          </p:grpSpPr>
          <p:sp>
            <p:nvSpPr>
              <p:cNvPr id="36" name="Rectangle 35"/>
              <p:cNvSpPr/>
              <p:nvPr/>
            </p:nvSpPr>
            <p:spPr>
              <a:xfrm>
                <a:off x="0" y="1219200"/>
                <a:ext cx="9144000" cy="5638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Freeform 3"/>
              <p:cNvSpPr/>
              <p:nvPr/>
            </p:nvSpPr>
            <p:spPr bwMode="white">
              <a:xfrm>
                <a:off x="5657568" y="1143001"/>
                <a:ext cx="3505444" cy="1333650"/>
              </a:xfrm>
              <a:custGeom>
                <a:avLst/>
                <a:gdLst>
                  <a:gd name="connsiteX0" fmla="*/ 275896 w 3342289"/>
                  <a:gd name="connsiteY0" fmla="*/ 128752 h 972207"/>
                  <a:gd name="connsiteX1" fmla="*/ 1237593 w 3342289"/>
                  <a:gd name="connsiteY1" fmla="*/ 428296 h 972207"/>
                  <a:gd name="connsiteX2" fmla="*/ 1836682 w 3342289"/>
                  <a:gd name="connsiteY2" fmla="*/ 664779 h 972207"/>
                  <a:gd name="connsiteX3" fmla="*/ 2088930 w 3342289"/>
                  <a:gd name="connsiteY3" fmla="*/ 664779 h 972207"/>
                  <a:gd name="connsiteX4" fmla="*/ 2262351 w 3342289"/>
                  <a:gd name="connsiteY4" fmla="*/ 838200 h 972207"/>
                  <a:gd name="connsiteX5" fmla="*/ 2751082 w 3342289"/>
                  <a:gd name="connsiteY5" fmla="*/ 932793 h 972207"/>
                  <a:gd name="connsiteX6" fmla="*/ 2956034 w 3342289"/>
                  <a:gd name="connsiteY6" fmla="*/ 932793 h 972207"/>
                  <a:gd name="connsiteX7" fmla="*/ 3003330 w 3342289"/>
                  <a:gd name="connsiteY7" fmla="*/ 696310 h 972207"/>
                  <a:gd name="connsiteX8" fmla="*/ 2892972 w 3342289"/>
                  <a:gd name="connsiteY8" fmla="*/ 97221 h 972207"/>
                  <a:gd name="connsiteX9" fmla="*/ 275896 w 3342289"/>
                  <a:gd name="connsiteY9" fmla="*/ 128752 h 972207"/>
                  <a:gd name="connsiteX0" fmla="*/ 275896 w 3013840"/>
                  <a:gd name="connsiteY0" fmla="*/ 128752 h 972207"/>
                  <a:gd name="connsiteX1" fmla="*/ 1237593 w 3013840"/>
                  <a:gd name="connsiteY1" fmla="*/ 428296 h 972207"/>
                  <a:gd name="connsiteX2" fmla="*/ 1836682 w 3013840"/>
                  <a:gd name="connsiteY2" fmla="*/ 664779 h 972207"/>
                  <a:gd name="connsiteX3" fmla="*/ 2088930 w 3013840"/>
                  <a:gd name="connsiteY3" fmla="*/ 664779 h 972207"/>
                  <a:gd name="connsiteX4" fmla="*/ 2262351 w 3013840"/>
                  <a:gd name="connsiteY4" fmla="*/ 838200 h 972207"/>
                  <a:gd name="connsiteX5" fmla="*/ 2751082 w 3013840"/>
                  <a:gd name="connsiteY5" fmla="*/ 932793 h 972207"/>
                  <a:gd name="connsiteX6" fmla="*/ 2956034 w 3013840"/>
                  <a:gd name="connsiteY6" fmla="*/ 932793 h 972207"/>
                  <a:gd name="connsiteX7" fmla="*/ 3003330 w 3013840"/>
                  <a:gd name="connsiteY7" fmla="*/ 696310 h 972207"/>
                  <a:gd name="connsiteX8" fmla="*/ 2892972 w 3013840"/>
                  <a:gd name="connsiteY8" fmla="*/ 97221 h 972207"/>
                  <a:gd name="connsiteX9" fmla="*/ 275896 w 3013840"/>
                  <a:gd name="connsiteY9" fmla="*/ 128752 h 972207"/>
                  <a:gd name="connsiteX0" fmla="*/ 275897 w 3013841"/>
                  <a:gd name="connsiteY0" fmla="*/ 128752 h 972207"/>
                  <a:gd name="connsiteX1" fmla="*/ 1237594 w 3013841"/>
                  <a:gd name="connsiteY1" fmla="*/ 428296 h 972207"/>
                  <a:gd name="connsiteX2" fmla="*/ 1836683 w 3013841"/>
                  <a:gd name="connsiteY2" fmla="*/ 664779 h 972207"/>
                  <a:gd name="connsiteX3" fmla="*/ 2088931 w 3013841"/>
                  <a:gd name="connsiteY3" fmla="*/ 664779 h 972207"/>
                  <a:gd name="connsiteX4" fmla="*/ 2262352 w 3013841"/>
                  <a:gd name="connsiteY4" fmla="*/ 838200 h 972207"/>
                  <a:gd name="connsiteX5" fmla="*/ 2751083 w 3013841"/>
                  <a:gd name="connsiteY5" fmla="*/ 932793 h 972207"/>
                  <a:gd name="connsiteX6" fmla="*/ 2956035 w 3013841"/>
                  <a:gd name="connsiteY6" fmla="*/ 932793 h 972207"/>
                  <a:gd name="connsiteX7" fmla="*/ 3003331 w 3013841"/>
                  <a:gd name="connsiteY7" fmla="*/ 696310 h 972207"/>
                  <a:gd name="connsiteX8" fmla="*/ 2892973 w 3013841"/>
                  <a:gd name="connsiteY8" fmla="*/ 97221 h 972207"/>
                  <a:gd name="connsiteX9" fmla="*/ 275897 w 3013841"/>
                  <a:gd name="connsiteY9" fmla="*/ 128752 h 972207"/>
                  <a:gd name="connsiteX0" fmla="*/ 275897 w 3313387"/>
                  <a:gd name="connsiteY0" fmla="*/ 131379 h 974834"/>
                  <a:gd name="connsiteX1" fmla="*/ 1237594 w 3313387"/>
                  <a:gd name="connsiteY1" fmla="*/ 430923 h 974834"/>
                  <a:gd name="connsiteX2" fmla="*/ 1836683 w 3313387"/>
                  <a:gd name="connsiteY2" fmla="*/ 667406 h 974834"/>
                  <a:gd name="connsiteX3" fmla="*/ 2088931 w 3313387"/>
                  <a:gd name="connsiteY3" fmla="*/ 667406 h 974834"/>
                  <a:gd name="connsiteX4" fmla="*/ 2262352 w 3313387"/>
                  <a:gd name="connsiteY4" fmla="*/ 840827 h 974834"/>
                  <a:gd name="connsiteX5" fmla="*/ 2751083 w 3313387"/>
                  <a:gd name="connsiteY5" fmla="*/ 935420 h 974834"/>
                  <a:gd name="connsiteX6" fmla="*/ 2956035 w 3313387"/>
                  <a:gd name="connsiteY6" fmla="*/ 935420 h 974834"/>
                  <a:gd name="connsiteX7" fmla="*/ 3003331 w 3313387"/>
                  <a:gd name="connsiteY7" fmla="*/ 698937 h 974834"/>
                  <a:gd name="connsiteX8" fmla="*/ 2892973 w 3313387"/>
                  <a:gd name="connsiteY8" fmla="*/ 99848 h 974834"/>
                  <a:gd name="connsiteX9" fmla="*/ 2877208 w 3313387"/>
                  <a:gd name="connsiteY9" fmla="*/ 99848 h 974834"/>
                  <a:gd name="connsiteX10" fmla="*/ 275897 w 3313387"/>
                  <a:gd name="connsiteY10" fmla="*/ 131379 h 974834"/>
                  <a:gd name="connsiteX0" fmla="*/ 275897 w 3313387"/>
                  <a:gd name="connsiteY0" fmla="*/ 131379 h 974834"/>
                  <a:gd name="connsiteX1" fmla="*/ 1237594 w 3313387"/>
                  <a:gd name="connsiteY1" fmla="*/ 430923 h 974834"/>
                  <a:gd name="connsiteX2" fmla="*/ 1836683 w 3313387"/>
                  <a:gd name="connsiteY2" fmla="*/ 667406 h 974834"/>
                  <a:gd name="connsiteX3" fmla="*/ 2088931 w 3313387"/>
                  <a:gd name="connsiteY3" fmla="*/ 667406 h 974834"/>
                  <a:gd name="connsiteX4" fmla="*/ 2262352 w 3313387"/>
                  <a:gd name="connsiteY4" fmla="*/ 840827 h 974834"/>
                  <a:gd name="connsiteX5" fmla="*/ 2751083 w 3313387"/>
                  <a:gd name="connsiteY5" fmla="*/ 935420 h 974834"/>
                  <a:gd name="connsiteX6" fmla="*/ 2956035 w 3313387"/>
                  <a:gd name="connsiteY6" fmla="*/ 935420 h 974834"/>
                  <a:gd name="connsiteX7" fmla="*/ 3003331 w 3313387"/>
                  <a:gd name="connsiteY7" fmla="*/ 698937 h 974834"/>
                  <a:gd name="connsiteX8" fmla="*/ 2892973 w 3313387"/>
                  <a:gd name="connsiteY8" fmla="*/ 99848 h 974834"/>
                  <a:gd name="connsiteX9" fmla="*/ 2877208 w 3313387"/>
                  <a:gd name="connsiteY9" fmla="*/ 99848 h 974834"/>
                  <a:gd name="connsiteX10" fmla="*/ 275897 w 3313387"/>
                  <a:gd name="connsiteY10" fmla="*/ 131379 h 974834"/>
                  <a:gd name="connsiteX0" fmla="*/ 275897 w 3013841"/>
                  <a:gd name="connsiteY0" fmla="*/ 131379 h 974834"/>
                  <a:gd name="connsiteX1" fmla="*/ 1237594 w 3013841"/>
                  <a:gd name="connsiteY1" fmla="*/ 430923 h 974834"/>
                  <a:gd name="connsiteX2" fmla="*/ 1836683 w 3013841"/>
                  <a:gd name="connsiteY2" fmla="*/ 667406 h 974834"/>
                  <a:gd name="connsiteX3" fmla="*/ 2088931 w 3013841"/>
                  <a:gd name="connsiteY3" fmla="*/ 667406 h 974834"/>
                  <a:gd name="connsiteX4" fmla="*/ 2262352 w 3013841"/>
                  <a:gd name="connsiteY4" fmla="*/ 840827 h 974834"/>
                  <a:gd name="connsiteX5" fmla="*/ 2751083 w 3013841"/>
                  <a:gd name="connsiteY5" fmla="*/ 935420 h 974834"/>
                  <a:gd name="connsiteX6" fmla="*/ 2956035 w 3013841"/>
                  <a:gd name="connsiteY6" fmla="*/ 935420 h 974834"/>
                  <a:gd name="connsiteX7" fmla="*/ 3003331 w 3013841"/>
                  <a:gd name="connsiteY7" fmla="*/ 698937 h 974834"/>
                  <a:gd name="connsiteX8" fmla="*/ 2892973 w 3013841"/>
                  <a:gd name="connsiteY8" fmla="*/ 99848 h 974834"/>
                  <a:gd name="connsiteX9" fmla="*/ 2877208 w 3013841"/>
                  <a:gd name="connsiteY9" fmla="*/ 99848 h 974834"/>
                  <a:gd name="connsiteX10" fmla="*/ 275897 w 3013841"/>
                  <a:gd name="connsiteY10" fmla="*/ 131379 h 974834"/>
                  <a:gd name="connsiteX0" fmla="*/ 275897 w 2979683"/>
                  <a:gd name="connsiteY0" fmla="*/ 131379 h 1074682"/>
                  <a:gd name="connsiteX1" fmla="*/ 1237594 w 2979683"/>
                  <a:gd name="connsiteY1" fmla="*/ 430923 h 1074682"/>
                  <a:gd name="connsiteX2" fmla="*/ 1836683 w 2979683"/>
                  <a:gd name="connsiteY2" fmla="*/ 667406 h 1074682"/>
                  <a:gd name="connsiteX3" fmla="*/ 2088931 w 2979683"/>
                  <a:gd name="connsiteY3" fmla="*/ 667406 h 1074682"/>
                  <a:gd name="connsiteX4" fmla="*/ 2262352 w 2979683"/>
                  <a:gd name="connsiteY4" fmla="*/ 840827 h 1074682"/>
                  <a:gd name="connsiteX5" fmla="*/ 2751083 w 2979683"/>
                  <a:gd name="connsiteY5" fmla="*/ 935420 h 1074682"/>
                  <a:gd name="connsiteX6" fmla="*/ 2956035 w 2979683"/>
                  <a:gd name="connsiteY6" fmla="*/ 935420 h 1074682"/>
                  <a:gd name="connsiteX7" fmla="*/ 2892973 w 2979683"/>
                  <a:gd name="connsiteY7" fmla="*/ 99848 h 1074682"/>
                  <a:gd name="connsiteX8" fmla="*/ 2877208 w 2979683"/>
                  <a:gd name="connsiteY8" fmla="*/ 99848 h 1074682"/>
                  <a:gd name="connsiteX9" fmla="*/ 275897 w 2979683"/>
                  <a:gd name="connsiteY9" fmla="*/ 131379 h 1074682"/>
                  <a:gd name="connsiteX0" fmla="*/ 275897 w 2979683"/>
                  <a:gd name="connsiteY0" fmla="*/ 131379 h 1074682"/>
                  <a:gd name="connsiteX1" fmla="*/ 1237594 w 2979683"/>
                  <a:gd name="connsiteY1" fmla="*/ 430923 h 1074682"/>
                  <a:gd name="connsiteX2" fmla="*/ 1836683 w 2979683"/>
                  <a:gd name="connsiteY2" fmla="*/ 667406 h 1074682"/>
                  <a:gd name="connsiteX3" fmla="*/ 2088931 w 2979683"/>
                  <a:gd name="connsiteY3" fmla="*/ 667406 h 1074682"/>
                  <a:gd name="connsiteX4" fmla="*/ 2262352 w 2979683"/>
                  <a:gd name="connsiteY4" fmla="*/ 840827 h 1074682"/>
                  <a:gd name="connsiteX5" fmla="*/ 2751083 w 2979683"/>
                  <a:gd name="connsiteY5" fmla="*/ 935420 h 1074682"/>
                  <a:gd name="connsiteX6" fmla="*/ 2956035 w 2979683"/>
                  <a:gd name="connsiteY6" fmla="*/ 935420 h 1074682"/>
                  <a:gd name="connsiteX7" fmla="*/ 2892973 w 2979683"/>
                  <a:gd name="connsiteY7" fmla="*/ 99848 h 1074682"/>
                  <a:gd name="connsiteX8" fmla="*/ 2877208 w 2979683"/>
                  <a:gd name="connsiteY8" fmla="*/ 99848 h 1074682"/>
                  <a:gd name="connsiteX9" fmla="*/ 275897 w 2979683"/>
                  <a:gd name="connsiteY9" fmla="*/ 131379 h 1074682"/>
                  <a:gd name="connsiteX0" fmla="*/ 275897 w 3113690"/>
                  <a:gd name="connsiteY0" fmla="*/ 131379 h 1074682"/>
                  <a:gd name="connsiteX1" fmla="*/ 1237594 w 3113690"/>
                  <a:gd name="connsiteY1" fmla="*/ 430923 h 1074682"/>
                  <a:gd name="connsiteX2" fmla="*/ 1836683 w 3113690"/>
                  <a:gd name="connsiteY2" fmla="*/ 667406 h 1074682"/>
                  <a:gd name="connsiteX3" fmla="*/ 2088931 w 3113690"/>
                  <a:gd name="connsiteY3" fmla="*/ 667406 h 1074682"/>
                  <a:gd name="connsiteX4" fmla="*/ 2262352 w 3113690"/>
                  <a:gd name="connsiteY4" fmla="*/ 840827 h 1074682"/>
                  <a:gd name="connsiteX5" fmla="*/ 2751083 w 3113690"/>
                  <a:gd name="connsiteY5" fmla="*/ 935420 h 1074682"/>
                  <a:gd name="connsiteX6" fmla="*/ 2956035 w 3113690"/>
                  <a:gd name="connsiteY6" fmla="*/ 935420 h 1074682"/>
                  <a:gd name="connsiteX7" fmla="*/ 2892973 w 3113690"/>
                  <a:gd name="connsiteY7" fmla="*/ 99848 h 1074682"/>
                  <a:gd name="connsiteX8" fmla="*/ 3029608 w 3113690"/>
                  <a:gd name="connsiteY8" fmla="*/ 99848 h 1074682"/>
                  <a:gd name="connsiteX9" fmla="*/ 275897 w 3113690"/>
                  <a:gd name="connsiteY9" fmla="*/ 131379 h 1074682"/>
                  <a:gd name="connsiteX0" fmla="*/ 275897 w 3121048"/>
                  <a:gd name="connsiteY0" fmla="*/ 131379 h 1074682"/>
                  <a:gd name="connsiteX1" fmla="*/ 1237594 w 3121048"/>
                  <a:gd name="connsiteY1" fmla="*/ 430923 h 1074682"/>
                  <a:gd name="connsiteX2" fmla="*/ 1836683 w 3121048"/>
                  <a:gd name="connsiteY2" fmla="*/ 667406 h 1074682"/>
                  <a:gd name="connsiteX3" fmla="*/ 2088931 w 3121048"/>
                  <a:gd name="connsiteY3" fmla="*/ 667406 h 1074682"/>
                  <a:gd name="connsiteX4" fmla="*/ 2262352 w 3121048"/>
                  <a:gd name="connsiteY4" fmla="*/ 840827 h 1074682"/>
                  <a:gd name="connsiteX5" fmla="*/ 2751083 w 3121048"/>
                  <a:gd name="connsiteY5" fmla="*/ 935420 h 1074682"/>
                  <a:gd name="connsiteX6" fmla="*/ 2956035 w 3121048"/>
                  <a:gd name="connsiteY6" fmla="*/ 935420 h 1074682"/>
                  <a:gd name="connsiteX7" fmla="*/ 2892973 w 3121048"/>
                  <a:gd name="connsiteY7" fmla="*/ 99848 h 1074682"/>
                  <a:gd name="connsiteX8" fmla="*/ 3121048 w 3121048"/>
                  <a:gd name="connsiteY8" fmla="*/ 191288 h 1074682"/>
                  <a:gd name="connsiteX0" fmla="*/ 275897 w 3121048"/>
                  <a:gd name="connsiteY0" fmla="*/ 0 h 928063"/>
                  <a:gd name="connsiteX1" fmla="*/ 1237594 w 3121048"/>
                  <a:gd name="connsiteY1" fmla="*/ 299544 h 928063"/>
                  <a:gd name="connsiteX2" fmla="*/ 1836683 w 3121048"/>
                  <a:gd name="connsiteY2" fmla="*/ 536027 h 928063"/>
                  <a:gd name="connsiteX3" fmla="*/ 2088931 w 3121048"/>
                  <a:gd name="connsiteY3" fmla="*/ 536027 h 928063"/>
                  <a:gd name="connsiteX4" fmla="*/ 2262352 w 3121048"/>
                  <a:gd name="connsiteY4" fmla="*/ 709448 h 928063"/>
                  <a:gd name="connsiteX5" fmla="*/ 2751083 w 3121048"/>
                  <a:gd name="connsiteY5" fmla="*/ 804041 h 928063"/>
                  <a:gd name="connsiteX6" fmla="*/ 2956035 w 3121048"/>
                  <a:gd name="connsiteY6" fmla="*/ 804041 h 928063"/>
                  <a:gd name="connsiteX7" fmla="*/ 3121048 w 3121048"/>
                  <a:gd name="connsiteY7" fmla="*/ 59909 h 928063"/>
                  <a:gd name="connsiteX0" fmla="*/ 275897 w 3044848"/>
                  <a:gd name="connsiteY0" fmla="*/ 16291 h 957054"/>
                  <a:gd name="connsiteX1" fmla="*/ 1237594 w 3044848"/>
                  <a:gd name="connsiteY1" fmla="*/ 315835 h 957054"/>
                  <a:gd name="connsiteX2" fmla="*/ 1836683 w 3044848"/>
                  <a:gd name="connsiteY2" fmla="*/ 552318 h 957054"/>
                  <a:gd name="connsiteX3" fmla="*/ 2088931 w 3044848"/>
                  <a:gd name="connsiteY3" fmla="*/ 552318 h 957054"/>
                  <a:gd name="connsiteX4" fmla="*/ 2262352 w 3044848"/>
                  <a:gd name="connsiteY4" fmla="*/ 725739 h 957054"/>
                  <a:gd name="connsiteX5" fmla="*/ 2751083 w 3044848"/>
                  <a:gd name="connsiteY5" fmla="*/ 820332 h 957054"/>
                  <a:gd name="connsiteX6" fmla="*/ 2956035 w 3044848"/>
                  <a:gd name="connsiteY6" fmla="*/ 820332 h 957054"/>
                  <a:gd name="connsiteX7" fmla="*/ 3044848 w 3044848"/>
                  <a:gd name="connsiteY7" fmla="*/ 0 h 957054"/>
                  <a:gd name="connsiteX0" fmla="*/ 275897 w 3044848"/>
                  <a:gd name="connsiteY0" fmla="*/ 16291 h 947816"/>
                  <a:gd name="connsiteX1" fmla="*/ 1237594 w 3044848"/>
                  <a:gd name="connsiteY1" fmla="*/ 315835 h 947816"/>
                  <a:gd name="connsiteX2" fmla="*/ 1836683 w 3044848"/>
                  <a:gd name="connsiteY2" fmla="*/ 552318 h 947816"/>
                  <a:gd name="connsiteX3" fmla="*/ 2088931 w 3044848"/>
                  <a:gd name="connsiteY3" fmla="*/ 552318 h 947816"/>
                  <a:gd name="connsiteX4" fmla="*/ 2262352 w 3044848"/>
                  <a:gd name="connsiteY4" fmla="*/ 725739 h 947816"/>
                  <a:gd name="connsiteX5" fmla="*/ 2751083 w 3044848"/>
                  <a:gd name="connsiteY5" fmla="*/ 820332 h 947816"/>
                  <a:gd name="connsiteX6" fmla="*/ 2956035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2088931 w 3044848"/>
                  <a:gd name="connsiteY3" fmla="*/ 5523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2088931 w 3044848"/>
                  <a:gd name="connsiteY3" fmla="*/ 5523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549004 h 947816"/>
                  <a:gd name="connsiteX4" fmla="*/ 2088931 w 3044848"/>
                  <a:gd name="connsiteY4" fmla="*/ 5523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549004 h 947816"/>
                  <a:gd name="connsiteX4" fmla="*/ 2088931 w 3044848"/>
                  <a:gd name="connsiteY4" fmla="*/ 5523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549004 h 947816"/>
                  <a:gd name="connsiteX4" fmla="*/ 2088931 w 3044848"/>
                  <a:gd name="connsiteY4" fmla="*/ 6285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549004 h 947816"/>
                  <a:gd name="connsiteX4" fmla="*/ 2088931 w 3044848"/>
                  <a:gd name="connsiteY4" fmla="*/ 6285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36683 w 3044848"/>
                  <a:gd name="connsiteY2" fmla="*/ 552318 h 947816"/>
                  <a:gd name="connsiteX3" fmla="*/ 1845018 w 3044848"/>
                  <a:gd name="connsiteY3" fmla="*/ 625204 h 947816"/>
                  <a:gd name="connsiteX4" fmla="*/ 2088931 w 3044848"/>
                  <a:gd name="connsiteY4" fmla="*/ 628518 h 947816"/>
                  <a:gd name="connsiteX5" fmla="*/ 2262352 w 3044848"/>
                  <a:gd name="connsiteY5" fmla="*/ 725739 h 947816"/>
                  <a:gd name="connsiteX6" fmla="*/ 2751083 w 3044848"/>
                  <a:gd name="connsiteY6" fmla="*/ 820332 h 947816"/>
                  <a:gd name="connsiteX7" fmla="*/ 3021992 w 3044848"/>
                  <a:gd name="connsiteY7" fmla="*/ 811094 h 947816"/>
                  <a:gd name="connsiteX8" fmla="*/ 3044848 w 3044848"/>
                  <a:gd name="connsiteY8" fmla="*/ 0 h 947816"/>
                  <a:gd name="connsiteX0" fmla="*/ 275897 w 3044848"/>
                  <a:gd name="connsiteY0" fmla="*/ 16291 h 947816"/>
                  <a:gd name="connsiteX1" fmla="*/ 12375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44848"/>
                  <a:gd name="connsiteY0" fmla="*/ 16291 h 947816"/>
                  <a:gd name="connsiteX1" fmla="*/ 1161394 w 3044848"/>
                  <a:gd name="connsiteY1" fmla="*/ 315835 h 947816"/>
                  <a:gd name="connsiteX2" fmla="*/ 1845018 w 3044848"/>
                  <a:gd name="connsiteY2" fmla="*/ 625204 h 947816"/>
                  <a:gd name="connsiteX3" fmla="*/ 2088931 w 3044848"/>
                  <a:gd name="connsiteY3" fmla="*/ 628518 h 947816"/>
                  <a:gd name="connsiteX4" fmla="*/ 2262352 w 3044848"/>
                  <a:gd name="connsiteY4" fmla="*/ 725739 h 947816"/>
                  <a:gd name="connsiteX5" fmla="*/ 2751083 w 3044848"/>
                  <a:gd name="connsiteY5" fmla="*/ 820332 h 947816"/>
                  <a:gd name="connsiteX6" fmla="*/ 3021992 w 3044848"/>
                  <a:gd name="connsiteY6" fmla="*/ 811094 h 947816"/>
                  <a:gd name="connsiteX7" fmla="*/ 3044848 w 3044848"/>
                  <a:gd name="connsiteY7" fmla="*/ 0 h 947816"/>
                  <a:gd name="connsiteX0" fmla="*/ 275897 w 3067264"/>
                  <a:gd name="connsiteY0" fmla="*/ 16291 h 945634"/>
                  <a:gd name="connsiteX1" fmla="*/ 1161394 w 3067264"/>
                  <a:gd name="connsiteY1" fmla="*/ 315835 h 945634"/>
                  <a:gd name="connsiteX2" fmla="*/ 1845018 w 3067264"/>
                  <a:gd name="connsiteY2" fmla="*/ 625204 h 945634"/>
                  <a:gd name="connsiteX3" fmla="*/ 2088931 w 3067264"/>
                  <a:gd name="connsiteY3" fmla="*/ 628518 h 945634"/>
                  <a:gd name="connsiteX4" fmla="*/ 2262352 w 3067264"/>
                  <a:gd name="connsiteY4" fmla="*/ 725739 h 945634"/>
                  <a:gd name="connsiteX5" fmla="*/ 2751083 w 3067264"/>
                  <a:gd name="connsiteY5" fmla="*/ 820332 h 945634"/>
                  <a:gd name="connsiteX6" fmla="*/ 3021992 w 3067264"/>
                  <a:gd name="connsiteY6" fmla="*/ 811094 h 945634"/>
                  <a:gd name="connsiteX7" fmla="*/ 3022717 w 3067264"/>
                  <a:gd name="connsiteY7" fmla="*/ 810452 h 945634"/>
                  <a:gd name="connsiteX8" fmla="*/ 3044848 w 3067264"/>
                  <a:gd name="connsiteY8" fmla="*/ 0 h 945634"/>
                  <a:gd name="connsiteX0" fmla="*/ 275897 w 3067264"/>
                  <a:gd name="connsiteY0" fmla="*/ 16291 h 945634"/>
                  <a:gd name="connsiteX1" fmla="*/ 1161394 w 3067264"/>
                  <a:gd name="connsiteY1" fmla="*/ 315835 h 945634"/>
                  <a:gd name="connsiteX2" fmla="*/ 1845018 w 3067264"/>
                  <a:gd name="connsiteY2" fmla="*/ 625204 h 945634"/>
                  <a:gd name="connsiteX3" fmla="*/ 2088931 w 3067264"/>
                  <a:gd name="connsiteY3" fmla="*/ 628518 h 945634"/>
                  <a:gd name="connsiteX4" fmla="*/ 2262352 w 3067264"/>
                  <a:gd name="connsiteY4" fmla="*/ 725739 h 945634"/>
                  <a:gd name="connsiteX5" fmla="*/ 2751083 w 3067264"/>
                  <a:gd name="connsiteY5" fmla="*/ 820332 h 945634"/>
                  <a:gd name="connsiteX6" fmla="*/ 3021992 w 3067264"/>
                  <a:gd name="connsiteY6" fmla="*/ 811094 h 945634"/>
                  <a:gd name="connsiteX7" fmla="*/ 3022717 w 3067264"/>
                  <a:gd name="connsiteY7" fmla="*/ 810452 h 945634"/>
                  <a:gd name="connsiteX8" fmla="*/ 3044848 w 3067264"/>
                  <a:gd name="connsiteY8" fmla="*/ 0 h 94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264" h="945634">
                    <a:moveTo>
                      <a:pt x="275897" y="16291"/>
                    </a:moveTo>
                    <a:cubicBezTo>
                      <a:pt x="0" y="71470"/>
                      <a:pt x="805104" y="236121"/>
                      <a:pt x="1161394" y="315835"/>
                    </a:cubicBezTo>
                    <a:cubicBezTo>
                      <a:pt x="1492070" y="428846"/>
                      <a:pt x="1694270" y="539793"/>
                      <a:pt x="1845018" y="625204"/>
                    </a:cubicBezTo>
                    <a:cubicBezTo>
                      <a:pt x="2032905" y="629933"/>
                      <a:pt x="2019375" y="611762"/>
                      <a:pt x="2088931" y="628518"/>
                    </a:cubicBezTo>
                    <a:cubicBezTo>
                      <a:pt x="2158487" y="645274"/>
                      <a:pt x="2151993" y="693770"/>
                      <a:pt x="2262352" y="725739"/>
                    </a:cubicBezTo>
                    <a:cubicBezTo>
                      <a:pt x="2372711" y="757708"/>
                      <a:pt x="2624476" y="806106"/>
                      <a:pt x="2751083" y="820332"/>
                    </a:cubicBezTo>
                    <a:cubicBezTo>
                      <a:pt x="2877690" y="834558"/>
                      <a:pt x="2976720" y="812741"/>
                      <a:pt x="3021992" y="811094"/>
                    </a:cubicBezTo>
                    <a:cubicBezTo>
                      <a:pt x="3067264" y="809447"/>
                      <a:pt x="3018908" y="945634"/>
                      <a:pt x="3022717" y="810452"/>
                    </a:cubicBezTo>
                    <a:cubicBezTo>
                      <a:pt x="3063739" y="647627"/>
                      <a:pt x="3041160" y="135075"/>
                      <a:pt x="3044848" y="0"/>
                    </a:cubicBezTo>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3"/>
            <p:cNvGrpSpPr/>
            <p:nvPr/>
          </p:nvGrpSpPr>
          <p:grpSpPr>
            <a:xfrm>
              <a:off x="246888" y="1213104"/>
              <a:ext cx="7443724" cy="4280916"/>
              <a:chOff x="246888" y="1213104"/>
              <a:chExt cx="7443724" cy="4280916"/>
            </a:xfrm>
          </p:grpSpPr>
          <p:sp>
            <p:nvSpPr>
              <p:cNvPr id="12" name="Freeform 11"/>
              <p:cNvSpPr/>
              <p:nvPr/>
            </p:nvSpPr>
            <p:spPr>
              <a:xfrm>
                <a:off x="246888" y="1572768"/>
                <a:ext cx="7184136" cy="3921252"/>
              </a:xfrm>
              <a:custGeom>
                <a:avLst/>
                <a:gdLst>
                  <a:gd name="connsiteX0" fmla="*/ 0 w 7141464"/>
                  <a:gd name="connsiteY0" fmla="*/ 3791712 h 3845052"/>
                  <a:gd name="connsiteX1" fmla="*/ 82296 w 7141464"/>
                  <a:gd name="connsiteY1" fmla="*/ 3691128 h 3845052"/>
                  <a:gd name="connsiteX2" fmla="*/ 210312 w 7141464"/>
                  <a:gd name="connsiteY2" fmla="*/ 3471672 h 3845052"/>
                  <a:gd name="connsiteX3" fmla="*/ 356616 w 7141464"/>
                  <a:gd name="connsiteY3" fmla="*/ 3069336 h 3845052"/>
                  <a:gd name="connsiteX4" fmla="*/ 502920 w 7141464"/>
                  <a:gd name="connsiteY4" fmla="*/ 2749296 h 3845052"/>
                  <a:gd name="connsiteX5" fmla="*/ 621792 w 7141464"/>
                  <a:gd name="connsiteY5" fmla="*/ 2612136 h 3845052"/>
                  <a:gd name="connsiteX6" fmla="*/ 786384 w 7141464"/>
                  <a:gd name="connsiteY6" fmla="*/ 2484120 h 3845052"/>
                  <a:gd name="connsiteX7" fmla="*/ 932688 w 7141464"/>
                  <a:gd name="connsiteY7" fmla="*/ 2474976 h 3845052"/>
                  <a:gd name="connsiteX8" fmla="*/ 1051560 w 7141464"/>
                  <a:gd name="connsiteY8" fmla="*/ 2731008 h 3845052"/>
                  <a:gd name="connsiteX9" fmla="*/ 1161288 w 7141464"/>
                  <a:gd name="connsiteY9" fmla="*/ 2959608 h 3845052"/>
                  <a:gd name="connsiteX10" fmla="*/ 1225296 w 7141464"/>
                  <a:gd name="connsiteY10" fmla="*/ 2996184 h 3845052"/>
                  <a:gd name="connsiteX11" fmla="*/ 1335024 w 7141464"/>
                  <a:gd name="connsiteY11" fmla="*/ 2868168 h 3845052"/>
                  <a:gd name="connsiteX12" fmla="*/ 1389888 w 7141464"/>
                  <a:gd name="connsiteY12" fmla="*/ 2090928 h 3845052"/>
                  <a:gd name="connsiteX13" fmla="*/ 1435608 w 7141464"/>
                  <a:gd name="connsiteY13" fmla="*/ 1853184 h 3845052"/>
                  <a:gd name="connsiteX14" fmla="*/ 1783080 w 7141464"/>
                  <a:gd name="connsiteY14" fmla="*/ 1670304 h 3845052"/>
                  <a:gd name="connsiteX15" fmla="*/ 2423160 w 7141464"/>
                  <a:gd name="connsiteY15" fmla="*/ 1331976 h 3845052"/>
                  <a:gd name="connsiteX16" fmla="*/ 3145536 w 7141464"/>
                  <a:gd name="connsiteY16" fmla="*/ 984504 h 3845052"/>
                  <a:gd name="connsiteX17" fmla="*/ 3328416 w 7141464"/>
                  <a:gd name="connsiteY17" fmla="*/ 1039368 h 3845052"/>
                  <a:gd name="connsiteX18" fmla="*/ 3502152 w 7141464"/>
                  <a:gd name="connsiteY18" fmla="*/ 1450848 h 3845052"/>
                  <a:gd name="connsiteX19" fmla="*/ 3657600 w 7141464"/>
                  <a:gd name="connsiteY19" fmla="*/ 2026920 h 3845052"/>
                  <a:gd name="connsiteX20" fmla="*/ 3776472 w 7141464"/>
                  <a:gd name="connsiteY20" fmla="*/ 2657856 h 3845052"/>
                  <a:gd name="connsiteX21" fmla="*/ 3831336 w 7141464"/>
                  <a:gd name="connsiteY21" fmla="*/ 2849880 h 3845052"/>
                  <a:gd name="connsiteX22" fmla="*/ 3886200 w 7141464"/>
                  <a:gd name="connsiteY22" fmla="*/ 2987040 h 3845052"/>
                  <a:gd name="connsiteX23" fmla="*/ 3922776 w 7141464"/>
                  <a:gd name="connsiteY23" fmla="*/ 3023616 h 3845052"/>
                  <a:gd name="connsiteX24" fmla="*/ 4096512 w 7141464"/>
                  <a:gd name="connsiteY24" fmla="*/ 2996184 h 3845052"/>
                  <a:gd name="connsiteX25" fmla="*/ 4206240 w 7141464"/>
                  <a:gd name="connsiteY25" fmla="*/ 2877312 h 3845052"/>
                  <a:gd name="connsiteX26" fmla="*/ 4261104 w 7141464"/>
                  <a:gd name="connsiteY26" fmla="*/ 2648712 h 3845052"/>
                  <a:gd name="connsiteX27" fmla="*/ 4379976 w 7141464"/>
                  <a:gd name="connsiteY27" fmla="*/ 2374392 h 3845052"/>
                  <a:gd name="connsiteX28" fmla="*/ 4590288 w 7141464"/>
                  <a:gd name="connsiteY28" fmla="*/ 2218944 h 3845052"/>
                  <a:gd name="connsiteX29" fmla="*/ 4818888 w 7141464"/>
                  <a:gd name="connsiteY29" fmla="*/ 2191512 h 3845052"/>
                  <a:gd name="connsiteX30" fmla="*/ 5001768 w 7141464"/>
                  <a:gd name="connsiteY30" fmla="*/ 2100072 h 3845052"/>
                  <a:gd name="connsiteX31" fmla="*/ 5148072 w 7141464"/>
                  <a:gd name="connsiteY31" fmla="*/ 1834896 h 3845052"/>
                  <a:gd name="connsiteX32" fmla="*/ 5248656 w 7141464"/>
                  <a:gd name="connsiteY32" fmla="*/ 1450848 h 3845052"/>
                  <a:gd name="connsiteX33" fmla="*/ 5321808 w 7141464"/>
                  <a:gd name="connsiteY33" fmla="*/ 1249680 h 3845052"/>
                  <a:gd name="connsiteX34" fmla="*/ 5751576 w 7141464"/>
                  <a:gd name="connsiteY34" fmla="*/ 1011936 h 3845052"/>
                  <a:gd name="connsiteX35" fmla="*/ 6117336 w 7141464"/>
                  <a:gd name="connsiteY35" fmla="*/ 838200 h 3845052"/>
                  <a:gd name="connsiteX36" fmla="*/ 6693408 w 7141464"/>
                  <a:gd name="connsiteY36" fmla="*/ 499872 h 3845052"/>
                  <a:gd name="connsiteX37" fmla="*/ 6784848 w 7141464"/>
                  <a:gd name="connsiteY37" fmla="*/ 316992 h 3845052"/>
                  <a:gd name="connsiteX38" fmla="*/ 6693408 w 7141464"/>
                  <a:gd name="connsiteY38" fmla="*/ 106680 h 3845052"/>
                  <a:gd name="connsiteX39" fmla="*/ 6665976 w 7141464"/>
                  <a:gd name="connsiteY39" fmla="*/ 6096 h 3845052"/>
                  <a:gd name="connsiteX40" fmla="*/ 6885432 w 7141464"/>
                  <a:gd name="connsiteY40" fmla="*/ 143256 h 3845052"/>
                  <a:gd name="connsiteX41" fmla="*/ 7086600 w 7141464"/>
                  <a:gd name="connsiteY41" fmla="*/ 262128 h 3845052"/>
                  <a:gd name="connsiteX42" fmla="*/ 7095744 w 7141464"/>
                  <a:gd name="connsiteY42" fmla="*/ 609600 h 3845052"/>
                  <a:gd name="connsiteX43" fmla="*/ 6812280 w 7141464"/>
                  <a:gd name="connsiteY43" fmla="*/ 792480 h 3845052"/>
                  <a:gd name="connsiteX44" fmla="*/ 6163056 w 7141464"/>
                  <a:gd name="connsiteY44" fmla="*/ 1139952 h 3845052"/>
                  <a:gd name="connsiteX45" fmla="*/ 6080760 w 7141464"/>
                  <a:gd name="connsiteY45" fmla="*/ 1240536 h 3845052"/>
                  <a:gd name="connsiteX46" fmla="*/ 5650992 w 7141464"/>
                  <a:gd name="connsiteY46" fmla="*/ 1624584 h 3845052"/>
                  <a:gd name="connsiteX47" fmla="*/ 5358384 w 7141464"/>
                  <a:gd name="connsiteY47" fmla="*/ 1972056 h 3845052"/>
                  <a:gd name="connsiteX48" fmla="*/ 5312664 w 7141464"/>
                  <a:gd name="connsiteY48" fmla="*/ 2328672 h 3845052"/>
                  <a:gd name="connsiteX49" fmla="*/ 5212080 w 7141464"/>
                  <a:gd name="connsiteY49" fmla="*/ 2602992 h 3845052"/>
                  <a:gd name="connsiteX50" fmla="*/ 4965192 w 7141464"/>
                  <a:gd name="connsiteY50" fmla="*/ 2840736 h 3845052"/>
                  <a:gd name="connsiteX51" fmla="*/ 4773168 w 7141464"/>
                  <a:gd name="connsiteY51" fmla="*/ 2904744 h 3845052"/>
                  <a:gd name="connsiteX52" fmla="*/ 4407408 w 7141464"/>
                  <a:gd name="connsiteY52" fmla="*/ 3005328 h 3845052"/>
                  <a:gd name="connsiteX53" fmla="*/ 3968496 w 7141464"/>
                  <a:gd name="connsiteY53" fmla="*/ 3115056 h 3845052"/>
                  <a:gd name="connsiteX54" fmla="*/ 3703320 w 7141464"/>
                  <a:gd name="connsiteY54" fmla="*/ 3151632 h 3845052"/>
                  <a:gd name="connsiteX55" fmla="*/ 3328416 w 7141464"/>
                  <a:gd name="connsiteY55" fmla="*/ 3142488 h 3845052"/>
                  <a:gd name="connsiteX56" fmla="*/ 3090672 w 7141464"/>
                  <a:gd name="connsiteY56" fmla="*/ 3197352 h 3845052"/>
                  <a:gd name="connsiteX57" fmla="*/ 2761488 w 7141464"/>
                  <a:gd name="connsiteY57" fmla="*/ 3206496 h 3845052"/>
                  <a:gd name="connsiteX58" fmla="*/ 2706624 w 7141464"/>
                  <a:gd name="connsiteY58" fmla="*/ 3224784 h 3845052"/>
                  <a:gd name="connsiteX59" fmla="*/ 2679192 w 7141464"/>
                  <a:gd name="connsiteY59" fmla="*/ 3133344 h 3845052"/>
                  <a:gd name="connsiteX60" fmla="*/ 2724912 w 7141464"/>
                  <a:gd name="connsiteY60" fmla="*/ 3078480 h 3845052"/>
                  <a:gd name="connsiteX61" fmla="*/ 2633472 w 7141464"/>
                  <a:gd name="connsiteY61" fmla="*/ 2968752 h 3845052"/>
                  <a:gd name="connsiteX62" fmla="*/ 2551176 w 7141464"/>
                  <a:gd name="connsiteY62" fmla="*/ 2831592 h 3845052"/>
                  <a:gd name="connsiteX63" fmla="*/ 2523744 w 7141464"/>
                  <a:gd name="connsiteY63" fmla="*/ 2593848 h 3845052"/>
                  <a:gd name="connsiteX64" fmla="*/ 2404872 w 7141464"/>
                  <a:gd name="connsiteY64" fmla="*/ 2401824 h 3845052"/>
                  <a:gd name="connsiteX65" fmla="*/ 2386584 w 7141464"/>
                  <a:gd name="connsiteY65" fmla="*/ 2374392 h 3845052"/>
                  <a:gd name="connsiteX66" fmla="*/ 2331720 w 7141464"/>
                  <a:gd name="connsiteY66" fmla="*/ 2447544 h 3845052"/>
                  <a:gd name="connsiteX67" fmla="*/ 2258568 w 7141464"/>
                  <a:gd name="connsiteY67" fmla="*/ 2218944 h 3845052"/>
                  <a:gd name="connsiteX68" fmla="*/ 2185416 w 7141464"/>
                  <a:gd name="connsiteY68" fmla="*/ 2008632 h 3845052"/>
                  <a:gd name="connsiteX69" fmla="*/ 2167128 w 7141464"/>
                  <a:gd name="connsiteY69" fmla="*/ 2145792 h 3845052"/>
                  <a:gd name="connsiteX70" fmla="*/ 1984248 w 7141464"/>
                  <a:gd name="connsiteY70" fmla="*/ 1816608 h 3845052"/>
                  <a:gd name="connsiteX71" fmla="*/ 1947672 w 7141464"/>
                  <a:gd name="connsiteY71" fmla="*/ 1761744 h 3845052"/>
                  <a:gd name="connsiteX72" fmla="*/ 1673352 w 7141464"/>
                  <a:gd name="connsiteY72" fmla="*/ 1908048 h 3845052"/>
                  <a:gd name="connsiteX73" fmla="*/ 1490472 w 7141464"/>
                  <a:gd name="connsiteY73" fmla="*/ 2090928 h 3845052"/>
                  <a:gd name="connsiteX74" fmla="*/ 1435608 w 7141464"/>
                  <a:gd name="connsiteY74" fmla="*/ 2758440 h 3845052"/>
                  <a:gd name="connsiteX75" fmla="*/ 1380744 w 7141464"/>
                  <a:gd name="connsiteY75" fmla="*/ 3060192 h 3845052"/>
                  <a:gd name="connsiteX76" fmla="*/ 1325880 w 7141464"/>
                  <a:gd name="connsiteY76" fmla="*/ 3371088 h 3845052"/>
                  <a:gd name="connsiteX77" fmla="*/ 1316736 w 7141464"/>
                  <a:gd name="connsiteY77" fmla="*/ 3489960 h 3845052"/>
                  <a:gd name="connsiteX78" fmla="*/ 1152144 w 7141464"/>
                  <a:gd name="connsiteY78" fmla="*/ 3480816 h 3845052"/>
                  <a:gd name="connsiteX79" fmla="*/ 1051560 w 7141464"/>
                  <a:gd name="connsiteY79" fmla="*/ 3553968 h 3845052"/>
                  <a:gd name="connsiteX80" fmla="*/ 868680 w 7141464"/>
                  <a:gd name="connsiteY80" fmla="*/ 3608832 h 3845052"/>
                  <a:gd name="connsiteX81" fmla="*/ 685800 w 7141464"/>
                  <a:gd name="connsiteY81" fmla="*/ 3627120 h 3845052"/>
                  <a:gd name="connsiteX82" fmla="*/ 557784 w 7141464"/>
                  <a:gd name="connsiteY82" fmla="*/ 3736848 h 3845052"/>
                  <a:gd name="connsiteX83" fmla="*/ 274320 w 7141464"/>
                  <a:gd name="connsiteY83" fmla="*/ 3736848 h 3845052"/>
                  <a:gd name="connsiteX84" fmla="*/ 82296 w 7141464"/>
                  <a:gd name="connsiteY84" fmla="*/ 3837432 h 3845052"/>
                  <a:gd name="connsiteX85" fmla="*/ 0 w 7141464"/>
                  <a:gd name="connsiteY85" fmla="*/ 3791712 h 3845052"/>
                  <a:gd name="connsiteX0" fmla="*/ 0 w 7141464"/>
                  <a:gd name="connsiteY0" fmla="*/ 3867912 h 3921252"/>
                  <a:gd name="connsiteX1" fmla="*/ 82296 w 7141464"/>
                  <a:gd name="connsiteY1" fmla="*/ 3767328 h 3921252"/>
                  <a:gd name="connsiteX2" fmla="*/ 210312 w 7141464"/>
                  <a:gd name="connsiteY2" fmla="*/ 3547872 h 3921252"/>
                  <a:gd name="connsiteX3" fmla="*/ 356616 w 7141464"/>
                  <a:gd name="connsiteY3" fmla="*/ 3145536 h 3921252"/>
                  <a:gd name="connsiteX4" fmla="*/ 502920 w 7141464"/>
                  <a:gd name="connsiteY4" fmla="*/ 2825496 h 3921252"/>
                  <a:gd name="connsiteX5" fmla="*/ 621792 w 7141464"/>
                  <a:gd name="connsiteY5" fmla="*/ 2688336 h 3921252"/>
                  <a:gd name="connsiteX6" fmla="*/ 786384 w 7141464"/>
                  <a:gd name="connsiteY6" fmla="*/ 2560320 h 3921252"/>
                  <a:gd name="connsiteX7" fmla="*/ 932688 w 7141464"/>
                  <a:gd name="connsiteY7" fmla="*/ 2551176 h 3921252"/>
                  <a:gd name="connsiteX8" fmla="*/ 1051560 w 7141464"/>
                  <a:gd name="connsiteY8" fmla="*/ 2807208 h 3921252"/>
                  <a:gd name="connsiteX9" fmla="*/ 1161288 w 7141464"/>
                  <a:gd name="connsiteY9" fmla="*/ 3035808 h 3921252"/>
                  <a:gd name="connsiteX10" fmla="*/ 1225296 w 7141464"/>
                  <a:gd name="connsiteY10" fmla="*/ 3072384 h 3921252"/>
                  <a:gd name="connsiteX11" fmla="*/ 1335024 w 7141464"/>
                  <a:gd name="connsiteY11" fmla="*/ 2944368 h 3921252"/>
                  <a:gd name="connsiteX12" fmla="*/ 1389888 w 7141464"/>
                  <a:gd name="connsiteY12" fmla="*/ 2167128 h 3921252"/>
                  <a:gd name="connsiteX13" fmla="*/ 1435608 w 7141464"/>
                  <a:gd name="connsiteY13" fmla="*/ 1929384 h 3921252"/>
                  <a:gd name="connsiteX14" fmla="*/ 1783080 w 7141464"/>
                  <a:gd name="connsiteY14" fmla="*/ 1746504 h 3921252"/>
                  <a:gd name="connsiteX15" fmla="*/ 2423160 w 7141464"/>
                  <a:gd name="connsiteY15" fmla="*/ 1408176 h 3921252"/>
                  <a:gd name="connsiteX16" fmla="*/ 3145536 w 7141464"/>
                  <a:gd name="connsiteY16" fmla="*/ 1060704 h 3921252"/>
                  <a:gd name="connsiteX17" fmla="*/ 3328416 w 7141464"/>
                  <a:gd name="connsiteY17" fmla="*/ 1115568 h 3921252"/>
                  <a:gd name="connsiteX18" fmla="*/ 3502152 w 7141464"/>
                  <a:gd name="connsiteY18" fmla="*/ 1527048 h 3921252"/>
                  <a:gd name="connsiteX19" fmla="*/ 3657600 w 7141464"/>
                  <a:gd name="connsiteY19" fmla="*/ 2103120 h 3921252"/>
                  <a:gd name="connsiteX20" fmla="*/ 3776472 w 7141464"/>
                  <a:gd name="connsiteY20" fmla="*/ 2734056 h 3921252"/>
                  <a:gd name="connsiteX21" fmla="*/ 3831336 w 7141464"/>
                  <a:gd name="connsiteY21" fmla="*/ 2926080 h 3921252"/>
                  <a:gd name="connsiteX22" fmla="*/ 3886200 w 7141464"/>
                  <a:gd name="connsiteY22" fmla="*/ 3063240 h 3921252"/>
                  <a:gd name="connsiteX23" fmla="*/ 3922776 w 7141464"/>
                  <a:gd name="connsiteY23" fmla="*/ 3099816 h 3921252"/>
                  <a:gd name="connsiteX24" fmla="*/ 4096512 w 7141464"/>
                  <a:gd name="connsiteY24" fmla="*/ 3072384 h 3921252"/>
                  <a:gd name="connsiteX25" fmla="*/ 4206240 w 7141464"/>
                  <a:gd name="connsiteY25" fmla="*/ 2953512 h 3921252"/>
                  <a:gd name="connsiteX26" fmla="*/ 4261104 w 7141464"/>
                  <a:gd name="connsiteY26" fmla="*/ 2724912 h 3921252"/>
                  <a:gd name="connsiteX27" fmla="*/ 4379976 w 7141464"/>
                  <a:gd name="connsiteY27" fmla="*/ 2450592 h 3921252"/>
                  <a:gd name="connsiteX28" fmla="*/ 4590288 w 7141464"/>
                  <a:gd name="connsiteY28" fmla="*/ 2295144 h 3921252"/>
                  <a:gd name="connsiteX29" fmla="*/ 4818888 w 7141464"/>
                  <a:gd name="connsiteY29" fmla="*/ 2267712 h 3921252"/>
                  <a:gd name="connsiteX30" fmla="*/ 5001768 w 7141464"/>
                  <a:gd name="connsiteY30" fmla="*/ 2176272 h 3921252"/>
                  <a:gd name="connsiteX31" fmla="*/ 5148072 w 7141464"/>
                  <a:gd name="connsiteY31" fmla="*/ 1911096 h 3921252"/>
                  <a:gd name="connsiteX32" fmla="*/ 5248656 w 7141464"/>
                  <a:gd name="connsiteY32" fmla="*/ 1527048 h 3921252"/>
                  <a:gd name="connsiteX33" fmla="*/ 5321808 w 7141464"/>
                  <a:gd name="connsiteY33" fmla="*/ 1325880 h 3921252"/>
                  <a:gd name="connsiteX34" fmla="*/ 5751576 w 7141464"/>
                  <a:gd name="connsiteY34" fmla="*/ 1088136 h 3921252"/>
                  <a:gd name="connsiteX35" fmla="*/ 6117336 w 7141464"/>
                  <a:gd name="connsiteY35" fmla="*/ 914400 h 3921252"/>
                  <a:gd name="connsiteX36" fmla="*/ 6693408 w 7141464"/>
                  <a:gd name="connsiteY36" fmla="*/ 576072 h 3921252"/>
                  <a:gd name="connsiteX37" fmla="*/ 6784848 w 7141464"/>
                  <a:gd name="connsiteY37" fmla="*/ 393192 h 3921252"/>
                  <a:gd name="connsiteX38" fmla="*/ 6693408 w 7141464"/>
                  <a:gd name="connsiteY38" fmla="*/ 182880 h 3921252"/>
                  <a:gd name="connsiteX39" fmla="*/ 6665976 w 7141464"/>
                  <a:gd name="connsiteY39" fmla="*/ 6096 h 3921252"/>
                  <a:gd name="connsiteX40" fmla="*/ 6885432 w 7141464"/>
                  <a:gd name="connsiteY40" fmla="*/ 219456 h 3921252"/>
                  <a:gd name="connsiteX41" fmla="*/ 7086600 w 7141464"/>
                  <a:gd name="connsiteY41" fmla="*/ 338328 h 3921252"/>
                  <a:gd name="connsiteX42" fmla="*/ 7095744 w 7141464"/>
                  <a:gd name="connsiteY42" fmla="*/ 685800 h 3921252"/>
                  <a:gd name="connsiteX43" fmla="*/ 6812280 w 7141464"/>
                  <a:gd name="connsiteY43" fmla="*/ 868680 h 3921252"/>
                  <a:gd name="connsiteX44" fmla="*/ 6163056 w 7141464"/>
                  <a:gd name="connsiteY44" fmla="*/ 1216152 h 3921252"/>
                  <a:gd name="connsiteX45" fmla="*/ 6080760 w 7141464"/>
                  <a:gd name="connsiteY45" fmla="*/ 1316736 h 3921252"/>
                  <a:gd name="connsiteX46" fmla="*/ 5650992 w 7141464"/>
                  <a:gd name="connsiteY46" fmla="*/ 1700784 h 3921252"/>
                  <a:gd name="connsiteX47" fmla="*/ 5358384 w 7141464"/>
                  <a:gd name="connsiteY47" fmla="*/ 2048256 h 3921252"/>
                  <a:gd name="connsiteX48" fmla="*/ 5312664 w 7141464"/>
                  <a:gd name="connsiteY48" fmla="*/ 2404872 h 3921252"/>
                  <a:gd name="connsiteX49" fmla="*/ 5212080 w 7141464"/>
                  <a:gd name="connsiteY49" fmla="*/ 2679192 h 3921252"/>
                  <a:gd name="connsiteX50" fmla="*/ 4965192 w 7141464"/>
                  <a:gd name="connsiteY50" fmla="*/ 2916936 h 3921252"/>
                  <a:gd name="connsiteX51" fmla="*/ 4773168 w 7141464"/>
                  <a:gd name="connsiteY51" fmla="*/ 2980944 h 3921252"/>
                  <a:gd name="connsiteX52" fmla="*/ 4407408 w 7141464"/>
                  <a:gd name="connsiteY52" fmla="*/ 3081528 h 3921252"/>
                  <a:gd name="connsiteX53" fmla="*/ 3968496 w 7141464"/>
                  <a:gd name="connsiteY53" fmla="*/ 3191256 h 3921252"/>
                  <a:gd name="connsiteX54" fmla="*/ 3703320 w 7141464"/>
                  <a:gd name="connsiteY54" fmla="*/ 3227832 h 3921252"/>
                  <a:gd name="connsiteX55" fmla="*/ 3328416 w 7141464"/>
                  <a:gd name="connsiteY55" fmla="*/ 3218688 h 3921252"/>
                  <a:gd name="connsiteX56" fmla="*/ 3090672 w 7141464"/>
                  <a:gd name="connsiteY56" fmla="*/ 3273552 h 3921252"/>
                  <a:gd name="connsiteX57" fmla="*/ 2761488 w 7141464"/>
                  <a:gd name="connsiteY57" fmla="*/ 3282696 h 3921252"/>
                  <a:gd name="connsiteX58" fmla="*/ 2706624 w 7141464"/>
                  <a:gd name="connsiteY58" fmla="*/ 3300984 h 3921252"/>
                  <a:gd name="connsiteX59" fmla="*/ 2679192 w 7141464"/>
                  <a:gd name="connsiteY59" fmla="*/ 3209544 h 3921252"/>
                  <a:gd name="connsiteX60" fmla="*/ 2724912 w 7141464"/>
                  <a:gd name="connsiteY60" fmla="*/ 3154680 h 3921252"/>
                  <a:gd name="connsiteX61" fmla="*/ 2633472 w 7141464"/>
                  <a:gd name="connsiteY61" fmla="*/ 3044952 h 3921252"/>
                  <a:gd name="connsiteX62" fmla="*/ 2551176 w 7141464"/>
                  <a:gd name="connsiteY62" fmla="*/ 2907792 h 3921252"/>
                  <a:gd name="connsiteX63" fmla="*/ 2523744 w 7141464"/>
                  <a:gd name="connsiteY63" fmla="*/ 2670048 h 3921252"/>
                  <a:gd name="connsiteX64" fmla="*/ 2404872 w 7141464"/>
                  <a:gd name="connsiteY64" fmla="*/ 2478024 h 3921252"/>
                  <a:gd name="connsiteX65" fmla="*/ 2386584 w 7141464"/>
                  <a:gd name="connsiteY65" fmla="*/ 2450592 h 3921252"/>
                  <a:gd name="connsiteX66" fmla="*/ 2331720 w 7141464"/>
                  <a:gd name="connsiteY66" fmla="*/ 2523744 h 3921252"/>
                  <a:gd name="connsiteX67" fmla="*/ 2258568 w 7141464"/>
                  <a:gd name="connsiteY67" fmla="*/ 2295144 h 3921252"/>
                  <a:gd name="connsiteX68" fmla="*/ 2185416 w 7141464"/>
                  <a:gd name="connsiteY68" fmla="*/ 2084832 h 3921252"/>
                  <a:gd name="connsiteX69" fmla="*/ 2167128 w 7141464"/>
                  <a:gd name="connsiteY69" fmla="*/ 2221992 h 3921252"/>
                  <a:gd name="connsiteX70" fmla="*/ 1984248 w 7141464"/>
                  <a:gd name="connsiteY70" fmla="*/ 1892808 h 3921252"/>
                  <a:gd name="connsiteX71" fmla="*/ 1947672 w 7141464"/>
                  <a:gd name="connsiteY71" fmla="*/ 1837944 h 3921252"/>
                  <a:gd name="connsiteX72" fmla="*/ 1673352 w 7141464"/>
                  <a:gd name="connsiteY72" fmla="*/ 1984248 h 3921252"/>
                  <a:gd name="connsiteX73" fmla="*/ 1490472 w 7141464"/>
                  <a:gd name="connsiteY73" fmla="*/ 2167128 h 3921252"/>
                  <a:gd name="connsiteX74" fmla="*/ 1435608 w 7141464"/>
                  <a:gd name="connsiteY74" fmla="*/ 2834640 h 3921252"/>
                  <a:gd name="connsiteX75" fmla="*/ 1380744 w 7141464"/>
                  <a:gd name="connsiteY75" fmla="*/ 3136392 h 3921252"/>
                  <a:gd name="connsiteX76" fmla="*/ 1325880 w 7141464"/>
                  <a:gd name="connsiteY76" fmla="*/ 3447288 h 3921252"/>
                  <a:gd name="connsiteX77" fmla="*/ 1316736 w 7141464"/>
                  <a:gd name="connsiteY77" fmla="*/ 3566160 h 3921252"/>
                  <a:gd name="connsiteX78" fmla="*/ 1152144 w 7141464"/>
                  <a:gd name="connsiteY78" fmla="*/ 3557016 h 3921252"/>
                  <a:gd name="connsiteX79" fmla="*/ 1051560 w 7141464"/>
                  <a:gd name="connsiteY79" fmla="*/ 3630168 h 3921252"/>
                  <a:gd name="connsiteX80" fmla="*/ 868680 w 7141464"/>
                  <a:gd name="connsiteY80" fmla="*/ 3685032 h 3921252"/>
                  <a:gd name="connsiteX81" fmla="*/ 685800 w 7141464"/>
                  <a:gd name="connsiteY81" fmla="*/ 3703320 h 3921252"/>
                  <a:gd name="connsiteX82" fmla="*/ 557784 w 7141464"/>
                  <a:gd name="connsiteY82" fmla="*/ 3813048 h 3921252"/>
                  <a:gd name="connsiteX83" fmla="*/ 274320 w 7141464"/>
                  <a:gd name="connsiteY83" fmla="*/ 3813048 h 3921252"/>
                  <a:gd name="connsiteX84" fmla="*/ 82296 w 7141464"/>
                  <a:gd name="connsiteY84" fmla="*/ 3913632 h 3921252"/>
                  <a:gd name="connsiteX85" fmla="*/ 0 w 7141464"/>
                  <a:gd name="connsiteY85" fmla="*/ 3867912 h 3921252"/>
                  <a:gd name="connsiteX0" fmla="*/ 0 w 7184136"/>
                  <a:gd name="connsiteY0" fmla="*/ 3867912 h 3921252"/>
                  <a:gd name="connsiteX1" fmla="*/ 82296 w 7184136"/>
                  <a:gd name="connsiteY1" fmla="*/ 3767328 h 3921252"/>
                  <a:gd name="connsiteX2" fmla="*/ 210312 w 7184136"/>
                  <a:gd name="connsiteY2" fmla="*/ 3547872 h 3921252"/>
                  <a:gd name="connsiteX3" fmla="*/ 356616 w 7184136"/>
                  <a:gd name="connsiteY3" fmla="*/ 3145536 h 3921252"/>
                  <a:gd name="connsiteX4" fmla="*/ 502920 w 7184136"/>
                  <a:gd name="connsiteY4" fmla="*/ 2825496 h 3921252"/>
                  <a:gd name="connsiteX5" fmla="*/ 621792 w 7184136"/>
                  <a:gd name="connsiteY5" fmla="*/ 2688336 h 3921252"/>
                  <a:gd name="connsiteX6" fmla="*/ 786384 w 7184136"/>
                  <a:gd name="connsiteY6" fmla="*/ 2560320 h 3921252"/>
                  <a:gd name="connsiteX7" fmla="*/ 932688 w 7184136"/>
                  <a:gd name="connsiteY7" fmla="*/ 2551176 h 3921252"/>
                  <a:gd name="connsiteX8" fmla="*/ 1051560 w 7184136"/>
                  <a:gd name="connsiteY8" fmla="*/ 2807208 h 3921252"/>
                  <a:gd name="connsiteX9" fmla="*/ 1161288 w 7184136"/>
                  <a:gd name="connsiteY9" fmla="*/ 3035808 h 3921252"/>
                  <a:gd name="connsiteX10" fmla="*/ 1225296 w 7184136"/>
                  <a:gd name="connsiteY10" fmla="*/ 3072384 h 3921252"/>
                  <a:gd name="connsiteX11" fmla="*/ 1335024 w 7184136"/>
                  <a:gd name="connsiteY11" fmla="*/ 2944368 h 3921252"/>
                  <a:gd name="connsiteX12" fmla="*/ 1389888 w 7184136"/>
                  <a:gd name="connsiteY12" fmla="*/ 2167128 h 3921252"/>
                  <a:gd name="connsiteX13" fmla="*/ 1435608 w 7184136"/>
                  <a:gd name="connsiteY13" fmla="*/ 1929384 h 3921252"/>
                  <a:gd name="connsiteX14" fmla="*/ 1783080 w 7184136"/>
                  <a:gd name="connsiteY14" fmla="*/ 1746504 h 3921252"/>
                  <a:gd name="connsiteX15" fmla="*/ 2423160 w 7184136"/>
                  <a:gd name="connsiteY15" fmla="*/ 1408176 h 3921252"/>
                  <a:gd name="connsiteX16" fmla="*/ 3145536 w 7184136"/>
                  <a:gd name="connsiteY16" fmla="*/ 1060704 h 3921252"/>
                  <a:gd name="connsiteX17" fmla="*/ 3328416 w 7184136"/>
                  <a:gd name="connsiteY17" fmla="*/ 1115568 h 3921252"/>
                  <a:gd name="connsiteX18" fmla="*/ 3502152 w 7184136"/>
                  <a:gd name="connsiteY18" fmla="*/ 1527048 h 3921252"/>
                  <a:gd name="connsiteX19" fmla="*/ 3657600 w 7184136"/>
                  <a:gd name="connsiteY19" fmla="*/ 2103120 h 3921252"/>
                  <a:gd name="connsiteX20" fmla="*/ 3776472 w 7184136"/>
                  <a:gd name="connsiteY20" fmla="*/ 2734056 h 3921252"/>
                  <a:gd name="connsiteX21" fmla="*/ 3831336 w 7184136"/>
                  <a:gd name="connsiteY21" fmla="*/ 2926080 h 3921252"/>
                  <a:gd name="connsiteX22" fmla="*/ 3886200 w 7184136"/>
                  <a:gd name="connsiteY22" fmla="*/ 3063240 h 3921252"/>
                  <a:gd name="connsiteX23" fmla="*/ 3922776 w 7184136"/>
                  <a:gd name="connsiteY23" fmla="*/ 3099816 h 3921252"/>
                  <a:gd name="connsiteX24" fmla="*/ 4096512 w 7184136"/>
                  <a:gd name="connsiteY24" fmla="*/ 3072384 h 3921252"/>
                  <a:gd name="connsiteX25" fmla="*/ 4206240 w 7184136"/>
                  <a:gd name="connsiteY25" fmla="*/ 2953512 h 3921252"/>
                  <a:gd name="connsiteX26" fmla="*/ 4261104 w 7184136"/>
                  <a:gd name="connsiteY26" fmla="*/ 2724912 h 3921252"/>
                  <a:gd name="connsiteX27" fmla="*/ 4379976 w 7184136"/>
                  <a:gd name="connsiteY27" fmla="*/ 2450592 h 3921252"/>
                  <a:gd name="connsiteX28" fmla="*/ 4590288 w 7184136"/>
                  <a:gd name="connsiteY28" fmla="*/ 2295144 h 3921252"/>
                  <a:gd name="connsiteX29" fmla="*/ 4818888 w 7184136"/>
                  <a:gd name="connsiteY29" fmla="*/ 2267712 h 3921252"/>
                  <a:gd name="connsiteX30" fmla="*/ 5001768 w 7184136"/>
                  <a:gd name="connsiteY30" fmla="*/ 2176272 h 3921252"/>
                  <a:gd name="connsiteX31" fmla="*/ 5148072 w 7184136"/>
                  <a:gd name="connsiteY31" fmla="*/ 1911096 h 3921252"/>
                  <a:gd name="connsiteX32" fmla="*/ 5248656 w 7184136"/>
                  <a:gd name="connsiteY32" fmla="*/ 1527048 h 3921252"/>
                  <a:gd name="connsiteX33" fmla="*/ 5321808 w 7184136"/>
                  <a:gd name="connsiteY33" fmla="*/ 1325880 h 3921252"/>
                  <a:gd name="connsiteX34" fmla="*/ 5751576 w 7184136"/>
                  <a:gd name="connsiteY34" fmla="*/ 1088136 h 3921252"/>
                  <a:gd name="connsiteX35" fmla="*/ 6117336 w 7184136"/>
                  <a:gd name="connsiteY35" fmla="*/ 914400 h 3921252"/>
                  <a:gd name="connsiteX36" fmla="*/ 6693408 w 7184136"/>
                  <a:gd name="connsiteY36" fmla="*/ 576072 h 3921252"/>
                  <a:gd name="connsiteX37" fmla="*/ 6784848 w 7184136"/>
                  <a:gd name="connsiteY37" fmla="*/ 393192 h 3921252"/>
                  <a:gd name="connsiteX38" fmla="*/ 6693408 w 7184136"/>
                  <a:gd name="connsiteY38" fmla="*/ 182880 h 3921252"/>
                  <a:gd name="connsiteX39" fmla="*/ 6665976 w 7184136"/>
                  <a:gd name="connsiteY39" fmla="*/ 6096 h 3921252"/>
                  <a:gd name="connsiteX40" fmla="*/ 7114032 w 7184136"/>
                  <a:gd name="connsiteY40" fmla="*/ 219456 h 3921252"/>
                  <a:gd name="connsiteX41" fmla="*/ 7086600 w 7184136"/>
                  <a:gd name="connsiteY41" fmla="*/ 338328 h 3921252"/>
                  <a:gd name="connsiteX42" fmla="*/ 7095744 w 7184136"/>
                  <a:gd name="connsiteY42" fmla="*/ 685800 h 3921252"/>
                  <a:gd name="connsiteX43" fmla="*/ 6812280 w 7184136"/>
                  <a:gd name="connsiteY43" fmla="*/ 868680 h 3921252"/>
                  <a:gd name="connsiteX44" fmla="*/ 6163056 w 7184136"/>
                  <a:gd name="connsiteY44" fmla="*/ 1216152 h 3921252"/>
                  <a:gd name="connsiteX45" fmla="*/ 6080760 w 7184136"/>
                  <a:gd name="connsiteY45" fmla="*/ 1316736 h 3921252"/>
                  <a:gd name="connsiteX46" fmla="*/ 5650992 w 7184136"/>
                  <a:gd name="connsiteY46" fmla="*/ 1700784 h 3921252"/>
                  <a:gd name="connsiteX47" fmla="*/ 5358384 w 7184136"/>
                  <a:gd name="connsiteY47" fmla="*/ 2048256 h 3921252"/>
                  <a:gd name="connsiteX48" fmla="*/ 5312664 w 7184136"/>
                  <a:gd name="connsiteY48" fmla="*/ 2404872 h 3921252"/>
                  <a:gd name="connsiteX49" fmla="*/ 5212080 w 7184136"/>
                  <a:gd name="connsiteY49" fmla="*/ 2679192 h 3921252"/>
                  <a:gd name="connsiteX50" fmla="*/ 4965192 w 7184136"/>
                  <a:gd name="connsiteY50" fmla="*/ 2916936 h 3921252"/>
                  <a:gd name="connsiteX51" fmla="*/ 4773168 w 7184136"/>
                  <a:gd name="connsiteY51" fmla="*/ 2980944 h 3921252"/>
                  <a:gd name="connsiteX52" fmla="*/ 4407408 w 7184136"/>
                  <a:gd name="connsiteY52" fmla="*/ 3081528 h 3921252"/>
                  <a:gd name="connsiteX53" fmla="*/ 3968496 w 7184136"/>
                  <a:gd name="connsiteY53" fmla="*/ 3191256 h 3921252"/>
                  <a:gd name="connsiteX54" fmla="*/ 3703320 w 7184136"/>
                  <a:gd name="connsiteY54" fmla="*/ 3227832 h 3921252"/>
                  <a:gd name="connsiteX55" fmla="*/ 3328416 w 7184136"/>
                  <a:gd name="connsiteY55" fmla="*/ 3218688 h 3921252"/>
                  <a:gd name="connsiteX56" fmla="*/ 3090672 w 7184136"/>
                  <a:gd name="connsiteY56" fmla="*/ 3273552 h 3921252"/>
                  <a:gd name="connsiteX57" fmla="*/ 2761488 w 7184136"/>
                  <a:gd name="connsiteY57" fmla="*/ 3282696 h 3921252"/>
                  <a:gd name="connsiteX58" fmla="*/ 2706624 w 7184136"/>
                  <a:gd name="connsiteY58" fmla="*/ 3300984 h 3921252"/>
                  <a:gd name="connsiteX59" fmla="*/ 2679192 w 7184136"/>
                  <a:gd name="connsiteY59" fmla="*/ 3209544 h 3921252"/>
                  <a:gd name="connsiteX60" fmla="*/ 2724912 w 7184136"/>
                  <a:gd name="connsiteY60" fmla="*/ 3154680 h 3921252"/>
                  <a:gd name="connsiteX61" fmla="*/ 2633472 w 7184136"/>
                  <a:gd name="connsiteY61" fmla="*/ 3044952 h 3921252"/>
                  <a:gd name="connsiteX62" fmla="*/ 2551176 w 7184136"/>
                  <a:gd name="connsiteY62" fmla="*/ 2907792 h 3921252"/>
                  <a:gd name="connsiteX63" fmla="*/ 2523744 w 7184136"/>
                  <a:gd name="connsiteY63" fmla="*/ 2670048 h 3921252"/>
                  <a:gd name="connsiteX64" fmla="*/ 2404872 w 7184136"/>
                  <a:gd name="connsiteY64" fmla="*/ 2478024 h 3921252"/>
                  <a:gd name="connsiteX65" fmla="*/ 2386584 w 7184136"/>
                  <a:gd name="connsiteY65" fmla="*/ 2450592 h 3921252"/>
                  <a:gd name="connsiteX66" fmla="*/ 2331720 w 7184136"/>
                  <a:gd name="connsiteY66" fmla="*/ 2523744 h 3921252"/>
                  <a:gd name="connsiteX67" fmla="*/ 2258568 w 7184136"/>
                  <a:gd name="connsiteY67" fmla="*/ 2295144 h 3921252"/>
                  <a:gd name="connsiteX68" fmla="*/ 2185416 w 7184136"/>
                  <a:gd name="connsiteY68" fmla="*/ 2084832 h 3921252"/>
                  <a:gd name="connsiteX69" fmla="*/ 2167128 w 7184136"/>
                  <a:gd name="connsiteY69" fmla="*/ 2221992 h 3921252"/>
                  <a:gd name="connsiteX70" fmla="*/ 1984248 w 7184136"/>
                  <a:gd name="connsiteY70" fmla="*/ 1892808 h 3921252"/>
                  <a:gd name="connsiteX71" fmla="*/ 1947672 w 7184136"/>
                  <a:gd name="connsiteY71" fmla="*/ 1837944 h 3921252"/>
                  <a:gd name="connsiteX72" fmla="*/ 1673352 w 7184136"/>
                  <a:gd name="connsiteY72" fmla="*/ 1984248 h 3921252"/>
                  <a:gd name="connsiteX73" fmla="*/ 1490472 w 7184136"/>
                  <a:gd name="connsiteY73" fmla="*/ 2167128 h 3921252"/>
                  <a:gd name="connsiteX74" fmla="*/ 1435608 w 7184136"/>
                  <a:gd name="connsiteY74" fmla="*/ 2834640 h 3921252"/>
                  <a:gd name="connsiteX75" fmla="*/ 1380744 w 7184136"/>
                  <a:gd name="connsiteY75" fmla="*/ 3136392 h 3921252"/>
                  <a:gd name="connsiteX76" fmla="*/ 1325880 w 7184136"/>
                  <a:gd name="connsiteY76" fmla="*/ 3447288 h 3921252"/>
                  <a:gd name="connsiteX77" fmla="*/ 1316736 w 7184136"/>
                  <a:gd name="connsiteY77" fmla="*/ 3566160 h 3921252"/>
                  <a:gd name="connsiteX78" fmla="*/ 1152144 w 7184136"/>
                  <a:gd name="connsiteY78" fmla="*/ 3557016 h 3921252"/>
                  <a:gd name="connsiteX79" fmla="*/ 1051560 w 7184136"/>
                  <a:gd name="connsiteY79" fmla="*/ 3630168 h 3921252"/>
                  <a:gd name="connsiteX80" fmla="*/ 868680 w 7184136"/>
                  <a:gd name="connsiteY80" fmla="*/ 3685032 h 3921252"/>
                  <a:gd name="connsiteX81" fmla="*/ 685800 w 7184136"/>
                  <a:gd name="connsiteY81" fmla="*/ 3703320 h 3921252"/>
                  <a:gd name="connsiteX82" fmla="*/ 557784 w 7184136"/>
                  <a:gd name="connsiteY82" fmla="*/ 3813048 h 3921252"/>
                  <a:gd name="connsiteX83" fmla="*/ 274320 w 7184136"/>
                  <a:gd name="connsiteY83" fmla="*/ 3813048 h 3921252"/>
                  <a:gd name="connsiteX84" fmla="*/ 82296 w 7184136"/>
                  <a:gd name="connsiteY84" fmla="*/ 3913632 h 3921252"/>
                  <a:gd name="connsiteX85" fmla="*/ 0 w 7184136"/>
                  <a:gd name="connsiteY85" fmla="*/ 3867912 h 3921252"/>
                  <a:gd name="connsiteX0" fmla="*/ 0 w 7184136"/>
                  <a:gd name="connsiteY0" fmla="*/ 3867912 h 3921252"/>
                  <a:gd name="connsiteX1" fmla="*/ 82296 w 7184136"/>
                  <a:gd name="connsiteY1" fmla="*/ 3767328 h 3921252"/>
                  <a:gd name="connsiteX2" fmla="*/ 210312 w 7184136"/>
                  <a:gd name="connsiteY2" fmla="*/ 3547872 h 3921252"/>
                  <a:gd name="connsiteX3" fmla="*/ 356616 w 7184136"/>
                  <a:gd name="connsiteY3" fmla="*/ 3145536 h 3921252"/>
                  <a:gd name="connsiteX4" fmla="*/ 502920 w 7184136"/>
                  <a:gd name="connsiteY4" fmla="*/ 2825496 h 3921252"/>
                  <a:gd name="connsiteX5" fmla="*/ 621792 w 7184136"/>
                  <a:gd name="connsiteY5" fmla="*/ 2688336 h 3921252"/>
                  <a:gd name="connsiteX6" fmla="*/ 786384 w 7184136"/>
                  <a:gd name="connsiteY6" fmla="*/ 2560320 h 3921252"/>
                  <a:gd name="connsiteX7" fmla="*/ 932688 w 7184136"/>
                  <a:gd name="connsiteY7" fmla="*/ 2551176 h 3921252"/>
                  <a:gd name="connsiteX8" fmla="*/ 1051560 w 7184136"/>
                  <a:gd name="connsiteY8" fmla="*/ 2807208 h 3921252"/>
                  <a:gd name="connsiteX9" fmla="*/ 1161288 w 7184136"/>
                  <a:gd name="connsiteY9" fmla="*/ 3035808 h 3921252"/>
                  <a:gd name="connsiteX10" fmla="*/ 1225296 w 7184136"/>
                  <a:gd name="connsiteY10" fmla="*/ 3072384 h 3921252"/>
                  <a:gd name="connsiteX11" fmla="*/ 1335024 w 7184136"/>
                  <a:gd name="connsiteY11" fmla="*/ 2944368 h 3921252"/>
                  <a:gd name="connsiteX12" fmla="*/ 1389888 w 7184136"/>
                  <a:gd name="connsiteY12" fmla="*/ 2167128 h 3921252"/>
                  <a:gd name="connsiteX13" fmla="*/ 1435608 w 7184136"/>
                  <a:gd name="connsiteY13" fmla="*/ 1929384 h 3921252"/>
                  <a:gd name="connsiteX14" fmla="*/ 1783080 w 7184136"/>
                  <a:gd name="connsiteY14" fmla="*/ 1746504 h 3921252"/>
                  <a:gd name="connsiteX15" fmla="*/ 2423160 w 7184136"/>
                  <a:gd name="connsiteY15" fmla="*/ 1408176 h 3921252"/>
                  <a:gd name="connsiteX16" fmla="*/ 3145536 w 7184136"/>
                  <a:gd name="connsiteY16" fmla="*/ 1060704 h 3921252"/>
                  <a:gd name="connsiteX17" fmla="*/ 3328416 w 7184136"/>
                  <a:gd name="connsiteY17" fmla="*/ 1115568 h 3921252"/>
                  <a:gd name="connsiteX18" fmla="*/ 3502152 w 7184136"/>
                  <a:gd name="connsiteY18" fmla="*/ 1527048 h 3921252"/>
                  <a:gd name="connsiteX19" fmla="*/ 3657600 w 7184136"/>
                  <a:gd name="connsiteY19" fmla="*/ 2103120 h 3921252"/>
                  <a:gd name="connsiteX20" fmla="*/ 3776472 w 7184136"/>
                  <a:gd name="connsiteY20" fmla="*/ 2734056 h 3921252"/>
                  <a:gd name="connsiteX21" fmla="*/ 3831336 w 7184136"/>
                  <a:gd name="connsiteY21" fmla="*/ 2926080 h 3921252"/>
                  <a:gd name="connsiteX22" fmla="*/ 3886200 w 7184136"/>
                  <a:gd name="connsiteY22" fmla="*/ 3063240 h 3921252"/>
                  <a:gd name="connsiteX23" fmla="*/ 3922776 w 7184136"/>
                  <a:gd name="connsiteY23" fmla="*/ 3099816 h 3921252"/>
                  <a:gd name="connsiteX24" fmla="*/ 4096512 w 7184136"/>
                  <a:gd name="connsiteY24" fmla="*/ 3072384 h 3921252"/>
                  <a:gd name="connsiteX25" fmla="*/ 4206240 w 7184136"/>
                  <a:gd name="connsiteY25" fmla="*/ 2953512 h 3921252"/>
                  <a:gd name="connsiteX26" fmla="*/ 4261104 w 7184136"/>
                  <a:gd name="connsiteY26" fmla="*/ 2724912 h 3921252"/>
                  <a:gd name="connsiteX27" fmla="*/ 4379976 w 7184136"/>
                  <a:gd name="connsiteY27" fmla="*/ 2450592 h 3921252"/>
                  <a:gd name="connsiteX28" fmla="*/ 4590288 w 7184136"/>
                  <a:gd name="connsiteY28" fmla="*/ 2295144 h 3921252"/>
                  <a:gd name="connsiteX29" fmla="*/ 4818888 w 7184136"/>
                  <a:gd name="connsiteY29" fmla="*/ 2267712 h 3921252"/>
                  <a:gd name="connsiteX30" fmla="*/ 5001768 w 7184136"/>
                  <a:gd name="connsiteY30" fmla="*/ 2176272 h 3921252"/>
                  <a:gd name="connsiteX31" fmla="*/ 5148072 w 7184136"/>
                  <a:gd name="connsiteY31" fmla="*/ 1911096 h 3921252"/>
                  <a:gd name="connsiteX32" fmla="*/ 5248656 w 7184136"/>
                  <a:gd name="connsiteY32" fmla="*/ 1527048 h 3921252"/>
                  <a:gd name="connsiteX33" fmla="*/ 5321808 w 7184136"/>
                  <a:gd name="connsiteY33" fmla="*/ 1325880 h 3921252"/>
                  <a:gd name="connsiteX34" fmla="*/ 5751576 w 7184136"/>
                  <a:gd name="connsiteY34" fmla="*/ 1088136 h 3921252"/>
                  <a:gd name="connsiteX35" fmla="*/ 6117336 w 7184136"/>
                  <a:gd name="connsiteY35" fmla="*/ 914400 h 3921252"/>
                  <a:gd name="connsiteX36" fmla="*/ 6693408 w 7184136"/>
                  <a:gd name="connsiteY36" fmla="*/ 576072 h 3921252"/>
                  <a:gd name="connsiteX37" fmla="*/ 6784848 w 7184136"/>
                  <a:gd name="connsiteY37" fmla="*/ 393192 h 3921252"/>
                  <a:gd name="connsiteX38" fmla="*/ 6693408 w 7184136"/>
                  <a:gd name="connsiteY38" fmla="*/ 182880 h 3921252"/>
                  <a:gd name="connsiteX39" fmla="*/ 6665976 w 7184136"/>
                  <a:gd name="connsiteY39" fmla="*/ 6096 h 3921252"/>
                  <a:gd name="connsiteX40" fmla="*/ 7114032 w 7184136"/>
                  <a:gd name="connsiteY40" fmla="*/ 219456 h 3921252"/>
                  <a:gd name="connsiteX41" fmla="*/ 7086600 w 7184136"/>
                  <a:gd name="connsiteY41" fmla="*/ 338328 h 3921252"/>
                  <a:gd name="connsiteX42" fmla="*/ 7095744 w 7184136"/>
                  <a:gd name="connsiteY42" fmla="*/ 685800 h 3921252"/>
                  <a:gd name="connsiteX43" fmla="*/ 6812280 w 7184136"/>
                  <a:gd name="connsiteY43" fmla="*/ 868680 h 3921252"/>
                  <a:gd name="connsiteX44" fmla="*/ 6163056 w 7184136"/>
                  <a:gd name="connsiteY44" fmla="*/ 1216152 h 3921252"/>
                  <a:gd name="connsiteX45" fmla="*/ 6080760 w 7184136"/>
                  <a:gd name="connsiteY45" fmla="*/ 1316736 h 3921252"/>
                  <a:gd name="connsiteX46" fmla="*/ 5650992 w 7184136"/>
                  <a:gd name="connsiteY46" fmla="*/ 1700784 h 3921252"/>
                  <a:gd name="connsiteX47" fmla="*/ 5358384 w 7184136"/>
                  <a:gd name="connsiteY47" fmla="*/ 2048256 h 3921252"/>
                  <a:gd name="connsiteX48" fmla="*/ 5312664 w 7184136"/>
                  <a:gd name="connsiteY48" fmla="*/ 2404872 h 3921252"/>
                  <a:gd name="connsiteX49" fmla="*/ 5212080 w 7184136"/>
                  <a:gd name="connsiteY49" fmla="*/ 2679192 h 3921252"/>
                  <a:gd name="connsiteX50" fmla="*/ 4965192 w 7184136"/>
                  <a:gd name="connsiteY50" fmla="*/ 2916936 h 3921252"/>
                  <a:gd name="connsiteX51" fmla="*/ 4773168 w 7184136"/>
                  <a:gd name="connsiteY51" fmla="*/ 2980944 h 3921252"/>
                  <a:gd name="connsiteX52" fmla="*/ 4407408 w 7184136"/>
                  <a:gd name="connsiteY52" fmla="*/ 3081528 h 3921252"/>
                  <a:gd name="connsiteX53" fmla="*/ 3968496 w 7184136"/>
                  <a:gd name="connsiteY53" fmla="*/ 3191256 h 3921252"/>
                  <a:gd name="connsiteX54" fmla="*/ 3703320 w 7184136"/>
                  <a:gd name="connsiteY54" fmla="*/ 3227832 h 3921252"/>
                  <a:gd name="connsiteX55" fmla="*/ 3328416 w 7184136"/>
                  <a:gd name="connsiteY55" fmla="*/ 3218688 h 3921252"/>
                  <a:gd name="connsiteX56" fmla="*/ 3090672 w 7184136"/>
                  <a:gd name="connsiteY56" fmla="*/ 3273552 h 3921252"/>
                  <a:gd name="connsiteX57" fmla="*/ 2761488 w 7184136"/>
                  <a:gd name="connsiteY57" fmla="*/ 3282696 h 3921252"/>
                  <a:gd name="connsiteX58" fmla="*/ 2706624 w 7184136"/>
                  <a:gd name="connsiteY58" fmla="*/ 3300984 h 3921252"/>
                  <a:gd name="connsiteX59" fmla="*/ 2679192 w 7184136"/>
                  <a:gd name="connsiteY59" fmla="*/ 3209544 h 3921252"/>
                  <a:gd name="connsiteX60" fmla="*/ 2724912 w 7184136"/>
                  <a:gd name="connsiteY60" fmla="*/ 3154680 h 3921252"/>
                  <a:gd name="connsiteX61" fmla="*/ 2633472 w 7184136"/>
                  <a:gd name="connsiteY61" fmla="*/ 3044952 h 3921252"/>
                  <a:gd name="connsiteX62" fmla="*/ 2551176 w 7184136"/>
                  <a:gd name="connsiteY62" fmla="*/ 2907792 h 3921252"/>
                  <a:gd name="connsiteX63" fmla="*/ 2523744 w 7184136"/>
                  <a:gd name="connsiteY63" fmla="*/ 2670048 h 3921252"/>
                  <a:gd name="connsiteX64" fmla="*/ 2404872 w 7184136"/>
                  <a:gd name="connsiteY64" fmla="*/ 2478024 h 3921252"/>
                  <a:gd name="connsiteX65" fmla="*/ 2386584 w 7184136"/>
                  <a:gd name="connsiteY65" fmla="*/ 2450592 h 3921252"/>
                  <a:gd name="connsiteX66" fmla="*/ 2331720 w 7184136"/>
                  <a:gd name="connsiteY66" fmla="*/ 2523744 h 3921252"/>
                  <a:gd name="connsiteX67" fmla="*/ 2258568 w 7184136"/>
                  <a:gd name="connsiteY67" fmla="*/ 2295144 h 3921252"/>
                  <a:gd name="connsiteX68" fmla="*/ 2185416 w 7184136"/>
                  <a:gd name="connsiteY68" fmla="*/ 2084832 h 3921252"/>
                  <a:gd name="connsiteX69" fmla="*/ 2167128 w 7184136"/>
                  <a:gd name="connsiteY69" fmla="*/ 2221992 h 3921252"/>
                  <a:gd name="connsiteX70" fmla="*/ 1984248 w 7184136"/>
                  <a:gd name="connsiteY70" fmla="*/ 1892808 h 3921252"/>
                  <a:gd name="connsiteX71" fmla="*/ 1947672 w 7184136"/>
                  <a:gd name="connsiteY71" fmla="*/ 1837944 h 3921252"/>
                  <a:gd name="connsiteX72" fmla="*/ 1673352 w 7184136"/>
                  <a:gd name="connsiteY72" fmla="*/ 1984248 h 3921252"/>
                  <a:gd name="connsiteX73" fmla="*/ 1490472 w 7184136"/>
                  <a:gd name="connsiteY73" fmla="*/ 2167128 h 3921252"/>
                  <a:gd name="connsiteX74" fmla="*/ 1435608 w 7184136"/>
                  <a:gd name="connsiteY74" fmla="*/ 2834640 h 3921252"/>
                  <a:gd name="connsiteX75" fmla="*/ 1380744 w 7184136"/>
                  <a:gd name="connsiteY75" fmla="*/ 3136392 h 3921252"/>
                  <a:gd name="connsiteX76" fmla="*/ 1325880 w 7184136"/>
                  <a:gd name="connsiteY76" fmla="*/ 3447288 h 3921252"/>
                  <a:gd name="connsiteX77" fmla="*/ 1316736 w 7184136"/>
                  <a:gd name="connsiteY77" fmla="*/ 3566160 h 3921252"/>
                  <a:gd name="connsiteX78" fmla="*/ 1152144 w 7184136"/>
                  <a:gd name="connsiteY78" fmla="*/ 3557016 h 3921252"/>
                  <a:gd name="connsiteX79" fmla="*/ 1051560 w 7184136"/>
                  <a:gd name="connsiteY79" fmla="*/ 3630168 h 3921252"/>
                  <a:gd name="connsiteX80" fmla="*/ 868680 w 7184136"/>
                  <a:gd name="connsiteY80" fmla="*/ 3685032 h 3921252"/>
                  <a:gd name="connsiteX81" fmla="*/ 685800 w 7184136"/>
                  <a:gd name="connsiteY81" fmla="*/ 3703320 h 3921252"/>
                  <a:gd name="connsiteX82" fmla="*/ 557784 w 7184136"/>
                  <a:gd name="connsiteY82" fmla="*/ 3813048 h 3921252"/>
                  <a:gd name="connsiteX83" fmla="*/ 274320 w 7184136"/>
                  <a:gd name="connsiteY83" fmla="*/ 3813048 h 3921252"/>
                  <a:gd name="connsiteX84" fmla="*/ 82296 w 7184136"/>
                  <a:gd name="connsiteY84" fmla="*/ 3913632 h 3921252"/>
                  <a:gd name="connsiteX85" fmla="*/ 0 w 7184136"/>
                  <a:gd name="connsiteY85" fmla="*/ 3867912 h 3921252"/>
                  <a:gd name="connsiteX0" fmla="*/ 0 w 7184136"/>
                  <a:gd name="connsiteY0" fmla="*/ 3867912 h 3921252"/>
                  <a:gd name="connsiteX1" fmla="*/ 82296 w 7184136"/>
                  <a:gd name="connsiteY1" fmla="*/ 3767328 h 3921252"/>
                  <a:gd name="connsiteX2" fmla="*/ 210312 w 7184136"/>
                  <a:gd name="connsiteY2" fmla="*/ 3547872 h 3921252"/>
                  <a:gd name="connsiteX3" fmla="*/ 356616 w 7184136"/>
                  <a:gd name="connsiteY3" fmla="*/ 3145536 h 3921252"/>
                  <a:gd name="connsiteX4" fmla="*/ 502920 w 7184136"/>
                  <a:gd name="connsiteY4" fmla="*/ 2825496 h 3921252"/>
                  <a:gd name="connsiteX5" fmla="*/ 621792 w 7184136"/>
                  <a:gd name="connsiteY5" fmla="*/ 2688336 h 3921252"/>
                  <a:gd name="connsiteX6" fmla="*/ 786384 w 7184136"/>
                  <a:gd name="connsiteY6" fmla="*/ 2560320 h 3921252"/>
                  <a:gd name="connsiteX7" fmla="*/ 932688 w 7184136"/>
                  <a:gd name="connsiteY7" fmla="*/ 2551176 h 3921252"/>
                  <a:gd name="connsiteX8" fmla="*/ 1051560 w 7184136"/>
                  <a:gd name="connsiteY8" fmla="*/ 2807208 h 3921252"/>
                  <a:gd name="connsiteX9" fmla="*/ 1161288 w 7184136"/>
                  <a:gd name="connsiteY9" fmla="*/ 3035808 h 3921252"/>
                  <a:gd name="connsiteX10" fmla="*/ 1225296 w 7184136"/>
                  <a:gd name="connsiteY10" fmla="*/ 3072384 h 3921252"/>
                  <a:gd name="connsiteX11" fmla="*/ 1335024 w 7184136"/>
                  <a:gd name="connsiteY11" fmla="*/ 2944368 h 3921252"/>
                  <a:gd name="connsiteX12" fmla="*/ 1389888 w 7184136"/>
                  <a:gd name="connsiteY12" fmla="*/ 2167128 h 3921252"/>
                  <a:gd name="connsiteX13" fmla="*/ 1435608 w 7184136"/>
                  <a:gd name="connsiteY13" fmla="*/ 1929384 h 3921252"/>
                  <a:gd name="connsiteX14" fmla="*/ 1783080 w 7184136"/>
                  <a:gd name="connsiteY14" fmla="*/ 1746504 h 3921252"/>
                  <a:gd name="connsiteX15" fmla="*/ 2423160 w 7184136"/>
                  <a:gd name="connsiteY15" fmla="*/ 1408176 h 3921252"/>
                  <a:gd name="connsiteX16" fmla="*/ 3145536 w 7184136"/>
                  <a:gd name="connsiteY16" fmla="*/ 1060704 h 3921252"/>
                  <a:gd name="connsiteX17" fmla="*/ 3328416 w 7184136"/>
                  <a:gd name="connsiteY17" fmla="*/ 1115568 h 3921252"/>
                  <a:gd name="connsiteX18" fmla="*/ 3502152 w 7184136"/>
                  <a:gd name="connsiteY18" fmla="*/ 1527048 h 3921252"/>
                  <a:gd name="connsiteX19" fmla="*/ 3657600 w 7184136"/>
                  <a:gd name="connsiteY19" fmla="*/ 2103120 h 3921252"/>
                  <a:gd name="connsiteX20" fmla="*/ 3776472 w 7184136"/>
                  <a:gd name="connsiteY20" fmla="*/ 2734056 h 3921252"/>
                  <a:gd name="connsiteX21" fmla="*/ 3831336 w 7184136"/>
                  <a:gd name="connsiteY21" fmla="*/ 2926080 h 3921252"/>
                  <a:gd name="connsiteX22" fmla="*/ 3886200 w 7184136"/>
                  <a:gd name="connsiteY22" fmla="*/ 3063240 h 3921252"/>
                  <a:gd name="connsiteX23" fmla="*/ 3922776 w 7184136"/>
                  <a:gd name="connsiteY23" fmla="*/ 3099816 h 3921252"/>
                  <a:gd name="connsiteX24" fmla="*/ 4096512 w 7184136"/>
                  <a:gd name="connsiteY24" fmla="*/ 3072384 h 3921252"/>
                  <a:gd name="connsiteX25" fmla="*/ 4206240 w 7184136"/>
                  <a:gd name="connsiteY25" fmla="*/ 2953512 h 3921252"/>
                  <a:gd name="connsiteX26" fmla="*/ 4261104 w 7184136"/>
                  <a:gd name="connsiteY26" fmla="*/ 2724912 h 3921252"/>
                  <a:gd name="connsiteX27" fmla="*/ 4379976 w 7184136"/>
                  <a:gd name="connsiteY27" fmla="*/ 2450592 h 3921252"/>
                  <a:gd name="connsiteX28" fmla="*/ 4590288 w 7184136"/>
                  <a:gd name="connsiteY28" fmla="*/ 2295144 h 3921252"/>
                  <a:gd name="connsiteX29" fmla="*/ 4818888 w 7184136"/>
                  <a:gd name="connsiteY29" fmla="*/ 2267712 h 3921252"/>
                  <a:gd name="connsiteX30" fmla="*/ 5001768 w 7184136"/>
                  <a:gd name="connsiteY30" fmla="*/ 2176272 h 3921252"/>
                  <a:gd name="connsiteX31" fmla="*/ 5148072 w 7184136"/>
                  <a:gd name="connsiteY31" fmla="*/ 1911096 h 3921252"/>
                  <a:gd name="connsiteX32" fmla="*/ 5248656 w 7184136"/>
                  <a:gd name="connsiteY32" fmla="*/ 1527048 h 3921252"/>
                  <a:gd name="connsiteX33" fmla="*/ 5321808 w 7184136"/>
                  <a:gd name="connsiteY33" fmla="*/ 1325880 h 3921252"/>
                  <a:gd name="connsiteX34" fmla="*/ 5751576 w 7184136"/>
                  <a:gd name="connsiteY34" fmla="*/ 1088136 h 3921252"/>
                  <a:gd name="connsiteX35" fmla="*/ 6117336 w 7184136"/>
                  <a:gd name="connsiteY35" fmla="*/ 914400 h 3921252"/>
                  <a:gd name="connsiteX36" fmla="*/ 6693408 w 7184136"/>
                  <a:gd name="connsiteY36" fmla="*/ 576072 h 3921252"/>
                  <a:gd name="connsiteX37" fmla="*/ 6784848 w 7184136"/>
                  <a:gd name="connsiteY37" fmla="*/ 393192 h 3921252"/>
                  <a:gd name="connsiteX38" fmla="*/ 6693408 w 7184136"/>
                  <a:gd name="connsiteY38" fmla="*/ 182880 h 3921252"/>
                  <a:gd name="connsiteX39" fmla="*/ 6665976 w 7184136"/>
                  <a:gd name="connsiteY39" fmla="*/ 6096 h 3921252"/>
                  <a:gd name="connsiteX40" fmla="*/ 7114032 w 7184136"/>
                  <a:gd name="connsiteY40" fmla="*/ 219456 h 3921252"/>
                  <a:gd name="connsiteX41" fmla="*/ 7086600 w 7184136"/>
                  <a:gd name="connsiteY41" fmla="*/ 338328 h 3921252"/>
                  <a:gd name="connsiteX42" fmla="*/ 7095744 w 7184136"/>
                  <a:gd name="connsiteY42" fmla="*/ 685800 h 3921252"/>
                  <a:gd name="connsiteX43" fmla="*/ 6812280 w 7184136"/>
                  <a:gd name="connsiteY43" fmla="*/ 868680 h 3921252"/>
                  <a:gd name="connsiteX44" fmla="*/ 6163056 w 7184136"/>
                  <a:gd name="connsiteY44" fmla="*/ 1216152 h 3921252"/>
                  <a:gd name="connsiteX45" fmla="*/ 6080760 w 7184136"/>
                  <a:gd name="connsiteY45" fmla="*/ 1316736 h 3921252"/>
                  <a:gd name="connsiteX46" fmla="*/ 5650992 w 7184136"/>
                  <a:gd name="connsiteY46" fmla="*/ 1700784 h 3921252"/>
                  <a:gd name="connsiteX47" fmla="*/ 5358384 w 7184136"/>
                  <a:gd name="connsiteY47" fmla="*/ 2048256 h 3921252"/>
                  <a:gd name="connsiteX48" fmla="*/ 5312664 w 7184136"/>
                  <a:gd name="connsiteY48" fmla="*/ 2404872 h 3921252"/>
                  <a:gd name="connsiteX49" fmla="*/ 5212080 w 7184136"/>
                  <a:gd name="connsiteY49" fmla="*/ 2679192 h 3921252"/>
                  <a:gd name="connsiteX50" fmla="*/ 4965192 w 7184136"/>
                  <a:gd name="connsiteY50" fmla="*/ 2916936 h 3921252"/>
                  <a:gd name="connsiteX51" fmla="*/ 4773168 w 7184136"/>
                  <a:gd name="connsiteY51" fmla="*/ 2980944 h 3921252"/>
                  <a:gd name="connsiteX52" fmla="*/ 4407408 w 7184136"/>
                  <a:gd name="connsiteY52" fmla="*/ 3081528 h 3921252"/>
                  <a:gd name="connsiteX53" fmla="*/ 3968496 w 7184136"/>
                  <a:gd name="connsiteY53" fmla="*/ 3191256 h 3921252"/>
                  <a:gd name="connsiteX54" fmla="*/ 3703320 w 7184136"/>
                  <a:gd name="connsiteY54" fmla="*/ 3227832 h 3921252"/>
                  <a:gd name="connsiteX55" fmla="*/ 3328416 w 7184136"/>
                  <a:gd name="connsiteY55" fmla="*/ 3218688 h 3921252"/>
                  <a:gd name="connsiteX56" fmla="*/ 3090672 w 7184136"/>
                  <a:gd name="connsiteY56" fmla="*/ 3273552 h 3921252"/>
                  <a:gd name="connsiteX57" fmla="*/ 2761488 w 7184136"/>
                  <a:gd name="connsiteY57" fmla="*/ 3282696 h 3921252"/>
                  <a:gd name="connsiteX58" fmla="*/ 2706624 w 7184136"/>
                  <a:gd name="connsiteY58" fmla="*/ 3300984 h 3921252"/>
                  <a:gd name="connsiteX59" fmla="*/ 2679192 w 7184136"/>
                  <a:gd name="connsiteY59" fmla="*/ 3209544 h 3921252"/>
                  <a:gd name="connsiteX60" fmla="*/ 2724912 w 7184136"/>
                  <a:gd name="connsiteY60" fmla="*/ 3154680 h 3921252"/>
                  <a:gd name="connsiteX61" fmla="*/ 2633472 w 7184136"/>
                  <a:gd name="connsiteY61" fmla="*/ 3044952 h 3921252"/>
                  <a:gd name="connsiteX62" fmla="*/ 2551176 w 7184136"/>
                  <a:gd name="connsiteY62" fmla="*/ 2907792 h 3921252"/>
                  <a:gd name="connsiteX63" fmla="*/ 2523744 w 7184136"/>
                  <a:gd name="connsiteY63" fmla="*/ 2670048 h 3921252"/>
                  <a:gd name="connsiteX64" fmla="*/ 2404872 w 7184136"/>
                  <a:gd name="connsiteY64" fmla="*/ 2478024 h 3921252"/>
                  <a:gd name="connsiteX65" fmla="*/ 2386584 w 7184136"/>
                  <a:gd name="connsiteY65" fmla="*/ 2450592 h 3921252"/>
                  <a:gd name="connsiteX66" fmla="*/ 2331720 w 7184136"/>
                  <a:gd name="connsiteY66" fmla="*/ 2523744 h 3921252"/>
                  <a:gd name="connsiteX67" fmla="*/ 2258568 w 7184136"/>
                  <a:gd name="connsiteY67" fmla="*/ 2295144 h 3921252"/>
                  <a:gd name="connsiteX68" fmla="*/ 2185416 w 7184136"/>
                  <a:gd name="connsiteY68" fmla="*/ 2084832 h 3921252"/>
                  <a:gd name="connsiteX69" fmla="*/ 2167128 w 7184136"/>
                  <a:gd name="connsiteY69" fmla="*/ 2221992 h 3921252"/>
                  <a:gd name="connsiteX70" fmla="*/ 1984248 w 7184136"/>
                  <a:gd name="connsiteY70" fmla="*/ 1892808 h 3921252"/>
                  <a:gd name="connsiteX71" fmla="*/ 1947672 w 7184136"/>
                  <a:gd name="connsiteY71" fmla="*/ 1837944 h 3921252"/>
                  <a:gd name="connsiteX72" fmla="*/ 1673352 w 7184136"/>
                  <a:gd name="connsiteY72" fmla="*/ 1984248 h 3921252"/>
                  <a:gd name="connsiteX73" fmla="*/ 1490472 w 7184136"/>
                  <a:gd name="connsiteY73" fmla="*/ 2167128 h 3921252"/>
                  <a:gd name="connsiteX74" fmla="*/ 1435608 w 7184136"/>
                  <a:gd name="connsiteY74" fmla="*/ 2834640 h 3921252"/>
                  <a:gd name="connsiteX75" fmla="*/ 1380744 w 7184136"/>
                  <a:gd name="connsiteY75" fmla="*/ 3136392 h 3921252"/>
                  <a:gd name="connsiteX76" fmla="*/ 1325880 w 7184136"/>
                  <a:gd name="connsiteY76" fmla="*/ 3447288 h 3921252"/>
                  <a:gd name="connsiteX77" fmla="*/ 1316736 w 7184136"/>
                  <a:gd name="connsiteY77" fmla="*/ 3566160 h 3921252"/>
                  <a:gd name="connsiteX78" fmla="*/ 1152144 w 7184136"/>
                  <a:gd name="connsiteY78" fmla="*/ 3557016 h 3921252"/>
                  <a:gd name="connsiteX79" fmla="*/ 1051560 w 7184136"/>
                  <a:gd name="connsiteY79" fmla="*/ 3630168 h 3921252"/>
                  <a:gd name="connsiteX80" fmla="*/ 868680 w 7184136"/>
                  <a:gd name="connsiteY80" fmla="*/ 3685032 h 3921252"/>
                  <a:gd name="connsiteX81" fmla="*/ 685800 w 7184136"/>
                  <a:gd name="connsiteY81" fmla="*/ 3703320 h 3921252"/>
                  <a:gd name="connsiteX82" fmla="*/ 557784 w 7184136"/>
                  <a:gd name="connsiteY82" fmla="*/ 3813048 h 3921252"/>
                  <a:gd name="connsiteX83" fmla="*/ 274320 w 7184136"/>
                  <a:gd name="connsiteY83" fmla="*/ 3813048 h 3921252"/>
                  <a:gd name="connsiteX84" fmla="*/ 82296 w 7184136"/>
                  <a:gd name="connsiteY84" fmla="*/ 3913632 h 3921252"/>
                  <a:gd name="connsiteX85" fmla="*/ 0 w 7184136"/>
                  <a:gd name="connsiteY85" fmla="*/ 3867912 h 392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184136" h="3921252">
                    <a:moveTo>
                      <a:pt x="0" y="3867912"/>
                    </a:moveTo>
                    <a:cubicBezTo>
                      <a:pt x="0" y="3843528"/>
                      <a:pt x="47244" y="3820668"/>
                      <a:pt x="82296" y="3767328"/>
                    </a:cubicBezTo>
                    <a:cubicBezTo>
                      <a:pt x="117348" y="3713988"/>
                      <a:pt x="164592" y="3651504"/>
                      <a:pt x="210312" y="3547872"/>
                    </a:cubicBezTo>
                    <a:cubicBezTo>
                      <a:pt x="256032" y="3444240"/>
                      <a:pt x="307848" y="3265932"/>
                      <a:pt x="356616" y="3145536"/>
                    </a:cubicBezTo>
                    <a:cubicBezTo>
                      <a:pt x="405384" y="3025140"/>
                      <a:pt x="458724" y="2901696"/>
                      <a:pt x="502920" y="2825496"/>
                    </a:cubicBezTo>
                    <a:cubicBezTo>
                      <a:pt x="547116" y="2749296"/>
                      <a:pt x="574548" y="2732532"/>
                      <a:pt x="621792" y="2688336"/>
                    </a:cubicBezTo>
                    <a:cubicBezTo>
                      <a:pt x="669036" y="2644140"/>
                      <a:pt x="734568" y="2583180"/>
                      <a:pt x="786384" y="2560320"/>
                    </a:cubicBezTo>
                    <a:cubicBezTo>
                      <a:pt x="838200" y="2537460"/>
                      <a:pt x="888492" y="2510028"/>
                      <a:pt x="932688" y="2551176"/>
                    </a:cubicBezTo>
                    <a:cubicBezTo>
                      <a:pt x="976884" y="2592324"/>
                      <a:pt x="1013460" y="2726436"/>
                      <a:pt x="1051560" y="2807208"/>
                    </a:cubicBezTo>
                    <a:cubicBezTo>
                      <a:pt x="1089660" y="2887980"/>
                      <a:pt x="1132332" y="2991612"/>
                      <a:pt x="1161288" y="3035808"/>
                    </a:cubicBezTo>
                    <a:cubicBezTo>
                      <a:pt x="1190244" y="3080004"/>
                      <a:pt x="1196340" y="3087624"/>
                      <a:pt x="1225296" y="3072384"/>
                    </a:cubicBezTo>
                    <a:cubicBezTo>
                      <a:pt x="1254252" y="3057144"/>
                      <a:pt x="1307592" y="3095244"/>
                      <a:pt x="1335024" y="2944368"/>
                    </a:cubicBezTo>
                    <a:cubicBezTo>
                      <a:pt x="1362456" y="2793492"/>
                      <a:pt x="1373124" y="2336292"/>
                      <a:pt x="1389888" y="2167128"/>
                    </a:cubicBezTo>
                    <a:cubicBezTo>
                      <a:pt x="1406652" y="1997964"/>
                      <a:pt x="1370076" y="1999488"/>
                      <a:pt x="1435608" y="1929384"/>
                    </a:cubicBezTo>
                    <a:cubicBezTo>
                      <a:pt x="1501140" y="1859280"/>
                      <a:pt x="1783080" y="1746504"/>
                      <a:pt x="1783080" y="1746504"/>
                    </a:cubicBezTo>
                    <a:cubicBezTo>
                      <a:pt x="1947672" y="1659636"/>
                      <a:pt x="2196084" y="1522476"/>
                      <a:pt x="2423160" y="1408176"/>
                    </a:cubicBezTo>
                    <a:cubicBezTo>
                      <a:pt x="2650236" y="1293876"/>
                      <a:pt x="2994660" y="1109472"/>
                      <a:pt x="3145536" y="1060704"/>
                    </a:cubicBezTo>
                    <a:cubicBezTo>
                      <a:pt x="3296412" y="1011936"/>
                      <a:pt x="3268980" y="1037844"/>
                      <a:pt x="3328416" y="1115568"/>
                    </a:cubicBezTo>
                    <a:cubicBezTo>
                      <a:pt x="3387852" y="1193292"/>
                      <a:pt x="3447288" y="1362456"/>
                      <a:pt x="3502152" y="1527048"/>
                    </a:cubicBezTo>
                    <a:cubicBezTo>
                      <a:pt x="3557016" y="1691640"/>
                      <a:pt x="3611880" y="1901952"/>
                      <a:pt x="3657600" y="2103120"/>
                    </a:cubicBezTo>
                    <a:cubicBezTo>
                      <a:pt x="3703320" y="2304288"/>
                      <a:pt x="3747516" y="2596896"/>
                      <a:pt x="3776472" y="2734056"/>
                    </a:cubicBezTo>
                    <a:cubicBezTo>
                      <a:pt x="3805428" y="2871216"/>
                      <a:pt x="3813048" y="2871216"/>
                      <a:pt x="3831336" y="2926080"/>
                    </a:cubicBezTo>
                    <a:cubicBezTo>
                      <a:pt x="3849624" y="2980944"/>
                      <a:pt x="3870960" y="3034284"/>
                      <a:pt x="3886200" y="3063240"/>
                    </a:cubicBezTo>
                    <a:cubicBezTo>
                      <a:pt x="3901440" y="3092196"/>
                      <a:pt x="3887724" y="3098292"/>
                      <a:pt x="3922776" y="3099816"/>
                    </a:cubicBezTo>
                    <a:cubicBezTo>
                      <a:pt x="3957828" y="3101340"/>
                      <a:pt x="4049268" y="3096768"/>
                      <a:pt x="4096512" y="3072384"/>
                    </a:cubicBezTo>
                    <a:cubicBezTo>
                      <a:pt x="4143756" y="3048000"/>
                      <a:pt x="4178808" y="3011424"/>
                      <a:pt x="4206240" y="2953512"/>
                    </a:cubicBezTo>
                    <a:cubicBezTo>
                      <a:pt x="4233672" y="2895600"/>
                      <a:pt x="4232148" y="2808732"/>
                      <a:pt x="4261104" y="2724912"/>
                    </a:cubicBezTo>
                    <a:cubicBezTo>
                      <a:pt x="4290060" y="2641092"/>
                      <a:pt x="4325112" y="2522220"/>
                      <a:pt x="4379976" y="2450592"/>
                    </a:cubicBezTo>
                    <a:cubicBezTo>
                      <a:pt x="4434840" y="2378964"/>
                      <a:pt x="4517136" y="2325624"/>
                      <a:pt x="4590288" y="2295144"/>
                    </a:cubicBezTo>
                    <a:cubicBezTo>
                      <a:pt x="4663440" y="2264664"/>
                      <a:pt x="4750308" y="2287524"/>
                      <a:pt x="4818888" y="2267712"/>
                    </a:cubicBezTo>
                    <a:cubicBezTo>
                      <a:pt x="4887468" y="2247900"/>
                      <a:pt x="4946904" y="2235708"/>
                      <a:pt x="5001768" y="2176272"/>
                    </a:cubicBezTo>
                    <a:cubicBezTo>
                      <a:pt x="5056632" y="2116836"/>
                      <a:pt x="5106924" y="2019300"/>
                      <a:pt x="5148072" y="1911096"/>
                    </a:cubicBezTo>
                    <a:cubicBezTo>
                      <a:pt x="5189220" y="1802892"/>
                      <a:pt x="5219700" y="1624584"/>
                      <a:pt x="5248656" y="1527048"/>
                    </a:cubicBezTo>
                    <a:cubicBezTo>
                      <a:pt x="5277612" y="1429512"/>
                      <a:pt x="5237988" y="1399032"/>
                      <a:pt x="5321808" y="1325880"/>
                    </a:cubicBezTo>
                    <a:cubicBezTo>
                      <a:pt x="5405628" y="1252728"/>
                      <a:pt x="5618988" y="1156716"/>
                      <a:pt x="5751576" y="1088136"/>
                    </a:cubicBezTo>
                    <a:cubicBezTo>
                      <a:pt x="5884164" y="1019556"/>
                      <a:pt x="5960364" y="999744"/>
                      <a:pt x="6117336" y="914400"/>
                    </a:cubicBezTo>
                    <a:cubicBezTo>
                      <a:pt x="6274308" y="829056"/>
                      <a:pt x="6582156" y="662940"/>
                      <a:pt x="6693408" y="576072"/>
                    </a:cubicBezTo>
                    <a:cubicBezTo>
                      <a:pt x="6804660" y="489204"/>
                      <a:pt x="6784848" y="458724"/>
                      <a:pt x="6784848" y="393192"/>
                    </a:cubicBezTo>
                    <a:cubicBezTo>
                      <a:pt x="6784848" y="327660"/>
                      <a:pt x="6713220" y="247396"/>
                      <a:pt x="6693408" y="182880"/>
                    </a:cubicBezTo>
                    <a:cubicBezTo>
                      <a:pt x="6673596" y="118364"/>
                      <a:pt x="6595872" y="0"/>
                      <a:pt x="6665976" y="6096"/>
                    </a:cubicBezTo>
                    <a:cubicBezTo>
                      <a:pt x="6939903" y="100547"/>
                      <a:pt x="6982220" y="105648"/>
                      <a:pt x="7114032" y="219456"/>
                    </a:cubicBezTo>
                    <a:cubicBezTo>
                      <a:pt x="7184136" y="274828"/>
                      <a:pt x="7089648" y="260604"/>
                      <a:pt x="7086600" y="338328"/>
                    </a:cubicBezTo>
                    <a:cubicBezTo>
                      <a:pt x="7083552" y="416052"/>
                      <a:pt x="7141464" y="597408"/>
                      <a:pt x="7095744" y="685800"/>
                    </a:cubicBezTo>
                    <a:cubicBezTo>
                      <a:pt x="7050024" y="774192"/>
                      <a:pt x="6967728" y="780288"/>
                      <a:pt x="6812280" y="868680"/>
                    </a:cubicBezTo>
                    <a:cubicBezTo>
                      <a:pt x="6656832" y="957072"/>
                      <a:pt x="6284976" y="1141476"/>
                      <a:pt x="6163056" y="1216152"/>
                    </a:cubicBezTo>
                    <a:cubicBezTo>
                      <a:pt x="6041136" y="1290828"/>
                      <a:pt x="6166104" y="1235964"/>
                      <a:pt x="6080760" y="1316736"/>
                    </a:cubicBezTo>
                    <a:cubicBezTo>
                      <a:pt x="5995416" y="1397508"/>
                      <a:pt x="5771388" y="1578864"/>
                      <a:pt x="5650992" y="1700784"/>
                    </a:cubicBezTo>
                    <a:cubicBezTo>
                      <a:pt x="5530596" y="1822704"/>
                      <a:pt x="5414772" y="1930908"/>
                      <a:pt x="5358384" y="2048256"/>
                    </a:cubicBezTo>
                    <a:cubicBezTo>
                      <a:pt x="5301996" y="2165604"/>
                      <a:pt x="5337048" y="2299716"/>
                      <a:pt x="5312664" y="2404872"/>
                    </a:cubicBezTo>
                    <a:cubicBezTo>
                      <a:pt x="5288280" y="2510028"/>
                      <a:pt x="5269992" y="2593848"/>
                      <a:pt x="5212080" y="2679192"/>
                    </a:cubicBezTo>
                    <a:cubicBezTo>
                      <a:pt x="5154168" y="2764536"/>
                      <a:pt x="5038344" y="2866644"/>
                      <a:pt x="4965192" y="2916936"/>
                    </a:cubicBezTo>
                    <a:cubicBezTo>
                      <a:pt x="4892040" y="2967228"/>
                      <a:pt x="4866132" y="2953512"/>
                      <a:pt x="4773168" y="2980944"/>
                    </a:cubicBezTo>
                    <a:cubicBezTo>
                      <a:pt x="4680204" y="3008376"/>
                      <a:pt x="4541520" y="3046476"/>
                      <a:pt x="4407408" y="3081528"/>
                    </a:cubicBezTo>
                    <a:cubicBezTo>
                      <a:pt x="4273296" y="3116580"/>
                      <a:pt x="4085844" y="3166872"/>
                      <a:pt x="3968496" y="3191256"/>
                    </a:cubicBezTo>
                    <a:cubicBezTo>
                      <a:pt x="3851148" y="3215640"/>
                      <a:pt x="3810000" y="3223260"/>
                      <a:pt x="3703320" y="3227832"/>
                    </a:cubicBezTo>
                    <a:cubicBezTo>
                      <a:pt x="3596640" y="3232404"/>
                      <a:pt x="3430524" y="3211068"/>
                      <a:pt x="3328416" y="3218688"/>
                    </a:cubicBezTo>
                    <a:cubicBezTo>
                      <a:pt x="3226308" y="3226308"/>
                      <a:pt x="3185160" y="3262884"/>
                      <a:pt x="3090672" y="3273552"/>
                    </a:cubicBezTo>
                    <a:cubicBezTo>
                      <a:pt x="2996184" y="3284220"/>
                      <a:pt x="2825496" y="3278124"/>
                      <a:pt x="2761488" y="3282696"/>
                    </a:cubicBezTo>
                    <a:cubicBezTo>
                      <a:pt x="2697480" y="3287268"/>
                      <a:pt x="2720340" y="3313176"/>
                      <a:pt x="2706624" y="3300984"/>
                    </a:cubicBezTo>
                    <a:cubicBezTo>
                      <a:pt x="2692908" y="3288792"/>
                      <a:pt x="2676144" y="3233928"/>
                      <a:pt x="2679192" y="3209544"/>
                    </a:cubicBezTo>
                    <a:cubicBezTo>
                      <a:pt x="2682240" y="3185160"/>
                      <a:pt x="2732532" y="3182112"/>
                      <a:pt x="2724912" y="3154680"/>
                    </a:cubicBezTo>
                    <a:cubicBezTo>
                      <a:pt x="2717292" y="3127248"/>
                      <a:pt x="2662428" y="3086100"/>
                      <a:pt x="2633472" y="3044952"/>
                    </a:cubicBezTo>
                    <a:cubicBezTo>
                      <a:pt x="2604516" y="3003804"/>
                      <a:pt x="2569464" y="2970276"/>
                      <a:pt x="2551176" y="2907792"/>
                    </a:cubicBezTo>
                    <a:cubicBezTo>
                      <a:pt x="2532888" y="2845308"/>
                      <a:pt x="2548128" y="2741676"/>
                      <a:pt x="2523744" y="2670048"/>
                    </a:cubicBezTo>
                    <a:cubicBezTo>
                      <a:pt x="2499360" y="2598420"/>
                      <a:pt x="2427732" y="2514600"/>
                      <a:pt x="2404872" y="2478024"/>
                    </a:cubicBezTo>
                    <a:cubicBezTo>
                      <a:pt x="2382012" y="2441448"/>
                      <a:pt x="2398776" y="2442972"/>
                      <a:pt x="2386584" y="2450592"/>
                    </a:cubicBezTo>
                    <a:cubicBezTo>
                      <a:pt x="2374392" y="2458212"/>
                      <a:pt x="2353056" y="2549652"/>
                      <a:pt x="2331720" y="2523744"/>
                    </a:cubicBezTo>
                    <a:cubicBezTo>
                      <a:pt x="2310384" y="2497836"/>
                      <a:pt x="2282952" y="2368296"/>
                      <a:pt x="2258568" y="2295144"/>
                    </a:cubicBezTo>
                    <a:cubicBezTo>
                      <a:pt x="2234184" y="2221992"/>
                      <a:pt x="2200656" y="2097024"/>
                      <a:pt x="2185416" y="2084832"/>
                    </a:cubicBezTo>
                    <a:cubicBezTo>
                      <a:pt x="2170176" y="2072640"/>
                      <a:pt x="2200656" y="2253996"/>
                      <a:pt x="2167128" y="2221992"/>
                    </a:cubicBezTo>
                    <a:cubicBezTo>
                      <a:pt x="2133600" y="2189988"/>
                      <a:pt x="2020824" y="1956816"/>
                      <a:pt x="1984248" y="1892808"/>
                    </a:cubicBezTo>
                    <a:cubicBezTo>
                      <a:pt x="1947672" y="1828800"/>
                      <a:pt x="1999488" y="1822704"/>
                      <a:pt x="1947672" y="1837944"/>
                    </a:cubicBezTo>
                    <a:cubicBezTo>
                      <a:pt x="1895856" y="1853184"/>
                      <a:pt x="1749552" y="1929384"/>
                      <a:pt x="1673352" y="1984248"/>
                    </a:cubicBezTo>
                    <a:cubicBezTo>
                      <a:pt x="1597152" y="2039112"/>
                      <a:pt x="1530096" y="2025396"/>
                      <a:pt x="1490472" y="2167128"/>
                    </a:cubicBezTo>
                    <a:cubicBezTo>
                      <a:pt x="1450848" y="2308860"/>
                      <a:pt x="1453896" y="2673096"/>
                      <a:pt x="1435608" y="2834640"/>
                    </a:cubicBezTo>
                    <a:cubicBezTo>
                      <a:pt x="1417320" y="2996184"/>
                      <a:pt x="1399032" y="3034284"/>
                      <a:pt x="1380744" y="3136392"/>
                    </a:cubicBezTo>
                    <a:cubicBezTo>
                      <a:pt x="1362456" y="3238500"/>
                      <a:pt x="1336548" y="3375660"/>
                      <a:pt x="1325880" y="3447288"/>
                    </a:cubicBezTo>
                    <a:cubicBezTo>
                      <a:pt x="1315212" y="3518916"/>
                      <a:pt x="1345692" y="3547872"/>
                      <a:pt x="1316736" y="3566160"/>
                    </a:cubicBezTo>
                    <a:cubicBezTo>
                      <a:pt x="1287780" y="3584448"/>
                      <a:pt x="1196340" y="3546348"/>
                      <a:pt x="1152144" y="3557016"/>
                    </a:cubicBezTo>
                    <a:cubicBezTo>
                      <a:pt x="1107948" y="3567684"/>
                      <a:pt x="1098804" y="3608832"/>
                      <a:pt x="1051560" y="3630168"/>
                    </a:cubicBezTo>
                    <a:cubicBezTo>
                      <a:pt x="1004316" y="3651504"/>
                      <a:pt x="929640" y="3672840"/>
                      <a:pt x="868680" y="3685032"/>
                    </a:cubicBezTo>
                    <a:cubicBezTo>
                      <a:pt x="807720" y="3697224"/>
                      <a:pt x="737616" y="3681984"/>
                      <a:pt x="685800" y="3703320"/>
                    </a:cubicBezTo>
                    <a:cubicBezTo>
                      <a:pt x="633984" y="3724656"/>
                      <a:pt x="626364" y="3794760"/>
                      <a:pt x="557784" y="3813048"/>
                    </a:cubicBezTo>
                    <a:cubicBezTo>
                      <a:pt x="489204" y="3831336"/>
                      <a:pt x="353568" y="3796284"/>
                      <a:pt x="274320" y="3813048"/>
                    </a:cubicBezTo>
                    <a:cubicBezTo>
                      <a:pt x="195072" y="3829812"/>
                      <a:pt x="120396" y="3906012"/>
                      <a:pt x="82296" y="3913632"/>
                    </a:cubicBezTo>
                    <a:cubicBezTo>
                      <a:pt x="44196" y="3921252"/>
                      <a:pt x="0" y="3892296"/>
                      <a:pt x="0" y="38679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841492" y="1213104"/>
                <a:ext cx="1849120" cy="2133600"/>
              </a:xfrm>
              <a:custGeom>
                <a:avLst/>
                <a:gdLst>
                  <a:gd name="connsiteX0" fmla="*/ 21336 w 1865376"/>
                  <a:gd name="connsiteY0" fmla="*/ 80772 h 2138172"/>
                  <a:gd name="connsiteX1" fmla="*/ 204216 w 1865376"/>
                  <a:gd name="connsiteY1" fmla="*/ 99060 h 2138172"/>
                  <a:gd name="connsiteX2" fmla="*/ 268224 w 1865376"/>
                  <a:gd name="connsiteY2" fmla="*/ 172212 h 2138172"/>
                  <a:gd name="connsiteX3" fmla="*/ 249936 w 1865376"/>
                  <a:gd name="connsiteY3" fmla="*/ 391668 h 2138172"/>
                  <a:gd name="connsiteX4" fmla="*/ 249936 w 1865376"/>
                  <a:gd name="connsiteY4" fmla="*/ 839724 h 2138172"/>
                  <a:gd name="connsiteX5" fmla="*/ 249936 w 1865376"/>
                  <a:gd name="connsiteY5" fmla="*/ 1315212 h 2138172"/>
                  <a:gd name="connsiteX6" fmla="*/ 249936 w 1865376"/>
                  <a:gd name="connsiteY6" fmla="*/ 1406652 h 2138172"/>
                  <a:gd name="connsiteX7" fmla="*/ 551688 w 1865376"/>
                  <a:gd name="connsiteY7" fmla="*/ 1680972 h 2138172"/>
                  <a:gd name="connsiteX8" fmla="*/ 780288 w 1865376"/>
                  <a:gd name="connsiteY8" fmla="*/ 1744980 h 2138172"/>
                  <a:gd name="connsiteX9" fmla="*/ 1054608 w 1865376"/>
                  <a:gd name="connsiteY9" fmla="*/ 1882140 h 2138172"/>
                  <a:gd name="connsiteX10" fmla="*/ 1264920 w 1865376"/>
                  <a:gd name="connsiteY10" fmla="*/ 1909572 h 2138172"/>
                  <a:gd name="connsiteX11" fmla="*/ 1347216 w 1865376"/>
                  <a:gd name="connsiteY11" fmla="*/ 1781556 h 2138172"/>
                  <a:gd name="connsiteX12" fmla="*/ 1374648 w 1865376"/>
                  <a:gd name="connsiteY12" fmla="*/ 1415796 h 2138172"/>
                  <a:gd name="connsiteX13" fmla="*/ 1374648 w 1865376"/>
                  <a:gd name="connsiteY13" fmla="*/ 1214628 h 2138172"/>
                  <a:gd name="connsiteX14" fmla="*/ 1493520 w 1865376"/>
                  <a:gd name="connsiteY14" fmla="*/ 684276 h 2138172"/>
                  <a:gd name="connsiteX15" fmla="*/ 1767840 w 1865376"/>
                  <a:gd name="connsiteY15" fmla="*/ 803148 h 2138172"/>
                  <a:gd name="connsiteX16" fmla="*/ 1840992 w 1865376"/>
                  <a:gd name="connsiteY16" fmla="*/ 885444 h 2138172"/>
                  <a:gd name="connsiteX17" fmla="*/ 1621536 w 1865376"/>
                  <a:gd name="connsiteY17" fmla="*/ 1022604 h 2138172"/>
                  <a:gd name="connsiteX18" fmla="*/ 1539240 w 1865376"/>
                  <a:gd name="connsiteY18" fmla="*/ 1114044 h 2138172"/>
                  <a:gd name="connsiteX19" fmla="*/ 1520952 w 1865376"/>
                  <a:gd name="connsiteY19" fmla="*/ 1516380 h 2138172"/>
                  <a:gd name="connsiteX20" fmla="*/ 1530096 w 1865376"/>
                  <a:gd name="connsiteY20" fmla="*/ 1973580 h 2138172"/>
                  <a:gd name="connsiteX21" fmla="*/ 1475232 w 1865376"/>
                  <a:gd name="connsiteY21" fmla="*/ 2101596 h 2138172"/>
                  <a:gd name="connsiteX22" fmla="*/ 1100328 w 1865376"/>
                  <a:gd name="connsiteY22" fmla="*/ 2110740 h 2138172"/>
                  <a:gd name="connsiteX23" fmla="*/ 643128 w 1865376"/>
                  <a:gd name="connsiteY23" fmla="*/ 1937004 h 2138172"/>
                  <a:gd name="connsiteX24" fmla="*/ 359664 w 1865376"/>
                  <a:gd name="connsiteY24" fmla="*/ 1891284 h 2138172"/>
                  <a:gd name="connsiteX25" fmla="*/ 76200 w 1865376"/>
                  <a:gd name="connsiteY25" fmla="*/ 1525524 h 2138172"/>
                  <a:gd name="connsiteX26" fmla="*/ 76200 w 1865376"/>
                  <a:gd name="connsiteY26" fmla="*/ 1251204 h 2138172"/>
                  <a:gd name="connsiteX27" fmla="*/ 76200 w 1865376"/>
                  <a:gd name="connsiteY27" fmla="*/ 583692 h 2138172"/>
                  <a:gd name="connsiteX28" fmla="*/ 21336 w 1865376"/>
                  <a:gd name="connsiteY28" fmla="*/ 80772 h 2138172"/>
                  <a:gd name="connsiteX0" fmla="*/ 21336 w 1865376"/>
                  <a:gd name="connsiteY0" fmla="*/ 80772 h 2214372"/>
                  <a:gd name="connsiteX1" fmla="*/ 204216 w 1865376"/>
                  <a:gd name="connsiteY1" fmla="*/ 175260 h 2214372"/>
                  <a:gd name="connsiteX2" fmla="*/ 268224 w 1865376"/>
                  <a:gd name="connsiteY2" fmla="*/ 248412 h 2214372"/>
                  <a:gd name="connsiteX3" fmla="*/ 249936 w 1865376"/>
                  <a:gd name="connsiteY3" fmla="*/ 467868 h 2214372"/>
                  <a:gd name="connsiteX4" fmla="*/ 249936 w 1865376"/>
                  <a:gd name="connsiteY4" fmla="*/ 915924 h 2214372"/>
                  <a:gd name="connsiteX5" fmla="*/ 249936 w 1865376"/>
                  <a:gd name="connsiteY5" fmla="*/ 1391412 h 2214372"/>
                  <a:gd name="connsiteX6" fmla="*/ 249936 w 1865376"/>
                  <a:gd name="connsiteY6" fmla="*/ 1482852 h 2214372"/>
                  <a:gd name="connsiteX7" fmla="*/ 551688 w 1865376"/>
                  <a:gd name="connsiteY7" fmla="*/ 1757172 h 2214372"/>
                  <a:gd name="connsiteX8" fmla="*/ 780288 w 1865376"/>
                  <a:gd name="connsiteY8" fmla="*/ 1821180 h 2214372"/>
                  <a:gd name="connsiteX9" fmla="*/ 1054608 w 1865376"/>
                  <a:gd name="connsiteY9" fmla="*/ 1958340 h 2214372"/>
                  <a:gd name="connsiteX10" fmla="*/ 1264920 w 1865376"/>
                  <a:gd name="connsiteY10" fmla="*/ 1985772 h 2214372"/>
                  <a:gd name="connsiteX11" fmla="*/ 1347216 w 1865376"/>
                  <a:gd name="connsiteY11" fmla="*/ 1857756 h 2214372"/>
                  <a:gd name="connsiteX12" fmla="*/ 1374648 w 1865376"/>
                  <a:gd name="connsiteY12" fmla="*/ 1491996 h 2214372"/>
                  <a:gd name="connsiteX13" fmla="*/ 1374648 w 1865376"/>
                  <a:gd name="connsiteY13" fmla="*/ 1290828 h 2214372"/>
                  <a:gd name="connsiteX14" fmla="*/ 1493520 w 1865376"/>
                  <a:gd name="connsiteY14" fmla="*/ 760476 h 2214372"/>
                  <a:gd name="connsiteX15" fmla="*/ 1767840 w 1865376"/>
                  <a:gd name="connsiteY15" fmla="*/ 879348 h 2214372"/>
                  <a:gd name="connsiteX16" fmla="*/ 1840992 w 1865376"/>
                  <a:gd name="connsiteY16" fmla="*/ 961644 h 2214372"/>
                  <a:gd name="connsiteX17" fmla="*/ 1621536 w 1865376"/>
                  <a:gd name="connsiteY17" fmla="*/ 1098804 h 2214372"/>
                  <a:gd name="connsiteX18" fmla="*/ 1539240 w 1865376"/>
                  <a:gd name="connsiteY18" fmla="*/ 1190244 h 2214372"/>
                  <a:gd name="connsiteX19" fmla="*/ 1520952 w 1865376"/>
                  <a:gd name="connsiteY19" fmla="*/ 1592580 h 2214372"/>
                  <a:gd name="connsiteX20" fmla="*/ 1530096 w 1865376"/>
                  <a:gd name="connsiteY20" fmla="*/ 2049780 h 2214372"/>
                  <a:gd name="connsiteX21" fmla="*/ 1475232 w 1865376"/>
                  <a:gd name="connsiteY21" fmla="*/ 2177796 h 2214372"/>
                  <a:gd name="connsiteX22" fmla="*/ 1100328 w 1865376"/>
                  <a:gd name="connsiteY22" fmla="*/ 2186940 h 2214372"/>
                  <a:gd name="connsiteX23" fmla="*/ 643128 w 1865376"/>
                  <a:gd name="connsiteY23" fmla="*/ 2013204 h 2214372"/>
                  <a:gd name="connsiteX24" fmla="*/ 359664 w 1865376"/>
                  <a:gd name="connsiteY24" fmla="*/ 1967484 h 2214372"/>
                  <a:gd name="connsiteX25" fmla="*/ 76200 w 1865376"/>
                  <a:gd name="connsiteY25" fmla="*/ 1601724 h 2214372"/>
                  <a:gd name="connsiteX26" fmla="*/ 76200 w 1865376"/>
                  <a:gd name="connsiteY26" fmla="*/ 1327404 h 2214372"/>
                  <a:gd name="connsiteX27" fmla="*/ 76200 w 1865376"/>
                  <a:gd name="connsiteY27" fmla="*/ 659892 h 2214372"/>
                  <a:gd name="connsiteX28" fmla="*/ 21336 w 1865376"/>
                  <a:gd name="connsiteY28" fmla="*/ 80772 h 2214372"/>
                  <a:gd name="connsiteX0" fmla="*/ 21336 w 1865376"/>
                  <a:gd name="connsiteY0" fmla="*/ 80772 h 2214372"/>
                  <a:gd name="connsiteX1" fmla="*/ 204216 w 1865376"/>
                  <a:gd name="connsiteY1" fmla="*/ 175260 h 2214372"/>
                  <a:gd name="connsiteX2" fmla="*/ 268224 w 1865376"/>
                  <a:gd name="connsiteY2" fmla="*/ 248412 h 2214372"/>
                  <a:gd name="connsiteX3" fmla="*/ 257285 w 1865376"/>
                  <a:gd name="connsiteY3" fmla="*/ 253293 h 2214372"/>
                  <a:gd name="connsiteX4" fmla="*/ 249936 w 1865376"/>
                  <a:gd name="connsiteY4" fmla="*/ 467868 h 2214372"/>
                  <a:gd name="connsiteX5" fmla="*/ 249936 w 1865376"/>
                  <a:gd name="connsiteY5" fmla="*/ 915924 h 2214372"/>
                  <a:gd name="connsiteX6" fmla="*/ 249936 w 1865376"/>
                  <a:gd name="connsiteY6" fmla="*/ 1391412 h 2214372"/>
                  <a:gd name="connsiteX7" fmla="*/ 249936 w 1865376"/>
                  <a:gd name="connsiteY7" fmla="*/ 1482852 h 2214372"/>
                  <a:gd name="connsiteX8" fmla="*/ 551688 w 1865376"/>
                  <a:gd name="connsiteY8" fmla="*/ 1757172 h 2214372"/>
                  <a:gd name="connsiteX9" fmla="*/ 780288 w 1865376"/>
                  <a:gd name="connsiteY9" fmla="*/ 1821180 h 2214372"/>
                  <a:gd name="connsiteX10" fmla="*/ 1054608 w 1865376"/>
                  <a:gd name="connsiteY10" fmla="*/ 1958340 h 2214372"/>
                  <a:gd name="connsiteX11" fmla="*/ 1264920 w 1865376"/>
                  <a:gd name="connsiteY11" fmla="*/ 1985772 h 2214372"/>
                  <a:gd name="connsiteX12" fmla="*/ 1347216 w 1865376"/>
                  <a:gd name="connsiteY12" fmla="*/ 1857756 h 2214372"/>
                  <a:gd name="connsiteX13" fmla="*/ 1374648 w 1865376"/>
                  <a:gd name="connsiteY13" fmla="*/ 1491996 h 2214372"/>
                  <a:gd name="connsiteX14" fmla="*/ 1374648 w 1865376"/>
                  <a:gd name="connsiteY14" fmla="*/ 1290828 h 2214372"/>
                  <a:gd name="connsiteX15" fmla="*/ 1493520 w 1865376"/>
                  <a:gd name="connsiteY15" fmla="*/ 760476 h 2214372"/>
                  <a:gd name="connsiteX16" fmla="*/ 1767840 w 1865376"/>
                  <a:gd name="connsiteY16" fmla="*/ 879348 h 2214372"/>
                  <a:gd name="connsiteX17" fmla="*/ 1840992 w 1865376"/>
                  <a:gd name="connsiteY17" fmla="*/ 961644 h 2214372"/>
                  <a:gd name="connsiteX18" fmla="*/ 1621536 w 1865376"/>
                  <a:gd name="connsiteY18" fmla="*/ 1098804 h 2214372"/>
                  <a:gd name="connsiteX19" fmla="*/ 1539240 w 1865376"/>
                  <a:gd name="connsiteY19" fmla="*/ 1190244 h 2214372"/>
                  <a:gd name="connsiteX20" fmla="*/ 1520952 w 1865376"/>
                  <a:gd name="connsiteY20" fmla="*/ 1592580 h 2214372"/>
                  <a:gd name="connsiteX21" fmla="*/ 1530096 w 1865376"/>
                  <a:gd name="connsiteY21" fmla="*/ 2049780 h 2214372"/>
                  <a:gd name="connsiteX22" fmla="*/ 1475232 w 1865376"/>
                  <a:gd name="connsiteY22" fmla="*/ 2177796 h 2214372"/>
                  <a:gd name="connsiteX23" fmla="*/ 1100328 w 1865376"/>
                  <a:gd name="connsiteY23" fmla="*/ 2186940 h 2214372"/>
                  <a:gd name="connsiteX24" fmla="*/ 643128 w 1865376"/>
                  <a:gd name="connsiteY24" fmla="*/ 2013204 h 2214372"/>
                  <a:gd name="connsiteX25" fmla="*/ 359664 w 1865376"/>
                  <a:gd name="connsiteY25" fmla="*/ 1967484 h 2214372"/>
                  <a:gd name="connsiteX26" fmla="*/ 76200 w 1865376"/>
                  <a:gd name="connsiteY26" fmla="*/ 1601724 h 2214372"/>
                  <a:gd name="connsiteX27" fmla="*/ 76200 w 1865376"/>
                  <a:gd name="connsiteY27" fmla="*/ 1327404 h 2214372"/>
                  <a:gd name="connsiteX28" fmla="*/ 76200 w 1865376"/>
                  <a:gd name="connsiteY28" fmla="*/ 659892 h 2214372"/>
                  <a:gd name="connsiteX29" fmla="*/ 21336 w 1865376"/>
                  <a:gd name="connsiteY29" fmla="*/ 80772 h 2214372"/>
                  <a:gd name="connsiteX0" fmla="*/ 21336 w 1865376"/>
                  <a:gd name="connsiteY0" fmla="*/ 80772 h 2214372"/>
                  <a:gd name="connsiteX1" fmla="*/ 204216 w 1865376"/>
                  <a:gd name="connsiteY1" fmla="*/ 175260 h 2214372"/>
                  <a:gd name="connsiteX2" fmla="*/ 268224 w 1865376"/>
                  <a:gd name="connsiteY2" fmla="*/ 248412 h 2214372"/>
                  <a:gd name="connsiteX3" fmla="*/ 257285 w 1865376"/>
                  <a:gd name="connsiteY3" fmla="*/ 253293 h 2214372"/>
                  <a:gd name="connsiteX4" fmla="*/ 249936 w 1865376"/>
                  <a:gd name="connsiteY4" fmla="*/ 467868 h 2214372"/>
                  <a:gd name="connsiteX5" fmla="*/ 249936 w 1865376"/>
                  <a:gd name="connsiteY5" fmla="*/ 915924 h 2214372"/>
                  <a:gd name="connsiteX6" fmla="*/ 249936 w 1865376"/>
                  <a:gd name="connsiteY6" fmla="*/ 1391412 h 2214372"/>
                  <a:gd name="connsiteX7" fmla="*/ 249936 w 1865376"/>
                  <a:gd name="connsiteY7" fmla="*/ 1482852 h 2214372"/>
                  <a:gd name="connsiteX8" fmla="*/ 551688 w 1865376"/>
                  <a:gd name="connsiteY8" fmla="*/ 1757172 h 2214372"/>
                  <a:gd name="connsiteX9" fmla="*/ 780288 w 1865376"/>
                  <a:gd name="connsiteY9" fmla="*/ 1821180 h 2214372"/>
                  <a:gd name="connsiteX10" fmla="*/ 1054608 w 1865376"/>
                  <a:gd name="connsiteY10" fmla="*/ 1958340 h 2214372"/>
                  <a:gd name="connsiteX11" fmla="*/ 1264920 w 1865376"/>
                  <a:gd name="connsiteY11" fmla="*/ 1985772 h 2214372"/>
                  <a:gd name="connsiteX12" fmla="*/ 1347216 w 1865376"/>
                  <a:gd name="connsiteY12" fmla="*/ 1857756 h 2214372"/>
                  <a:gd name="connsiteX13" fmla="*/ 1374648 w 1865376"/>
                  <a:gd name="connsiteY13" fmla="*/ 1491996 h 2214372"/>
                  <a:gd name="connsiteX14" fmla="*/ 1374648 w 1865376"/>
                  <a:gd name="connsiteY14" fmla="*/ 1290828 h 2214372"/>
                  <a:gd name="connsiteX15" fmla="*/ 1493520 w 1865376"/>
                  <a:gd name="connsiteY15" fmla="*/ 760476 h 2214372"/>
                  <a:gd name="connsiteX16" fmla="*/ 1767840 w 1865376"/>
                  <a:gd name="connsiteY16" fmla="*/ 879348 h 2214372"/>
                  <a:gd name="connsiteX17" fmla="*/ 1840992 w 1865376"/>
                  <a:gd name="connsiteY17" fmla="*/ 961644 h 2214372"/>
                  <a:gd name="connsiteX18" fmla="*/ 1621536 w 1865376"/>
                  <a:gd name="connsiteY18" fmla="*/ 1098804 h 2214372"/>
                  <a:gd name="connsiteX19" fmla="*/ 1539240 w 1865376"/>
                  <a:gd name="connsiteY19" fmla="*/ 1190244 h 2214372"/>
                  <a:gd name="connsiteX20" fmla="*/ 1520952 w 1865376"/>
                  <a:gd name="connsiteY20" fmla="*/ 1592580 h 2214372"/>
                  <a:gd name="connsiteX21" fmla="*/ 1530096 w 1865376"/>
                  <a:gd name="connsiteY21" fmla="*/ 2049780 h 2214372"/>
                  <a:gd name="connsiteX22" fmla="*/ 1475232 w 1865376"/>
                  <a:gd name="connsiteY22" fmla="*/ 2177796 h 2214372"/>
                  <a:gd name="connsiteX23" fmla="*/ 1100328 w 1865376"/>
                  <a:gd name="connsiteY23" fmla="*/ 2186940 h 2214372"/>
                  <a:gd name="connsiteX24" fmla="*/ 643128 w 1865376"/>
                  <a:gd name="connsiteY24" fmla="*/ 2013204 h 2214372"/>
                  <a:gd name="connsiteX25" fmla="*/ 359664 w 1865376"/>
                  <a:gd name="connsiteY25" fmla="*/ 1967484 h 2214372"/>
                  <a:gd name="connsiteX26" fmla="*/ 76200 w 1865376"/>
                  <a:gd name="connsiteY26" fmla="*/ 1601724 h 2214372"/>
                  <a:gd name="connsiteX27" fmla="*/ 76200 w 1865376"/>
                  <a:gd name="connsiteY27" fmla="*/ 1327404 h 2214372"/>
                  <a:gd name="connsiteX28" fmla="*/ 76200 w 1865376"/>
                  <a:gd name="connsiteY28" fmla="*/ 659892 h 2214372"/>
                  <a:gd name="connsiteX29" fmla="*/ 21336 w 1865376"/>
                  <a:gd name="connsiteY29" fmla="*/ 80772 h 2214372"/>
                  <a:gd name="connsiteX0" fmla="*/ 21336 w 1865376"/>
                  <a:gd name="connsiteY0" fmla="*/ 0 h 2133600"/>
                  <a:gd name="connsiteX1" fmla="*/ 204216 w 1865376"/>
                  <a:gd name="connsiteY1" fmla="*/ 94488 h 2133600"/>
                  <a:gd name="connsiteX2" fmla="*/ 268224 w 1865376"/>
                  <a:gd name="connsiteY2" fmla="*/ 167640 h 2133600"/>
                  <a:gd name="connsiteX3" fmla="*/ 257285 w 1865376"/>
                  <a:gd name="connsiteY3" fmla="*/ 172521 h 2133600"/>
                  <a:gd name="connsiteX4" fmla="*/ 249936 w 1865376"/>
                  <a:gd name="connsiteY4" fmla="*/ 387096 h 2133600"/>
                  <a:gd name="connsiteX5" fmla="*/ 249936 w 1865376"/>
                  <a:gd name="connsiteY5" fmla="*/ 835152 h 2133600"/>
                  <a:gd name="connsiteX6" fmla="*/ 249936 w 1865376"/>
                  <a:gd name="connsiteY6" fmla="*/ 1310640 h 2133600"/>
                  <a:gd name="connsiteX7" fmla="*/ 249936 w 1865376"/>
                  <a:gd name="connsiteY7" fmla="*/ 1402080 h 2133600"/>
                  <a:gd name="connsiteX8" fmla="*/ 551688 w 1865376"/>
                  <a:gd name="connsiteY8" fmla="*/ 1676400 h 2133600"/>
                  <a:gd name="connsiteX9" fmla="*/ 780288 w 1865376"/>
                  <a:gd name="connsiteY9" fmla="*/ 1740408 h 2133600"/>
                  <a:gd name="connsiteX10" fmla="*/ 1054608 w 1865376"/>
                  <a:gd name="connsiteY10" fmla="*/ 1877568 h 2133600"/>
                  <a:gd name="connsiteX11" fmla="*/ 1264920 w 1865376"/>
                  <a:gd name="connsiteY11" fmla="*/ 1905000 h 2133600"/>
                  <a:gd name="connsiteX12" fmla="*/ 1347216 w 1865376"/>
                  <a:gd name="connsiteY12" fmla="*/ 1776984 h 2133600"/>
                  <a:gd name="connsiteX13" fmla="*/ 1374648 w 1865376"/>
                  <a:gd name="connsiteY13" fmla="*/ 1411224 h 2133600"/>
                  <a:gd name="connsiteX14" fmla="*/ 1374648 w 1865376"/>
                  <a:gd name="connsiteY14" fmla="*/ 1210056 h 2133600"/>
                  <a:gd name="connsiteX15" fmla="*/ 1493520 w 1865376"/>
                  <a:gd name="connsiteY15" fmla="*/ 679704 h 2133600"/>
                  <a:gd name="connsiteX16" fmla="*/ 1767840 w 1865376"/>
                  <a:gd name="connsiteY16" fmla="*/ 798576 h 2133600"/>
                  <a:gd name="connsiteX17" fmla="*/ 1840992 w 1865376"/>
                  <a:gd name="connsiteY17" fmla="*/ 880872 h 2133600"/>
                  <a:gd name="connsiteX18" fmla="*/ 1621536 w 1865376"/>
                  <a:gd name="connsiteY18" fmla="*/ 1018032 h 2133600"/>
                  <a:gd name="connsiteX19" fmla="*/ 1539240 w 1865376"/>
                  <a:gd name="connsiteY19" fmla="*/ 1109472 h 2133600"/>
                  <a:gd name="connsiteX20" fmla="*/ 1520952 w 1865376"/>
                  <a:gd name="connsiteY20" fmla="*/ 1511808 h 2133600"/>
                  <a:gd name="connsiteX21" fmla="*/ 1530096 w 1865376"/>
                  <a:gd name="connsiteY21" fmla="*/ 1969008 h 2133600"/>
                  <a:gd name="connsiteX22" fmla="*/ 1475232 w 1865376"/>
                  <a:gd name="connsiteY22" fmla="*/ 2097024 h 2133600"/>
                  <a:gd name="connsiteX23" fmla="*/ 1100328 w 1865376"/>
                  <a:gd name="connsiteY23" fmla="*/ 2106168 h 2133600"/>
                  <a:gd name="connsiteX24" fmla="*/ 643128 w 1865376"/>
                  <a:gd name="connsiteY24" fmla="*/ 1932432 h 2133600"/>
                  <a:gd name="connsiteX25" fmla="*/ 359664 w 1865376"/>
                  <a:gd name="connsiteY25" fmla="*/ 1886712 h 2133600"/>
                  <a:gd name="connsiteX26" fmla="*/ 76200 w 1865376"/>
                  <a:gd name="connsiteY26" fmla="*/ 1520952 h 2133600"/>
                  <a:gd name="connsiteX27" fmla="*/ 76200 w 1865376"/>
                  <a:gd name="connsiteY27" fmla="*/ 1246632 h 2133600"/>
                  <a:gd name="connsiteX28" fmla="*/ 76200 w 1865376"/>
                  <a:gd name="connsiteY28" fmla="*/ 579120 h 2133600"/>
                  <a:gd name="connsiteX29" fmla="*/ 21336 w 1865376"/>
                  <a:gd name="connsiteY29" fmla="*/ 0 h 2133600"/>
                  <a:gd name="connsiteX0" fmla="*/ 21336 w 1865376"/>
                  <a:gd name="connsiteY0" fmla="*/ 0 h 2133600"/>
                  <a:gd name="connsiteX1" fmla="*/ 204216 w 1865376"/>
                  <a:gd name="connsiteY1" fmla="*/ 94488 h 2133600"/>
                  <a:gd name="connsiteX2" fmla="*/ 268224 w 1865376"/>
                  <a:gd name="connsiteY2" fmla="*/ 167640 h 2133600"/>
                  <a:gd name="connsiteX3" fmla="*/ 257285 w 1865376"/>
                  <a:gd name="connsiteY3" fmla="*/ 172521 h 2133600"/>
                  <a:gd name="connsiteX4" fmla="*/ 249936 w 1865376"/>
                  <a:gd name="connsiteY4" fmla="*/ 387096 h 2133600"/>
                  <a:gd name="connsiteX5" fmla="*/ 249936 w 1865376"/>
                  <a:gd name="connsiteY5" fmla="*/ 835152 h 2133600"/>
                  <a:gd name="connsiteX6" fmla="*/ 249936 w 1865376"/>
                  <a:gd name="connsiteY6" fmla="*/ 1310640 h 2133600"/>
                  <a:gd name="connsiteX7" fmla="*/ 249936 w 1865376"/>
                  <a:gd name="connsiteY7" fmla="*/ 1402080 h 2133600"/>
                  <a:gd name="connsiteX8" fmla="*/ 551688 w 1865376"/>
                  <a:gd name="connsiteY8" fmla="*/ 1676400 h 2133600"/>
                  <a:gd name="connsiteX9" fmla="*/ 780288 w 1865376"/>
                  <a:gd name="connsiteY9" fmla="*/ 1740408 h 2133600"/>
                  <a:gd name="connsiteX10" fmla="*/ 1054608 w 1865376"/>
                  <a:gd name="connsiteY10" fmla="*/ 1877568 h 2133600"/>
                  <a:gd name="connsiteX11" fmla="*/ 1264920 w 1865376"/>
                  <a:gd name="connsiteY11" fmla="*/ 1905000 h 2133600"/>
                  <a:gd name="connsiteX12" fmla="*/ 1347216 w 1865376"/>
                  <a:gd name="connsiteY12" fmla="*/ 1776984 h 2133600"/>
                  <a:gd name="connsiteX13" fmla="*/ 1374648 w 1865376"/>
                  <a:gd name="connsiteY13" fmla="*/ 1411224 h 2133600"/>
                  <a:gd name="connsiteX14" fmla="*/ 1374648 w 1865376"/>
                  <a:gd name="connsiteY14" fmla="*/ 1210056 h 2133600"/>
                  <a:gd name="connsiteX15" fmla="*/ 1493520 w 1865376"/>
                  <a:gd name="connsiteY15" fmla="*/ 679704 h 2133600"/>
                  <a:gd name="connsiteX16" fmla="*/ 1767840 w 1865376"/>
                  <a:gd name="connsiteY16" fmla="*/ 798576 h 2133600"/>
                  <a:gd name="connsiteX17" fmla="*/ 1840992 w 1865376"/>
                  <a:gd name="connsiteY17" fmla="*/ 880872 h 2133600"/>
                  <a:gd name="connsiteX18" fmla="*/ 1621536 w 1865376"/>
                  <a:gd name="connsiteY18" fmla="*/ 1018032 h 2133600"/>
                  <a:gd name="connsiteX19" fmla="*/ 1539240 w 1865376"/>
                  <a:gd name="connsiteY19" fmla="*/ 1109472 h 2133600"/>
                  <a:gd name="connsiteX20" fmla="*/ 1520952 w 1865376"/>
                  <a:gd name="connsiteY20" fmla="*/ 1511808 h 2133600"/>
                  <a:gd name="connsiteX21" fmla="*/ 1530096 w 1865376"/>
                  <a:gd name="connsiteY21" fmla="*/ 1969008 h 2133600"/>
                  <a:gd name="connsiteX22" fmla="*/ 1475232 w 1865376"/>
                  <a:gd name="connsiteY22" fmla="*/ 2097024 h 2133600"/>
                  <a:gd name="connsiteX23" fmla="*/ 1100328 w 1865376"/>
                  <a:gd name="connsiteY23" fmla="*/ 2106168 h 2133600"/>
                  <a:gd name="connsiteX24" fmla="*/ 643128 w 1865376"/>
                  <a:gd name="connsiteY24" fmla="*/ 1932432 h 2133600"/>
                  <a:gd name="connsiteX25" fmla="*/ 359664 w 1865376"/>
                  <a:gd name="connsiteY25" fmla="*/ 1886712 h 2133600"/>
                  <a:gd name="connsiteX26" fmla="*/ 76200 w 1865376"/>
                  <a:gd name="connsiteY26" fmla="*/ 1520952 h 2133600"/>
                  <a:gd name="connsiteX27" fmla="*/ 76200 w 1865376"/>
                  <a:gd name="connsiteY27" fmla="*/ 1246632 h 2133600"/>
                  <a:gd name="connsiteX28" fmla="*/ 76200 w 1865376"/>
                  <a:gd name="connsiteY28" fmla="*/ 579120 h 2133600"/>
                  <a:gd name="connsiteX29" fmla="*/ 21336 w 1865376"/>
                  <a:gd name="connsiteY29" fmla="*/ 0 h 2133600"/>
                  <a:gd name="connsiteX0" fmla="*/ 21336 w 1865376"/>
                  <a:gd name="connsiteY0" fmla="*/ 0 h 2133600"/>
                  <a:gd name="connsiteX1" fmla="*/ 204216 w 1865376"/>
                  <a:gd name="connsiteY1" fmla="*/ 94488 h 2133600"/>
                  <a:gd name="connsiteX2" fmla="*/ 268224 w 1865376"/>
                  <a:gd name="connsiteY2" fmla="*/ 167640 h 2133600"/>
                  <a:gd name="connsiteX3" fmla="*/ 257285 w 1865376"/>
                  <a:gd name="connsiteY3" fmla="*/ 172521 h 2133600"/>
                  <a:gd name="connsiteX4" fmla="*/ 249936 w 1865376"/>
                  <a:gd name="connsiteY4" fmla="*/ 387096 h 2133600"/>
                  <a:gd name="connsiteX5" fmla="*/ 249936 w 1865376"/>
                  <a:gd name="connsiteY5" fmla="*/ 835152 h 2133600"/>
                  <a:gd name="connsiteX6" fmla="*/ 249936 w 1865376"/>
                  <a:gd name="connsiteY6" fmla="*/ 1310640 h 2133600"/>
                  <a:gd name="connsiteX7" fmla="*/ 249936 w 1865376"/>
                  <a:gd name="connsiteY7" fmla="*/ 1402080 h 2133600"/>
                  <a:gd name="connsiteX8" fmla="*/ 551688 w 1865376"/>
                  <a:gd name="connsiteY8" fmla="*/ 1676400 h 2133600"/>
                  <a:gd name="connsiteX9" fmla="*/ 780288 w 1865376"/>
                  <a:gd name="connsiteY9" fmla="*/ 1740408 h 2133600"/>
                  <a:gd name="connsiteX10" fmla="*/ 1054608 w 1865376"/>
                  <a:gd name="connsiteY10" fmla="*/ 1877568 h 2133600"/>
                  <a:gd name="connsiteX11" fmla="*/ 1264920 w 1865376"/>
                  <a:gd name="connsiteY11" fmla="*/ 1905000 h 2133600"/>
                  <a:gd name="connsiteX12" fmla="*/ 1347216 w 1865376"/>
                  <a:gd name="connsiteY12" fmla="*/ 1776984 h 2133600"/>
                  <a:gd name="connsiteX13" fmla="*/ 1374648 w 1865376"/>
                  <a:gd name="connsiteY13" fmla="*/ 1411224 h 2133600"/>
                  <a:gd name="connsiteX14" fmla="*/ 1374648 w 1865376"/>
                  <a:gd name="connsiteY14" fmla="*/ 1210056 h 2133600"/>
                  <a:gd name="connsiteX15" fmla="*/ 1493520 w 1865376"/>
                  <a:gd name="connsiteY15" fmla="*/ 679704 h 2133600"/>
                  <a:gd name="connsiteX16" fmla="*/ 1767840 w 1865376"/>
                  <a:gd name="connsiteY16" fmla="*/ 798576 h 2133600"/>
                  <a:gd name="connsiteX17" fmla="*/ 1840992 w 1865376"/>
                  <a:gd name="connsiteY17" fmla="*/ 880872 h 2133600"/>
                  <a:gd name="connsiteX18" fmla="*/ 1621536 w 1865376"/>
                  <a:gd name="connsiteY18" fmla="*/ 1018032 h 2133600"/>
                  <a:gd name="connsiteX19" fmla="*/ 1539240 w 1865376"/>
                  <a:gd name="connsiteY19" fmla="*/ 1109472 h 2133600"/>
                  <a:gd name="connsiteX20" fmla="*/ 1520952 w 1865376"/>
                  <a:gd name="connsiteY20" fmla="*/ 1511808 h 2133600"/>
                  <a:gd name="connsiteX21" fmla="*/ 1530096 w 1865376"/>
                  <a:gd name="connsiteY21" fmla="*/ 1969008 h 2133600"/>
                  <a:gd name="connsiteX22" fmla="*/ 1475232 w 1865376"/>
                  <a:gd name="connsiteY22" fmla="*/ 2097024 h 2133600"/>
                  <a:gd name="connsiteX23" fmla="*/ 1100328 w 1865376"/>
                  <a:gd name="connsiteY23" fmla="*/ 2106168 h 2133600"/>
                  <a:gd name="connsiteX24" fmla="*/ 643128 w 1865376"/>
                  <a:gd name="connsiteY24" fmla="*/ 1932432 h 2133600"/>
                  <a:gd name="connsiteX25" fmla="*/ 359664 w 1865376"/>
                  <a:gd name="connsiteY25" fmla="*/ 1886712 h 2133600"/>
                  <a:gd name="connsiteX26" fmla="*/ 76200 w 1865376"/>
                  <a:gd name="connsiteY26" fmla="*/ 1520952 h 2133600"/>
                  <a:gd name="connsiteX27" fmla="*/ 76200 w 1865376"/>
                  <a:gd name="connsiteY27" fmla="*/ 1246632 h 2133600"/>
                  <a:gd name="connsiteX28" fmla="*/ 76200 w 1865376"/>
                  <a:gd name="connsiteY28" fmla="*/ 579120 h 2133600"/>
                  <a:gd name="connsiteX29" fmla="*/ 21336 w 1865376"/>
                  <a:gd name="connsiteY29" fmla="*/ 0 h 2133600"/>
                  <a:gd name="connsiteX0" fmla="*/ 68580 w 1836420"/>
                  <a:gd name="connsiteY0" fmla="*/ 0 h 2133600"/>
                  <a:gd name="connsiteX1" fmla="*/ 175260 w 1836420"/>
                  <a:gd name="connsiteY1" fmla="*/ 94488 h 2133600"/>
                  <a:gd name="connsiteX2" fmla="*/ 239268 w 1836420"/>
                  <a:gd name="connsiteY2" fmla="*/ 167640 h 2133600"/>
                  <a:gd name="connsiteX3" fmla="*/ 228329 w 1836420"/>
                  <a:gd name="connsiteY3" fmla="*/ 172521 h 2133600"/>
                  <a:gd name="connsiteX4" fmla="*/ 220980 w 1836420"/>
                  <a:gd name="connsiteY4" fmla="*/ 387096 h 2133600"/>
                  <a:gd name="connsiteX5" fmla="*/ 220980 w 1836420"/>
                  <a:gd name="connsiteY5" fmla="*/ 835152 h 2133600"/>
                  <a:gd name="connsiteX6" fmla="*/ 220980 w 1836420"/>
                  <a:gd name="connsiteY6" fmla="*/ 1310640 h 2133600"/>
                  <a:gd name="connsiteX7" fmla="*/ 220980 w 1836420"/>
                  <a:gd name="connsiteY7" fmla="*/ 1402080 h 2133600"/>
                  <a:gd name="connsiteX8" fmla="*/ 522732 w 1836420"/>
                  <a:gd name="connsiteY8" fmla="*/ 1676400 h 2133600"/>
                  <a:gd name="connsiteX9" fmla="*/ 751332 w 1836420"/>
                  <a:gd name="connsiteY9" fmla="*/ 1740408 h 2133600"/>
                  <a:gd name="connsiteX10" fmla="*/ 1025652 w 1836420"/>
                  <a:gd name="connsiteY10" fmla="*/ 1877568 h 2133600"/>
                  <a:gd name="connsiteX11" fmla="*/ 1235964 w 1836420"/>
                  <a:gd name="connsiteY11" fmla="*/ 1905000 h 2133600"/>
                  <a:gd name="connsiteX12" fmla="*/ 1318260 w 1836420"/>
                  <a:gd name="connsiteY12" fmla="*/ 1776984 h 2133600"/>
                  <a:gd name="connsiteX13" fmla="*/ 1345692 w 1836420"/>
                  <a:gd name="connsiteY13" fmla="*/ 1411224 h 2133600"/>
                  <a:gd name="connsiteX14" fmla="*/ 1345692 w 1836420"/>
                  <a:gd name="connsiteY14" fmla="*/ 1210056 h 2133600"/>
                  <a:gd name="connsiteX15" fmla="*/ 1464564 w 1836420"/>
                  <a:gd name="connsiteY15" fmla="*/ 679704 h 2133600"/>
                  <a:gd name="connsiteX16" fmla="*/ 1738884 w 1836420"/>
                  <a:gd name="connsiteY16" fmla="*/ 798576 h 2133600"/>
                  <a:gd name="connsiteX17" fmla="*/ 1812036 w 1836420"/>
                  <a:gd name="connsiteY17" fmla="*/ 880872 h 2133600"/>
                  <a:gd name="connsiteX18" fmla="*/ 1592580 w 1836420"/>
                  <a:gd name="connsiteY18" fmla="*/ 1018032 h 2133600"/>
                  <a:gd name="connsiteX19" fmla="*/ 1510284 w 1836420"/>
                  <a:gd name="connsiteY19" fmla="*/ 1109472 h 2133600"/>
                  <a:gd name="connsiteX20" fmla="*/ 1491996 w 1836420"/>
                  <a:gd name="connsiteY20" fmla="*/ 1511808 h 2133600"/>
                  <a:gd name="connsiteX21" fmla="*/ 1501140 w 1836420"/>
                  <a:gd name="connsiteY21" fmla="*/ 1969008 h 2133600"/>
                  <a:gd name="connsiteX22" fmla="*/ 1446276 w 1836420"/>
                  <a:gd name="connsiteY22" fmla="*/ 2097024 h 2133600"/>
                  <a:gd name="connsiteX23" fmla="*/ 1071372 w 1836420"/>
                  <a:gd name="connsiteY23" fmla="*/ 2106168 h 2133600"/>
                  <a:gd name="connsiteX24" fmla="*/ 614172 w 1836420"/>
                  <a:gd name="connsiteY24" fmla="*/ 1932432 h 2133600"/>
                  <a:gd name="connsiteX25" fmla="*/ 330708 w 1836420"/>
                  <a:gd name="connsiteY25" fmla="*/ 1886712 h 2133600"/>
                  <a:gd name="connsiteX26" fmla="*/ 47244 w 1836420"/>
                  <a:gd name="connsiteY26" fmla="*/ 1520952 h 2133600"/>
                  <a:gd name="connsiteX27" fmla="*/ 47244 w 1836420"/>
                  <a:gd name="connsiteY27" fmla="*/ 1246632 h 2133600"/>
                  <a:gd name="connsiteX28" fmla="*/ 47244 w 1836420"/>
                  <a:gd name="connsiteY28" fmla="*/ 579120 h 2133600"/>
                  <a:gd name="connsiteX29" fmla="*/ 68580 w 1836420"/>
                  <a:gd name="connsiteY29" fmla="*/ 0 h 2133600"/>
                  <a:gd name="connsiteX0" fmla="*/ 68580 w 1836420"/>
                  <a:gd name="connsiteY0" fmla="*/ 0 h 2133600"/>
                  <a:gd name="connsiteX1" fmla="*/ 175260 w 1836420"/>
                  <a:gd name="connsiteY1" fmla="*/ 94488 h 2133600"/>
                  <a:gd name="connsiteX2" fmla="*/ 239268 w 1836420"/>
                  <a:gd name="connsiteY2" fmla="*/ 167640 h 2133600"/>
                  <a:gd name="connsiteX3" fmla="*/ 228329 w 1836420"/>
                  <a:gd name="connsiteY3" fmla="*/ 172521 h 2133600"/>
                  <a:gd name="connsiteX4" fmla="*/ 220980 w 1836420"/>
                  <a:gd name="connsiteY4" fmla="*/ 387096 h 2133600"/>
                  <a:gd name="connsiteX5" fmla="*/ 220980 w 1836420"/>
                  <a:gd name="connsiteY5" fmla="*/ 835152 h 2133600"/>
                  <a:gd name="connsiteX6" fmla="*/ 220980 w 1836420"/>
                  <a:gd name="connsiteY6" fmla="*/ 1310640 h 2133600"/>
                  <a:gd name="connsiteX7" fmla="*/ 220980 w 1836420"/>
                  <a:gd name="connsiteY7" fmla="*/ 1402080 h 2133600"/>
                  <a:gd name="connsiteX8" fmla="*/ 522732 w 1836420"/>
                  <a:gd name="connsiteY8" fmla="*/ 1676400 h 2133600"/>
                  <a:gd name="connsiteX9" fmla="*/ 751332 w 1836420"/>
                  <a:gd name="connsiteY9" fmla="*/ 1740408 h 2133600"/>
                  <a:gd name="connsiteX10" fmla="*/ 1025652 w 1836420"/>
                  <a:gd name="connsiteY10" fmla="*/ 1877568 h 2133600"/>
                  <a:gd name="connsiteX11" fmla="*/ 1235964 w 1836420"/>
                  <a:gd name="connsiteY11" fmla="*/ 1905000 h 2133600"/>
                  <a:gd name="connsiteX12" fmla="*/ 1318260 w 1836420"/>
                  <a:gd name="connsiteY12" fmla="*/ 1776984 h 2133600"/>
                  <a:gd name="connsiteX13" fmla="*/ 1345692 w 1836420"/>
                  <a:gd name="connsiteY13" fmla="*/ 1411224 h 2133600"/>
                  <a:gd name="connsiteX14" fmla="*/ 1345692 w 1836420"/>
                  <a:gd name="connsiteY14" fmla="*/ 1210056 h 2133600"/>
                  <a:gd name="connsiteX15" fmla="*/ 1464564 w 1836420"/>
                  <a:gd name="connsiteY15" fmla="*/ 679704 h 2133600"/>
                  <a:gd name="connsiteX16" fmla="*/ 1468098 w 1836420"/>
                  <a:gd name="connsiteY16" fmla="*/ 530614 h 2133600"/>
                  <a:gd name="connsiteX17" fmla="*/ 1738884 w 1836420"/>
                  <a:gd name="connsiteY17" fmla="*/ 798576 h 2133600"/>
                  <a:gd name="connsiteX18" fmla="*/ 1812036 w 1836420"/>
                  <a:gd name="connsiteY18" fmla="*/ 880872 h 2133600"/>
                  <a:gd name="connsiteX19" fmla="*/ 1592580 w 1836420"/>
                  <a:gd name="connsiteY19" fmla="*/ 1018032 h 2133600"/>
                  <a:gd name="connsiteX20" fmla="*/ 1510284 w 1836420"/>
                  <a:gd name="connsiteY20" fmla="*/ 1109472 h 2133600"/>
                  <a:gd name="connsiteX21" fmla="*/ 1491996 w 1836420"/>
                  <a:gd name="connsiteY21" fmla="*/ 1511808 h 2133600"/>
                  <a:gd name="connsiteX22" fmla="*/ 1501140 w 1836420"/>
                  <a:gd name="connsiteY22" fmla="*/ 1969008 h 2133600"/>
                  <a:gd name="connsiteX23" fmla="*/ 1446276 w 1836420"/>
                  <a:gd name="connsiteY23" fmla="*/ 2097024 h 2133600"/>
                  <a:gd name="connsiteX24" fmla="*/ 1071372 w 1836420"/>
                  <a:gd name="connsiteY24" fmla="*/ 2106168 h 2133600"/>
                  <a:gd name="connsiteX25" fmla="*/ 614172 w 1836420"/>
                  <a:gd name="connsiteY25" fmla="*/ 1932432 h 2133600"/>
                  <a:gd name="connsiteX26" fmla="*/ 330708 w 1836420"/>
                  <a:gd name="connsiteY26" fmla="*/ 1886712 h 2133600"/>
                  <a:gd name="connsiteX27" fmla="*/ 47244 w 1836420"/>
                  <a:gd name="connsiteY27" fmla="*/ 1520952 h 2133600"/>
                  <a:gd name="connsiteX28" fmla="*/ 47244 w 1836420"/>
                  <a:gd name="connsiteY28" fmla="*/ 1246632 h 2133600"/>
                  <a:gd name="connsiteX29" fmla="*/ 47244 w 1836420"/>
                  <a:gd name="connsiteY29" fmla="*/ 579120 h 2133600"/>
                  <a:gd name="connsiteX30" fmla="*/ 68580 w 1836420"/>
                  <a:gd name="connsiteY30" fmla="*/ 0 h 2133600"/>
                  <a:gd name="connsiteX0" fmla="*/ 68580 w 1850737"/>
                  <a:gd name="connsiteY0" fmla="*/ 0 h 2133600"/>
                  <a:gd name="connsiteX1" fmla="*/ 175260 w 1850737"/>
                  <a:gd name="connsiteY1" fmla="*/ 94488 h 2133600"/>
                  <a:gd name="connsiteX2" fmla="*/ 239268 w 1850737"/>
                  <a:gd name="connsiteY2" fmla="*/ 167640 h 2133600"/>
                  <a:gd name="connsiteX3" fmla="*/ 228329 w 1850737"/>
                  <a:gd name="connsiteY3" fmla="*/ 172521 h 2133600"/>
                  <a:gd name="connsiteX4" fmla="*/ 220980 w 1850737"/>
                  <a:gd name="connsiteY4" fmla="*/ 387096 h 2133600"/>
                  <a:gd name="connsiteX5" fmla="*/ 220980 w 1850737"/>
                  <a:gd name="connsiteY5" fmla="*/ 835152 h 2133600"/>
                  <a:gd name="connsiteX6" fmla="*/ 220980 w 1850737"/>
                  <a:gd name="connsiteY6" fmla="*/ 1310640 h 2133600"/>
                  <a:gd name="connsiteX7" fmla="*/ 220980 w 1850737"/>
                  <a:gd name="connsiteY7" fmla="*/ 1402080 h 2133600"/>
                  <a:gd name="connsiteX8" fmla="*/ 522732 w 1850737"/>
                  <a:gd name="connsiteY8" fmla="*/ 1676400 h 2133600"/>
                  <a:gd name="connsiteX9" fmla="*/ 751332 w 1850737"/>
                  <a:gd name="connsiteY9" fmla="*/ 1740408 h 2133600"/>
                  <a:gd name="connsiteX10" fmla="*/ 1025652 w 1850737"/>
                  <a:gd name="connsiteY10" fmla="*/ 1877568 h 2133600"/>
                  <a:gd name="connsiteX11" fmla="*/ 1235964 w 1850737"/>
                  <a:gd name="connsiteY11" fmla="*/ 1905000 h 2133600"/>
                  <a:gd name="connsiteX12" fmla="*/ 1318260 w 1850737"/>
                  <a:gd name="connsiteY12" fmla="*/ 1776984 h 2133600"/>
                  <a:gd name="connsiteX13" fmla="*/ 1345692 w 1850737"/>
                  <a:gd name="connsiteY13" fmla="*/ 1411224 h 2133600"/>
                  <a:gd name="connsiteX14" fmla="*/ 1345692 w 1850737"/>
                  <a:gd name="connsiteY14" fmla="*/ 1210056 h 2133600"/>
                  <a:gd name="connsiteX15" fmla="*/ 1464564 w 1850737"/>
                  <a:gd name="connsiteY15" fmla="*/ 679704 h 2133600"/>
                  <a:gd name="connsiteX16" fmla="*/ 1468098 w 1850737"/>
                  <a:gd name="connsiteY16" fmla="*/ 530614 h 2133600"/>
                  <a:gd name="connsiteX17" fmla="*/ 1738884 w 1850737"/>
                  <a:gd name="connsiteY17" fmla="*/ 798576 h 2133600"/>
                  <a:gd name="connsiteX18" fmla="*/ 1824789 w 1850737"/>
                  <a:gd name="connsiteY18" fmla="*/ 806430 h 2133600"/>
                  <a:gd name="connsiteX19" fmla="*/ 1812036 w 1850737"/>
                  <a:gd name="connsiteY19" fmla="*/ 880872 h 2133600"/>
                  <a:gd name="connsiteX20" fmla="*/ 1592580 w 1850737"/>
                  <a:gd name="connsiteY20" fmla="*/ 1018032 h 2133600"/>
                  <a:gd name="connsiteX21" fmla="*/ 1510284 w 1850737"/>
                  <a:gd name="connsiteY21" fmla="*/ 1109472 h 2133600"/>
                  <a:gd name="connsiteX22" fmla="*/ 1491996 w 1850737"/>
                  <a:gd name="connsiteY22" fmla="*/ 1511808 h 2133600"/>
                  <a:gd name="connsiteX23" fmla="*/ 1501140 w 1850737"/>
                  <a:gd name="connsiteY23" fmla="*/ 1969008 h 2133600"/>
                  <a:gd name="connsiteX24" fmla="*/ 1446276 w 1850737"/>
                  <a:gd name="connsiteY24" fmla="*/ 2097024 h 2133600"/>
                  <a:gd name="connsiteX25" fmla="*/ 1071372 w 1850737"/>
                  <a:gd name="connsiteY25" fmla="*/ 2106168 h 2133600"/>
                  <a:gd name="connsiteX26" fmla="*/ 614172 w 1850737"/>
                  <a:gd name="connsiteY26" fmla="*/ 1932432 h 2133600"/>
                  <a:gd name="connsiteX27" fmla="*/ 330708 w 1850737"/>
                  <a:gd name="connsiteY27" fmla="*/ 1886712 h 2133600"/>
                  <a:gd name="connsiteX28" fmla="*/ 47244 w 1850737"/>
                  <a:gd name="connsiteY28" fmla="*/ 1520952 h 2133600"/>
                  <a:gd name="connsiteX29" fmla="*/ 47244 w 1850737"/>
                  <a:gd name="connsiteY29" fmla="*/ 1246632 h 2133600"/>
                  <a:gd name="connsiteX30" fmla="*/ 47244 w 1850737"/>
                  <a:gd name="connsiteY30" fmla="*/ 579120 h 2133600"/>
                  <a:gd name="connsiteX31" fmla="*/ 68580 w 1850737"/>
                  <a:gd name="connsiteY31" fmla="*/ 0 h 2133600"/>
                  <a:gd name="connsiteX0" fmla="*/ 68580 w 1836420"/>
                  <a:gd name="connsiteY0" fmla="*/ 0 h 2133600"/>
                  <a:gd name="connsiteX1" fmla="*/ 175260 w 1836420"/>
                  <a:gd name="connsiteY1" fmla="*/ 94488 h 2133600"/>
                  <a:gd name="connsiteX2" fmla="*/ 239268 w 1836420"/>
                  <a:gd name="connsiteY2" fmla="*/ 167640 h 2133600"/>
                  <a:gd name="connsiteX3" fmla="*/ 228329 w 1836420"/>
                  <a:gd name="connsiteY3" fmla="*/ 172521 h 2133600"/>
                  <a:gd name="connsiteX4" fmla="*/ 220980 w 1836420"/>
                  <a:gd name="connsiteY4" fmla="*/ 387096 h 2133600"/>
                  <a:gd name="connsiteX5" fmla="*/ 220980 w 1836420"/>
                  <a:gd name="connsiteY5" fmla="*/ 835152 h 2133600"/>
                  <a:gd name="connsiteX6" fmla="*/ 220980 w 1836420"/>
                  <a:gd name="connsiteY6" fmla="*/ 1310640 h 2133600"/>
                  <a:gd name="connsiteX7" fmla="*/ 220980 w 1836420"/>
                  <a:gd name="connsiteY7" fmla="*/ 1402080 h 2133600"/>
                  <a:gd name="connsiteX8" fmla="*/ 522732 w 1836420"/>
                  <a:gd name="connsiteY8" fmla="*/ 1676400 h 2133600"/>
                  <a:gd name="connsiteX9" fmla="*/ 751332 w 1836420"/>
                  <a:gd name="connsiteY9" fmla="*/ 1740408 h 2133600"/>
                  <a:gd name="connsiteX10" fmla="*/ 1025652 w 1836420"/>
                  <a:gd name="connsiteY10" fmla="*/ 1877568 h 2133600"/>
                  <a:gd name="connsiteX11" fmla="*/ 1235964 w 1836420"/>
                  <a:gd name="connsiteY11" fmla="*/ 1905000 h 2133600"/>
                  <a:gd name="connsiteX12" fmla="*/ 1318260 w 1836420"/>
                  <a:gd name="connsiteY12" fmla="*/ 1776984 h 2133600"/>
                  <a:gd name="connsiteX13" fmla="*/ 1345692 w 1836420"/>
                  <a:gd name="connsiteY13" fmla="*/ 1411224 h 2133600"/>
                  <a:gd name="connsiteX14" fmla="*/ 1345692 w 1836420"/>
                  <a:gd name="connsiteY14" fmla="*/ 1210056 h 2133600"/>
                  <a:gd name="connsiteX15" fmla="*/ 1464564 w 1836420"/>
                  <a:gd name="connsiteY15" fmla="*/ 679704 h 2133600"/>
                  <a:gd name="connsiteX16" fmla="*/ 1468098 w 1836420"/>
                  <a:gd name="connsiteY16" fmla="*/ 530614 h 2133600"/>
                  <a:gd name="connsiteX17" fmla="*/ 1738884 w 1836420"/>
                  <a:gd name="connsiteY17" fmla="*/ 798576 h 2133600"/>
                  <a:gd name="connsiteX18" fmla="*/ 1812036 w 1836420"/>
                  <a:gd name="connsiteY18" fmla="*/ 880872 h 2133600"/>
                  <a:gd name="connsiteX19" fmla="*/ 1592580 w 1836420"/>
                  <a:gd name="connsiteY19" fmla="*/ 1018032 h 2133600"/>
                  <a:gd name="connsiteX20" fmla="*/ 1510284 w 1836420"/>
                  <a:gd name="connsiteY20" fmla="*/ 1109472 h 2133600"/>
                  <a:gd name="connsiteX21" fmla="*/ 1491996 w 1836420"/>
                  <a:gd name="connsiteY21" fmla="*/ 1511808 h 2133600"/>
                  <a:gd name="connsiteX22" fmla="*/ 1501140 w 1836420"/>
                  <a:gd name="connsiteY22" fmla="*/ 1969008 h 2133600"/>
                  <a:gd name="connsiteX23" fmla="*/ 1446276 w 1836420"/>
                  <a:gd name="connsiteY23" fmla="*/ 2097024 h 2133600"/>
                  <a:gd name="connsiteX24" fmla="*/ 1071372 w 1836420"/>
                  <a:gd name="connsiteY24" fmla="*/ 2106168 h 2133600"/>
                  <a:gd name="connsiteX25" fmla="*/ 614172 w 1836420"/>
                  <a:gd name="connsiteY25" fmla="*/ 1932432 h 2133600"/>
                  <a:gd name="connsiteX26" fmla="*/ 330708 w 1836420"/>
                  <a:gd name="connsiteY26" fmla="*/ 1886712 h 2133600"/>
                  <a:gd name="connsiteX27" fmla="*/ 47244 w 1836420"/>
                  <a:gd name="connsiteY27" fmla="*/ 1520952 h 2133600"/>
                  <a:gd name="connsiteX28" fmla="*/ 47244 w 1836420"/>
                  <a:gd name="connsiteY28" fmla="*/ 1246632 h 2133600"/>
                  <a:gd name="connsiteX29" fmla="*/ 47244 w 1836420"/>
                  <a:gd name="connsiteY29" fmla="*/ 579120 h 2133600"/>
                  <a:gd name="connsiteX30" fmla="*/ 68580 w 1836420"/>
                  <a:gd name="connsiteY30" fmla="*/ 0 h 2133600"/>
                  <a:gd name="connsiteX0" fmla="*/ 68580 w 1872407"/>
                  <a:gd name="connsiteY0" fmla="*/ 0 h 2133600"/>
                  <a:gd name="connsiteX1" fmla="*/ 175260 w 1872407"/>
                  <a:gd name="connsiteY1" fmla="*/ 94488 h 2133600"/>
                  <a:gd name="connsiteX2" fmla="*/ 239268 w 1872407"/>
                  <a:gd name="connsiteY2" fmla="*/ 167640 h 2133600"/>
                  <a:gd name="connsiteX3" fmla="*/ 228329 w 1872407"/>
                  <a:gd name="connsiteY3" fmla="*/ 172521 h 2133600"/>
                  <a:gd name="connsiteX4" fmla="*/ 220980 w 1872407"/>
                  <a:gd name="connsiteY4" fmla="*/ 387096 h 2133600"/>
                  <a:gd name="connsiteX5" fmla="*/ 220980 w 1872407"/>
                  <a:gd name="connsiteY5" fmla="*/ 835152 h 2133600"/>
                  <a:gd name="connsiteX6" fmla="*/ 220980 w 1872407"/>
                  <a:gd name="connsiteY6" fmla="*/ 1310640 h 2133600"/>
                  <a:gd name="connsiteX7" fmla="*/ 220980 w 1872407"/>
                  <a:gd name="connsiteY7" fmla="*/ 1402080 h 2133600"/>
                  <a:gd name="connsiteX8" fmla="*/ 522732 w 1872407"/>
                  <a:gd name="connsiteY8" fmla="*/ 1676400 h 2133600"/>
                  <a:gd name="connsiteX9" fmla="*/ 751332 w 1872407"/>
                  <a:gd name="connsiteY9" fmla="*/ 1740408 h 2133600"/>
                  <a:gd name="connsiteX10" fmla="*/ 1025652 w 1872407"/>
                  <a:gd name="connsiteY10" fmla="*/ 1877568 h 2133600"/>
                  <a:gd name="connsiteX11" fmla="*/ 1235964 w 1872407"/>
                  <a:gd name="connsiteY11" fmla="*/ 1905000 h 2133600"/>
                  <a:gd name="connsiteX12" fmla="*/ 1318260 w 1872407"/>
                  <a:gd name="connsiteY12" fmla="*/ 1776984 h 2133600"/>
                  <a:gd name="connsiteX13" fmla="*/ 1345692 w 1872407"/>
                  <a:gd name="connsiteY13" fmla="*/ 1411224 h 2133600"/>
                  <a:gd name="connsiteX14" fmla="*/ 1345692 w 1872407"/>
                  <a:gd name="connsiteY14" fmla="*/ 1210056 h 2133600"/>
                  <a:gd name="connsiteX15" fmla="*/ 1464564 w 1872407"/>
                  <a:gd name="connsiteY15" fmla="*/ 679704 h 2133600"/>
                  <a:gd name="connsiteX16" fmla="*/ 1468098 w 1872407"/>
                  <a:gd name="connsiteY16" fmla="*/ 530614 h 2133600"/>
                  <a:gd name="connsiteX17" fmla="*/ 1815084 w 1872407"/>
                  <a:gd name="connsiteY17" fmla="*/ 722376 h 2133600"/>
                  <a:gd name="connsiteX18" fmla="*/ 1812036 w 1872407"/>
                  <a:gd name="connsiteY18" fmla="*/ 880872 h 2133600"/>
                  <a:gd name="connsiteX19" fmla="*/ 1592580 w 1872407"/>
                  <a:gd name="connsiteY19" fmla="*/ 1018032 h 2133600"/>
                  <a:gd name="connsiteX20" fmla="*/ 1510284 w 1872407"/>
                  <a:gd name="connsiteY20" fmla="*/ 1109472 h 2133600"/>
                  <a:gd name="connsiteX21" fmla="*/ 1491996 w 1872407"/>
                  <a:gd name="connsiteY21" fmla="*/ 1511808 h 2133600"/>
                  <a:gd name="connsiteX22" fmla="*/ 1501140 w 1872407"/>
                  <a:gd name="connsiteY22" fmla="*/ 1969008 h 2133600"/>
                  <a:gd name="connsiteX23" fmla="*/ 1446276 w 1872407"/>
                  <a:gd name="connsiteY23" fmla="*/ 2097024 h 2133600"/>
                  <a:gd name="connsiteX24" fmla="*/ 1071372 w 1872407"/>
                  <a:gd name="connsiteY24" fmla="*/ 2106168 h 2133600"/>
                  <a:gd name="connsiteX25" fmla="*/ 614172 w 1872407"/>
                  <a:gd name="connsiteY25" fmla="*/ 1932432 h 2133600"/>
                  <a:gd name="connsiteX26" fmla="*/ 330708 w 1872407"/>
                  <a:gd name="connsiteY26" fmla="*/ 1886712 h 2133600"/>
                  <a:gd name="connsiteX27" fmla="*/ 47244 w 1872407"/>
                  <a:gd name="connsiteY27" fmla="*/ 1520952 h 2133600"/>
                  <a:gd name="connsiteX28" fmla="*/ 47244 w 1872407"/>
                  <a:gd name="connsiteY28" fmla="*/ 1246632 h 2133600"/>
                  <a:gd name="connsiteX29" fmla="*/ 47244 w 1872407"/>
                  <a:gd name="connsiteY29" fmla="*/ 579120 h 2133600"/>
                  <a:gd name="connsiteX30" fmla="*/ 68580 w 1872407"/>
                  <a:gd name="connsiteY30" fmla="*/ 0 h 2133600"/>
                  <a:gd name="connsiteX0" fmla="*/ 68580 w 1872407"/>
                  <a:gd name="connsiteY0" fmla="*/ 0 h 2133600"/>
                  <a:gd name="connsiteX1" fmla="*/ 175260 w 1872407"/>
                  <a:gd name="connsiteY1" fmla="*/ 94488 h 2133600"/>
                  <a:gd name="connsiteX2" fmla="*/ 239268 w 1872407"/>
                  <a:gd name="connsiteY2" fmla="*/ 167640 h 2133600"/>
                  <a:gd name="connsiteX3" fmla="*/ 228329 w 1872407"/>
                  <a:gd name="connsiteY3" fmla="*/ 172521 h 2133600"/>
                  <a:gd name="connsiteX4" fmla="*/ 220980 w 1872407"/>
                  <a:gd name="connsiteY4" fmla="*/ 387096 h 2133600"/>
                  <a:gd name="connsiteX5" fmla="*/ 220980 w 1872407"/>
                  <a:gd name="connsiteY5" fmla="*/ 835152 h 2133600"/>
                  <a:gd name="connsiteX6" fmla="*/ 220980 w 1872407"/>
                  <a:gd name="connsiteY6" fmla="*/ 1310640 h 2133600"/>
                  <a:gd name="connsiteX7" fmla="*/ 220980 w 1872407"/>
                  <a:gd name="connsiteY7" fmla="*/ 1402080 h 2133600"/>
                  <a:gd name="connsiteX8" fmla="*/ 522732 w 1872407"/>
                  <a:gd name="connsiteY8" fmla="*/ 1676400 h 2133600"/>
                  <a:gd name="connsiteX9" fmla="*/ 751332 w 1872407"/>
                  <a:gd name="connsiteY9" fmla="*/ 1740408 h 2133600"/>
                  <a:gd name="connsiteX10" fmla="*/ 1025652 w 1872407"/>
                  <a:gd name="connsiteY10" fmla="*/ 1877568 h 2133600"/>
                  <a:gd name="connsiteX11" fmla="*/ 1235964 w 1872407"/>
                  <a:gd name="connsiteY11" fmla="*/ 1905000 h 2133600"/>
                  <a:gd name="connsiteX12" fmla="*/ 1318260 w 1872407"/>
                  <a:gd name="connsiteY12" fmla="*/ 1776984 h 2133600"/>
                  <a:gd name="connsiteX13" fmla="*/ 1345692 w 1872407"/>
                  <a:gd name="connsiteY13" fmla="*/ 1411224 h 2133600"/>
                  <a:gd name="connsiteX14" fmla="*/ 1345692 w 1872407"/>
                  <a:gd name="connsiteY14" fmla="*/ 1210056 h 2133600"/>
                  <a:gd name="connsiteX15" fmla="*/ 1464564 w 1872407"/>
                  <a:gd name="connsiteY15" fmla="*/ 679704 h 2133600"/>
                  <a:gd name="connsiteX16" fmla="*/ 1468098 w 1872407"/>
                  <a:gd name="connsiteY16" fmla="*/ 530614 h 2133600"/>
                  <a:gd name="connsiteX17" fmla="*/ 1815084 w 1872407"/>
                  <a:gd name="connsiteY17" fmla="*/ 722376 h 2133600"/>
                  <a:gd name="connsiteX18" fmla="*/ 1812036 w 1872407"/>
                  <a:gd name="connsiteY18" fmla="*/ 880872 h 2133600"/>
                  <a:gd name="connsiteX19" fmla="*/ 1592580 w 1872407"/>
                  <a:gd name="connsiteY19" fmla="*/ 1018032 h 2133600"/>
                  <a:gd name="connsiteX20" fmla="*/ 1510284 w 1872407"/>
                  <a:gd name="connsiteY20" fmla="*/ 1109472 h 2133600"/>
                  <a:gd name="connsiteX21" fmla="*/ 1491996 w 1872407"/>
                  <a:gd name="connsiteY21" fmla="*/ 1511808 h 2133600"/>
                  <a:gd name="connsiteX22" fmla="*/ 1501140 w 1872407"/>
                  <a:gd name="connsiteY22" fmla="*/ 1969008 h 2133600"/>
                  <a:gd name="connsiteX23" fmla="*/ 1446276 w 1872407"/>
                  <a:gd name="connsiteY23" fmla="*/ 2097024 h 2133600"/>
                  <a:gd name="connsiteX24" fmla="*/ 1071372 w 1872407"/>
                  <a:gd name="connsiteY24" fmla="*/ 2106168 h 2133600"/>
                  <a:gd name="connsiteX25" fmla="*/ 614172 w 1872407"/>
                  <a:gd name="connsiteY25" fmla="*/ 1932432 h 2133600"/>
                  <a:gd name="connsiteX26" fmla="*/ 330708 w 1872407"/>
                  <a:gd name="connsiteY26" fmla="*/ 1886712 h 2133600"/>
                  <a:gd name="connsiteX27" fmla="*/ 47244 w 1872407"/>
                  <a:gd name="connsiteY27" fmla="*/ 1520952 h 2133600"/>
                  <a:gd name="connsiteX28" fmla="*/ 47244 w 1872407"/>
                  <a:gd name="connsiteY28" fmla="*/ 1246632 h 2133600"/>
                  <a:gd name="connsiteX29" fmla="*/ 47244 w 1872407"/>
                  <a:gd name="connsiteY29" fmla="*/ 579120 h 2133600"/>
                  <a:gd name="connsiteX30" fmla="*/ 68580 w 1872407"/>
                  <a:gd name="connsiteY30" fmla="*/ 0 h 2133600"/>
                  <a:gd name="connsiteX0" fmla="*/ 68580 w 1849120"/>
                  <a:gd name="connsiteY0" fmla="*/ 0 h 2133600"/>
                  <a:gd name="connsiteX1" fmla="*/ 175260 w 1849120"/>
                  <a:gd name="connsiteY1" fmla="*/ 94488 h 2133600"/>
                  <a:gd name="connsiteX2" fmla="*/ 239268 w 1849120"/>
                  <a:gd name="connsiteY2" fmla="*/ 167640 h 2133600"/>
                  <a:gd name="connsiteX3" fmla="*/ 228329 w 1849120"/>
                  <a:gd name="connsiteY3" fmla="*/ 172521 h 2133600"/>
                  <a:gd name="connsiteX4" fmla="*/ 220980 w 1849120"/>
                  <a:gd name="connsiteY4" fmla="*/ 387096 h 2133600"/>
                  <a:gd name="connsiteX5" fmla="*/ 220980 w 1849120"/>
                  <a:gd name="connsiteY5" fmla="*/ 835152 h 2133600"/>
                  <a:gd name="connsiteX6" fmla="*/ 220980 w 1849120"/>
                  <a:gd name="connsiteY6" fmla="*/ 1310640 h 2133600"/>
                  <a:gd name="connsiteX7" fmla="*/ 220980 w 1849120"/>
                  <a:gd name="connsiteY7" fmla="*/ 1402080 h 2133600"/>
                  <a:gd name="connsiteX8" fmla="*/ 522732 w 1849120"/>
                  <a:gd name="connsiteY8" fmla="*/ 1676400 h 2133600"/>
                  <a:gd name="connsiteX9" fmla="*/ 751332 w 1849120"/>
                  <a:gd name="connsiteY9" fmla="*/ 1740408 h 2133600"/>
                  <a:gd name="connsiteX10" fmla="*/ 1025652 w 1849120"/>
                  <a:gd name="connsiteY10" fmla="*/ 1877568 h 2133600"/>
                  <a:gd name="connsiteX11" fmla="*/ 1235964 w 1849120"/>
                  <a:gd name="connsiteY11" fmla="*/ 1905000 h 2133600"/>
                  <a:gd name="connsiteX12" fmla="*/ 1318260 w 1849120"/>
                  <a:gd name="connsiteY12" fmla="*/ 1776984 h 2133600"/>
                  <a:gd name="connsiteX13" fmla="*/ 1345692 w 1849120"/>
                  <a:gd name="connsiteY13" fmla="*/ 1411224 h 2133600"/>
                  <a:gd name="connsiteX14" fmla="*/ 1345692 w 1849120"/>
                  <a:gd name="connsiteY14" fmla="*/ 1210056 h 2133600"/>
                  <a:gd name="connsiteX15" fmla="*/ 1464564 w 1849120"/>
                  <a:gd name="connsiteY15" fmla="*/ 679704 h 2133600"/>
                  <a:gd name="connsiteX16" fmla="*/ 1468098 w 1849120"/>
                  <a:gd name="connsiteY16" fmla="*/ 530614 h 2133600"/>
                  <a:gd name="connsiteX17" fmla="*/ 1815084 w 1849120"/>
                  <a:gd name="connsiteY17" fmla="*/ 722376 h 2133600"/>
                  <a:gd name="connsiteX18" fmla="*/ 1812036 w 1849120"/>
                  <a:gd name="connsiteY18" fmla="*/ 880872 h 2133600"/>
                  <a:gd name="connsiteX19" fmla="*/ 1592580 w 1849120"/>
                  <a:gd name="connsiteY19" fmla="*/ 1018032 h 2133600"/>
                  <a:gd name="connsiteX20" fmla="*/ 1510284 w 1849120"/>
                  <a:gd name="connsiteY20" fmla="*/ 1109472 h 2133600"/>
                  <a:gd name="connsiteX21" fmla="*/ 1491996 w 1849120"/>
                  <a:gd name="connsiteY21" fmla="*/ 1511808 h 2133600"/>
                  <a:gd name="connsiteX22" fmla="*/ 1501140 w 1849120"/>
                  <a:gd name="connsiteY22" fmla="*/ 1969008 h 2133600"/>
                  <a:gd name="connsiteX23" fmla="*/ 1446276 w 1849120"/>
                  <a:gd name="connsiteY23" fmla="*/ 2097024 h 2133600"/>
                  <a:gd name="connsiteX24" fmla="*/ 1071372 w 1849120"/>
                  <a:gd name="connsiteY24" fmla="*/ 2106168 h 2133600"/>
                  <a:gd name="connsiteX25" fmla="*/ 614172 w 1849120"/>
                  <a:gd name="connsiteY25" fmla="*/ 1932432 h 2133600"/>
                  <a:gd name="connsiteX26" fmla="*/ 330708 w 1849120"/>
                  <a:gd name="connsiteY26" fmla="*/ 1886712 h 2133600"/>
                  <a:gd name="connsiteX27" fmla="*/ 47244 w 1849120"/>
                  <a:gd name="connsiteY27" fmla="*/ 1520952 h 2133600"/>
                  <a:gd name="connsiteX28" fmla="*/ 47244 w 1849120"/>
                  <a:gd name="connsiteY28" fmla="*/ 1246632 h 2133600"/>
                  <a:gd name="connsiteX29" fmla="*/ 47244 w 1849120"/>
                  <a:gd name="connsiteY29" fmla="*/ 579120 h 2133600"/>
                  <a:gd name="connsiteX30" fmla="*/ 68580 w 1849120"/>
                  <a:gd name="connsiteY30"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9120" h="2133600">
                    <a:moveTo>
                      <a:pt x="68580" y="0"/>
                    </a:moveTo>
                    <a:cubicBezTo>
                      <a:pt x="208190" y="60876"/>
                      <a:pt x="146812" y="66548"/>
                      <a:pt x="175260" y="94488"/>
                    </a:cubicBezTo>
                    <a:cubicBezTo>
                      <a:pt x="203708" y="122428"/>
                      <a:pt x="230423" y="154635"/>
                      <a:pt x="239268" y="167640"/>
                    </a:cubicBezTo>
                    <a:cubicBezTo>
                      <a:pt x="248113" y="180645"/>
                      <a:pt x="231377" y="135945"/>
                      <a:pt x="228329" y="172521"/>
                    </a:cubicBezTo>
                    <a:cubicBezTo>
                      <a:pt x="225281" y="209097"/>
                      <a:pt x="222205" y="276658"/>
                      <a:pt x="220980" y="387096"/>
                    </a:cubicBezTo>
                    <a:cubicBezTo>
                      <a:pt x="219755" y="497535"/>
                      <a:pt x="220980" y="835152"/>
                      <a:pt x="220980" y="835152"/>
                    </a:cubicBezTo>
                    <a:lnTo>
                      <a:pt x="220980" y="1310640"/>
                    </a:lnTo>
                    <a:cubicBezTo>
                      <a:pt x="220980" y="1405128"/>
                      <a:pt x="170688" y="1341120"/>
                      <a:pt x="220980" y="1402080"/>
                    </a:cubicBezTo>
                    <a:cubicBezTo>
                      <a:pt x="271272" y="1463040"/>
                      <a:pt x="434340" y="1620012"/>
                      <a:pt x="522732" y="1676400"/>
                    </a:cubicBezTo>
                    <a:cubicBezTo>
                      <a:pt x="611124" y="1732788"/>
                      <a:pt x="667512" y="1706880"/>
                      <a:pt x="751332" y="1740408"/>
                    </a:cubicBezTo>
                    <a:cubicBezTo>
                      <a:pt x="835152" y="1773936"/>
                      <a:pt x="944880" y="1850136"/>
                      <a:pt x="1025652" y="1877568"/>
                    </a:cubicBezTo>
                    <a:cubicBezTo>
                      <a:pt x="1106424" y="1905000"/>
                      <a:pt x="1187196" y="1921764"/>
                      <a:pt x="1235964" y="1905000"/>
                    </a:cubicBezTo>
                    <a:cubicBezTo>
                      <a:pt x="1284732" y="1888236"/>
                      <a:pt x="1299972" y="1859280"/>
                      <a:pt x="1318260" y="1776984"/>
                    </a:cubicBezTo>
                    <a:cubicBezTo>
                      <a:pt x="1336548" y="1694688"/>
                      <a:pt x="1341120" y="1505712"/>
                      <a:pt x="1345692" y="1411224"/>
                    </a:cubicBezTo>
                    <a:cubicBezTo>
                      <a:pt x="1350264" y="1316736"/>
                      <a:pt x="1325880" y="1331976"/>
                      <a:pt x="1345692" y="1210056"/>
                    </a:cubicBezTo>
                    <a:cubicBezTo>
                      <a:pt x="1365504" y="1088136"/>
                      <a:pt x="1444163" y="792944"/>
                      <a:pt x="1464564" y="679704"/>
                    </a:cubicBezTo>
                    <a:cubicBezTo>
                      <a:pt x="1484965" y="566464"/>
                      <a:pt x="1409678" y="523502"/>
                      <a:pt x="1468098" y="530614"/>
                    </a:cubicBezTo>
                    <a:cubicBezTo>
                      <a:pt x="1526518" y="537726"/>
                      <a:pt x="1610036" y="607902"/>
                      <a:pt x="1815084" y="722376"/>
                    </a:cubicBezTo>
                    <a:cubicBezTo>
                      <a:pt x="1827996" y="863964"/>
                      <a:pt x="1849120" y="831596"/>
                      <a:pt x="1812036" y="880872"/>
                    </a:cubicBezTo>
                    <a:cubicBezTo>
                      <a:pt x="1774952" y="930148"/>
                      <a:pt x="1642872" y="979932"/>
                      <a:pt x="1592580" y="1018032"/>
                    </a:cubicBezTo>
                    <a:cubicBezTo>
                      <a:pt x="1542288" y="1056132"/>
                      <a:pt x="1527048" y="1027176"/>
                      <a:pt x="1510284" y="1109472"/>
                    </a:cubicBezTo>
                    <a:cubicBezTo>
                      <a:pt x="1493520" y="1191768"/>
                      <a:pt x="1493520" y="1368552"/>
                      <a:pt x="1491996" y="1511808"/>
                    </a:cubicBezTo>
                    <a:cubicBezTo>
                      <a:pt x="1490472" y="1655064"/>
                      <a:pt x="1508760" y="1871472"/>
                      <a:pt x="1501140" y="1969008"/>
                    </a:cubicBezTo>
                    <a:cubicBezTo>
                      <a:pt x="1493520" y="2066544"/>
                      <a:pt x="1517904" y="2074164"/>
                      <a:pt x="1446276" y="2097024"/>
                    </a:cubicBezTo>
                    <a:cubicBezTo>
                      <a:pt x="1374648" y="2119884"/>
                      <a:pt x="1210056" y="2133600"/>
                      <a:pt x="1071372" y="2106168"/>
                    </a:cubicBezTo>
                    <a:cubicBezTo>
                      <a:pt x="932688" y="2078736"/>
                      <a:pt x="737616" y="1969008"/>
                      <a:pt x="614172" y="1932432"/>
                    </a:cubicBezTo>
                    <a:cubicBezTo>
                      <a:pt x="490728" y="1895856"/>
                      <a:pt x="425196" y="1955292"/>
                      <a:pt x="330708" y="1886712"/>
                    </a:cubicBezTo>
                    <a:cubicBezTo>
                      <a:pt x="236220" y="1818132"/>
                      <a:pt x="94488" y="1627632"/>
                      <a:pt x="47244" y="1520952"/>
                    </a:cubicBezTo>
                    <a:cubicBezTo>
                      <a:pt x="0" y="1414272"/>
                      <a:pt x="47244" y="1246632"/>
                      <a:pt x="47244" y="1246632"/>
                    </a:cubicBezTo>
                    <a:cubicBezTo>
                      <a:pt x="47244" y="1089660"/>
                      <a:pt x="43688" y="786892"/>
                      <a:pt x="47244" y="579120"/>
                    </a:cubicBezTo>
                    <a:cubicBezTo>
                      <a:pt x="50800" y="371348"/>
                      <a:pt x="47244" y="80772"/>
                      <a:pt x="685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31898" y="1212112"/>
              <a:ext cx="9154632" cy="1128823"/>
            </a:xfrm>
            <a:custGeom>
              <a:avLst/>
              <a:gdLst>
                <a:gd name="connsiteX0" fmla="*/ 9154632 w 9154632"/>
                <a:gd name="connsiteY0" fmla="*/ 1084521 h 1128823"/>
                <a:gd name="connsiteX1" fmla="*/ 8856921 w 9154632"/>
                <a:gd name="connsiteY1" fmla="*/ 1116418 h 1128823"/>
                <a:gd name="connsiteX2" fmla="*/ 8314660 w 9154632"/>
                <a:gd name="connsiteY2" fmla="*/ 1010093 h 1128823"/>
                <a:gd name="connsiteX3" fmla="*/ 8133907 w 9154632"/>
                <a:gd name="connsiteY3" fmla="*/ 925032 h 1128823"/>
                <a:gd name="connsiteX4" fmla="*/ 8016949 w 9154632"/>
                <a:gd name="connsiteY4" fmla="*/ 808074 h 1128823"/>
                <a:gd name="connsiteX5" fmla="*/ 7793665 w 9154632"/>
                <a:gd name="connsiteY5" fmla="*/ 829339 h 1128823"/>
                <a:gd name="connsiteX6" fmla="*/ 7495953 w 9154632"/>
                <a:gd name="connsiteY6" fmla="*/ 648586 h 1128823"/>
                <a:gd name="connsiteX7" fmla="*/ 7113181 w 9154632"/>
                <a:gd name="connsiteY7" fmla="*/ 457200 h 1128823"/>
                <a:gd name="connsiteX8" fmla="*/ 6889897 w 9154632"/>
                <a:gd name="connsiteY8" fmla="*/ 372139 h 1128823"/>
                <a:gd name="connsiteX9" fmla="*/ 6358269 w 9154632"/>
                <a:gd name="connsiteY9" fmla="*/ 223283 h 1128823"/>
                <a:gd name="connsiteX10" fmla="*/ 6039293 w 9154632"/>
                <a:gd name="connsiteY10" fmla="*/ 106325 h 1128823"/>
                <a:gd name="connsiteX11" fmla="*/ 5911702 w 9154632"/>
                <a:gd name="connsiteY11" fmla="*/ 42530 h 1128823"/>
                <a:gd name="connsiteX12" fmla="*/ 5263116 w 9154632"/>
                <a:gd name="connsiteY12" fmla="*/ 31897 h 1128823"/>
                <a:gd name="connsiteX13" fmla="*/ 2573079 w 9154632"/>
                <a:gd name="connsiteY13" fmla="*/ 0 h 1128823"/>
                <a:gd name="connsiteX14" fmla="*/ 0 w 9154632"/>
                <a:gd name="connsiteY14" fmla="*/ 31897 h 11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54632" h="1128823">
                  <a:moveTo>
                    <a:pt x="9154632" y="1084521"/>
                  </a:moveTo>
                  <a:cubicBezTo>
                    <a:pt x="9075774" y="1106672"/>
                    <a:pt x="8996916" y="1128823"/>
                    <a:pt x="8856921" y="1116418"/>
                  </a:cubicBezTo>
                  <a:cubicBezTo>
                    <a:pt x="8716926" y="1104013"/>
                    <a:pt x="8435162" y="1041991"/>
                    <a:pt x="8314660" y="1010093"/>
                  </a:cubicBezTo>
                  <a:cubicBezTo>
                    <a:pt x="8194158" y="978195"/>
                    <a:pt x="8183525" y="958702"/>
                    <a:pt x="8133907" y="925032"/>
                  </a:cubicBezTo>
                  <a:cubicBezTo>
                    <a:pt x="8084289" y="891362"/>
                    <a:pt x="8073656" y="824023"/>
                    <a:pt x="8016949" y="808074"/>
                  </a:cubicBezTo>
                  <a:cubicBezTo>
                    <a:pt x="7960242" y="792125"/>
                    <a:pt x="7880498" y="855920"/>
                    <a:pt x="7793665" y="829339"/>
                  </a:cubicBezTo>
                  <a:cubicBezTo>
                    <a:pt x="7706832" y="802758"/>
                    <a:pt x="7609367" y="710609"/>
                    <a:pt x="7495953" y="648586"/>
                  </a:cubicBezTo>
                  <a:cubicBezTo>
                    <a:pt x="7382539" y="586563"/>
                    <a:pt x="7214190" y="503275"/>
                    <a:pt x="7113181" y="457200"/>
                  </a:cubicBezTo>
                  <a:cubicBezTo>
                    <a:pt x="7012172" y="411126"/>
                    <a:pt x="7015716" y="411125"/>
                    <a:pt x="6889897" y="372139"/>
                  </a:cubicBezTo>
                  <a:cubicBezTo>
                    <a:pt x="6764078" y="333153"/>
                    <a:pt x="6500036" y="267585"/>
                    <a:pt x="6358269" y="223283"/>
                  </a:cubicBezTo>
                  <a:cubicBezTo>
                    <a:pt x="6216502" y="178981"/>
                    <a:pt x="6113721" y="136450"/>
                    <a:pt x="6039293" y="106325"/>
                  </a:cubicBezTo>
                  <a:cubicBezTo>
                    <a:pt x="5964865" y="76200"/>
                    <a:pt x="6041065" y="54935"/>
                    <a:pt x="5911702" y="42530"/>
                  </a:cubicBezTo>
                  <a:cubicBezTo>
                    <a:pt x="5782339" y="30125"/>
                    <a:pt x="5263116" y="31897"/>
                    <a:pt x="5263116" y="31897"/>
                  </a:cubicBezTo>
                  <a:lnTo>
                    <a:pt x="2573079" y="0"/>
                  </a:lnTo>
                  <a:cubicBezTo>
                    <a:pt x="1695893" y="0"/>
                    <a:pt x="847946" y="15948"/>
                    <a:pt x="0" y="31897"/>
                  </a:cubicBezTo>
                </a:path>
              </a:pathLst>
            </a:custGeom>
            <a:ln w="50800">
              <a:solidFill>
                <a:srgbClr val="602E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5-Point Star 51"/>
            <p:cNvSpPr/>
            <p:nvPr/>
          </p:nvSpPr>
          <p:spPr>
            <a:xfrm>
              <a:off x="457200" y="4876800"/>
              <a:ext cx="762000" cy="685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p:cNvSpPr/>
          <p:nvPr/>
        </p:nvSpPr>
        <p:spPr>
          <a:xfrm>
            <a:off x="0" y="4038600"/>
            <a:ext cx="1905000" cy="1447800"/>
          </a:xfrm>
          <a:prstGeom prst="rect">
            <a:avLst/>
          </a:prstGeom>
          <a:noFill/>
          <a:ln w="76200">
            <a:solidFill>
              <a:srgbClr val="FF0000"/>
            </a:solidFill>
          </a:ln>
          <a:effectLst>
            <a:outerShdw dist="508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810000" y="5105400"/>
            <a:ext cx="4418197" cy="707886"/>
          </a:xfrm>
          <a:prstGeom prst="rect">
            <a:avLst/>
          </a:prstGeom>
          <a:solidFill>
            <a:schemeClr val="accent6">
              <a:lumMod val="50000"/>
            </a:schemeClr>
          </a:solidFill>
        </p:spPr>
        <p:txBody>
          <a:bodyPr wrap="none" rtlCol="0">
            <a:spAutoFit/>
          </a:bodyPr>
          <a:lstStyle/>
          <a:p>
            <a:pPr algn="ctr"/>
            <a:r>
              <a:rPr lang="en-US" sz="4000" b="1" dirty="0" smtClean="0">
                <a:effectLst>
                  <a:outerShdw dist="50800" dir="8400000" algn="ctr" rotWithShape="0">
                    <a:schemeClr val="bg1"/>
                  </a:outerShdw>
                </a:effectLst>
                <a:latin typeface="Tempus Sans ITC" pitchFamily="82" charset="0"/>
              </a:rPr>
              <a:t>What did they find?</a:t>
            </a:r>
            <a:endParaRPr lang="en-US" sz="4000" b="1" dirty="0">
              <a:effectLst>
                <a:outerShdw dist="50800" dir="8400000" algn="ctr" rotWithShape="0">
                  <a:schemeClr val="bg1"/>
                </a:outerShdw>
              </a:effectLst>
              <a:latin typeface="Tempus Sans ITC" pitchFamily="82" charset="0"/>
            </a:endParaRPr>
          </a:p>
        </p:txBody>
      </p:sp>
      <p:grpSp>
        <p:nvGrpSpPr>
          <p:cNvPr id="35" name="Group 34"/>
          <p:cNvGrpSpPr/>
          <p:nvPr/>
        </p:nvGrpSpPr>
        <p:grpSpPr>
          <a:xfrm>
            <a:off x="-4572000" y="2633472"/>
            <a:ext cx="9144000" cy="5562600"/>
            <a:chOff x="0" y="1295400"/>
            <a:chExt cx="9144000" cy="5562600"/>
          </a:xfrm>
        </p:grpSpPr>
        <p:grpSp>
          <p:nvGrpSpPr>
            <p:cNvPr id="37" name="Group 16"/>
            <p:cNvGrpSpPr/>
            <p:nvPr/>
          </p:nvGrpSpPr>
          <p:grpSpPr>
            <a:xfrm>
              <a:off x="0" y="1295400"/>
              <a:ext cx="9144000" cy="5562600"/>
              <a:chOff x="0" y="1295400"/>
              <a:chExt cx="9144000" cy="5562600"/>
            </a:xfrm>
          </p:grpSpPr>
          <p:pic>
            <p:nvPicPr>
              <p:cNvPr id="40" name="Picture 3"/>
              <p:cNvPicPr>
                <a:picLocks noChangeAspect="1" noChangeArrowheads="1"/>
              </p:cNvPicPr>
              <p:nvPr/>
            </p:nvPicPr>
            <p:blipFill>
              <a:blip r:embed="rId3" cstate="print"/>
              <a:srcRect l="3636" t="6163" r="909" b="35907"/>
              <a:stretch>
                <a:fillRect/>
              </a:stretch>
            </p:blipFill>
            <p:spPr bwMode="auto">
              <a:xfrm>
                <a:off x="0" y="1295400"/>
                <a:ext cx="9144000" cy="5562600"/>
              </a:xfrm>
              <a:prstGeom prst="rect">
                <a:avLst/>
              </a:prstGeom>
              <a:noFill/>
              <a:ln w="9525">
                <a:noFill/>
                <a:miter lim="800000"/>
                <a:headEnd/>
                <a:tailEnd/>
              </a:ln>
              <a:effectLst/>
            </p:spPr>
          </p:pic>
          <p:pic>
            <p:nvPicPr>
              <p:cNvPr id="41" name="Picture 3"/>
              <p:cNvPicPr>
                <a:picLocks noChangeAspect="1" noChangeArrowheads="1"/>
              </p:cNvPicPr>
              <p:nvPr/>
            </p:nvPicPr>
            <p:blipFill>
              <a:blip r:embed="rId3" cstate="print"/>
              <a:srcRect l="21932" t="8543" r="50227" b="87489"/>
              <a:stretch>
                <a:fillRect/>
              </a:stretch>
            </p:blipFill>
            <p:spPr bwMode="auto">
              <a:xfrm>
                <a:off x="1905000" y="1828800"/>
                <a:ext cx="2667000" cy="533400"/>
              </a:xfrm>
              <a:prstGeom prst="rect">
                <a:avLst/>
              </a:prstGeom>
              <a:noFill/>
              <a:ln w="9525">
                <a:noFill/>
                <a:miter lim="800000"/>
                <a:headEnd/>
                <a:tailEnd/>
              </a:ln>
              <a:effectLst/>
            </p:spPr>
          </p:pic>
          <p:pic>
            <p:nvPicPr>
              <p:cNvPr id="43" name="Picture 3"/>
              <p:cNvPicPr>
                <a:picLocks noChangeAspect="1" noChangeArrowheads="1"/>
              </p:cNvPicPr>
              <p:nvPr/>
            </p:nvPicPr>
            <p:blipFill>
              <a:blip r:embed="rId3" cstate="print"/>
              <a:srcRect l="21932" t="8543" r="50227" b="87489"/>
              <a:stretch>
                <a:fillRect/>
              </a:stretch>
            </p:blipFill>
            <p:spPr bwMode="auto">
              <a:xfrm>
                <a:off x="4191000" y="1295400"/>
                <a:ext cx="1447800" cy="533400"/>
              </a:xfrm>
              <a:prstGeom prst="rect">
                <a:avLst/>
              </a:prstGeom>
              <a:noFill/>
              <a:ln w="9525">
                <a:noFill/>
                <a:miter lim="800000"/>
                <a:headEnd/>
                <a:tailEnd/>
              </a:ln>
              <a:effectLst/>
            </p:spPr>
          </p:pic>
          <p:pic>
            <p:nvPicPr>
              <p:cNvPr id="44" name="Picture 3"/>
              <p:cNvPicPr>
                <a:picLocks noChangeAspect="1" noChangeArrowheads="1"/>
              </p:cNvPicPr>
              <p:nvPr/>
            </p:nvPicPr>
            <p:blipFill>
              <a:blip r:embed="rId3" cstate="print"/>
              <a:srcRect l="71250" t="36318" r="12707" b="58347"/>
              <a:stretch>
                <a:fillRect/>
              </a:stretch>
            </p:blipFill>
            <p:spPr bwMode="auto">
              <a:xfrm>
                <a:off x="6477000" y="3352800"/>
                <a:ext cx="1600200" cy="838200"/>
              </a:xfrm>
              <a:prstGeom prst="rect">
                <a:avLst/>
              </a:prstGeom>
              <a:noFill/>
              <a:ln w="9525">
                <a:noFill/>
                <a:miter lim="800000"/>
                <a:headEnd/>
                <a:tailEnd/>
              </a:ln>
              <a:effectLst/>
            </p:spPr>
          </p:pic>
          <p:pic>
            <p:nvPicPr>
              <p:cNvPr id="48" name="Picture 3"/>
              <p:cNvPicPr>
                <a:picLocks noChangeAspect="1" noChangeArrowheads="1"/>
              </p:cNvPicPr>
              <p:nvPr/>
            </p:nvPicPr>
            <p:blipFill>
              <a:blip r:embed="rId3" cstate="print"/>
              <a:srcRect l="77614" t="36318" r="12045" b="57333"/>
              <a:stretch>
                <a:fillRect/>
              </a:stretch>
            </p:blipFill>
            <p:spPr bwMode="auto">
              <a:xfrm>
                <a:off x="7086600" y="2362200"/>
                <a:ext cx="990600" cy="990600"/>
              </a:xfrm>
              <a:prstGeom prst="rect">
                <a:avLst/>
              </a:prstGeom>
              <a:noFill/>
              <a:ln w="9525">
                <a:noFill/>
                <a:miter lim="800000"/>
                <a:headEnd/>
                <a:tailEnd/>
              </a:ln>
              <a:effectLst/>
            </p:spPr>
          </p:pic>
          <p:pic>
            <p:nvPicPr>
              <p:cNvPr id="50" name="Picture 3"/>
              <p:cNvPicPr>
                <a:picLocks noChangeAspect="1" noChangeArrowheads="1"/>
              </p:cNvPicPr>
              <p:nvPr/>
            </p:nvPicPr>
            <p:blipFill>
              <a:blip r:embed="rId3" cstate="print"/>
              <a:srcRect l="77614" t="36318" r="12045" b="57333"/>
              <a:stretch>
                <a:fillRect/>
              </a:stretch>
            </p:blipFill>
            <p:spPr bwMode="auto">
              <a:xfrm>
                <a:off x="7086600" y="1600200"/>
                <a:ext cx="990600" cy="304800"/>
              </a:xfrm>
              <a:prstGeom prst="rect">
                <a:avLst/>
              </a:prstGeom>
              <a:noFill/>
              <a:ln w="9525">
                <a:noFill/>
                <a:miter lim="800000"/>
                <a:headEnd/>
                <a:tailEnd/>
              </a:ln>
              <a:effectLst/>
            </p:spPr>
          </p:pic>
          <p:pic>
            <p:nvPicPr>
              <p:cNvPr id="56" name="Picture 3"/>
              <p:cNvPicPr>
                <a:picLocks noChangeAspect="1" noChangeArrowheads="1"/>
              </p:cNvPicPr>
              <p:nvPr/>
            </p:nvPicPr>
            <p:blipFill>
              <a:blip r:embed="rId3" cstate="print"/>
              <a:srcRect l="87955" t="26796" r="6477" b="69236"/>
              <a:stretch>
                <a:fillRect/>
              </a:stretch>
            </p:blipFill>
            <p:spPr bwMode="auto">
              <a:xfrm>
                <a:off x="8001000" y="3581400"/>
                <a:ext cx="533400" cy="381000"/>
              </a:xfrm>
              <a:prstGeom prst="rect">
                <a:avLst/>
              </a:prstGeom>
              <a:noFill/>
              <a:ln w="9525">
                <a:noFill/>
                <a:miter lim="800000"/>
                <a:headEnd/>
                <a:tailEnd/>
              </a:ln>
              <a:effectLst/>
            </p:spPr>
          </p:pic>
        </p:grpSp>
        <p:pic>
          <p:nvPicPr>
            <p:cNvPr id="38" name="Picture 3"/>
            <p:cNvPicPr>
              <a:picLocks noChangeAspect="1" noChangeArrowheads="1"/>
            </p:cNvPicPr>
            <p:nvPr/>
          </p:nvPicPr>
          <p:blipFill>
            <a:blip r:embed="rId3" cstate="print"/>
            <a:srcRect l="40227" t="46635" r="47841" b="50191"/>
            <a:stretch>
              <a:fillRect/>
            </a:stretch>
          </p:blipFill>
          <p:spPr bwMode="auto">
            <a:xfrm>
              <a:off x="3581400" y="5486400"/>
              <a:ext cx="1143000" cy="304800"/>
            </a:xfrm>
            <a:prstGeom prst="rect">
              <a:avLst/>
            </a:prstGeom>
            <a:noFill/>
            <a:ln w="9525">
              <a:noFill/>
              <a:miter lim="800000"/>
              <a:headEnd/>
              <a:tailEnd/>
            </a:ln>
            <a:effectLst/>
          </p:spPr>
        </p:pic>
        <p:pic>
          <p:nvPicPr>
            <p:cNvPr id="39" name="Picture 3"/>
            <p:cNvPicPr>
              <a:picLocks noChangeAspect="1" noChangeArrowheads="1"/>
            </p:cNvPicPr>
            <p:nvPr/>
          </p:nvPicPr>
          <p:blipFill>
            <a:blip r:embed="rId3" cstate="print"/>
            <a:srcRect l="52159" t="41675" r="35909" b="56539"/>
            <a:stretch>
              <a:fillRect/>
            </a:stretch>
          </p:blipFill>
          <p:spPr bwMode="auto">
            <a:xfrm>
              <a:off x="4648200" y="4876800"/>
              <a:ext cx="1143000" cy="22860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Effect transition="in" filter="fade">
                                      <p:cBhvr>
                                        <p:cTn id="9" dur="1000"/>
                                        <p:tgtEl>
                                          <p:spTgt spid="35"/>
                                        </p:tgtEl>
                                      </p:cBhvr>
                                    </p:animEffect>
                                  </p:childTnLst>
                                </p:cTn>
                              </p:par>
                              <p:par>
                                <p:cTn id="10" presetID="63" presetClass="path" presetSubtype="0" accel="50000" decel="50000" fill="hold" nodeType="withEffect">
                                  <p:stCondLst>
                                    <p:cond delay="0"/>
                                  </p:stCondLst>
                                  <p:childTnLst>
                                    <p:animMotion origin="layout" path="M 0 -2.22222E-6 L 0.5 -0.19444 " pathEditMode="relative" rAng="0" ptsTypes="AA">
                                      <p:cBhvr>
                                        <p:cTn id="11" dur="1000" fill="hold"/>
                                        <p:tgtEl>
                                          <p:spTgt spid="35"/>
                                        </p:tgtEl>
                                        <p:attrNameLst>
                                          <p:attrName>ppt_x</p:attrName>
                                          <p:attrName>ppt_y</p:attrName>
                                        </p:attrNameLst>
                                      </p:cBhvr>
                                      <p:rCtr x="250" y="-97"/>
                                    </p:animMotion>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10" presetClass="exit" presetSubtype="0" fill="hold" grpId="1" nodeType="withEffect">
                                  <p:stCondLst>
                                    <p:cond delay="500"/>
                                  </p:stCondLst>
                                  <p:childTnLst>
                                    <p:animEffect transition="out" filter="fade">
                                      <p:cBhvr>
                                        <p:cTn id="17" dur="1000"/>
                                        <p:tgtEl>
                                          <p:spTgt spid="72"/>
                                        </p:tgtEl>
                                      </p:cBhvr>
                                    </p:animEffect>
                                    <p:set>
                                      <p:cBhvr>
                                        <p:cTn id="18" dur="1" fill="hold">
                                          <p:stCondLst>
                                            <p:cond delay="999"/>
                                          </p:stCondLst>
                                        </p:cTn>
                                        <p:tgtEl>
                                          <p:spTgt spid="72"/>
                                        </p:tgtEl>
                                        <p:attrNameLst>
                                          <p:attrName>style.visibility</p:attrName>
                                        </p:attrNameLst>
                                      </p:cBhvr>
                                      <p:to>
                                        <p:strVal val="hidden"/>
                                      </p:to>
                                    </p:set>
                                  </p:childTnLst>
                                </p:cTn>
                              </p:par>
                              <p:par>
                                <p:cTn id="19" presetID="10" presetClass="exit" presetSubtype="0" fill="hold" grpId="0" nodeType="withEffect">
                                  <p:stCondLst>
                                    <p:cond delay="500"/>
                                  </p:stCondLst>
                                  <p:childTnLst>
                                    <p:animEffect transition="out" filter="fade">
                                      <p:cBhvr>
                                        <p:cTn id="20" dur="1000"/>
                                        <p:tgtEl>
                                          <p:spTgt spid="32"/>
                                        </p:tgtEl>
                                      </p:cBhvr>
                                    </p:animEffect>
                                    <p:set>
                                      <p:cBhvr>
                                        <p:cTn id="21"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animBg="1"/>
      <p:bldP spid="3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295400"/>
            <a:ext cx="9144000" cy="5562600"/>
            <a:chOff x="0" y="1295400"/>
            <a:chExt cx="9144000" cy="5562600"/>
          </a:xfrm>
        </p:grpSpPr>
        <p:grpSp>
          <p:nvGrpSpPr>
            <p:cNvPr id="3" name="Group 16"/>
            <p:cNvGrpSpPr/>
            <p:nvPr/>
          </p:nvGrpSpPr>
          <p:grpSpPr>
            <a:xfrm>
              <a:off x="0" y="1295400"/>
              <a:ext cx="9144000" cy="5562600"/>
              <a:chOff x="0" y="1295400"/>
              <a:chExt cx="9144000" cy="5562600"/>
            </a:xfrm>
          </p:grpSpPr>
          <p:pic>
            <p:nvPicPr>
              <p:cNvPr id="6" name="Picture 3"/>
              <p:cNvPicPr>
                <a:picLocks noChangeAspect="1" noChangeArrowheads="1"/>
              </p:cNvPicPr>
              <p:nvPr/>
            </p:nvPicPr>
            <p:blipFill>
              <a:blip r:embed="rId3" cstate="print"/>
              <a:srcRect l="3636" t="6163" r="909" b="35907"/>
              <a:stretch>
                <a:fillRect/>
              </a:stretch>
            </p:blipFill>
            <p:spPr bwMode="auto">
              <a:xfrm>
                <a:off x="0" y="1295400"/>
                <a:ext cx="9144000" cy="5562600"/>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l="21932" t="8543" r="50227" b="87489"/>
              <a:stretch>
                <a:fillRect/>
              </a:stretch>
            </p:blipFill>
            <p:spPr bwMode="auto">
              <a:xfrm>
                <a:off x="1905000" y="1828800"/>
                <a:ext cx="2667000" cy="533400"/>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l="21932" t="8543" r="50227" b="87489"/>
              <a:stretch>
                <a:fillRect/>
              </a:stretch>
            </p:blipFill>
            <p:spPr bwMode="auto">
              <a:xfrm>
                <a:off x="4191000" y="1295400"/>
                <a:ext cx="1447800" cy="533400"/>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l="71250" t="36318" r="12707" b="58347"/>
              <a:stretch>
                <a:fillRect/>
              </a:stretch>
            </p:blipFill>
            <p:spPr bwMode="auto">
              <a:xfrm>
                <a:off x="6477000" y="3352800"/>
                <a:ext cx="1600200" cy="838200"/>
              </a:xfrm>
              <a:prstGeom prst="rect">
                <a:avLst/>
              </a:prstGeom>
              <a:noFill/>
              <a:ln w="9525">
                <a:noFill/>
                <a:miter lim="800000"/>
                <a:headEnd/>
                <a:tailEnd/>
              </a:ln>
              <a:effectLst/>
            </p:spPr>
          </p:pic>
          <p:pic>
            <p:nvPicPr>
              <p:cNvPr id="10" name="Picture 3"/>
              <p:cNvPicPr>
                <a:picLocks noChangeAspect="1" noChangeArrowheads="1"/>
              </p:cNvPicPr>
              <p:nvPr/>
            </p:nvPicPr>
            <p:blipFill>
              <a:blip r:embed="rId3" cstate="print"/>
              <a:srcRect l="77614" t="36318" r="12045" b="57333"/>
              <a:stretch>
                <a:fillRect/>
              </a:stretch>
            </p:blipFill>
            <p:spPr bwMode="auto">
              <a:xfrm>
                <a:off x="7086600" y="2362200"/>
                <a:ext cx="990600" cy="990600"/>
              </a:xfrm>
              <a:prstGeom prst="rect">
                <a:avLst/>
              </a:prstGeom>
              <a:noFill/>
              <a:ln w="9525">
                <a:noFill/>
                <a:miter lim="800000"/>
                <a:headEnd/>
                <a:tailEnd/>
              </a:ln>
              <a:effectLst/>
            </p:spPr>
          </p:pic>
          <p:pic>
            <p:nvPicPr>
              <p:cNvPr id="11" name="Picture 3"/>
              <p:cNvPicPr>
                <a:picLocks noChangeAspect="1" noChangeArrowheads="1"/>
              </p:cNvPicPr>
              <p:nvPr/>
            </p:nvPicPr>
            <p:blipFill>
              <a:blip r:embed="rId3" cstate="print"/>
              <a:srcRect l="77614" t="36318" r="12045" b="57333"/>
              <a:stretch>
                <a:fillRect/>
              </a:stretch>
            </p:blipFill>
            <p:spPr bwMode="auto">
              <a:xfrm>
                <a:off x="7086600" y="1600200"/>
                <a:ext cx="990600" cy="304800"/>
              </a:xfrm>
              <a:prstGeom prst="rect">
                <a:avLst/>
              </a:prstGeom>
              <a:noFill/>
              <a:ln w="9525">
                <a:noFill/>
                <a:miter lim="800000"/>
                <a:headEnd/>
                <a:tailEnd/>
              </a:ln>
              <a:effectLst/>
            </p:spPr>
          </p:pic>
          <p:pic>
            <p:nvPicPr>
              <p:cNvPr id="12" name="Picture 3"/>
              <p:cNvPicPr>
                <a:picLocks noChangeAspect="1" noChangeArrowheads="1"/>
              </p:cNvPicPr>
              <p:nvPr/>
            </p:nvPicPr>
            <p:blipFill>
              <a:blip r:embed="rId3" cstate="print"/>
              <a:srcRect l="87955" t="26796" r="6477" b="69236"/>
              <a:stretch>
                <a:fillRect/>
              </a:stretch>
            </p:blipFill>
            <p:spPr bwMode="auto">
              <a:xfrm>
                <a:off x="8001000" y="3581400"/>
                <a:ext cx="533400" cy="381000"/>
              </a:xfrm>
              <a:prstGeom prst="rect">
                <a:avLst/>
              </a:prstGeom>
              <a:noFill/>
              <a:ln w="9525">
                <a:noFill/>
                <a:miter lim="800000"/>
                <a:headEnd/>
                <a:tailEnd/>
              </a:ln>
              <a:effectLst/>
            </p:spPr>
          </p:pic>
        </p:grpSp>
        <p:pic>
          <p:nvPicPr>
            <p:cNvPr id="4" name="Picture 3"/>
            <p:cNvPicPr>
              <a:picLocks noChangeAspect="1" noChangeArrowheads="1"/>
            </p:cNvPicPr>
            <p:nvPr/>
          </p:nvPicPr>
          <p:blipFill>
            <a:blip r:embed="rId3" cstate="print"/>
            <a:srcRect l="40227" t="46635" r="47841" b="50191"/>
            <a:stretch>
              <a:fillRect/>
            </a:stretch>
          </p:blipFill>
          <p:spPr bwMode="auto">
            <a:xfrm>
              <a:off x="3581400" y="5486400"/>
              <a:ext cx="1143000" cy="3048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l="52159" t="41675" r="35909" b="56539"/>
            <a:stretch>
              <a:fillRect/>
            </a:stretch>
          </p:blipFill>
          <p:spPr bwMode="auto">
            <a:xfrm>
              <a:off x="4648200" y="4876800"/>
              <a:ext cx="1143000" cy="228600"/>
            </a:xfrm>
            <a:prstGeom prst="rect">
              <a:avLst/>
            </a:prstGeom>
            <a:noFill/>
            <a:ln w="9525">
              <a:noFill/>
              <a:miter lim="800000"/>
              <a:headEnd/>
              <a:tailEnd/>
            </a:ln>
            <a:effectLst/>
          </p:spPr>
        </p:pic>
      </p:grpSp>
      <p:sp>
        <p:nvSpPr>
          <p:cNvPr id="16" name="Explosion 2 15"/>
          <p:cNvSpPr/>
          <p:nvPr/>
        </p:nvSpPr>
        <p:spPr>
          <a:xfrm>
            <a:off x="7467600" y="-1752600"/>
            <a:ext cx="2362200" cy="5181600"/>
          </a:xfrm>
          <a:prstGeom prst="irregularSeal2">
            <a:avLst/>
          </a:prstGeom>
          <a:blipFill dpi="0" rotWithShape="1">
            <a:blip r:embed="rId4">
              <a:alphaModFix amt="66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629400" y="3882202"/>
            <a:ext cx="2556138" cy="2112196"/>
          </a:xfrm>
          <a:custGeom>
            <a:avLst/>
            <a:gdLst>
              <a:gd name="connsiteX0" fmla="*/ 44669 w 819808"/>
              <a:gd name="connsiteY0" fmla="*/ 901262 h 1082566"/>
              <a:gd name="connsiteX1" fmla="*/ 60435 w 819808"/>
              <a:gd name="connsiteY1" fmla="*/ 649014 h 1082566"/>
              <a:gd name="connsiteX2" fmla="*/ 265387 w 819808"/>
              <a:gd name="connsiteY2" fmla="*/ 459828 h 1082566"/>
              <a:gd name="connsiteX3" fmla="*/ 312683 w 819808"/>
              <a:gd name="connsiteY3" fmla="*/ 191814 h 1082566"/>
              <a:gd name="connsiteX4" fmla="*/ 533400 w 819808"/>
              <a:gd name="connsiteY4" fmla="*/ 81455 h 1082566"/>
              <a:gd name="connsiteX5" fmla="*/ 785649 w 819808"/>
              <a:gd name="connsiteY5" fmla="*/ 18393 h 1082566"/>
              <a:gd name="connsiteX6" fmla="*/ 738352 w 819808"/>
              <a:gd name="connsiteY6" fmla="*/ 191814 h 1082566"/>
              <a:gd name="connsiteX7" fmla="*/ 596463 w 819808"/>
              <a:gd name="connsiteY7" fmla="*/ 396765 h 1082566"/>
              <a:gd name="connsiteX8" fmla="*/ 281152 w 819808"/>
              <a:gd name="connsiteY8" fmla="*/ 790903 h 1082566"/>
              <a:gd name="connsiteX9" fmla="*/ 107732 w 819808"/>
              <a:gd name="connsiteY9" fmla="*/ 1043152 h 1082566"/>
              <a:gd name="connsiteX10" fmla="*/ 13138 w 819808"/>
              <a:gd name="connsiteY10" fmla="*/ 1027386 h 1082566"/>
              <a:gd name="connsiteX11" fmla="*/ 44669 w 819808"/>
              <a:gd name="connsiteY11" fmla="*/ 901262 h 1082566"/>
              <a:gd name="connsiteX0" fmla="*/ 44669 w 819808"/>
              <a:gd name="connsiteY0" fmla="*/ 901262 h 1082566"/>
              <a:gd name="connsiteX1" fmla="*/ 60435 w 819808"/>
              <a:gd name="connsiteY1" fmla="*/ 649014 h 1082566"/>
              <a:gd name="connsiteX2" fmla="*/ 265387 w 819808"/>
              <a:gd name="connsiteY2" fmla="*/ 459828 h 1082566"/>
              <a:gd name="connsiteX3" fmla="*/ 312683 w 819808"/>
              <a:gd name="connsiteY3" fmla="*/ 191814 h 1082566"/>
              <a:gd name="connsiteX4" fmla="*/ 533400 w 819808"/>
              <a:gd name="connsiteY4" fmla="*/ 81455 h 1082566"/>
              <a:gd name="connsiteX5" fmla="*/ 785649 w 819808"/>
              <a:gd name="connsiteY5" fmla="*/ 18393 h 1082566"/>
              <a:gd name="connsiteX6" fmla="*/ 738352 w 819808"/>
              <a:gd name="connsiteY6" fmla="*/ 191814 h 1082566"/>
              <a:gd name="connsiteX7" fmla="*/ 596463 w 819808"/>
              <a:gd name="connsiteY7" fmla="*/ 551418 h 1082566"/>
              <a:gd name="connsiteX8" fmla="*/ 281152 w 819808"/>
              <a:gd name="connsiteY8" fmla="*/ 790903 h 1082566"/>
              <a:gd name="connsiteX9" fmla="*/ 107732 w 819808"/>
              <a:gd name="connsiteY9" fmla="*/ 1043152 h 1082566"/>
              <a:gd name="connsiteX10" fmla="*/ 13138 w 819808"/>
              <a:gd name="connsiteY10" fmla="*/ 1027386 h 1082566"/>
              <a:gd name="connsiteX11" fmla="*/ 44669 w 819808"/>
              <a:gd name="connsiteY11" fmla="*/ 901262 h 1082566"/>
              <a:gd name="connsiteX0" fmla="*/ 44669 w 819808"/>
              <a:gd name="connsiteY0" fmla="*/ 901262 h 1082566"/>
              <a:gd name="connsiteX1" fmla="*/ 60435 w 819808"/>
              <a:gd name="connsiteY1" fmla="*/ 649014 h 1082566"/>
              <a:gd name="connsiteX2" fmla="*/ 265387 w 819808"/>
              <a:gd name="connsiteY2" fmla="*/ 459828 h 1082566"/>
              <a:gd name="connsiteX3" fmla="*/ 312683 w 819808"/>
              <a:gd name="connsiteY3" fmla="*/ 191814 h 1082566"/>
              <a:gd name="connsiteX4" fmla="*/ 533400 w 819808"/>
              <a:gd name="connsiteY4" fmla="*/ 81455 h 1082566"/>
              <a:gd name="connsiteX5" fmla="*/ 785649 w 819808"/>
              <a:gd name="connsiteY5" fmla="*/ 18393 h 1082566"/>
              <a:gd name="connsiteX6" fmla="*/ 738352 w 819808"/>
              <a:gd name="connsiteY6" fmla="*/ 191814 h 1082566"/>
              <a:gd name="connsiteX7" fmla="*/ 596463 w 819808"/>
              <a:gd name="connsiteY7" fmla="*/ 551418 h 1082566"/>
              <a:gd name="connsiteX8" fmla="*/ 310962 w 819808"/>
              <a:gd name="connsiteY8" fmla="*/ 763929 h 1082566"/>
              <a:gd name="connsiteX9" fmla="*/ 281152 w 819808"/>
              <a:gd name="connsiteY9" fmla="*/ 790903 h 1082566"/>
              <a:gd name="connsiteX10" fmla="*/ 107732 w 819808"/>
              <a:gd name="connsiteY10" fmla="*/ 1043152 h 1082566"/>
              <a:gd name="connsiteX11" fmla="*/ 13138 w 819808"/>
              <a:gd name="connsiteY11" fmla="*/ 1027386 h 1082566"/>
              <a:gd name="connsiteX12" fmla="*/ 44669 w 819808"/>
              <a:gd name="connsiteY12" fmla="*/ 901262 h 1082566"/>
              <a:gd name="connsiteX0" fmla="*/ 44669 w 819808"/>
              <a:gd name="connsiteY0" fmla="*/ 901262 h 1082566"/>
              <a:gd name="connsiteX1" fmla="*/ 60435 w 819808"/>
              <a:gd name="connsiteY1" fmla="*/ 649014 h 1082566"/>
              <a:gd name="connsiteX2" fmla="*/ 265387 w 819808"/>
              <a:gd name="connsiteY2" fmla="*/ 459828 h 1082566"/>
              <a:gd name="connsiteX3" fmla="*/ 312683 w 819808"/>
              <a:gd name="connsiteY3" fmla="*/ 191814 h 1082566"/>
              <a:gd name="connsiteX4" fmla="*/ 533400 w 819808"/>
              <a:gd name="connsiteY4" fmla="*/ 81455 h 1082566"/>
              <a:gd name="connsiteX5" fmla="*/ 785649 w 819808"/>
              <a:gd name="connsiteY5" fmla="*/ 18393 h 1082566"/>
              <a:gd name="connsiteX6" fmla="*/ 738352 w 819808"/>
              <a:gd name="connsiteY6" fmla="*/ 191814 h 1082566"/>
              <a:gd name="connsiteX7" fmla="*/ 596463 w 819808"/>
              <a:gd name="connsiteY7" fmla="*/ 551418 h 1082566"/>
              <a:gd name="connsiteX8" fmla="*/ 310962 w 819808"/>
              <a:gd name="connsiteY8" fmla="*/ 763929 h 1082566"/>
              <a:gd name="connsiteX9" fmla="*/ 281152 w 819808"/>
              <a:gd name="connsiteY9" fmla="*/ 790903 h 1082566"/>
              <a:gd name="connsiteX10" fmla="*/ 107732 w 819808"/>
              <a:gd name="connsiteY10" fmla="*/ 1043152 h 1082566"/>
              <a:gd name="connsiteX11" fmla="*/ 13138 w 819808"/>
              <a:gd name="connsiteY11" fmla="*/ 1027386 h 1082566"/>
              <a:gd name="connsiteX12" fmla="*/ 44669 w 819808"/>
              <a:gd name="connsiteY12" fmla="*/ 901262 h 1082566"/>
              <a:gd name="connsiteX0" fmla="*/ 44669 w 825467"/>
              <a:gd name="connsiteY0" fmla="*/ 901262 h 1082566"/>
              <a:gd name="connsiteX1" fmla="*/ 60435 w 825467"/>
              <a:gd name="connsiteY1" fmla="*/ 649014 h 1082566"/>
              <a:gd name="connsiteX2" fmla="*/ 265387 w 825467"/>
              <a:gd name="connsiteY2" fmla="*/ 459828 h 1082566"/>
              <a:gd name="connsiteX3" fmla="*/ 312683 w 825467"/>
              <a:gd name="connsiteY3" fmla="*/ 191814 h 1082566"/>
              <a:gd name="connsiteX4" fmla="*/ 533400 w 825467"/>
              <a:gd name="connsiteY4" fmla="*/ 81455 h 1082566"/>
              <a:gd name="connsiteX5" fmla="*/ 785649 w 825467"/>
              <a:gd name="connsiteY5" fmla="*/ 18393 h 1082566"/>
              <a:gd name="connsiteX6" fmla="*/ 738352 w 825467"/>
              <a:gd name="connsiteY6" fmla="*/ 191814 h 1082566"/>
              <a:gd name="connsiteX7" fmla="*/ 801819 w 825467"/>
              <a:gd name="connsiteY7" fmla="*/ 203981 h 1082566"/>
              <a:gd name="connsiteX8" fmla="*/ 596463 w 825467"/>
              <a:gd name="connsiteY8" fmla="*/ 551418 h 1082566"/>
              <a:gd name="connsiteX9" fmla="*/ 310962 w 825467"/>
              <a:gd name="connsiteY9" fmla="*/ 763929 h 1082566"/>
              <a:gd name="connsiteX10" fmla="*/ 281152 w 825467"/>
              <a:gd name="connsiteY10" fmla="*/ 790903 h 1082566"/>
              <a:gd name="connsiteX11" fmla="*/ 107732 w 825467"/>
              <a:gd name="connsiteY11" fmla="*/ 1043152 h 1082566"/>
              <a:gd name="connsiteX12" fmla="*/ 13138 w 825467"/>
              <a:gd name="connsiteY12" fmla="*/ 1027386 h 1082566"/>
              <a:gd name="connsiteX13" fmla="*/ 44669 w 825467"/>
              <a:gd name="connsiteY13" fmla="*/ 901262 h 1082566"/>
              <a:gd name="connsiteX0" fmla="*/ 44669 w 833350"/>
              <a:gd name="connsiteY0" fmla="*/ 903290 h 1084594"/>
              <a:gd name="connsiteX1" fmla="*/ 60435 w 833350"/>
              <a:gd name="connsiteY1" fmla="*/ 651042 h 1084594"/>
              <a:gd name="connsiteX2" fmla="*/ 265387 w 833350"/>
              <a:gd name="connsiteY2" fmla="*/ 461856 h 1084594"/>
              <a:gd name="connsiteX3" fmla="*/ 312683 w 833350"/>
              <a:gd name="connsiteY3" fmla="*/ 193842 h 1084594"/>
              <a:gd name="connsiteX4" fmla="*/ 533400 w 833350"/>
              <a:gd name="connsiteY4" fmla="*/ 83483 h 1084594"/>
              <a:gd name="connsiteX5" fmla="*/ 785649 w 833350"/>
              <a:gd name="connsiteY5" fmla="*/ 20421 h 1084594"/>
              <a:gd name="connsiteX6" fmla="*/ 801819 w 833350"/>
              <a:gd name="connsiteY6" fmla="*/ 206009 h 1084594"/>
              <a:gd name="connsiteX7" fmla="*/ 596463 w 833350"/>
              <a:gd name="connsiteY7" fmla="*/ 553446 h 1084594"/>
              <a:gd name="connsiteX8" fmla="*/ 310962 w 833350"/>
              <a:gd name="connsiteY8" fmla="*/ 765957 h 1084594"/>
              <a:gd name="connsiteX9" fmla="*/ 281152 w 833350"/>
              <a:gd name="connsiteY9" fmla="*/ 792931 h 1084594"/>
              <a:gd name="connsiteX10" fmla="*/ 107732 w 833350"/>
              <a:gd name="connsiteY10" fmla="*/ 1045180 h 1084594"/>
              <a:gd name="connsiteX11" fmla="*/ 13138 w 833350"/>
              <a:gd name="connsiteY11" fmla="*/ 1029414 h 1084594"/>
              <a:gd name="connsiteX12" fmla="*/ 44669 w 833350"/>
              <a:gd name="connsiteY12" fmla="*/ 903290 h 1084594"/>
              <a:gd name="connsiteX0" fmla="*/ 44669 w 833350"/>
              <a:gd name="connsiteY0" fmla="*/ 903290 h 1084594"/>
              <a:gd name="connsiteX1" fmla="*/ 60435 w 833350"/>
              <a:gd name="connsiteY1" fmla="*/ 651042 h 1084594"/>
              <a:gd name="connsiteX2" fmla="*/ 265387 w 833350"/>
              <a:gd name="connsiteY2" fmla="*/ 461856 h 1084594"/>
              <a:gd name="connsiteX3" fmla="*/ 312683 w 833350"/>
              <a:gd name="connsiteY3" fmla="*/ 193842 h 1084594"/>
              <a:gd name="connsiteX4" fmla="*/ 533400 w 833350"/>
              <a:gd name="connsiteY4" fmla="*/ 83483 h 1084594"/>
              <a:gd name="connsiteX5" fmla="*/ 785649 w 833350"/>
              <a:gd name="connsiteY5" fmla="*/ 20421 h 1084594"/>
              <a:gd name="connsiteX6" fmla="*/ 801819 w 833350"/>
              <a:gd name="connsiteY6" fmla="*/ 206009 h 1084594"/>
              <a:gd name="connsiteX7" fmla="*/ 596463 w 833350"/>
              <a:gd name="connsiteY7" fmla="*/ 553446 h 1084594"/>
              <a:gd name="connsiteX8" fmla="*/ 310962 w 833350"/>
              <a:gd name="connsiteY8" fmla="*/ 765957 h 1084594"/>
              <a:gd name="connsiteX9" fmla="*/ 206624 w 833350"/>
              <a:gd name="connsiteY9" fmla="*/ 792931 h 1084594"/>
              <a:gd name="connsiteX10" fmla="*/ 107732 w 833350"/>
              <a:gd name="connsiteY10" fmla="*/ 1045180 h 1084594"/>
              <a:gd name="connsiteX11" fmla="*/ 13138 w 833350"/>
              <a:gd name="connsiteY11" fmla="*/ 1029414 h 1084594"/>
              <a:gd name="connsiteX12" fmla="*/ 44669 w 833350"/>
              <a:gd name="connsiteY12" fmla="*/ 903290 h 1084594"/>
              <a:gd name="connsiteX0" fmla="*/ 44669 w 833350"/>
              <a:gd name="connsiteY0" fmla="*/ 903290 h 1084594"/>
              <a:gd name="connsiteX1" fmla="*/ 60435 w 833350"/>
              <a:gd name="connsiteY1" fmla="*/ 651042 h 1084594"/>
              <a:gd name="connsiteX2" fmla="*/ 265387 w 833350"/>
              <a:gd name="connsiteY2" fmla="*/ 461856 h 1084594"/>
              <a:gd name="connsiteX3" fmla="*/ 312683 w 833350"/>
              <a:gd name="connsiteY3" fmla="*/ 193842 h 1084594"/>
              <a:gd name="connsiteX4" fmla="*/ 533400 w 833350"/>
              <a:gd name="connsiteY4" fmla="*/ 83483 h 1084594"/>
              <a:gd name="connsiteX5" fmla="*/ 785649 w 833350"/>
              <a:gd name="connsiteY5" fmla="*/ 20421 h 1084594"/>
              <a:gd name="connsiteX6" fmla="*/ 801819 w 833350"/>
              <a:gd name="connsiteY6" fmla="*/ 206009 h 1084594"/>
              <a:gd name="connsiteX7" fmla="*/ 596463 w 833350"/>
              <a:gd name="connsiteY7" fmla="*/ 553446 h 1084594"/>
              <a:gd name="connsiteX8" fmla="*/ 460018 w 833350"/>
              <a:gd name="connsiteY8" fmla="*/ 765957 h 1084594"/>
              <a:gd name="connsiteX9" fmla="*/ 206624 w 833350"/>
              <a:gd name="connsiteY9" fmla="*/ 792931 h 1084594"/>
              <a:gd name="connsiteX10" fmla="*/ 107732 w 833350"/>
              <a:gd name="connsiteY10" fmla="*/ 1045180 h 1084594"/>
              <a:gd name="connsiteX11" fmla="*/ 13138 w 833350"/>
              <a:gd name="connsiteY11" fmla="*/ 1029414 h 1084594"/>
              <a:gd name="connsiteX12" fmla="*/ 44669 w 833350"/>
              <a:gd name="connsiteY12" fmla="*/ 903290 h 1084594"/>
              <a:gd name="connsiteX0" fmla="*/ 44669 w 833350"/>
              <a:gd name="connsiteY0" fmla="*/ 903290 h 1071706"/>
              <a:gd name="connsiteX1" fmla="*/ 60435 w 833350"/>
              <a:gd name="connsiteY1" fmla="*/ 651042 h 1071706"/>
              <a:gd name="connsiteX2" fmla="*/ 265387 w 833350"/>
              <a:gd name="connsiteY2" fmla="*/ 461856 h 1071706"/>
              <a:gd name="connsiteX3" fmla="*/ 312683 w 833350"/>
              <a:gd name="connsiteY3" fmla="*/ 193842 h 1071706"/>
              <a:gd name="connsiteX4" fmla="*/ 533400 w 833350"/>
              <a:gd name="connsiteY4" fmla="*/ 83483 h 1071706"/>
              <a:gd name="connsiteX5" fmla="*/ 785649 w 833350"/>
              <a:gd name="connsiteY5" fmla="*/ 20421 h 1071706"/>
              <a:gd name="connsiteX6" fmla="*/ 801819 w 833350"/>
              <a:gd name="connsiteY6" fmla="*/ 206009 h 1071706"/>
              <a:gd name="connsiteX7" fmla="*/ 596463 w 833350"/>
              <a:gd name="connsiteY7" fmla="*/ 553446 h 1071706"/>
              <a:gd name="connsiteX8" fmla="*/ 460018 w 833350"/>
              <a:gd name="connsiteY8" fmla="*/ 765957 h 1071706"/>
              <a:gd name="connsiteX9" fmla="*/ 206624 w 833350"/>
              <a:gd name="connsiteY9" fmla="*/ 870257 h 1071706"/>
              <a:gd name="connsiteX10" fmla="*/ 107732 w 833350"/>
              <a:gd name="connsiteY10" fmla="*/ 1045180 h 1071706"/>
              <a:gd name="connsiteX11" fmla="*/ 13138 w 833350"/>
              <a:gd name="connsiteY11" fmla="*/ 1029414 h 1071706"/>
              <a:gd name="connsiteX12" fmla="*/ 44669 w 833350"/>
              <a:gd name="connsiteY12" fmla="*/ 903290 h 107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350" h="1071706">
                <a:moveTo>
                  <a:pt x="44669" y="903290"/>
                </a:moveTo>
                <a:cubicBezTo>
                  <a:pt x="52552" y="840228"/>
                  <a:pt x="23649" y="724614"/>
                  <a:pt x="60435" y="651042"/>
                </a:cubicBezTo>
                <a:cubicBezTo>
                  <a:pt x="97221" y="577470"/>
                  <a:pt x="223346" y="538056"/>
                  <a:pt x="265387" y="461856"/>
                </a:cubicBezTo>
                <a:cubicBezTo>
                  <a:pt x="307428" y="385656"/>
                  <a:pt x="268014" y="256904"/>
                  <a:pt x="312683" y="193842"/>
                </a:cubicBezTo>
                <a:cubicBezTo>
                  <a:pt x="357352" y="130780"/>
                  <a:pt x="454572" y="112387"/>
                  <a:pt x="533400" y="83483"/>
                </a:cubicBezTo>
                <a:cubicBezTo>
                  <a:pt x="612228" y="54580"/>
                  <a:pt x="740913" y="0"/>
                  <a:pt x="785649" y="20421"/>
                </a:cubicBezTo>
                <a:cubicBezTo>
                  <a:pt x="830385" y="40842"/>
                  <a:pt x="833350" y="117172"/>
                  <a:pt x="801819" y="206009"/>
                </a:cubicBezTo>
                <a:cubicBezTo>
                  <a:pt x="770288" y="294846"/>
                  <a:pt x="653430" y="460121"/>
                  <a:pt x="596463" y="553446"/>
                </a:cubicBezTo>
                <a:cubicBezTo>
                  <a:pt x="539496" y="646771"/>
                  <a:pt x="524991" y="713155"/>
                  <a:pt x="460018" y="765957"/>
                </a:cubicBezTo>
                <a:cubicBezTo>
                  <a:pt x="395045" y="818759"/>
                  <a:pt x="265338" y="823720"/>
                  <a:pt x="206624" y="870257"/>
                </a:cubicBezTo>
                <a:cubicBezTo>
                  <a:pt x="147910" y="916794"/>
                  <a:pt x="139980" y="1018654"/>
                  <a:pt x="107732" y="1045180"/>
                </a:cubicBezTo>
                <a:cubicBezTo>
                  <a:pt x="75484" y="1071706"/>
                  <a:pt x="26276" y="1047807"/>
                  <a:pt x="13138" y="1029414"/>
                </a:cubicBezTo>
                <a:cubicBezTo>
                  <a:pt x="0" y="1011021"/>
                  <a:pt x="36786" y="966352"/>
                  <a:pt x="44669" y="90329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http://sweetclipart.com/multisite/sweetclipart/files/young_woman_brown_hair_sitting.png"/>
          <p:cNvPicPr>
            <a:picLocks noChangeAspect="1" noChangeArrowheads="1"/>
          </p:cNvPicPr>
          <p:nvPr/>
        </p:nvPicPr>
        <p:blipFill>
          <a:blip r:embed="rId5" cstate="print"/>
          <a:srcRect/>
          <a:stretch>
            <a:fillRect/>
          </a:stretch>
        </p:blipFill>
        <p:spPr bwMode="auto">
          <a:xfrm rot="20298737" flipH="1">
            <a:off x="7589778" y="-290899"/>
            <a:ext cx="1887025" cy="1854910"/>
          </a:xfrm>
          <a:prstGeom prst="rect">
            <a:avLst/>
          </a:prstGeom>
          <a:noFill/>
        </p:spPr>
      </p:pic>
      <p:sp>
        <p:nvSpPr>
          <p:cNvPr id="18" name="Rectangle 17"/>
          <p:cNvSpPr/>
          <p:nvPr/>
        </p:nvSpPr>
        <p:spPr>
          <a:xfrm>
            <a:off x="0" y="1167825"/>
            <a:ext cx="9144000" cy="584775"/>
          </a:xfrm>
          <a:prstGeom prst="rect">
            <a:avLst/>
          </a:prstGeom>
          <a:solidFill>
            <a:schemeClr val="tx1">
              <a:lumMod val="65000"/>
              <a:lumOff val="35000"/>
            </a:schemeClr>
          </a:solidFill>
        </p:spPr>
        <p:txBody>
          <a:bodyPr wrap="square">
            <a:spAutoFit/>
          </a:bodyPr>
          <a:lstStyle/>
          <a:p>
            <a:pPr algn="ctr"/>
            <a:r>
              <a:rPr lang="en-US" sz="3200" dirty="0" smtClean="0">
                <a:solidFill>
                  <a:schemeClr val="bg1"/>
                </a:solidFill>
              </a:rPr>
              <a:t>1550 </a:t>
            </a:r>
            <a:r>
              <a:rPr lang="en-US" sz="3200" dirty="0" err="1" smtClean="0">
                <a:solidFill>
                  <a:schemeClr val="bg1"/>
                </a:solidFill>
              </a:rPr>
              <a:t>hominin</a:t>
            </a:r>
            <a:r>
              <a:rPr lang="en-US" sz="3200" dirty="0" smtClean="0">
                <a:solidFill>
                  <a:schemeClr val="bg1"/>
                </a:solidFill>
              </a:rPr>
              <a:t> remains from at least 15 individuals</a:t>
            </a:r>
            <a:endParaRPr lang="en-US" sz="3200" dirty="0">
              <a:solidFill>
                <a:schemeClr val="bg1"/>
              </a:solidFill>
            </a:endParaRPr>
          </a:p>
        </p:txBody>
      </p:sp>
      <p:sp>
        <p:nvSpPr>
          <p:cNvPr id="19" name="Rectangle 18"/>
          <p:cNvSpPr/>
          <p:nvPr/>
        </p:nvSpPr>
        <p:spPr>
          <a:xfrm>
            <a:off x="0" y="1737360"/>
            <a:ext cx="9144000" cy="523220"/>
          </a:xfrm>
          <a:prstGeom prst="rect">
            <a:avLst/>
          </a:prstGeom>
          <a:solidFill>
            <a:schemeClr val="tx1">
              <a:lumMod val="65000"/>
              <a:lumOff val="35000"/>
            </a:schemeClr>
          </a:solidFill>
        </p:spPr>
        <p:txBody>
          <a:bodyPr wrap="square">
            <a:spAutoFit/>
          </a:bodyPr>
          <a:lstStyle/>
          <a:p>
            <a:r>
              <a:rPr lang="en-US" sz="2800" dirty="0" smtClean="0">
                <a:solidFill>
                  <a:schemeClr val="bg1"/>
                </a:solidFill>
              </a:rPr>
              <a:t>     -  found deep in the cave away from any cave openings </a:t>
            </a:r>
            <a:endParaRPr lang="en-US" sz="2800" dirty="0">
              <a:solidFill>
                <a:schemeClr val="bg1"/>
              </a:solidFill>
            </a:endParaRPr>
          </a:p>
        </p:txBody>
      </p:sp>
      <p:sp>
        <p:nvSpPr>
          <p:cNvPr id="23" name="Rectangle 22"/>
          <p:cNvSpPr/>
          <p:nvPr/>
        </p:nvSpPr>
        <p:spPr>
          <a:xfrm>
            <a:off x="0" y="5903893"/>
            <a:ext cx="9144000" cy="954107"/>
          </a:xfrm>
          <a:prstGeom prst="rect">
            <a:avLst/>
          </a:prstGeom>
          <a:solidFill>
            <a:schemeClr val="tx1">
              <a:lumMod val="65000"/>
              <a:lumOff val="35000"/>
            </a:schemeClr>
          </a:solidFill>
        </p:spPr>
        <p:txBody>
          <a:bodyPr wrap="square">
            <a:spAutoFit/>
          </a:bodyPr>
          <a:lstStyle/>
          <a:p>
            <a:r>
              <a:rPr lang="en-US" sz="2800" dirty="0" smtClean="0">
                <a:solidFill>
                  <a:schemeClr val="bg1"/>
                </a:solidFill>
              </a:rPr>
              <a:t>       one hypothesis:  deliberate body disposal in a single</a:t>
            </a:r>
          </a:p>
          <a:p>
            <a:r>
              <a:rPr lang="en-US" sz="2800" dirty="0" smtClean="0">
                <a:solidFill>
                  <a:schemeClr val="bg1"/>
                </a:solidFill>
              </a:rPr>
              <a:t>		 	    location by a </a:t>
            </a:r>
            <a:r>
              <a:rPr lang="en-US" sz="2800" dirty="0" err="1" smtClean="0">
                <a:solidFill>
                  <a:schemeClr val="bg1"/>
                </a:solidFill>
              </a:rPr>
              <a:t>hominin</a:t>
            </a:r>
            <a:r>
              <a:rPr lang="en-US" sz="2800" dirty="0" smtClean="0">
                <a:solidFill>
                  <a:schemeClr val="bg1"/>
                </a:solidFill>
              </a:rPr>
              <a:t> species </a:t>
            </a:r>
            <a:endParaRPr lang="en-US" sz="2800" dirty="0">
              <a:solidFill>
                <a:schemeClr val="bg1"/>
              </a:solidFill>
            </a:endParaRPr>
          </a:p>
        </p:txBody>
      </p:sp>
      <p:sp>
        <p:nvSpPr>
          <p:cNvPr id="25" name="TextBox 24"/>
          <p:cNvSpPr txBox="1"/>
          <p:nvPr/>
        </p:nvSpPr>
        <p:spPr>
          <a:xfrm>
            <a:off x="0" y="0"/>
            <a:ext cx="9144000" cy="830997"/>
          </a:xfrm>
          <a:prstGeom prst="rect">
            <a:avLst/>
          </a:prstGeom>
          <a:noFill/>
        </p:spPr>
        <p:txBody>
          <a:bodyPr wrap="square" rtlCol="0">
            <a:spAutoFit/>
          </a:bodyPr>
          <a:lstStyle/>
          <a:p>
            <a:r>
              <a:rPr lang="en-US" sz="4800" b="1" dirty="0" smtClean="0">
                <a:latin typeface="Tempus Sans ITC" pitchFamily="82" charset="0"/>
              </a:rPr>
              <a:t>          the Rising Star Cave </a:t>
            </a:r>
            <a:endParaRPr lang="en-US" sz="4800" b="1" dirty="0">
              <a:latin typeface="Tempus Sans ITC" pitchFamily="82" charset="0"/>
            </a:endParaRPr>
          </a:p>
        </p:txBody>
      </p:sp>
      <p:sp>
        <p:nvSpPr>
          <p:cNvPr id="22" name="TextBox 21"/>
          <p:cNvSpPr txBox="1"/>
          <p:nvPr/>
        </p:nvSpPr>
        <p:spPr>
          <a:xfrm>
            <a:off x="0" y="4151376"/>
            <a:ext cx="11353800" cy="707886"/>
          </a:xfrm>
          <a:prstGeom prst="rect">
            <a:avLst/>
          </a:prstGeom>
          <a:solidFill>
            <a:schemeClr val="tx1">
              <a:lumMod val="65000"/>
              <a:lumOff val="35000"/>
            </a:schemeClr>
          </a:solidFill>
        </p:spPr>
        <p:txBody>
          <a:bodyPr wrap="square" rtlCol="0">
            <a:spAutoFit/>
          </a:bodyPr>
          <a:lstStyle/>
          <a:p>
            <a:r>
              <a:rPr lang="en-US" sz="4000" b="1" dirty="0" smtClean="0">
                <a:solidFill>
                  <a:schemeClr val="bg1"/>
                </a:solidFill>
                <a:effectLst>
                  <a:outerShdw dist="50800" dir="5400000" algn="ctr" rotWithShape="0">
                    <a:srgbClr val="FF0000"/>
                  </a:outerShdw>
                </a:effectLst>
                <a:latin typeface="Tempus Sans ITC" pitchFamily="82" charset="0"/>
              </a:rPr>
              <a:t>  	  How did these remains get here?</a:t>
            </a:r>
            <a:endParaRPr lang="en-US" sz="4000" b="1" dirty="0">
              <a:solidFill>
                <a:schemeClr val="bg1"/>
              </a:solidFill>
              <a:effectLst>
                <a:outerShdw dist="50800" dir="5400000" algn="ctr" rotWithShape="0">
                  <a:srgbClr val="FF0000"/>
                </a:outerShdw>
              </a:effectLst>
              <a:latin typeface="Tempus Sans ITC" pitchFamily="82" charset="0"/>
            </a:endParaRPr>
          </a:p>
        </p:txBody>
      </p:sp>
      <p:sp>
        <p:nvSpPr>
          <p:cNvPr id="20" name="Rectangle 19"/>
          <p:cNvSpPr/>
          <p:nvPr/>
        </p:nvSpPr>
        <p:spPr>
          <a:xfrm>
            <a:off x="0" y="2258568"/>
            <a:ext cx="9144000" cy="954107"/>
          </a:xfrm>
          <a:prstGeom prst="rect">
            <a:avLst/>
          </a:prstGeom>
          <a:solidFill>
            <a:schemeClr val="tx1">
              <a:lumMod val="65000"/>
              <a:lumOff val="35000"/>
            </a:schemeClr>
          </a:solidFill>
        </p:spPr>
        <p:txBody>
          <a:bodyPr wrap="square">
            <a:spAutoFit/>
          </a:bodyPr>
          <a:lstStyle/>
          <a:p>
            <a:r>
              <a:rPr lang="en-US" sz="2800" dirty="0" smtClean="0">
                <a:solidFill>
                  <a:schemeClr val="bg1"/>
                </a:solidFill>
              </a:rPr>
              <a:t>     -  bodies appear intact when they arrived in the chamber,</a:t>
            </a:r>
          </a:p>
          <a:p>
            <a:r>
              <a:rPr lang="en-US" sz="2800" dirty="0" smtClean="0">
                <a:solidFill>
                  <a:schemeClr val="bg1"/>
                </a:solidFill>
              </a:rPr>
              <a:t>        disarticulation occurred during/after deposition.</a:t>
            </a:r>
            <a:endParaRPr lang="en-US" sz="2800" dirty="0">
              <a:solidFill>
                <a:schemeClr val="bg1"/>
              </a:solidFill>
            </a:endParaRPr>
          </a:p>
        </p:txBody>
      </p:sp>
      <p:sp>
        <p:nvSpPr>
          <p:cNvPr id="21" name="Rectangle 20"/>
          <p:cNvSpPr/>
          <p:nvPr/>
        </p:nvSpPr>
        <p:spPr>
          <a:xfrm>
            <a:off x="0" y="3200400"/>
            <a:ext cx="9144000" cy="954107"/>
          </a:xfrm>
          <a:prstGeom prst="rect">
            <a:avLst/>
          </a:prstGeom>
          <a:solidFill>
            <a:schemeClr val="tx1">
              <a:lumMod val="65000"/>
              <a:lumOff val="35000"/>
            </a:schemeClr>
          </a:solidFill>
        </p:spPr>
        <p:txBody>
          <a:bodyPr wrap="square">
            <a:spAutoFit/>
          </a:bodyPr>
          <a:lstStyle/>
          <a:p>
            <a:r>
              <a:rPr lang="en-US" sz="2800" dirty="0" smtClean="0">
                <a:solidFill>
                  <a:schemeClr val="bg1"/>
                </a:solidFill>
              </a:rPr>
              <a:t>     -  no other large animal remains found in the chamber, </a:t>
            </a:r>
          </a:p>
          <a:p>
            <a:r>
              <a:rPr lang="en-US" sz="2800" dirty="0" smtClean="0">
                <a:solidFill>
                  <a:schemeClr val="bg1"/>
                </a:solidFill>
              </a:rPr>
              <a:t>        bones not damaged by scavengers or predators </a:t>
            </a:r>
          </a:p>
        </p:txBody>
      </p:sp>
      <p:pic>
        <p:nvPicPr>
          <p:cNvPr id="24" name="Picture 2" descr="http://news.nationalgeographic.com/content/dam/news/2015/09/mystery-man/2-first_human_graphics-2.ngsversion.1448922261266.adapt.280.1.jpg"/>
          <p:cNvPicPr>
            <a:picLocks noChangeAspect="1" noChangeArrowheads="1"/>
          </p:cNvPicPr>
          <p:nvPr/>
        </p:nvPicPr>
        <p:blipFill>
          <a:blip r:embed="rId6"/>
          <a:srcRect/>
          <a:stretch>
            <a:fillRect/>
          </a:stretch>
        </p:blipFill>
        <p:spPr bwMode="auto">
          <a:xfrm>
            <a:off x="1487217" y="1752600"/>
            <a:ext cx="5675583"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42" presetClass="path" presetSubtype="0" accel="50000" decel="50000" fill="hold" grpId="1" nodeType="withEffect">
                                  <p:stCondLst>
                                    <p:cond delay="0"/>
                                  </p:stCondLst>
                                  <p:childTnLst>
                                    <p:animMotion origin="layout" path="M 0 0  L 0 0.33333  E" pathEditMode="relative" ptsTypes="">
                                      <p:cBhvr>
                                        <p:cTn id="9" dur="1000" fill="hold"/>
                                        <p:tgtEl>
                                          <p:spTgt spid="16"/>
                                        </p:tgtEl>
                                        <p:attrNameLst>
                                          <p:attrName>ppt_x</p:attrName>
                                          <p:attrName>ppt_y</p:attrName>
                                        </p:attrNameLst>
                                      </p:cBhvr>
                                    </p:animMotion>
                                  </p:childTnLst>
                                </p:cTn>
                              </p:par>
                              <p:par>
                                <p:cTn id="10" presetID="47" presetClass="entr" presetSubtype="0" fill="hold" nodeType="withEffect">
                                  <p:stCondLst>
                                    <p:cond delay="0"/>
                                  </p:stCondLst>
                                  <p:iterate type="lt">
                                    <p:tmPct val="0"/>
                                  </p:iterate>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0" presetClass="path" presetSubtype="0" accel="50000" decel="50000" fill="hold" nodeType="withEffect">
                                  <p:stCondLst>
                                    <p:cond delay="0"/>
                                  </p:stCondLst>
                                  <p:iterate type="lt">
                                    <p:tmPct val="0"/>
                                  </p:iterate>
                                  <p:childTnLst>
                                    <p:animMotion origin="layout" path="M 0.01684 -0.01504 L -0.00035 0.15741 L -0.0349 0.31135 L -0.06076 0.49537 L -0.16059 0.5963 " pathEditMode="relative" rAng="0" ptsTypes="AAAAA">
                                      <p:cBhvr>
                                        <p:cTn id="16" dur="1000" fill="hold"/>
                                        <p:tgtEl>
                                          <p:spTgt spid="15"/>
                                        </p:tgtEl>
                                        <p:attrNameLst>
                                          <p:attrName>ppt_x</p:attrName>
                                          <p:attrName>ppt_y</p:attrName>
                                        </p:attrNameLst>
                                      </p:cBhvr>
                                      <p:rCtr x="-89" y="306"/>
                                    </p:animMotion>
                                  </p:childTnLst>
                                </p:cTn>
                              </p:par>
                              <p:par>
                                <p:cTn id="17" presetID="9"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1000"/>
                                        <p:tgtEl>
                                          <p:spTgt spid="17"/>
                                        </p:tgtEl>
                                      </p:cBhvr>
                                    </p:animEffect>
                                  </p:childTnLst>
                                </p:cTn>
                              </p:par>
                              <p:par>
                                <p:cTn id="20" presetID="9" presetClass="exit" presetSubtype="0" fill="hold" grpId="2" nodeType="withEffect">
                                  <p:stCondLst>
                                    <p:cond delay="500"/>
                                  </p:stCondLst>
                                  <p:childTnLst>
                                    <p:animEffect transition="out" filter="dissolv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0" fill="hold" nodeType="clickEffect">
                                  <p:stCondLst>
                                    <p:cond delay="0"/>
                                  </p:stCondLst>
                                  <p:iterate type="lt">
                                    <p:tmPct val="0"/>
                                  </p:iterate>
                                  <p:childTnLst>
                                    <p:anim calcmode="lin" valueType="num">
                                      <p:cBhvr>
                                        <p:cTn id="26" dur="1000"/>
                                        <p:tgtEl>
                                          <p:spTgt spid="15"/>
                                        </p:tgtEl>
                                        <p:attrNameLst>
                                          <p:attrName>ppt_w</p:attrName>
                                        </p:attrNameLst>
                                      </p:cBhvr>
                                      <p:tavLst>
                                        <p:tav tm="0">
                                          <p:val>
                                            <p:strVal val="ppt_w"/>
                                          </p:val>
                                        </p:tav>
                                        <p:tav tm="100000">
                                          <p:val>
                                            <p:fltVal val="0"/>
                                          </p:val>
                                        </p:tav>
                                      </p:tavLst>
                                    </p:anim>
                                    <p:anim calcmode="lin" valueType="num">
                                      <p:cBhvr>
                                        <p:cTn id="27" dur="1000"/>
                                        <p:tgtEl>
                                          <p:spTgt spid="15"/>
                                        </p:tgtEl>
                                        <p:attrNameLst>
                                          <p:attrName>ppt_h</p:attrName>
                                        </p:attrNameLst>
                                      </p:cBhvr>
                                      <p:tavLst>
                                        <p:tav tm="0">
                                          <p:val>
                                            <p:strVal val="ppt_h"/>
                                          </p:val>
                                        </p:tav>
                                        <p:tav tm="100000">
                                          <p:val>
                                            <p:fltVal val="0"/>
                                          </p:val>
                                        </p:tav>
                                      </p:tavLst>
                                    </p:anim>
                                    <p:animEffect transition="out" filter="fad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7"/>
                                        </p:tgtEl>
                                      </p:cBhvr>
                                    </p:animEffect>
                                    <p:set>
                                      <p:cBhvr>
                                        <p:cTn id="32" dur="1" fill="hold">
                                          <p:stCondLst>
                                            <p:cond delay="9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Effect transition="in" filter="fade">
                                      <p:cBhvr>
                                        <p:cTn id="43" dur="1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18"/>
                                        </p:tgtEl>
                                      </p:cBhvr>
                                    </p:animEffect>
                                    <p:set>
                                      <p:cBhvr>
                                        <p:cTn id="63" dur="1" fill="hold">
                                          <p:stCondLst>
                                            <p:cond delay="999"/>
                                          </p:stCondLst>
                                        </p:cTn>
                                        <p:tgtEl>
                                          <p:spTgt spid="1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20"/>
                                        </p:tgtEl>
                                      </p:cBhvr>
                                    </p:animEffect>
                                    <p:set>
                                      <p:cBhvr>
                                        <p:cTn id="69" dur="1" fill="hold">
                                          <p:stCondLst>
                                            <p:cond delay="999"/>
                                          </p:stCondLst>
                                        </p:cTn>
                                        <p:tgtEl>
                                          <p:spTgt spid="2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21"/>
                                        </p:tgtEl>
                                      </p:cBhvr>
                                    </p:animEffect>
                                    <p:set>
                                      <p:cBhvr>
                                        <p:cTn id="72" dur="1" fill="hold">
                                          <p:stCondLst>
                                            <p:cond delay="999"/>
                                          </p:stCondLst>
                                        </p:cTn>
                                        <p:tgtEl>
                                          <p:spTgt spid="21"/>
                                        </p:tgtEl>
                                        <p:attrNameLst>
                                          <p:attrName>style.visibility</p:attrName>
                                        </p:attrNameLst>
                                      </p:cBhvr>
                                      <p:to>
                                        <p:strVal val="hidden"/>
                                      </p:to>
                                    </p:set>
                                  </p:childTnLst>
                                </p:cTn>
                              </p:par>
                            </p:childTnLst>
                          </p:cTn>
                        </p:par>
                        <p:par>
                          <p:cTn id="73" fill="hold">
                            <p:stCondLst>
                              <p:cond delay="1000"/>
                            </p:stCondLst>
                            <p:childTnLst>
                              <p:par>
                                <p:cTn id="74" presetID="64" presetClass="path" presetSubtype="0" accel="50000" decel="50000" fill="hold" grpId="1" nodeType="afterEffect">
                                  <p:stCondLst>
                                    <p:cond delay="0"/>
                                  </p:stCondLst>
                                  <p:childTnLst>
                                    <p:animMotion origin="layout" path="M 3.33333E-6 -4.44444E-6 L -0.12917 -0.44583 " pathEditMode="relative" rAng="0" ptsTypes="AA">
                                      <p:cBhvr>
                                        <p:cTn id="75" dur="1000" fill="hold"/>
                                        <p:tgtEl>
                                          <p:spTgt spid="22"/>
                                        </p:tgtEl>
                                        <p:attrNameLst>
                                          <p:attrName>ppt_x</p:attrName>
                                          <p:attrName>ppt_y</p:attrName>
                                        </p:attrNameLst>
                                      </p:cBhvr>
                                      <p:rCtr x="-65" y="-223"/>
                                    </p:animMotion>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3">
                                            <p:bg/>
                                          </p:spTgt>
                                        </p:tgtEl>
                                        <p:attrNameLst>
                                          <p:attrName>style.visibility</p:attrName>
                                        </p:attrNameLst>
                                      </p:cBhvr>
                                      <p:to>
                                        <p:strVal val="visible"/>
                                      </p:to>
                                    </p:set>
                                    <p:animEffect transition="in" filter="wipe(up)">
                                      <p:cBhvr>
                                        <p:cTn id="80" dur="2000"/>
                                        <p:tgtEl>
                                          <p:spTgt spid="23">
                                            <p:bg/>
                                          </p:spTgt>
                                        </p:tgtEl>
                                      </p:cBhvr>
                                    </p:animEffect>
                                  </p:childTnLst>
                                </p:cTn>
                              </p:par>
                              <p:par>
                                <p:cTn id="81" presetID="22" presetClass="entr" presetSubtype="8" fill="hold" nodeType="withEffect">
                                  <p:stCondLst>
                                    <p:cond delay="1000"/>
                                  </p:stCondLst>
                                  <p:childTnLst>
                                    <p:set>
                                      <p:cBhvr>
                                        <p:cTn id="82" dur="1" fill="hold">
                                          <p:stCondLst>
                                            <p:cond delay="0"/>
                                          </p:stCondLst>
                                        </p:cTn>
                                        <p:tgtEl>
                                          <p:spTgt spid="23">
                                            <p:txEl>
                                              <p:pRg st="0" end="0"/>
                                            </p:txEl>
                                          </p:spTgt>
                                        </p:tgtEl>
                                        <p:attrNameLst>
                                          <p:attrName>style.visibility</p:attrName>
                                        </p:attrNameLst>
                                      </p:cBhvr>
                                      <p:to>
                                        <p:strVal val="visible"/>
                                      </p:to>
                                    </p:set>
                                    <p:animEffect transition="in" filter="wipe(left)">
                                      <p:cBhvr>
                                        <p:cTn id="83" dur="1000"/>
                                        <p:tgtEl>
                                          <p:spTgt spid="23">
                                            <p:txEl>
                                              <p:pRg st="0" end="0"/>
                                            </p:txEl>
                                          </p:spTgt>
                                        </p:tgtEl>
                                      </p:cBhvr>
                                    </p:animEffect>
                                  </p:childTnLst>
                                </p:cTn>
                              </p:par>
                              <p:par>
                                <p:cTn id="84" presetID="22" presetClass="entr" presetSubtype="8" fill="hold" nodeType="withEffect">
                                  <p:stCondLst>
                                    <p:cond delay="2000"/>
                                  </p:stCondLst>
                                  <p:childTnLst>
                                    <p:set>
                                      <p:cBhvr>
                                        <p:cTn id="85" dur="1" fill="hold">
                                          <p:stCondLst>
                                            <p:cond delay="0"/>
                                          </p:stCondLst>
                                        </p:cTn>
                                        <p:tgtEl>
                                          <p:spTgt spid="23">
                                            <p:txEl>
                                              <p:pRg st="1" end="1"/>
                                            </p:txEl>
                                          </p:spTgt>
                                        </p:tgtEl>
                                        <p:attrNameLst>
                                          <p:attrName>style.visibility</p:attrName>
                                        </p:attrNameLst>
                                      </p:cBhvr>
                                      <p:to>
                                        <p:strVal val="visible"/>
                                      </p:to>
                                    </p:set>
                                    <p:animEffect transition="in" filter="wipe(left)">
                                      <p:cBhvr>
                                        <p:cTn id="86" dur="1000"/>
                                        <p:tgtEl>
                                          <p:spTgt spid="23">
                                            <p:txEl>
                                              <p:pRg st="1" end="1"/>
                                            </p:txEl>
                                          </p:spTgt>
                                        </p:tgtEl>
                                      </p:cBhvr>
                                    </p:animEffect>
                                  </p:childTnLst>
                                </p:cTn>
                              </p:par>
                            </p:childTnLst>
                          </p:cTn>
                        </p:par>
                        <p:par>
                          <p:cTn id="87" fill="hold">
                            <p:stCondLst>
                              <p:cond delay="3000"/>
                            </p:stCondLst>
                            <p:childTnLst>
                              <p:par>
                                <p:cTn id="88" presetID="10" presetClass="exit" presetSubtype="0" fill="hold" nodeType="afterEffect">
                                  <p:stCondLst>
                                    <p:cond delay="0"/>
                                  </p:stCondLst>
                                  <p:childTnLst>
                                    <p:animEffect transition="out" filter="fade">
                                      <p:cBhvr>
                                        <p:cTn id="89" dur="1000"/>
                                        <p:tgtEl>
                                          <p:spTgt spid="2"/>
                                        </p:tgtEl>
                                      </p:cBhvr>
                                    </p:animEffect>
                                    <p:set>
                                      <p:cBhvr>
                                        <p:cTn id="90" dur="1" fill="hold">
                                          <p:stCondLst>
                                            <p:cond delay="999"/>
                                          </p:stCondLst>
                                        </p:cTn>
                                        <p:tgtEl>
                                          <p:spTgt spid="2"/>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7" grpId="0" animBg="1"/>
      <p:bldP spid="17" grpId="1" animBg="1"/>
      <p:bldP spid="18" grpId="0" animBg="1"/>
      <p:bldP spid="18" grpId="1" animBg="1"/>
      <p:bldP spid="19" grpId="0" animBg="1"/>
      <p:bldP spid="19" grpId="1" animBg="1"/>
      <p:bldP spid="23" grpId="0" uiExpand="1" build="allAtOnce" animBg="1"/>
      <p:bldP spid="22" grpId="0" animBg="1"/>
      <p:bldP spid="22" grpId="1" animBg="1"/>
      <p:bldP spid="20" grpId="0" animBg="1"/>
      <p:bldP spid="20" grpId="1" animBg="1"/>
      <p:bldP spid="21" grpId="0" animBg="1"/>
      <p:bldP spid="21"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news.nationalgeographic.com/content/dam/news/2015/09/mystery-man/2-first_human_graphics-2.ngsversion.1448922261266.adapt.280.1.jpg"/>
          <p:cNvPicPr>
            <a:picLocks noChangeAspect="1" noChangeArrowheads="1"/>
          </p:cNvPicPr>
          <p:nvPr/>
        </p:nvPicPr>
        <p:blipFill>
          <a:blip r:embed="rId2"/>
          <a:srcRect/>
          <a:stretch>
            <a:fillRect/>
          </a:stretch>
        </p:blipFill>
        <p:spPr bwMode="auto">
          <a:xfrm>
            <a:off x="1487217" y="1752600"/>
            <a:ext cx="5675583" cy="4191000"/>
          </a:xfrm>
          <a:prstGeom prst="rect">
            <a:avLst/>
          </a:prstGeom>
          <a:noFill/>
        </p:spPr>
      </p:pic>
      <p:sp>
        <p:nvSpPr>
          <p:cNvPr id="10" name="Rectangle 9"/>
          <p:cNvSpPr/>
          <p:nvPr/>
        </p:nvSpPr>
        <p:spPr>
          <a:xfrm>
            <a:off x="0" y="5903893"/>
            <a:ext cx="9144000" cy="954107"/>
          </a:xfrm>
          <a:prstGeom prst="rect">
            <a:avLst/>
          </a:prstGeom>
          <a:solidFill>
            <a:schemeClr val="tx1">
              <a:lumMod val="65000"/>
              <a:lumOff val="35000"/>
            </a:schemeClr>
          </a:solidFill>
        </p:spPr>
        <p:txBody>
          <a:bodyPr wrap="square">
            <a:spAutoFit/>
          </a:bodyPr>
          <a:lstStyle/>
          <a:p>
            <a:r>
              <a:rPr lang="en-US" sz="2800" dirty="0" smtClean="0">
                <a:solidFill>
                  <a:schemeClr val="bg1"/>
                </a:solidFill>
              </a:rPr>
              <a:t>       one hypothesis:  deliberate body disposal in a single</a:t>
            </a:r>
          </a:p>
          <a:p>
            <a:r>
              <a:rPr lang="en-US" sz="2800" dirty="0" smtClean="0">
                <a:solidFill>
                  <a:schemeClr val="bg1"/>
                </a:solidFill>
              </a:rPr>
              <a:t>		 	    location by a </a:t>
            </a:r>
            <a:r>
              <a:rPr lang="en-US" sz="2800" dirty="0" err="1" smtClean="0">
                <a:solidFill>
                  <a:schemeClr val="bg1"/>
                </a:solidFill>
              </a:rPr>
              <a:t>hominin</a:t>
            </a:r>
            <a:r>
              <a:rPr lang="en-US" sz="2800" dirty="0" smtClean="0">
                <a:solidFill>
                  <a:schemeClr val="bg1"/>
                </a:solidFill>
              </a:rPr>
              <a:t> species </a:t>
            </a:r>
            <a:endParaRPr lang="en-US" sz="2800" dirty="0">
              <a:solidFill>
                <a:schemeClr val="bg1"/>
              </a:solidFill>
            </a:endParaRPr>
          </a:p>
        </p:txBody>
      </p:sp>
      <p:sp>
        <p:nvSpPr>
          <p:cNvPr id="3" name="TextBox 2"/>
          <p:cNvSpPr txBox="1"/>
          <p:nvPr/>
        </p:nvSpPr>
        <p:spPr>
          <a:xfrm>
            <a:off x="0" y="0"/>
            <a:ext cx="9144000" cy="707886"/>
          </a:xfrm>
          <a:prstGeom prst="rect">
            <a:avLst/>
          </a:prstGeom>
          <a:noFill/>
        </p:spPr>
        <p:txBody>
          <a:bodyPr wrap="square" rtlCol="0">
            <a:spAutoFit/>
          </a:bodyPr>
          <a:lstStyle/>
          <a:p>
            <a:pPr algn="ctr"/>
            <a:r>
              <a:rPr lang="en-US" sz="4000" b="1" dirty="0" smtClean="0"/>
              <a:t>‘</a:t>
            </a:r>
            <a:r>
              <a:rPr lang="en-US" sz="4000" b="1" dirty="0" err="1" smtClean="0"/>
              <a:t>nadeli</a:t>
            </a:r>
            <a:r>
              <a:rPr lang="en-US" sz="4000" b="1" dirty="0" smtClean="0"/>
              <a:t>’ Fossils  - Where do they fit??</a:t>
            </a:r>
            <a:endParaRPr lang="en-US" sz="4000" b="1" dirty="0"/>
          </a:p>
        </p:txBody>
      </p:sp>
      <p:sp useBgFill="1">
        <p:nvSpPr>
          <p:cNvPr id="7" name="TextBox 6"/>
          <p:cNvSpPr txBox="1"/>
          <p:nvPr/>
        </p:nvSpPr>
        <p:spPr>
          <a:xfrm>
            <a:off x="0" y="0"/>
            <a:ext cx="9144000" cy="830997"/>
          </a:xfrm>
          <a:prstGeom prst="rect">
            <a:avLst/>
          </a:prstGeom>
        </p:spPr>
        <p:txBody>
          <a:bodyPr wrap="square" rtlCol="0">
            <a:spAutoFit/>
          </a:bodyPr>
          <a:lstStyle/>
          <a:p>
            <a:r>
              <a:rPr lang="en-US" sz="4800" b="1" dirty="0" smtClean="0">
                <a:latin typeface="Tempus Sans ITC" pitchFamily="82" charset="0"/>
              </a:rPr>
              <a:t>          the Rising Star Cave </a:t>
            </a:r>
            <a:endParaRPr lang="en-US" sz="4800" b="1" dirty="0">
              <a:latin typeface="Tempus Sans ITC" pitchFamily="82" charset="0"/>
            </a:endParaRPr>
          </a:p>
        </p:txBody>
      </p:sp>
      <p:pic>
        <p:nvPicPr>
          <p:cNvPr id="12" name="Picture 2" descr="Homo naledi skeletal specimens.jpg"/>
          <p:cNvPicPr>
            <a:picLocks noChangeAspect="1" noChangeArrowheads="1"/>
          </p:cNvPicPr>
          <p:nvPr/>
        </p:nvPicPr>
        <p:blipFill>
          <a:blip r:embed="rId3"/>
          <a:srcRect/>
          <a:stretch>
            <a:fillRect/>
          </a:stretch>
        </p:blipFill>
        <p:spPr bwMode="auto">
          <a:xfrm>
            <a:off x="1905000" y="1026344"/>
            <a:ext cx="5257800" cy="5907856"/>
          </a:xfrm>
          <a:prstGeom prst="rect">
            <a:avLst/>
          </a:prstGeom>
          <a:noFill/>
        </p:spPr>
      </p:pic>
      <p:sp>
        <p:nvSpPr>
          <p:cNvPr id="4" name="TextBox 3"/>
          <p:cNvSpPr txBox="1"/>
          <p:nvPr/>
        </p:nvSpPr>
        <p:spPr>
          <a:xfrm>
            <a:off x="-1179576" y="1088136"/>
            <a:ext cx="10305288" cy="707886"/>
          </a:xfrm>
          <a:prstGeom prst="rect">
            <a:avLst/>
          </a:prstGeom>
          <a:solidFill>
            <a:schemeClr val="tx1">
              <a:lumMod val="65000"/>
              <a:lumOff val="35000"/>
            </a:schemeClr>
          </a:solidFill>
        </p:spPr>
        <p:txBody>
          <a:bodyPr wrap="square" rtlCol="0">
            <a:spAutoFit/>
          </a:bodyPr>
          <a:lstStyle/>
          <a:p>
            <a:r>
              <a:rPr lang="en-US" sz="4000" b="1" dirty="0" smtClean="0">
                <a:solidFill>
                  <a:schemeClr val="bg1"/>
                </a:solidFill>
                <a:effectLst>
                  <a:outerShdw dist="50800" dir="5400000" algn="ctr" rotWithShape="0">
                    <a:srgbClr val="FF0000"/>
                  </a:outerShdw>
                </a:effectLst>
                <a:latin typeface="Tempus Sans ITC" pitchFamily="82" charset="0"/>
              </a:rPr>
              <a:t>  	  How did these remains get here?</a:t>
            </a:r>
            <a:endParaRPr lang="en-US" sz="4000" b="1" dirty="0">
              <a:solidFill>
                <a:schemeClr val="bg1"/>
              </a:solidFill>
              <a:effectLst>
                <a:outerShdw dist="50800" dir="5400000" algn="ctr" rotWithShape="0">
                  <a:srgbClr val="FF0000"/>
                </a:outerShdw>
              </a:effectLst>
              <a:latin typeface="Tempus Sans ITC" pitchFamily="82" charset="0"/>
            </a:endParaRPr>
          </a:p>
        </p:txBody>
      </p:sp>
      <p:grpSp>
        <p:nvGrpSpPr>
          <p:cNvPr id="15" name="Group 14"/>
          <p:cNvGrpSpPr/>
          <p:nvPr/>
        </p:nvGrpSpPr>
        <p:grpSpPr>
          <a:xfrm>
            <a:off x="3255264" y="2176272"/>
            <a:ext cx="2377440" cy="3374136"/>
            <a:chOff x="3255264" y="2176272"/>
            <a:chExt cx="2377440" cy="3374136"/>
          </a:xfrm>
        </p:grpSpPr>
        <p:grpSp>
          <p:nvGrpSpPr>
            <p:cNvPr id="8" name="Group 7"/>
            <p:cNvGrpSpPr/>
            <p:nvPr/>
          </p:nvGrpSpPr>
          <p:grpSpPr>
            <a:xfrm>
              <a:off x="3276600" y="2209800"/>
              <a:ext cx="2306228" cy="3276600"/>
              <a:chOff x="3392424" y="1295400"/>
              <a:chExt cx="2306228" cy="3276600"/>
            </a:xfrm>
          </p:grpSpPr>
          <p:pic>
            <p:nvPicPr>
              <p:cNvPr id="11" name="Picture 8" descr="http://news.nationalgeographic.com/content/dam/news/2015/09/mystery-man/MM8345_20150306_134-3.ngsversion.1441905176070.adapt.676.1.jpg"/>
              <p:cNvPicPr>
                <a:picLocks noChangeAspect="1" noChangeArrowheads="1"/>
              </p:cNvPicPr>
              <p:nvPr/>
            </p:nvPicPr>
            <p:blipFill>
              <a:blip r:embed="rId4"/>
              <a:srcRect l="19979" t="2784" r="16007" b="7873"/>
              <a:stretch>
                <a:fillRect/>
              </a:stretch>
            </p:blipFill>
            <p:spPr bwMode="auto">
              <a:xfrm>
                <a:off x="3394364" y="1295400"/>
                <a:ext cx="2304288" cy="2895600"/>
              </a:xfrm>
              <a:prstGeom prst="rect">
                <a:avLst/>
              </a:prstGeom>
              <a:noFill/>
              <a:ln>
                <a:noFill/>
              </a:ln>
            </p:spPr>
          </p:pic>
          <p:sp>
            <p:nvSpPr>
              <p:cNvPr id="13" name="TextBox 12"/>
              <p:cNvSpPr txBox="1"/>
              <p:nvPr/>
            </p:nvSpPr>
            <p:spPr>
              <a:xfrm>
                <a:off x="3392424" y="4141113"/>
                <a:ext cx="2304288" cy="430887"/>
              </a:xfrm>
              <a:prstGeom prst="rect">
                <a:avLst/>
              </a:prstGeom>
              <a:solidFill>
                <a:srgbClr val="18170E"/>
              </a:solidFill>
              <a:ln>
                <a:noFill/>
              </a:ln>
            </p:spPr>
            <p:txBody>
              <a:bodyPr wrap="square" rtlCol="0">
                <a:spAutoFit/>
              </a:bodyPr>
              <a:lstStyle/>
              <a:p>
                <a:pPr algn="ctr"/>
                <a:r>
                  <a:rPr lang="en-US" sz="2200" b="1" dirty="0" smtClean="0">
                    <a:solidFill>
                      <a:schemeClr val="bg1"/>
                    </a:solidFill>
                  </a:rPr>
                  <a:t>??????  </a:t>
                </a:r>
                <a:r>
                  <a:rPr lang="en-US" sz="2200" b="1" dirty="0" err="1" smtClean="0">
                    <a:solidFill>
                      <a:schemeClr val="bg1"/>
                    </a:solidFill>
                  </a:rPr>
                  <a:t>naledi</a:t>
                </a:r>
                <a:endParaRPr lang="en-US" sz="2200" b="1" dirty="0">
                  <a:solidFill>
                    <a:schemeClr val="bg1"/>
                  </a:solidFill>
                </a:endParaRPr>
              </a:p>
            </p:txBody>
          </p:sp>
        </p:grpSp>
        <p:sp>
          <p:nvSpPr>
            <p:cNvPr id="14" name="Rectangle 13"/>
            <p:cNvSpPr/>
            <p:nvPr/>
          </p:nvSpPr>
          <p:spPr>
            <a:xfrm>
              <a:off x="3255264" y="2176272"/>
              <a:ext cx="2377440" cy="3374136"/>
            </a:xfrm>
            <a:prstGeom prst="rect">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0"/>
                                  </p:stCondLst>
                                  <p:childTnLst>
                                    <p:animEffect transition="out" filter="fade">
                                      <p:cBhvr>
                                        <p:cTn id="6" dur="2000"/>
                                        <p:tgtEl>
                                          <p:spTgt spid="9"/>
                                        </p:tgtEl>
                                      </p:cBhvr>
                                    </p:animEffect>
                                    <p:anim calcmode="lin" valueType="num">
                                      <p:cBhvr>
                                        <p:cTn id="7" dur="2000"/>
                                        <p:tgtEl>
                                          <p:spTgt spid="9"/>
                                        </p:tgtEl>
                                        <p:attrNameLst>
                                          <p:attrName>ppt_x</p:attrName>
                                        </p:attrNameLst>
                                      </p:cBhvr>
                                      <p:tavLst>
                                        <p:tav tm="0">
                                          <p:val>
                                            <p:strVal val="ppt_x"/>
                                          </p:val>
                                        </p:tav>
                                        <p:tav tm="100000">
                                          <p:val>
                                            <p:strVal val="ppt_x"/>
                                          </p:val>
                                        </p:tav>
                                      </p:tavLst>
                                    </p:anim>
                                    <p:anim calcmode="lin" valueType="num">
                                      <p:cBhvr>
                                        <p:cTn id="8" dur="2000"/>
                                        <p:tgtEl>
                                          <p:spTgt spid="9"/>
                                        </p:tgtEl>
                                        <p:attrNameLst>
                                          <p:attrName>ppt_y</p:attrName>
                                        </p:attrNameLst>
                                      </p:cBhvr>
                                      <p:tavLst>
                                        <p:tav tm="0">
                                          <p:val>
                                            <p:strVal val="ppt_y"/>
                                          </p:val>
                                        </p:tav>
                                        <p:tav tm="100000">
                                          <p:val>
                                            <p:strVal val="ppt_y+.1"/>
                                          </p:val>
                                        </p:tav>
                                      </p:tavLst>
                                    </p:anim>
                                    <p:set>
                                      <p:cBhvr>
                                        <p:cTn id="9" dur="1" fill="hold">
                                          <p:stCondLst>
                                            <p:cond delay="1999"/>
                                          </p:stCondLst>
                                        </p:cTn>
                                        <p:tgtEl>
                                          <p:spTgt spid="9"/>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10" presetClass="exit" presetSubtype="0" fill="hold" grpId="0" nodeType="withEffect">
                                  <p:stCondLst>
                                    <p:cond delay="0"/>
                                  </p:stCondLst>
                                  <p:childTnLst>
                                    <p:animEffect transition="out" filter="fade">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Homo naledi skeletal specimens.jpg"/>
          <p:cNvPicPr>
            <a:picLocks noChangeAspect="1" noChangeArrowheads="1"/>
          </p:cNvPicPr>
          <p:nvPr/>
        </p:nvPicPr>
        <p:blipFill>
          <a:blip r:embed="rId2"/>
          <a:srcRect/>
          <a:stretch>
            <a:fillRect/>
          </a:stretch>
        </p:blipFill>
        <p:spPr bwMode="auto">
          <a:xfrm>
            <a:off x="1905000" y="1026344"/>
            <a:ext cx="5257800" cy="5907856"/>
          </a:xfrm>
          <a:prstGeom prst="rect">
            <a:avLst/>
          </a:prstGeom>
          <a:noFill/>
        </p:spPr>
      </p:pic>
      <p:cxnSp>
        <p:nvCxnSpPr>
          <p:cNvPr id="16" name="Straight Arrow Connector 15"/>
          <p:cNvCxnSpPr/>
          <p:nvPr/>
        </p:nvCxnSpPr>
        <p:spPr>
          <a:xfrm rot="5400000">
            <a:off x="2781300" y="5676900"/>
            <a:ext cx="762000" cy="533400"/>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5219700" y="1257300"/>
            <a:ext cx="1066800" cy="685800"/>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276600" y="2209800"/>
            <a:ext cx="2306228" cy="3276600"/>
            <a:chOff x="3392424" y="1295400"/>
            <a:chExt cx="2306228" cy="3276600"/>
          </a:xfrm>
        </p:grpSpPr>
        <p:pic>
          <p:nvPicPr>
            <p:cNvPr id="2" name="Picture 8" descr="http://news.nationalgeographic.com/content/dam/news/2015/09/mystery-man/MM8345_20150306_134-3.ngsversion.1441905176070.adapt.676.1.jpg"/>
            <p:cNvPicPr>
              <a:picLocks noChangeAspect="1" noChangeArrowheads="1"/>
            </p:cNvPicPr>
            <p:nvPr/>
          </p:nvPicPr>
          <p:blipFill>
            <a:blip r:embed="rId3"/>
            <a:srcRect l="19979" t="2784" r="16007" b="7873"/>
            <a:stretch>
              <a:fillRect/>
            </a:stretch>
          </p:blipFill>
          <p:spPr bwMode="auto">
            <a:xfrm>
              <a:off x="3394364" y="1295400"/>
              <a:ext cx="2304288" cy="2895600"/>
            </a:xfrm>
            <a:prstGeom prst="rect">
              <a:avLst/>
            </a:prstGeom>
            <a:noFill/>
            <a:ln>
              <a:noFill/>
            </a:ln>
          </p:spPr>
        </p:pic>
        <p:sp>
          <p:nvSpPr>
            <p:cNvPr id="9" name="TextBox 8"/>
            <p:cNvSpPr txBox="1"/>
            <p:nvPr/>
          </p:nvSpPr>
          <p:spPr>
            <a:xfrm>
              <a:off x="3392424" y="4141113"/>
              <a:ext cx="2304288" cy="430887"/>
            </a:xfrm>
            <a:prstGeom prst="rect">
              <a:avLst/>
            </a:prstGeom>
            <a:solidFill>
              <a:srgbClr val="18170E"/>
            </a:solidFill>
            <a:ln>
              <a:noFill/>
            </a:ln>
          </p:spPr>
          <p:txBody>
            <a:bodyPr wrap="square" rtlCol="0">
              <a:spAutoFit/>
            </a:bodyPr>
            <a:lstStyle/>
            <a:p>
              <a:pPr algn="ctr"/>
              <a:r>
                <a:rPr lang="en-US" sz="2200" b="1" dirty="0" smtClean="0">
                  <a:solidFill>
                    <a:schemeClr val="bg1"/>
                  </a:solidFill>
                </a:rPr>
                <a:t>??????  </a:t>
              </a:r>
              <a:r>
                <a:rPr lang="en-US" sz="2200" b="1" dirty="0" err="1" smtClean="0">
                  <a:solidFill>
                    <a:schemeClr val="bg1"/>
                  </a:solidFill>
                </a:rPr>
                <a:t>naledi</a:t>
              </a:r>
              <a:endParaRPr lang="en-US" sz="2200" b="1" dirty="0">
                <a:solidFill>
                  <a:schemeClr val="bg1"/>
                </a:solidFill>
              </a:endParaRPr>
            </a:p>
          </p:txBody>
        </p:sp>
      </p:grpSp>
      <p:sp>
        <p:nvSpPr>
          <p:cNvPr id="20" name="TextBox 19"/>
          <p:cNvSpPr txBox="1"/>
          <p:nvPr/>
        </p:nvSpPr>
        <p:spPr>
          <a:xfrm>
            <a:off x="0" y="0"/>
            <a:ext cx="9144000" cy="830997"/>
          </a:xfrm>
          <a:prstGeom prst="rect">
            <a:avLst/>
          </a:prstGeom>
          <a:noFill/>
        </p:spPr>
        <p:txBody>
          <a:bodyPr wrap="square" rtlCol="0">
            <a:spAutoFit/>
          </a:bodyPr>
          <a:lstStyle/>
          <a:p>
            <a:r>
              <a:rPr lang="en-US" sz="4800" b="1" dirty="0" smtClean="0">
                <a:latin typeface="Tempus Sans ITC" pitchFamily="82" charset="0"/>
              </a:rPr>
              <a:t>          the Rising Star Cave </a:t>
            </a:r>
            <a:endParaRPr lang="en-US" sz="4800" b="1" dirty="0">
              <a:latin typeface="Tempus Sans ITC" pitchFamily="82" charset="0"/>
            </a:endParaRPr>
          </a:p>
        </p:txBody>
      </p:sp>
      <p:sp useBgFill="1">
        <p:nvSpPr>
          <p:cNvPr id="17" name="TextBox 16"/>
          <p:cNvSpPr txBox="1"/>
          <p:nvPr/>
        </p:nvSpPr>
        <p:spPr>
          <a:xfrm>
            <a:off x="0" y="0"/>
            <a:ext cx="9144000" cy="677108"/>
          </a:xfrm>
          <a:prstGeom prst="rect">
            <a:avLst/>
          </a:prstGeom>
        </p:spPr>
        <p:txBody>
          <a:bodyPr wrap="square" rtlCol="0">
            <a:spAutoFit/>
          </a:bodyPr>
          <a:lstStyle/>
          <a:p>
            <a:r>
              <a:rPr lang="en-US" sz="3800" b="1" dirty="0" smtClean="0"/>
              <a:t>??? </a:t>
            </a:r>
            <a:r>
              <a:rPr lang="en-US" sz="3800" b="1" dirty="0" err="1" smtClean="0"/>
              <a:t>naledi</a:t>
            </a:r>
            <a:r>
              <a:rPr lang="en-US" sz="3800" b="1" dirty="0" smtClean="0"/>
              <a:t> – to what Genus do they belong?</a:t>
            </a:r>
            <a:endParaRPr lang="en-US" sz="3800" b="1" dirty="0"/>
          </a:p>
        </p:txBody>
      </p:sp>
      <p:sp useBgFill="1">
        <p:nvSpPr>
          <p:cNvPr id="18" name="Rectangle 17"/>
          <p:cNvSpPr/>
          <p:nvPr/>
        </p:nvSpPr>
        <p:spPr>
          <a:xfrm>
            <a:off x="2286000" y="0"/>
            <a:ext cx="6858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81000" y="2895600"/>
            <a:ext cx="2407920" cy="3273552"/>
            <a:chOff x="341701" y="2885832"/>
            <a:chExt cx="3573973" cy="4483853"/>
          </a:xfrm>
        </p:grpSpPr>
        <p:pic>
          <p:nvPicPr>
            <p:cNvPr id="6" name="Picture 4" descr="sculpting human evolution elisabeth dayns"/>
            <p:cNvPicPr>
              <a:picLocks noChangeAspect="1" noChangeArrowheads="1"/>
            </p:cNvPicPr>
            <p:nvPr/>
          </p:nvPicPr>
          <p:blipFill>
            <a:blip r:embed="rId4"/>
            <a:srcRect l="13341" t="4166" r="14223" b="1985"/>
            <a:stretch>
              <a:fillRect/>
            </a:stretch>
          </p:blipFill>
          <p:spPr bwMode="auto">
            <a:xfrm>
              <a:off x="341701" y="2885832"/>
              <a:ext cx="3571514" cy="3888096"/>
            </a:xfrm>
            <a:prstGeom prst="rect">
              <a:avLst/>
            </a:prstGeom>
            <a:noFill/>
            <a:ln w="50800">
              <a:noFill/>
            </a:ln>
          </p:spPr>
        </p:pic>
        <p:sp>
          <p:nvSpPr>
            <p:cNvPr id="7" name="TextBox 6"/>
            <p:cNvSpPr txBox="1"/>
            <p:nvPr/>
          </p:nvSpPr>
          <p:spPr>
            <a:xfrm>
              <a:off x="346225" y="6779490"/>
              <a:ext cx="3569449" cy="590195"/>
            </a:xfrm>
            <a:prstGeom prst="rect">
              <a:avLst/>
            </a:prstGeom>
            <a:solidFill>
              <a:srgbClr val="18170E"/>
            </a:solidFill>
          </p:spPr>
          <p:txBody>
            <a:bodyPr wrap="square" rtlCol="0">
              <a:spAutoFit/>
            </a:bodyPr>
            <a:lstStyle/>
            <a:p>
              <a:pPr algn="ctr"/>
              <a:r>
                <a:rPr lang="en-US" sz="2200" b="1" dirty="0" smtClean="0">
                  <a:solidFill>
                    <a:schemeClr val="bg1"/>
                  </a:solidFill>
                </a:rPr>
                <a:t>A. </a:t>
              </a:r>
              <a:r>
                <a:rPr lang="en-US" sz="2200" b="1" dirty="0" err="1" smtClean="0">
                  <a:solidFill>
                    <a:schemeClr val="bg1"/>
                  </a:solidFill>
                </a:rPr>
                <a:t>africanus</a:t>
              </a:r>
              <a:endParaRPr lang="en-US" sz="2200" b="1" dirty="0">
                <a:solidFill>
                  <a:schemeClr val="bg1"/>
                </a:solidFill>
              </a:endParaRPr>
            </a:p>
          </p:txBody>
        </p:sp>
      </p:grpSp>
      <p:grpSp>
        <p:nvGrpSpPr>
          <p:cNvPr id="11" name="Group 10"/>
          <p:cNvGrpSpPr/>
          <p:nvPr/>
        </p:nvGrpSpPr>
        <p:grpSpPr>
          <a:xfrm>
            <a:off x="6122126" y="1295400"/>
            <a:ext cx="2345218" cy="3250287"/>
            <a:chOff x="6122126" y="1295400"/>
            <a:chExt cx="2345218" cy="3250287"/>
          </a:xfrm>
        </p:grpSpPr>
        <p:pic>
          <p:nvPicPr>
            <p:cNvPr id="4" name="Picture 2" descr="https://upload.wikimedia.org/wikipedia/commons/4/48/Homo_habilis.JPG"/>
            <p:cNvPicPr>
              <a:picLocks noChangeAspect="1" noChangeArrowheads="1"/>
            </p:cNvPicPr>
            <p:nvPr/>
          </p:nvPicPr>
          <p:blipFill>
            <a:blip r:embed="rId5"/>
            <a:srcRect l="19073" t="8740" r="24916" b="40559"/>
            <a:stretch>
              <a:fillRect/>
            </a:stretch>
          </p:blipFill>
          <p:spPr bwMode="auto">
            <a:xfrm>
              <a:off x="6122126" y="1295400"/>
              <a:ext cx="2336074" cy="2819400"/>
            </a:xfrm>
            <a:prstGeom prst="rect">
              <a:avLst/>
            </a:prstGeom>
            <a:noFill/>
          </p:spPr>
        </p:pic>
        <p:sp>
          <p:nvSpPr>
            <p:cNvPr id="8" name="TextBox 7"/>
            <p:cNvSpPr txBox="1"/>
            <p:nvPr/>
          </p:nvSpPr>
          <p:spPr>
            <a:xfrm>
              <a:off x="6126480" y="4114800"/>
              <a:ext cx="2340864" cy="430887"/>
            </a:xfrm>
            <a:prstGeom prst="rect">
              <a:avLst/>
            </a:prstGeom>
            <a:solidFill>
              <a:srgbClr val="18170E"/>
            </a:solidFill>
          </p:spPr>
          <p:txBody>
            <a:bodyPr wrap="square" rtlCol="0">
              <a:spAutoFit/>
            </a:bodyPr>
            <a:lstStyle/>
            <a:p>
              <a:pPr algn="ctr"/>
              <a:r>
                <a:rPr lang="en-US" sz="2200" b="1" dirty="0" smtClean="0">
                  <a:solidFill>
                    <a:schemeClr val="bg1"/>
                  </a:solidFill>
                </a:rPr>
                <a:t>H. </a:t>
              </a:r>
              <a:r>
                <a:rPr lang="en-US" sz="2200" b="1" dirty="0" err="1" smtClean="0">
                  <a:solidFill>
                    <a:schemeClr val="bg1"/>
                  </a:solidFill>
                </a:rPr>
                <a:t>habilis</a:t>
              </a:r>
              <a:endParaRPr lang="en-US" sz="2200" b="1" dirty="0">
                <a:solidFill>
                  <a:schemeClr val="bg1"/>
                </a:solidFill>
              </a:endParaRPr>
            </a:p>
          </p:txBody>
        </p:sp>
      </p:grpSp>
      <p:sp>
        <p:nvSpPr>
          <p:cNvPr id="12" name="TextBox 11"/>
          <p:cNvSpPr txBox="1"/>
          <p:nvPr/>
        </p:nvSpPr>
        <p:spPr>
          <a:xfrm>
            <a:off x="304800" y="6248400"/>
            <a:ext cx="2633472" cy="430887"/>
          </a:xfrm>
          <a:prstGeom prst="rect">
            <a:avLst/>
          </a:prstGeom>
          <a:solidFill>
            <a:srgbClr val="18170E"/>
          </a:solidFill>
        </p:spPr>
        <p:txBody>
          <a:bodyPr wrap="square" rtlCol="0">
            <a:spAutoFit/>
          </a:bodyPr>
          <a:lstStyle/>
          <a:p>
            <a:pPr algn="ctr"/>
            <a:r>
              <a:rPr lang="en-US" sz="2200" b="1" dirty="0" smtClean="0">
                <a:solidFill>
                  <a:schemeClr val="bg1"/>
                </a:solidFill>
              </a:rPr>
              <a:t>AUSTRALOPITHECUS</a:t>
            </a:r>
            <a:endParaRPr lang="en-US" sz="2200" b="1" dirty="0">
              <a:solidFill>
                <a:schemeClr val="bg1"/>
              </a:solidFill>
            </a:endParaRPr>
          </a:p>
        </p:txBody>
      </p:sp>
      <p:sp>
        <p:nvSpPr>
          <p:cNvPr id="13" name="TextBox 12"/>
          <p:cNvSpPr txBox="1"/>
          <p:nvPr/>
        </p:nvSpPr>
        <p:spPr>
          <a:xfrm>
            <a:off x="6053328" y="762000"/>
            <a:ext cx="2404872" cy="430887"/>
          </a:xfrm>
          <a:prstGeom prst="rect">
            <a:avLst/>
          </a:prstGeom>
          <a:solidFill>
            <a:srgbClr val="18170E"/>
          </a:solidFill>
        </p:spPr>
        <p:txBody>
          <a:bodyPr wrap="square" rtlCol="0">
            <a:spAutoFit/>
          </a:bodyPr>
          <a:lstStyle/>
          <a:p>
            <a:pPr algn="ctr"/>
            <a:r>
              <a:rPr lang="en-US" sz="2200" b="1" dirty="0" smtClean="0">
                <a:solidFill>
                  <a:schemeClr val="bg1"/>
                </a:solidFill>
              </a:rPr>
              <a:t>HOMO</a:t>
            </a:r>
            <a:endParaRPr lang="en-US" sz="2200" b="1" dirty="0">
              <a:solidFill>
                <a:schemeClr val="bg1"/>
              </a:solidFill>
            </a:endParaRPr>
          </a:p>
        </p:txBody>
      </p:sp>
      <p:sp>
        <p:nvSpPr>
          <p:cNvPr id="22" name="Rectangle 21"/>
          <p:cNvSpPr/>
          <p:nvPr/>
        </p:nvSpPr>
        <p:spPr>
          <a:xfrm>
            <a:off x="3255264" y="2176272"/>
            <a:ext cx="2377440" cy="3374136"/>
          </a:xfrm>
          <a:prstGeom prst="rect">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76600" y="4876800"/>
            <a:ext cx="2362200" cy="677108"/>
          </a:xfrm>
          <a:prstGeom prst="rect">
            <a:avLst/>
          </a:prstGeom>
          <a:noFill/>
        </p:spPr>
        <p:txBody>
          <a:bodyPr wrap="square" rtlCol="0">
            <a:spAutoFit/>
          </a:bodyPr>
          <a:lstStyle/>
          <a:p>
            <a:r>
              <a:rPr lang="en-US" sz="3800" b="1" dirty="0" smtClean="0"/>
              <a:t>??? </a:t>
            </a:r>
            <a:r>
              <a:rPr lang="en-US" sz="3800" b="1" dirty="0" err="1" smtClean="0"/>
              <a:t>naledi</a:t>
            </a:r>
            <a:endParaRPr lang="en-US" sz="3800" b="1" dirty="0"/>
          </a:p>
        </p:txBody>
      </p:sp>
      <p:sp>
        <p:nvSpPr>
          <p:cNvPr id="19" name="Oval 18"/>
          <p:cNvSpPr/>
          <p:nvPr/>
        </p:nvSpPr>
        <p:spPr>
          <a:xfrm>
            <a:off x="3048000" y="4953000"/>
            <a:ext cx="2743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4"/>
                                        </p:tgtEl>
                                      </p:cBhvr>
                                    </p:animEffect>
                                    <p:set>
                                      <p:cBhvr>
                                        <p:cTn id="7" dur="1" fill="hold">
                                          <p:stCondLst>
                                            <p:cond delay="999"/>
                                          </p:stCondLst>
                                        </p:cTn>
                                        <p:tgtEl>
                                          <p:spTgt spid="2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64" presetClass="path" presetSubtype="0" accel="50000" decel="50000" fill="hold" grpId="2" nodeType="withEffect">
                                  <p:stCondLst>
                                    <p:cond delay="0"/>
                                  </p:stCondLst>
                                  <p:childTnLst>
                                    <p:animMotion origin="layout" path="M 0 3.33333E-6 L -0.32917 -0.70486 " pathEditMode="relative" rAng="0" ptsTypes="AA">
                                      <p:cBhvr>
                                        <p:cTn id="17" dur="1000" fill="hold"/>
                                        <p:tgtEl>
                                          <p:spTgt spid="23"/>
                                        </p:tgtEl>
                                        <p:attrNameLst>
                                          <p:attrName>ppt_x</p:attrName>
                                          <p:attrName>ppt_y</p:attrName>
                                        </p:attrNameLst>
                                      </p:cBhvr>
                                      <p:rCtr x="-165" y="-353"/>
                                    </p:animMotion>
                                  </p:childTnLst>
                                </p:cTn>
                              </p:par>
                              <p:par>
                                <p:cTn id="18" presetID="10" presetClass="entr" presetSubtype="0" fill="hold" grpId="0"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10" presetClass="exit" presetSubtype="0" fill="hold" grpId="0" nodeType="withEffect">
                                  <p:stCondLst>
                                    <p:cond delay="500"/>
                                  </p:stCondLst>
                                  <p:childTnLst>
                                    <p:animEffect transition="out" filter="fade">
                                      <p:cBhvr>
                                        <p:cTn id="25" dur="1000"/>
                                        <p:tgtEl>
                                          <p:spTgt spid="20"/>
                                        </p:tgtEl>
                                      </p:cBhvr>
                                    </p:animEffect>
                                    <p:set>
                                      <p:cBhvr>
                                        <p:cTn id="26" dur="1" fill="hold">
                                          <p:stCondLst>
                                            <p:cond delay="999"/>
                                          </p:stCondLst>
                                        </p:cTn>
                                        <p:tgtEl>
                                          <p:spTgt spid="20"/>
                                        </p:tgtEl>
                                        <p:attrNameLst>
                                          <p:attrName>style.visibility</p:attrName>
                                        </p:attrNameLst>
                                      </p:cBhvr>
                                      <p:to>
                                        <p:strVal val="hidden"/>
                                      </p:to>
                                    </p:set>
                                  </p:childTnLst>
                                </p:cTn>
                              </p:par>
                              <p:par>
                                <p:cTn id="27" presetID="10" presetClass="exit" presetSubtype="0" fill="hold" grpId="3" nodeType="withEffect">
                                  <p:stCondLst>
                                    <p:cond delay="500"/>
                                  </p:stCondLst>
                                  <p:childTnLst>
                                    <p:animEffect transition="out" filter="fade">
                                      <p:cBhvr>
                                        <p:cTn id="28" dur="1000"/>
                                        <p:tgtEl>
                                          <p:spTgt spid="23"/>
                                        </p:tgtEl>
                                      </p:cBhvr>
                                    </p:animEffect>
                                    <p:set>
                                      <p:cBhvr>
                                        <p:cTn id="29" dur="1" fill="hold">
                                          <p:stCondLst>
                                            <p:cond delay="999"/>
                                          </p:stCondLst>
                                        </p:cTn>
                                        <p:tgtEl>
                                          <p:spTgt spid="23"/>
                                        </p:tgtEl>
                                        <p:attrNameLst>
                                          <p:attrName>style.visibility</p:attrName>
                                        </p:attrNameLst>
                                      </p:cBhvr>
                                      <p:to>
                                        <p:strVal val="hidden"/>
                                      </p:to>
                                    </p:set>
                                  </p:childTnLst>
                                </p:cTn>
                              </p:par>
                              <p:par>
                                <p:cTn id="30" presetID="10" presetClass="exit" presetSubtype="0" fill="hold" grpId="1" nodeType="withEffect">
                                  <p:stCondLst>
                                    <p:cond delay="500"/>
                                  </p:stCondLst>
                                  <p:childTnLst>
                                    <p:animEffect transition="out" filter="fade">
                                      <p:cBhvr>
                                        <p:cTn id="31" dur="1000"/>
                                        <p:tgtEl>
                                          <p:spTgt spid="19"/>
                                        </p:tgtEl>
                                      </p:cBhvr>
                                    </p:animEffect>
                                    <p:set>
                                      <p:cBhvr>
                                        <p:cTn id="32" dur="1" fill="hold">
                                          <p:stCondLst>
                                            <p:cond delay="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1" nodeType="clickEffect">
                                  <p:stCondLst>
                                    <p:cond delay="0"/>
                                  </p:stCondLst>
                                  <p:childTnLst>
                                    <p:animEffect transition="out" filter="wipe(left)">
                                      <p:cBhvr>
                                        <p:cTn id="36" dur="1000"/>
                                        <p:tgtEl>
                                          <p:spTgt spid="18"/>
                                        </p:tgtEl>
                                      </p:cBhvr>
                                    </p:animEffect>
                                    <p:set>
                                      <p:cBhvr>
                                        <p:cTn id="37" dur="1" fill="hold">
                                          <p:stCondLst>
                                            <p:cond delay="9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1000"/>
                                        <p:tgtEl>
                                          <p:spTgt spid="16"/>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1000"/>
                                        <p:tgtEl>
                                          <p:spTgt spid="21"/>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animBg="1"/>
      <p:bldP spid="18" grpId="0" animBg="1"/>
      <p:bldP spid="18" grpId="1" animBg="1"/>
      <p:bldP spid="12" grpId="0" animBg="1"/>
      <p:bldP spid="13" grpId="0" animBg="1"/>
      <p:bldP spid="23" grpId="1"/>
      <p:bldP spid="23" grpId="2"/>
      <p:bldP spid="23" grpId="3"/>
      <p:bldP spid="19" grpId="0" animBg="1"/>
      <p:bldP spid="19"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0" y="0"/>
            <a:ext cx="9144000" cy="677108"/>
          </a:xfrm>
          <a:prstGeom prst="rect">
            <a:avLst/>
          </a:prstGeom>
        </p:spPr>
        <p:txBody>
          <a:bodyPr wrap="square" rtlCol="0">
            <a:spAutoFit/>
          </a:bodyPr>
          <a:lstStyle/>
          <a:p>
            <a:r>
              <a:rPr lang="en-US" sz="3800" b="1" dirty="0" smtClean="0"/>
              <a:t>??? </a:t>
            </a:r>
            <a:r>
              <a:rPr lang="en-US" sz="3800" b="1" dirty="0" err="1" smtClean="0"/>
              <a:t>naledi</a:t>
            </a:r>
            <a:r>
              <a:rPr lang="en-US" sz="3800" b="1" dirty="0" smtClean="0"/>
              <a:t> – to what Genus do they belong?</a:t>
            </a:r>
            <a:endParaRPr lang="en-US" sz="3800" b="1" dirty="0"/>
          </a:p>
        </p:txBody>
      </p:sp>
      <p:grpSp>
        <p:nvGrpSpPr>
          <p:cNvPr id="3" name="Group 4"/>
          <p:cNvGrpSpPr/>
          <p:nvPr/>
        </p:nvGrpSpPr>
        <p:grpSpPr>
          <a:xfrm>
            <a:off x="381000" y="2895600"/>
            <a:ext cx="2407920" cy="3273552"/>
            <a:chOff x="341701" y="2885832"/>
            <a:chExt cx="3573973" cy="4483853"/>
          </a:xfrm>
        </p:grpSpPr>
        <p:pic>
          <p:nvPicPr>
            <p:cNvPr id="6" name="Picture 4" descr="sculpting human evolution elisabeth dayns"/>
            <p:cNvPicPr>
              <a:picLocks noChangeAspect="1" noChangeArrowheads="1"/>
            </p:cNvPicPr>
            <p:nvPr/>
          </p:nvPicPr>
          <p:blipFill>
            <a:blip r:embed="rId3"/>
            <a:srcRect l="13341" t="4166" r="14223" b="1985"/>
            <a:stretch>
              <a:fillRect/>
            </a:stretch>
          </p:blipFill>
          <p:spPr bwMode="auto">
            <a:xfrm>
              <a:off x="341701" y="2885832"/>
              <a:ext cx="3571514" cy="3888096"/>
            </a:xfrm>
            <a:prstGeom prst="rect">
              <a:avLst/>
            </a:prstGeom>
            <a:noFill/>
            <a:ln w="50800">
              <a:noFill/>
            </a:ln>
          </p:spPr>
        </p:pic>
        <p:sp>
          <p:nvSpPr>
            <p:cNvPr id="7" name="TextBox 6"/>
            <p:cNvSpPr txBox="1"/>
            <p:nvPr/>
          </p:nvSpPr>
          <p:spPr>
            <a:xfrm>
              <a:off x="346225" y="6779490"/>
              <a:ext cx="3569449" cy="590195"/>
            </a:xfrm>
            <a:prstGeom prst="rect">
              <a:avLst/>
            </a:prstGeom>
            <a:solidFill>
              <a:srgbClr val="18170E"/>
            </a:solidFill>
          </p:spPr>
          <p:txBody>
            <a:bodyPr wrap="square" rtlCol="0">
              <a:spAutoFit/>
            </a:bodyPr>
            <a:lstStyle/>
            <a:p>
              <a:pPr algn="ctr"/>
              <a:r>
                <a:rPr lang="en-US" sz="2200" b="1" dirty="0" smtClean="0">
                  <a:solidFill>
                    <a:schemeClr val="bg1"/>
                  </a:solidFill>
                </a:rPr>
                <a:t>A. </a:t>
              </a:r>
              <a:r>
                <a:rPr lang="en-US" sz="2200" b="1" dirty="0" err="1" smtClean="0">
                  <a:solidFill>
                    <a:schemeClr val="bg1"/>
                  </a:solidFill>
                </a:rPr>
                <a:t>africanus</a:t>
              </a:r>
              <a:endParaRPr lang="en-US" sz="2200" b="1" dirty="0">
                <a:solidFill>
                  <a:schemeClr val="bg1"/>
                </a:solidFill>
              </a:endParaRPr>
            </a:p>
          </p:txBody>
        </p:sp>
      </p:grpSp>
      <p:grpSp>
        <p:nvGrpSpPr>
          <p:cNvPr id="5" name="Group 10"/>
          <p:cNvGrpSpPr/>
          <p:nvPr/>
        </p:nvGrpSpPr>
        <p:grpSpPr>
          <a:xfrm>
            <a:off x="6122126" y="1295400"/>
            <a:ext cx="2345218" cy="3250287"/>
            <a:chOff x="6122126" y="1295400"/>
            <a:chExt cx="2345218" cy="3250287"/>
          </a:xfrm>
        </p:grpSpPr>
        <p:pic>
          <p:nvPicPr>
            <p:cNvPr id="4" name="Picture 2" descr="https://upload.wikimedia.org/wikipedia/commons/4/48/Homo_habilis.JPG"/>
            <p:cNvPicPr>
              <a:picLocks noChangeAspect="1" noChangeArrowheads="1"/>
            </p:cNvPicPr>
            <p:nvPr/>
          </p:nvPicPr>
          <p:blipFill>
            <a:blip r:embed="rId4"/>
            <a:srcRect l="19073" t="8740" r="24916" b="40559"/>
            <a:stretch>
              <a:fillRect/>
            </a:stretch>
          </p:blipFill>
          <p:spPr bwMode="auto">
            <a:xfrm>
              <a:off x="6122126" y="1295400"/>
              <a:ext cx="2336074" cy="2819400"/>
            </a:xfrm>
            <a:prstGeom prst="rect">
              <a:avLst/>
            </a:prstGeom>
            <a:noFill/>
          </p:spPr>
        </p:pic>
        <p:sp>
          <p:nvSpPr>
            <p:cNvPr id="8" name="TextBox 7"/>
            <p:cNvSpPr txBox="1"/>
            <p:nvPr/>
          </p:nvSpPr>
          <p:spPr>
            <a:xfrm>
              <a:off x="6126480" y="4114800"/>
              <a:ext cx="2340864" cy="430887"/>
            </a:xfrm>
            <a:prstGeom prst="rect">
              <a:avLst/>
            </a:prstGeom>
            <a:solidFill>
              <a:srgbClr val="18170E"/>
            </a:solidFill>
          </p:spPr>
          <p:txBody>
            <a:bodyPr wrap="square" rtlCol="0">
              <a:spAutoFit/>
            </a:bodyPr>
            <a:lstStyle/>
            <a:p>
              <a:pPr algn="ctr"/>
              <a:r>
                <a:rPr lang="en-US" sz="2200" b="1" dirty="0" smtClean="0">
                  <a:solidFill>
                    <a:schemeClr val="bg1"/>
                  </a:solidFill>
                </a:rPr>
                <a:t>H. </a:t>
              </a:r>
              <a:r>
                <a:rPr lang="en-US" sz="2200" b="1" dirty="0" err="1" smtClean="0">
                  <a:solidFill>
                    <a:schemeClr val="bg1"/>
                  </a:solidFill>
                </a:rPr>
                <a:t>habilis</a:t>
              </a:r>
              <a:endParaRPr lang="en-US" sz="2200" b="1" dirty="0">
                <a:solidFill>
                  <a:schemeClr val="bg1"/>
                </a:solidFill>
              </a:endParaRPr>
            </a:p>
          </p:txBody>
        </p:sp>
      </p:grpSp>
      <p:sp>
        <p:nvSpPr>
          <p:cNvPr id="12" name="TextBox 11"/>
          <p:cNvSpPr txBox="1"/>
          <p:nvPr/>
        </p:nvSpPr>
        <p:spPr>
          <a:xfrm>
            <a:off x="304800" y="6248400"/>
            <a:ext cx="2633472" cy="430887"/>
          </a:xfrm>
          <a:prstGeom prst="rect">
            <a:avLst/>
          </a:prstGeom>
          <a:solidFill>
            <a:srgbClr val="18170E"/>
          </a:solidFill>
        </p:spPr>
        <p:txBody>
          <a:bodyPr wrap="square" rtlCol="0">
            <a:spAutoFit/>
          </a:bodyPr>
          <a:lstStyle/>
          <a:p>
            <a:pPr algn="ctr"/>
            <a:r>
              <a:rPr lang="en-US" sz="2200" b="1" dirty="0" smtClean="0">
                <a:solidFill>
                  <a:schemeClr val="bg1"/>
                </a:solidFill>
              </a:rPr>
              <a:t>AUSTRALOPITHECUS</a:t>
            </a:r>
            <a:endParaRPr lang="en-US" sz="2200" b="1" dirty="0">
              <a:solidFill>
                <a:schemeClr val="bg1"/>
              </a:solidFill>
            </a:endParaRPr>
          </a:p>
        </p:txBody>
      </p:sp>
      <p:sp>
        <p:nvSpPr>
          <p:cNvPr id="13" name="TextBox 12"/>
          <p:cNvSpPr txBox="1"/>
          <p:nvPr/>
        </p:nvSpPr>
        <p:spPr>
          <a:xfrm>
            <a:off x="6053328" y="762000"/>
            <a:ext cx="2404872" cy="430887"/>
          </a:xfrm>
          <a:prstGeom prst="rect">
            <a:avLst/>
          </a:prstGeom>
          <a:solidFill>
            <a:srgbClr val="18170E"/>
          </a:solidFill>
        </p:spPr>
        <p:txBody>
          <a:bodyPr wrap="square" rtlCol="0">
            <a:spAutoFit/>
          </a:bodyPr>
          <a:lstStyle/>
          <a:p>
            <a:pPr algn="ctr"/>
            <a:r>
              <a:rPr lang="en-US" sz="2200" b="1" dirty="0" smtClean="0">
                <a:solidFill>
                  <a:schemeClr val="bg1"/>
                </a:solidFill>
              </a:rPr>
              <a:t>HOMO</a:t>
            </a:r>
            <a:endParaRPr lang="en-US" sz="2200" b="1" dirty="0">
              <a:solidFill>
                <a:schemeClr val="bg1"/>
              </a:solidFill>
            </a:endParaRPr>
          </a:p>
        </p:txBody>
      </p:sp>
      <p:cxnSp>
        <p:nvCxnSpPr>
          <p:cNvPr id="27" name="Straight Arrow Connector 26"/>
          <p:cNvCxnSpPr/>
          <p:nvPr/>
        </p:nvCxnSpPr>
        <p:spPr>
          <a:xfrm rot="5400000">
            <a:off x="2438400" y="4267200"/>
            <a:ext cx="2514600" cy="1600200"/>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3924300" y="1638300"/>
            <a:ext cx="2743200" cy="1600200"/>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276600" y="2209800"/>
            <a:ext cx="2306228" cy="3276600"/>
            <a:chOff x="3392424" y="1295400"/>
            <a:chExt cx="2306228" cy="3276600"/>
          </a:xfrm>
        </p:grpSpPr>
        <p:pic>
          <p:nvPicPr>
            <p:cNvPr id="2" name="Picture 8" descr="http://news.nationalgeographic.com/content/dam/news/2015/09/mystery-man/MM8345_20150306_134-3.ngsversion.1441905176070.adapt.676.1.jpg"/>
            <p:cNvPicPr>
              <a:picLocks noChangeAspect="1" noChangeArrowheads="1"/>
            </p:cNvPicPr>
            <p:nvPr/>
          </p:nvPicPr>
          <p:blipFill>
            <a:blip r:embed="rId5"/>
            <a:srcRect l="19979" t="2784" r="16007" b="7873"/>
            <a:stretch>
              <a:fillRect/>
            </a:stretch>
          </p:blipFill>
          <p:spPr bwMode="auto">
            <a:xfrm>
              <a:off x="3394364" y="1295400"/>
              <a:ext cx="2304288" cy="2895600"/>
            </a:xfrm>
            <a:prstGeom prst="rect">
              <a:avLst/>
            </a:prstGeom>
            <a:noFill/>
          </p:spPr>
        </p:pic>
        <p:sp>
          <p:nvSpPr>
            <p:cNvPr id="9" name="TextBox 8"/>
            <p:cNvSpPr txBox="1"/>
            <p:nvPr/>
          </p:nvSpPr>
          <p:spPr>
            <a:xfrm>
              <a:off x="3392424" y="4141113"/>
              <a:ext cx="2304288" cy="430887"/>
            </a:xfrm>
            <a:prstGeom prst="rect">
              <a:avLst/>
            </a:prstGeom>
            <a:solidFill>
              <a:srgbClr val="18170E"/>
            </a:solidFill>
          </p:spPr>
          <p:txBody>
            <a:bodyPr wrap="square" rtlCol="0">
              <a:spAutoFit/>
            </a:bodyPr>
            <a:lstStyle/>
            <a:p>
              <a:pPr algn="ctr"/>
              <a:r>
                <a:rPr lang="en-US" sz="2200" b="1" dirty="0" smtClean="0">
                  <a:solidFill>
                    <a:schemeClr val="bg1"/>
                  </a:solidFill>
                </a:rPr>
                <a:t>??????  </a:t>
              </a:r>
              <a:r>
                <a:rPr lang="en-US" sz="2200" b="1" dirty="0" err="1" smtClean="0">
                  <a:solidFill>
                    <a:schemeClr val="bg1"/>
                  </a:solidFill>
                </a:rPr>
                <a:t>naledi</a:t>
              </a:r>
              <a:endParaRPr lang="en-US" sz="2200" b="1" dirty="0">
                <a:solidFill>
                  <a:schemeClr val="bg1"/>
                </a:solidFill>
              </a:endParaRPr>
            </a:p>
          </p:txBody>
        </p:sp>
      </p:grpSp>
      <p:pic>
        <p:nvPicPr>
          <p:cNvPr id="35" name="Picture 4" descr="http://news.nationalgeographic.com/content/dam/news/2015/09/mystery-man/0904_Human_Skull_Persp_Peter_Ohne_Schatten_sf_Kamera-7_001.ngsversion.1448922263399.adapt.676.1.jpg"/>
          <p:cNvPicPr>
            <a:picLocks noChangeAspect="1" noChangeArrowheads="1"/>
          </p:cNvPicPr>
          <p:nvPr/>
        </p:nvPicPr>
        <p:blipFill>
          <a:blip r:embed="rId6"/>
          <a:srcRect/>
          <a:stretch>
            <a:fillRect/>
          </a:stretch>
        </p:blipFill>
        <p:spPr bwMode="auto">
          <a:xfrm flipH="1">
            <a:off x="2819400" y="2057400"/>
            <a:ext cx="3200400" cy="2902363"/>
          </a:xfrm>
          <a:prstGeom prst="rect">
            <a:avLst/>
          </a:prstGeom>
          <a:noFill/>
          <a:ln w="76200">
            <a:solidFill>
              <a:schemeClr val="tx2">
                <a:lumMod val="20000"/>
                <a:lumOff val="80000"/>
              </a:schemeClr>
            </a:solidFill>
          </a:ln>
        </p:spPr>
      </p:pic>
      <p:sp useBgFill="1">
        <p:nvSpPr>
          <p:cNvPr id="36" name="TextBox 35"/>
          <p:cNvSpPr txBox="1"/>
          <p:nvPr/>
        </p:nvSpPr>
        <p:spPr>
          <a:xfrm>
            <a:off x="5379457" y="1295400"/>
            <a:ext cx="3612143" cy="523220"/>
          </a:xfrm>
          <a:prstGeom prst="rect">
            <a:avLst/>
          </a:prstGeom>
        </p:spPr>
        <p:txBody>
          <a:bodyPr wrap="none" rtlCol="0">
            <a:spAutoFit/>
          </a:bodyPr>
          <a:lstStyle/>
          <a:p>
            <a:r>
              <a:rPr lang="en-US" sz="2800" b="1" dirty="0" smtClean="0"/>
              <a:t>skull shaped like Homo</a:t>
            </a:r>
            <a:endParaRPr lang="en-US" sz="2800" b="1" dirty="0"/>
          </a:p>
        </p:txBody>
      </p:sp>
      <p:sp useBgFill="1">
        <p:nvSpPr>
          <p:cNvPr id="37" name="TextBox 36"/>
          <p:cNvSpPr txBox="1"/>
          <p:nvPr/>
        </p:nvSpPr>
        <p:spPr>
          <a:xfrm>
            <a:off x="228600" y="5486400"/>
            <a:ext cx="3020379" cy="523220"/>
          </a:xfrm>
          <a:prstGeom prst="rect">
            <a:avLst/>
          </a:prstGeom>
        </p:spPr>
        <p:txBody>
          <a:bodyPr wrap="none" rtlCol="0">
            <a:spAutoFit/>
          </a:bodyPr>
          <a:lstStyle/>
          <a:p>
            <a:r>
              <a:rPr lang="en-US" sz="2800" b="1" dirty="0" smtClean="0"/>
              <a:t>small brain volume</a:t>
            </a:r>
            <a:endParaRPr lang="en-US" sz="2800" b="1" dirty="0"/>
          </a:p>
        </p:txBody>
      </p:sp>
      <p:sp useBgFill="1">
        <p:nvSpPr>
          <p:cNvPr id="38" name="TextBox 37"/>
          <p:cNvSpPr txBox="1"/>
          <p:nvPr/>
        </p:nvSpPr>
        <p:spPr>
          <a:xfrm>
            <a:off x="7138592" y="1828800"/>
            <a:ext cx="1853008" cy="523220"/>
          </a:xfrm>
          <a:prstGeom prst="rect">
            <a:avLst/>
          </a:prstGeom>
        </p:spPr>
        <p:txBody>
          <a:bodyPr wrap="none" rtlCol="0">
            <a:spAutoFit/>
          </a:bodyPr>
          <a:lstStyle/>
          <a:p>
            <a:r>
              <a:rPr lang="en-US" sz="2800" b="1" dirty="0" smtClean="0"/>
              <a:t>small teeth</a:t>
            </a:r>
            <a:endParaRPr lang="en-US" sz="2800" b="1" dirty="0"/>
          </a:p>
        </p:txBody>
      </p:sp>
      <p:sp useBgFill="1">
        <p:nvSpPr>
          <p:cNvPr id="39" name="TextBox 38"/>
          <p:cNvSpPr txBox="1"/>
          <p:nvPr/>
        </p:nvSpPr>
        <p:spPr>
          <a:xfrm>
            <a:off x="228600" y="4963180"/>
            <a:ext cx="2438681" cy="523220"/>
          </a:xfrm>
          <a:prstGeom prst="rect">
            <a:avLst/>
          </a:prstGeom>
        </p:spPr>
        <p:txBody>
          <a:bodyPr wrap="none" rtlCol="0">
            <a:spAutoFit/>
          </a:bodyPr>
          <a:lstStyle/>
          <a:p>
            <a:r>
              <a:rPr lang="en-US" sz="2800" b="1" dirty="0" smtClean="0"/>
              <a:t>large 3</a:t>
            </a:r>
            <a:r>
              <a:rPr lang="en-US" sz="2800" b="1" baseline="30000" dirty="0" smtClean="0"/>
              <a:t>rd</a:t>
            </a:r>
            <a:r>
              <a:rPr lang="en-US" sz="2800" b="1" dirty="0" smtClean="0"/>
              <a:t> molar </a:t>
            </a:r>
            <a:endParaRPr lang="en-US" sz="2800" b="1" dirty="0"/>
          </a:p>
        </p:txBody>
      </p:sp>
      <p:cxnSp>
        <p:nvCxnSpPr>
          <p:cNvPr id="41" name="Straight Arrow Connector 40"/>
          <p:cNvCxnSpPr/>
          <p:nvPr/>
        </p:nvCxnSpPr>
        <p:spPr>
          <a:xfrm rot="5400000" flipH="1" flipV="1">
            <a:off x="4572000" y="1905000"/>
            <a:ext cx="914400" cy="76200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2514600" y="4114800"/>
            <a:ext cx="1600200" cy="129540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flipH="1" flipV="1">
            <a:off x="5486400" y="2438400"/>
            <a:ext cx="1828800" cy="152400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9" idx="3"/>
          </p:cNvCxnSpPr>
          <p:nvPr/>
        </p:nvCxnSpPr>
        <p:spPr>
          <a:xfrm rot="10800000" flipV="1">
            <a:off x="2667282" y="4353580"/>
            <a:ext cx="2285719" cy="87121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152400" y="914400"/>
            <a:ext cx="2971800" cy="5257800"/>
            <a:chOff x="152400" y="914400"/>
            <a:chExt cx="2971800" cy="5257800"/>
          </a:xfrm>
        </p:grpSpPr>
        <p:sp>
          <p:nvSpPr>
            <p:cNvPr id="59" name="Rectangle 58"/>
            <p:cNvSpPr/>
            <p:nvPr/>
          </p:nvSpPr>
          <p:spPr>
            <a:xfrm>
              <a:off x="152400" y="914400"/>
              <a:ext cx="2971800" cy="5257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143000" y="3886200"/>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grpSp>
      <p:grpSp>
        <p:nvGrpSpPr>
          <p:cNvPr id="62" name="Group 61"/>
          <p:cNvGrpSpPr/>
          <p:nvPr/>
        </p:nvGrpSpPr>
        <p:grpSpPr>
          <a:xfrm>
            <a:off x="5791200" y="1295400"/>
            <a:ext cx="2971800" cy="5257800"/>
            <a:chOff x="152400" y="914400"/>
            <a:chExt cx="2971800" cy="5257800"/>
          </a:xfrm>
        </p:grpSpPr>
        <p:sp>
          <p:nvSpPr>
            <p:cNvPr id="63" name="Rectangle 62"/>
            <p:cNvSpPr/>
            <p:nvPr/>
          </p:nvSpPr>
          <p:spPr>
            <a:xfrm>
              <a:off x="152400" y="914400"/>
              <a:ext cx="2971800" cy="5257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143000" y="3886200"/>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8"/>
                                        </p:tgtEl>
                                      </p:cBhvr>
                                    </p:animEffect>
                                    <p:set>
                                      <p:cBhvr>
                                        <p:cTn id="13" dur="1" fill="hold">
                                          <p:stCondLst>
                                            <p:cond delay="999"/>
                                          </p:stCondLst>
                                        </p:cTn>
                                        <p:tgtEl>
                                          <p:spTgt spid="2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7"/>
                                        </p:tgtEl>
                                      </p:cBhvr>
                                    </p:animEffect>
                                    <p:set>
                                      <p:cBhvr>
                                        <p:cTn id="16" dur="1" fill="hold">
                                          <p:stCondLst>
                                            <p:cond delay="999"/>
                                          </p:stCondLst>
                                        </p:cTn>
                                        <p:tgtEl>
                                          <p:spTgt spid="27"/>
                                        </p:tgtEl>
                                        <p:attrNameLst>
                                          <p:attrName>style.visibility</p:attrName>
                                        </p:attrNameLst>
                                      </p:cBhvr>
                                      <p:to>
                                        <p:strVal val="hidden"/>
                                      </p:to>
                                    </p:set>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1000" fill="hold"/>
                                        <p:tgtEl>
                                          <p:spTgt spid="61"/>
                                        </p:tgtEl>
                                        <p:attrNameLst>
                                          <p:attrName>ppt_w</p:attrName>
                                        </p:attrNameLst>
                                      </p:cBhvr>
                                      <p:tavLst>
                                        <p:tav tm="0">
                                          <p:val>
                                            <p:fltVal val="0"/>
                                          </p:val>
                                        </p:tav>
                                        <p:tav tm="100000">
                                          <p:val>
                                            <p:strVal val="#ppt_w"/>
                                          </p:val>
                                        </p:tav>
                                      </p:tavLst>
                                    </p:anim>
                                    <p:anim calcmode="lin" valueType="num">
                                      <p:cBhvr>
                                        <p:cTn id="21" dur="1000" fill="hold"/>
                                        <p:tgtEl>
                                          <p:spTgt spid="61"/>
                                        </p:tgtEl>
                                        <p:attrNameLst>
                                          <p:attrName>ppt_h</p:attrName>
                                        </p:attrNameLst>
                                      </p:cBhvr>
                                      <p:tavLst>
                                        <p:tav tm="0">
                                          <p:val>
                                            <p:fltVal val="0"/>
                                          </p:val>
                                        </p:tav>
                                        <p:tav tm="100000">
                                          <p:val>
                                            <p:strVal val="#ppt_h"/>
                                          </p:val>
                                        </p:tav>
                                      </p:tavLst>
                                    </p:anim>
                                    <p:animEffect transition="in" filter="fade">
                                      <p:cBhvr>
                                        <p:cTn id="22" dur="1000"/>
                                        <p:tgtEl>
                                          <p:spTgt spid="61"/>
                                        </p:tgtEl>
                                      </p:cBhvr>
                                    </p:animEffect>
                                  </p:childTnLst>
                                </p:cTn>
                              </p:par>
                              <p:par>
                                <p:cTn id="23" presetID="53"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1000" fill="hold"/>
                                        <p:tgtEl>
                                          <p:spTgt spid="62"/>
                                        </p:tgtEl>
                                        <p:attrNameLst>
                                          <p:attrName>ppt_w</p:attrName>
                                        </p:attrNameLst>
                                      </p:cBhvr>
                                      <p:tavLst>
                                        <p:tav tm="0">
                                          <p:val>
                                            <p:fltVal val="0"/>
                                          </p:val>
                                        </p:tav>
                                        <p:tav tm="100000">
                                          <p:val>
                                            <p:strVal val="#ppt_w"/>
                                          </p:val>
                                        </p:tav>
                                      </p:tavLst>
                                    </p:anim>
                                    <p:anim calcmode="lin" valueType="num">
                                      <p:cBhvr>
                                        <p:cTn id="26" dur="1000" fill="hold"/>
                                        <p:tgtEl>
                                          <p:spTgt spid="62"/>
                                        </p:tgtEl>
                                        <p:attrNameLst>
                                          <p:attrName>ppt_h</p:attrName>
                                        </p:attrNameLst>
                                      </p:cBhvr>
                                      <p:tavLst>
                                        <p:tav tm="0">
                                          <p:val>
                                            <p:fltVal val="0"/>
                                          </p:val>
                                        </p:tav>
                                        <p:tav tm="100000">
                                          <p:val>
                                            <p:strVal val="#ppt_h"/>
                                          </p:val>
                                        </p:tav>
                                      </p:tavLst>
                                    </p:anim>
                                    <p:animEffect transition="in" filter="fade">
                                      <p:cBhvr>
                                        <p:cTn id="27" dur="10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62"/>
                                        </p:tgtEl>
                                      </p:cBhvr>
                                    </p:animEffect>
                                    <p:set>
                                      <p:cBhvr>
                                        <p:cTn id="32" dur="1" fill="hold">
                                          <p:stCondLst>
                                            <p:cond delay="999"/>
                                          </p:stCondLst>
                                        </p:cTn>
                                        <p:tgtEl>
                                          <p:spTgt spid="6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61"/>
                                        </p:tgtEl>
                                      </p:cBhvr>
                                    </p:animEffect>
                                    <p:set>
                                      <p:cBhvr>
                                        <p:cTn id="35" dur="1" fill="hold">
                                          <p:stCondLst>
                                            <p:cond delay="999"/>
                                          </p:stCondLst>
                                        </p:cTn>
                                        <p:tgtEl>
                                          <p:spTgt spid="61"/>
                                        </p:tgtEl>
                                        <p:attrNameLst>
                                          <p:attrName>style.visibility</p:attrName>
                                        </p:attrNameLst>
                                      </p:cBhvr>
                                      <p:to>
                                        <p:strVal val="hidden"/>
                                      </p:to>
                                    </p:set>
                                  </p:childTnLst>
                                </p:cTn>
                              </p:par>
                            </p:childTnLst>
                          </p:cTn>
                        </p:par>
                        <p:par>
                          <p:cTn id="36" fill="hold">
                            <p:stCondLst>
                              <p:cond delay="1000"/>
                            </p:stCondLst>
                            <p:childTnLst>
                              <p:par>
                                <p:cTn id="37" presetID="55"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1000" fill="hold"/>
                                        <p:tgtEl>
                                          <p:spTgt spid="35"/>
                                        </p:tgtEl>
                                        <p:attrNameLst>
                                          <p:attrName>ppt_w</p:attrName>
                                        </p:attrNameLst>
                                      </p:cBhvr>
                                      <p:tavLst>
                                        <p:tav tm="0">
                                          <p:val>
                                            <p:strVal val="#ppt_w*0.70"/>
                                          </p:val>
                                        </p:tav>
                                        <p:tav tm="100000">
                                          <p:val>
                                            <p:strVal val="#ppt_w"/>
                                          </p:val>
                                        </p:tav>
                                      </p:tavLst>
                                    </p:anim>
                                    <p:anim calcmode="lin" valueType="num">
                                      <p:cBhvr>
                                        <p:cTn id="40" dur="1000" fill="hold"/>
                                        <p:tgtEl>
                                          <p:spTgt spid="35"/>
                                        </p:tgtEl>
                                        <p:attrNameLst>
                                          <p:attrName>ppt_h</p:attrName>
                                        </p:attrNameLst>
                                      </p:cBhvr>
                                      <p:tavLst>
                                        <p:tav tm="0">
                                          <p:val>
                                            <p:strVal val="#ppt_h"/>
                                          </p:val>
                                        </p:tav>
                                        <p:tav tm="100000">
                                          <p:val>
                                            <p:strVal val="#ppt_h"/>
                                          </p:val>
                                        </p:tav>
                                      </p:tavLst>
                                    </p:anim>
                                    <p:animEffect transition="in" filter="fade">
                                      <p:cBhvr>
                                        <p:cTn id="41" dur="10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1000"/>
                                        <p:tgtEl>
                                          <p:spTgt spid="41"/>
                                        </p:tgtEl>
                                      </p:cBhvr>
                                    </p:animEffec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up)">
                                      <p:cBhvr>
                                        <p:cTn id="54" dur="1000"/>
                                        <p:tgtEl>
                                          <p:spTgt spid="42"/>
                                        </p:tgtEl>
                                      </p:cBhvr>
                                    </p:animEffect>
                                  </p:childTnLst>
                                </p:cTn>
                              </p:par>
                            </p:childTnLst>
                          </p:cTn>
                        </p:par>
                        <p:par>
                          <p:cTn id="55" fill="hold">
                            <p:stCondLst>
                              <p:cond delay="1000"/>
                            </p:stCondLst>
                            <p:childTnLst>
                              <p:par>
                                <p:cTn id="56" presetID="1" presetClass="entr" presetSubtype="0"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1000"/>
                                        <p:tgtEl>
                                          <p:spTgt spid="41"/>
                                        </p:tgtEl>
                                      </p:cBhvr>
                                    </p:animEffect>
                                    <p:set>
                                      <p:cBhvr>
                                        <p:cTn id="62" dur="1" fill="hold">
                                          <p:stCondLst>
                                            <p:cond delay="999"/>
                                          </p:stCondLst>
                                        </p:cTn>
                                        <p:tgtEl>
                                          <p:spTgt spid="4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42"/>
                                        </p:tgtEl>
                                      </p:cBhvr>
                                    </p:animEffect>
                                    <p:set>
                                      <p:cBhvr>
                                        <p:cTn id="65" dur="1" fill="hold">
                                          <p:stCondLst>
                                            <p:cond delay="999"/>
                                          </p:stCondLst>
                                        </p:cTn>
                                        <p:tgtEl>
                                          <p:spTgt spid="42"/>
                                        </p:tgtEl>
                                        <p:attrNameLst>
                                          <p:attrName>style.visibility</p:attrName>
                                        </p:attrNameLst>
                                      </p:cBhvr>
                                      <p:to>
                                        <p:strVal val="hidden"/>
                                      </p:to>
                                    </p:set>
                                  </p:childTnLst>
                                </p:cTn>
                              </p:par>
                            </p:childTnLst>
                          </p:cTn>
                        </p:par>
                        <p:par>
                          <p:cTn id="66" fill="hold">
                            <p:stCondLst>
                              <p:cond delay="1000"/>
                            </p:stCondLst>
                            <p:childTnLst>
                              <p:par>
                                <p:cTn id="67" presetID="22" presetClass="entr" presetSubtype="4" fill="hold"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down)">
                                      <p:cBhvr>
                                        <p:cTn id="69" dur="1000"/>
                                        <p:tgtEl>
                                          <p:spTgt spid="44"/>
                                        </p:tgtEl>
                                      </p:cBhvr>
                                    </p:animEffect>
                                  </p:childTnLst>
                                </p:cTn>
                              </p:par>
                            </p:childTnLst>
                          </p:cTn>
                        </p:par>
                        <p:par>
                          <p:cTn id="70" fill="hold">
                            <p:stCondLst>
                              <p:cond delay="2000"/>
                            </p:stCondLst>
                            <p:childTnLst>
                              <p:par>
                                <p:cTn id="71" presetID="1"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up)">
                                      <p:cBhvr>
                                        <p:cTn id="77" dur="1000"/>
                                        <p:tgtEl>
                                          <p:spTgt spid="45"/>
                                        </p:tgtEl>
                                      </p:cBhvr>
                                    </p:animEffect>
                                  </p:childTnLst>
                                </p:cTn>
                              </p:par>
                            </p:childTnLst>
                          </p:cTn>
                        </p:par>
                        <p:par>
                          <p:cTn id="78" fill="hold">
                            <p:stCondLst>
                              <p:cond delay="1000"/>
                            </p:stCondLst>
                            <p:childTnLst>
                              <p:par>
                                <p:cTn id="79" presetID="1" presetClass="entr" presetSubtype="0"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descr="http://news.nationalgeographic.com/content/dam/news/2015/09/mystery-man/0904_Human_Skull_Persp_Peter_Ohne_Schatten_sf_Kamera-7_001.ngsversion.1448922263399.adapt.676.1.jpg"/>
          <p:cNvPicPr>
            <a:picLocks noChangeAspect="1" noChangeArrowheads="1"/>
          </p:cNvPicPr>
          <p:nvPr/>
        </p:nvPicPr>
        <p:blipFill>
          <a:blip r:embed="rId3"/>
          <a:srcRect/>
          <a:stretch>
            <a:fillRect/>
          </a:stretch>
        </p:blipFill>
        <p:spPr bwMode="auto">
          <a:xfrm flipH="1">
            <a:off x="2819400" y="2057400"/>
            <a:ext cx="3200400" cy="2902363"/>
          </a:xfrm>
          <a:prstGeom prst="rect">
            <a:avLst/>
          </a:prstGeom>
          <a:noFill/>
          <a:ln w="76200">
            <a:solidFill>
              <a:schemeClr val="accent1">
                <a:lumMod val="20000"/>
                <a:lumOff val="80000"/>
              </a:schemeClr>
            </a:solidFill>
          </a:ln>
        </p:spPr>
      </p:pic>
      <p:sp useBgFill="1">
        <p:nvSpPr>
          <p:cNvPr id="17" name="TextBox 16"/>
          <p:cNvSpPr txBox="1"/>
          <p:nvPr/>
        </p:nvSpPr>
        <p:spPr>
          <a:xfrm>
            <a:off x="0" y="0"/>
            <a:ext cx="9144000" cy="677108"/>
          </a:xfrm>
          <a:prstGeom prst="rect">
            <a:avLst/>
          </a:prstGeom>
        </p:spPr>
        <p:txBody>
          <a:bodyPr wrap="square" rtlCol="0">
            <a:spAutoFit/>
          </a:bodyPr>
          <a:lstStyle/>
          <a:p>
            <a:r>
              <a:rPr lang="en-US" sz="3800" b="1" dirty="0" smtClean="0"/>
              <a:t>??? </a:t>
            </a:r>
            <a:r>
              <a:rPr lang="en-US" sz="3800" b="1" dirty="0" err="1" smtClean="0"/>
              <a:t>naledi</a:t>
            </a:r>
            <a:r>
              <a:rPr lang="en-US" sz="3800" b="1" dirty="0" smtClean="0"/>
              <a:t> – to what Genus do they belong?</a:t>
            </a:r>
            <a:endParaRPr lang="en-US" sz="3800" b="1" dirty="0"/>
          </a:p>
        </p:txBody>
      </p:sp>
      <p:sp>
        <p:nvSpPr>
          <p:cNvPr id="12" name="TextBox 11"/>
          <p:cNvSpPr txBox="1"/>
          <p:nvPr/>
        </p:nvSpPr>
        <p:spPr>
          <a:xfrm>
            <a:off x="304800" y="6248400"/>
            <a:ext cx="2633472" cy="430887"/>
          </a:xfrm>
          <a:prstGeom prst="rect">
            <a:avLst/>
          </a:prstGeom>
          <a:solidFill>
            <a:srgbClr val="18170E"/>
          </a:solidFill>
        </p:spPr>
        <p:txBody>
          <a:bodyPr wrap="square" rtlCol="0">
            <a:spAutoFit/>
          </a:bodyPr>
          <a:lstStyle/>
          <a:p>
            <a:pPr algn="ctr"/>
            <a:r>
              <a:rPr lang="en-US" sz="2200" b="1" dirty="0" smtClean="0">
                <a:solidFill>
                  <a:schemeClr val="bg1"/>
                </a:solidFill>
              </a:rPr>
              <a:t>AUSTRALOPITHECUS</a:t>
            </a:r>
            <a:endParaRPr lang="en-US" sz="2200" b="1" dirty="0">
              <a:solidFill>
                <a:schemeClr val="bg1"/>
              </a:solidFill>
            </a:endParaRPr>
          </a:p>
        </p:txBody>
      </p:sp>
      <p:sp>
        <p:nvSpPr>
          <p:cNvPr id="13" name="TextBox 12"/>
          <p:cNvSpPr txBox="1"/>
          <p:nvPr/>
        </p:nvSpPr>
        <p:spPr>
          <a:xfrm>
            <a:off x="6053328" y="762000"/>
            <a:ext cx="2404872" cy="430887"/>
          </a:xfrm>
          <a:prstGeom prst="rect">
            <a:avLst/>
          </a:prstGeom>
          <a:solidFill>
            <a:srgbClr val="18170E"/>
          </a:solidFill>
        </p:spPr>
        <p:txBody>
          <a:bodyPr wrap="square" rtlCol="0">
            <a:spAutoFit/>
          </a:bodyPr>
          <a:lstStyle/>
          <a:p>
            <a:pPr algn="ctr"/>
            <a:r>
              <a:rPr lang="en-US" sz="2200" b="1" dirty="0" smtClean="0">
                <a:solidFill>
                  <a:schemeClr val="bg1"/>
                </a:solidFill>
              </a:rPr>
              <a:t>HOMO</a:t>
            </a:r>
            <a:endParaRPr lang="en-US" sz="2200" b="1" dirty="0">
              <a:solidFill>
                <a:schemeClr val="bg1"/>
              </a:solidFill>
            </a:endParaRPr>
          </a:p>
        </p:txBody>
      </p:sp>
      <p:sp>
        <p:nvSpPr>
          <p:cNvPr id="9" name="TextBox 8"/>
          <p:cNvSpPr txBox="1"/>
          <p:nvPr/>
        </p:nvSpPr>
        <p:spPr>
          <a:xfrm>
            <a:off x="3276600" y="5055513"/>
            <a:ext cx="2304288" cy="430887"/>
          </a:xfrm>
          <a:prstGeom prst="rect">
            <a:avLst/>
          </a:prstGeom>
          <a:solidFill>
            <a:srgbClr val="18170E"/>
          </a:solidFill>
        </p:spPr>
        <p:txBody>
          <a:bodyPr wrap="square" rtlCol="0">
            <a:spAutoFit/>
          </a:bodyPr>
          <a:lstStyle/>
          <a:p>
            <a:pPr algn="ctr"/>
            <a:r>
              <a:rPr lang="en-US" sz="2200" b="1" dirty="0" smtClean="0">
                <a:solidFill>
                  <a:schemeClr val="bg1"/>
                </a:solidFill>
              </a:rPr>
              <a:t>??????  </a:t>
            </a:r>
            <a:r>
              <a:rPr lang="en-US" sz="2200" b="1" dirty="0" err="1" smtClean="0">
                <a:solidFill>
                  <a:schemeClr val="bg1"/>
                </a:solidFill>
              </a:rPr>
              <a:t>naledi</a:t>
            </a:r>
            <a:endParaRPr lang="en-US" sz="2200" b="1" dirty="0">
              <a:solidFill>
                <a:schemeClr val="bg1"/>
              </a:solidFill>
            </a:endParaRPr>
          </a:p>
        </p:txBody>
      </p:sp>
      <p:sp useBgFill="1">
        <p:nvSpPr>
          <p:cNvPr id="36" name="TextBox 35"/>
          <p:cNvSpPr txBox="1"/>
          <p:nvPr/>
        </p:nvSpPr>
        <p:spPr>
          <a:xfrm>
            <a:off x="5379457" y="1295400"/>
            <a:ext cx="3612143" cy="523220"/>
          </a:xfrm>
          <a:prstGeom prst="rect">
            <a:avLst/>
          </a:prstGeom>
        </p:spPr>
        <p:txBody>
          <a:bodyPr wrap="none" rtlCol="0">
            <a:spAutoFit/>
          </a:bodyPr>
          <a:lstStyle/>
          <a:p>
            <a:r>
              <a:rPr lang="en-US" sz="2800" b="1" dirty="0" smtClean="0"/>
              <a:t>skull shaped like Homo</a:t>
            </a:r>
            <a:endParaRPr lang="en-US" sz="2800" b="1" dirty="0"/>
          </a:p>
        </p:txBody>
      </p:sp>
      <p:sp useBgFill="1">
        <p:nvSpPr>
          <p:cNvPr id="37" name="TextBox 36"/>
          <p:cNvSpPr txBox="1"/>
          <p:nvPr/>
        </p:nvSpPr>
        <p:spPr>
          <a:xfrm>
            <a:off x="228600" y="5486400"/>
            <a:ext cx="3020379" cy="523220"/>
          </a:xfrm>
          <a:prstGeom prst="rect">
            <a:avLst/>
          </a:prstGeom>
        </p:spPr>
        <p:txBody>
          <a:bodyPr wrap="none" rtlCol="0">
            <a:spAutoFit/>
          </a:bodyPr>
          <a:lstStyle/>
          <a:p>
            <a:r>
              <a:rPr lang="en-US" sz="2800" b="1" dirty="0" smtClean="0"/>
              <a:t>small brain volume</a:t>
            </a:r>
            <a:endParaRPr lang="en-US" sz="2800" b="1" dirty="0"/>
          </a:p>
        </p:txBody>
      </p:sp>
      <p:sp useBgFill="1">
        <p:nvSpPr>
          <p:cNvPr id="38" name="TextBox 37"/>
          <p:cNvSpPr txBox="1"/>
          <p:nvPr/>
        </p:nvSpPr>
        <p:spPr>
          <a:xfrm>
            <a:off x="7138592" y="1828800"/>
            <a:ext cx="1853008" cy="523220"/>
          </a:xfrm>
          <a:prstGeom prst="rect">
            <a:avLst/>
          </a:prstGeom>
        </p:spPr>
        <p:txBody>
          <a:bodyPr wrap="none" rtlCol="0">
            <a:spAutoFit/>
          </a:bodyPr>
          <a:lstStyle/>
          <a:p>
            <a:r>
              <a:rPr lang="en-US" sz="2800" b="1" dirty="0" smtClean="0"/>
              <a:t>small teeth</a:t>
            </a:r>
            <a:endParaRPr lang="en-US" sz="2800" b="1" dirty="0"/>
          </a:p>
        </p:txBody>
      </p:sp>
      <p:sp useBgFill="1">
        <p:nvSpPr>
          <p:cNvPr id="39" name="TextBox 38"/>
          <p:cNvSpPr txBox="1"/>
          <p:nvPr/>
        </p:nvSpPr>
        <p:spPr>
          <a:xfrm>
            <a:off x="228600" y="4963180"/>
            <a:ext cx="2438681" cy="523220"/>
          </a:xfrm>
          <a:prstGeom prst="rect">
            <a:avLst/>
          </a:prstGeom>
        </p:spPr>
        <p:txBody>
          <a:bodyPr wrap="none" rtlCol="0">
            <a:spAutoFit/>
          </a:bodyPr>
          <a:lstStyle/>
          <a:p>
            <a:r>
              <a:rPr lang="en-US" sz="2800" b="1" dirty="0" smtClean="0"/>
              <a:t>large 3</a:t>
            </a:r>
            <a:r>
              <a:rPr lang="en-US" sz="2800" b="1" baseline="30000" dirty="0" smtClean="0"/>
              <a:t>rd</a:t>
            </a:r>
            <a:r>
              <a:rPr lang="en-US" sz="2800" b="1" dirty="0" smtClean="0"/>
              <a:t> molar </a:t>
            </a:r>
            <a:endParaRPr lang="en-US" sz="2800" b="1" dirty="0"/>
          </a:p>
        </p:txBody>
      </p:sp>
      <p:cxnSp>
        <p:nvCxnSpPr>
          <p:cNvPr id="44" name="Straight Arrow Connector 43"/>
          <p:cNvCxnSpPr/>
          <p:nvPr/>
        </p:nvCxnSpPr>
        <p:spPr>
          <a:xfrm rot="5400000" flipH="1" flipV="1">
            <a:off x="5486400" y="2438400"/>
            <a:ext cx="1828800" cy="152400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9" idx="3"/>
          </p:cNvCxnSpPr>
          <p:nvPr/>
        </p:nvCxnSpPr>
        <p:spPr>
          <a:xfrm rot="10800000" flipV="1">
            <a:off x="2667282" y="4353580"/>
            <a:ext cx="2285719" cy="87121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useBgFill="1">
        <p:nvSpPr>
          <p:cNvPr id="26" name="TextBox 25"/>
          <p:cNvSpPr txBox="1"/>
          <p:nvPr/>
        </p:nvSpPr>
        <p:spPr>
          <a:xfrm>
            <a:off x="6071467" y="2362200"/>
            <a:ext cx="2996333" cy="523220"/>
          </a:xfrm>
          <a:prstGeom prst="rect">
            <a:avLst/>
          </a:prstGeom>
        </p:spPr>
        <p:txBody>
          <a:bodyPr wrap="none" rtlCol="0">
            <a:spAutoFit/>
          </a:bodyPr>
          <a:lstStyle/>
          <a:p>
            <a:r>
              <a:rPr lang="en-US" sz="2800" b="1" dirty="0" smtClean="0"/>
              <a:t>body size &amp; weight</a:t>
            </a:r>
            <a:endParaRPr lang="en-US" sz="2800" b="1" dirty="0"/>
          </a:p>
        </p:txBody>
      </p:sp>
      <p:sp useBgFill="1">
        <p:nvSpPr>
          <p:cNvPr id="29" name="TextBox 28"/>
          <p:cNvSpPr txBox="1"/>
          <p:nvPr/>
        </p:nvSpPr>
        <p:spPr>
          <a:xfrm>
            <a:off x="228600" y="4353580"/>
            <a:ext cx="3486660" cy="523220"/>
          </a:xfrm>
          <a:prstGeom prst="rect">
            <a:avLst/>
          </a:prstGeom>
        </p:spPr>
        <p:txBody>
          <a:bodyPr wrap="none" rtlCol="0">
            <a:spAutoFit/>
          </a:bodyPr>
          <a:lstStyle/>
          <a:p>
            <a:r>
              <a:rPr lang="en-US" sz="2800" b="1" dirty="0" smtClean="0"/>
              <a:t>shoulders for climbing</a:t>
            </a:r>
            <a:endParaRPr lang="en-US" sz="2800" b="1" dirty="0"/>
          </a:p>
        </p:txBody>
      </p:sp>
      <p:sp useBgFill="1">
        <p:nvSpPr>
          <p:cNvPr id="30" name="TextBox 29"/>
          <p:cNvSpPr txBox="1"/>
          <p:nvPr/>
        </p:nvSpPr>
        <p:spPr>
          <a:xfrm>
            <a:off x="219799" y="3743980"/>
            <a:ext cx="3437801" cy="523220"/>
          </a:xfrm>
          <a:prstGeom prst="rect">
            <a:avLst/>
          </a:prstGeom>
        </p:spPr>
        <p:txBody>
          <a:bodyPr wrap="none" rtlCol="0">
            <a:spAutoFit/>
          </a:bodyPr>
          <a:lstStyle/>
          <a:p>
            <a:r>
              <a:rPr lang="en-US" sz="2800" b="1" dirty="0" smtClean="0"/>
              <a:t>primitive flared pelvis</a:t>
            </a:r>
            <a:endParaRPr lang="en-US" sz="2800" b="1" dirty="0"/>
          </a:p>
        </p:txBody>
      </p:sp>
      <p:sp useBgFill="1">
        <p:nvSpPr>
          <p:cNvPr id="31" name="TextBox 30"/>
          <p:cNvSpPr txBox="1"/>
          <p:nvPr/>
        </p:nvSpPr>
        <p:spPr>
          <a:xfrm>
            <a:off x="6208876" y="2932093"/>
            <a:ext cx="2858924" cy="954107"/>
          </a:xfrm>
          <a:prstGeom prst="rect">
            <a:avLst/>
          </a:prstGeom>
        </p:spPr>
        <p:txBody>
          <a:bodyPr wrap="none" rtlCol="0">
            <a:spAutoFit/>
          </a:bodyPr>
          <a:lstStyle/>
          <a:p>
            <a:pPr algn="ctr"/>
            <a:r>
              <a:rPr lang="en-US" sz="2800" b="1" dirty="0" smtClean="0"/>
              <a:t>long, slender legs </a:t>
            </a:r>
          </a:p>
          <a:p>
            <a:pPr algn="ctr"/>
            <a:r>
              <a:rPr lang="en-US" sz="2800" b="1" dirty="0" smtClean="0"/>
              <a:t> (modern gait)</a:t>
            </a:r>
            <a:endParaRPr lang="en-US" sz="2800" b="1" dirty="0"/>
          </a:p>
        </p:txBody>
      </p:sp>
      <p:pic>
        <p:nvPicPr>
          <p:cNvPr id="25" name="Picture 1" descr="http://news.nationalgeographic.com/content/dam/news/rights-exempt/nat-geo-staff-graphics-illustrations/2015/09/gurche_naledi_digital.ngsversion.1441911905365.jpg?01"/>
          <p:cNvPicPr>
            <a:picLocks noChangeAspect="1" noChangeArrowheads="1"/>
          </p:cNvPicPr>
          <p:nvPr/>
        </p:nvPicPr>
        <p:blipFill>
          <a:blip r:embed="rId4"/>
          <a:srcRect l="68000" t="7125"/>
          <a:stretch>
            <a:fillRect/>
          </a:stretch>
        </p:blipFill>
        <p:spPr bwMode="auto">
          <a:xfrm>
            <a:off x="3657600" y="685800"/>
            <a:ext cx="1523165" cy="4343400"/>
          </a:xfrm>
          <a:prstGeom prst="rect">
            <a:avLst/>
          </a:prstGeom>
          <a:noFill/>
        </p:spPr>
      </p:pic>
      <p:sp>
        <p:nvSpPr>
          <p:cNvPr id="32" name="Right Brace 31"/>
          <p:cNvSpPr/>
          <p:nvPr/>
        </p:nvSpPr>
        <p:spPr>
          <a:xfrm>
            <a:off x="5029200" y="685800"/>
            <a:ext cx="990600" cy="4343400"/>
          </a:xfrm>
          <a:prstGeom prst="rightBrace">
            <a:avLst>
              <a:gd name="adj1" fmla="val 8333"/>
              <a:gd name="adj2" fmla="val 45153"/>
            </a:avLst>
          </a:prstGeom>
          <a:ln w="50800">
            <a:solidFill>
              <a:schemeClr val="tx1"/>
            </a:solidFill>
          </a:ln>
          <a:effectLst>
            <a:outerShdw dist="50800" dir="3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p:cNvCxnSpPr/>
          <p:nvPr/>
        </p:nvCxnSpPr>
        <p:spPr>
          <a:xfrm flipV="1">
            <a:off x="4876800" y="3200400"/>
            <a:ext cx="1332076" cy="19853"/>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2743060" y="2362340"/>
            <a:ext cx="2895600" cy="121892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3162300" y="2857500"/>
            <a:ext cx="1219200" cy="68580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pic>
        <p:nvPicPr>
          <p:cNvPr id="58" name="Picture 4" descr="https://upload.wikimedia.org/wikipedia/commons/thumb/4/42/Homo_naledi_hand.jpg/250px-Homo_naledi_hand.jpg">
            <a:hlinkClick r:id="rId5"/>
          </p:cNvPr>
          <p:cNvPicPr>
            <a:picLocks noChangeAspect="1" noChangeArrowheads="1"/>
          </p:cNvPicPr>
          <p:nvPr/>
        </p:nvPicPr>
        <p:blipFill>
          <a:blip r:embed="rId6"/>
          <a:srcRect/>
          <a:stretch>
            <a:fillRect/>
          </a:stretch>
        </p:blipFill>
        <p:spPr bwMode="auto">
          <a:xfrm>
            <a:off x="3918185" y="1947672"/>
            <a:ext cx="2939815" cy="1905000"/>
          </a:xfrm>
          <a:prstGeom prst="rect">
            <a:avLst/>
          </a:prstGeom>
          <a:noFill/>
          <a:ln w="76200">
            <a:solidFill>
              <a:schemeClr val="tx2">
                <a:lumMod val="20000"/>
                <a:lumOff val="8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5"/>
                                        </p:tgtEl>
                                      </p:cBhvr>
                                    </p:animEffect>
                                    <p:set>
                                      <p:cBhvr>
                                        <p:cTn id="10" dur="1" fill="hold">
                                          <p:stCondLst>
                                            <p:cond delay="499"/>
                                          </p:stCondLst>
                                        </p:cTn>
                                        <p:tgtEl>
                                          <p:spTgt spid="45"/>
                                        </p:tgtEl>
                                        <p:attrNameLst>
                                          <p:attrName>style.visibility</p:attrName>
                                        </p:attrNameLst>
                                      </p:cBhvr>
                                      <p:to>
                                        <p:strVal val="hidden"/>
                                      </p:to>
                                    </p:set>
                                  </p:childTnLst>
                                </p:cTn>
                              </p:par>
                            </p:childTnLst>
                          </p:cTn>
                        </p:par>
                        <p:par>
                          <p:cTn id="11" fill="hold">
                            <p:stCondLst>
                              <p:cond delay="500"/>
                            </p:stCondLst>
                            <p:childTnLst>
                              <p:par>
                                <p:cTn id="12" presetID="53" presetClass="exit" presetSubtype="0" fill="hold" nodeType="afterEffect">
                                  <p:stCondLst>
                                    <p:cond delay="0"/>
                                  </p:stCondLst>
                                  <p:childTnLst>
                                    <p:anim calcmode="lin" valueType="num">
                                      <p:cBhvr>
                                        <p:cTn id="13" dur="1000"/>
                                        <p:tgtEl>
                                          <p:spTgt spid="35"/>
                                        </p:tgtEl>
                                        <p:attrNameLst>
                                          <p:attrName>ppt_w</p:attrName>
                                        </p:attrNameLst>
                                      </p:cBhvr>
                                      <p:tavLst>
                                        <p:tav tm="0">
                                          <p:val>
                                            <p:strVal val="ppt_w"/>
                                          </p:val>
                                        </p:tav>
                                        <p:tav tm="100000">
                                          <p:val>
                                            <p:fltVal val="0"/>
                                          </p:val>
                                        </p:tav>
                                      </p:tavLst>
                                    </p:anim>
                                    <p:anim calcmode="lin" valueType="num">
                                      <p:cBhvr>
                                        <p:cTn id="14" dur="1000"/>
                                        <p:tgtEl>
                                          <p:spTgt spid="35"/>
                                        </p:tgtEl>
                                        <p:attrNameLst>
                                          <p:attrName>ppt_h</p:attrName>
                                        </p:attrNameLst>
                                      </p:cBhvr>
                                      <p:tavLst>
                                        <p:tav tm="0">
                                          <p:val>
                                            <p:strVal val="ppt_h"/>
                                          </p:val>
                                        </p:tav>
                                        <p:tav tm="100000">
                                          <p:val>
                                            <p:fltVal val="0"/>
                                          </p:val>
                                        </p:tav>
                                      </p:tavLst>
                                    </p:anim>
                                    <p:animEffect transition="out" filter="fade">
                                      <p:cBhvr>
                                        <p:cTn id="15" dur="1000"/>
                                        <p:tgtEl>
                                          <p:spTgt spid="35"/>
                                        </p:tgtEl>
                                      </p:cBhvr>
                                    </p:animEffect>
                                    <p:set>
                                      <p:cBhvr>
                                        <p:cTn id="16" dur="1" fill="hold">
                                          <p:stCondLst>
                                            <p:cond delay="999"/>
                                          </p:stCondLst>
                                        </p:cTn>
                                        <p:tgtEl>
                                          <p:spTgt spid="35"/>
                                        </p:tgtEl>
                                        <p:attrNameLst>
                                          <p:attrName>style.visibility</p:attrName>
                                        </p:attrNameLst>
                                      </p:cBhvr>
                                      <p:to>
                                        <p:strVal val="hidden"/>
                                      </p:to>
                                    </p:set>
                                  </p:childTnLst>
                                </p:cTn>
                              </p:par>
                              <p:par>
                                <p:cTn id="17" presetID="64" presetClass="path" presetSubtype="0" accel="50000" decel="50000" fill="hold" nodeType="withEffect">
                                  <p:stCondLst>
                                    <p:cond delay="0"/>
                                  </p:stCondLst>
                                  <p:childTnLst>
                                    <p:animMotion origin="layout" path="M -3.33333E-6 -2.65896E-6 L -3.33333E-6 -0.3778 " pathEditMode="relative" rAng="0" ptsTypes="AA">
                                      <p:cBhvr>
                                        <p:cTn id="18" dur="1000" fill="hold"/>
                                        <p:tgtEl>
                                          <p:spTgt spid="35"/>
                                        </p:tgtEl>
                                        <p:attrNameLst>
                                          <p:attrName>ppt_x</p:attrName>
                                          <p:attrName>ppt_y</p:attrName>
                                        </p:attrNameLst>
                                      </p:cBhvr>
                                      <p:rCtr x="0" y="-189"/>
                                    </p:animMotion>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1000"/>
                                        <p:tgtEl>
                                          <p:spTgt spid="32"/>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1000"/>
                                        <p:tgtEl>
                                          <p:spTgt spid="33"/>
                                        </p:tgtEl>
                                      </p:cBhvr>
                                    </p:animEffec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32"/>
                                        </p:tgtEl>
                                      </p:cBhvr>
                                    </p:animEffect>
                                    <p:set>
                                      <p:cBhvr>
                                        <p:cTn id="42" dur="1" fill="hold">
                                          <p:stCondLst>
                                            <p:cond delay="999"/>
                                          </p:stCondLst>
                                        </p:cTn>
                                        <p:tgtEl>
                                          <p:spTgt spid="3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33"/>
                                        </p:tgtEl>
                                      </p:cBhvr>
                                    </p:animEffect>
                                    <p:set>
                                      <p:cBhvr>
                                        <p:cTn id="45" dur="1" fill="hold">
                                          <p:stCondLst>
                                            <p:cond delay="999"/>
                                          </p:stCondLst>
                                        </p:cTn>
                                        <p:tgtEl>
                                          <p:spTgt spid="33"/>
                                        </p:tgtEl>
                                        <p:attrNameLst>
                                          <p:attrName>style.visibility</p:attrName>
                                        </p:attrNameLst>
                                      </p:cBhvr>
                                      <p:to>
                                        <p:strVal val="hidden"/>
                                      </p:to>
                                    </p:set>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up)">
                                      <p:cBhvr>
                                        <p:cTn id="49" dur="1000"/>
                                        <p:tgtEl>
                                          <p:spTgt spid="34"/>
                                        </p:tgtEl>
                                      </p:cBhvr>
                                    </p:animEffect>
                                  </p:childTnLst>
                                </p:cTn>
                              </p:par>
                            </p:childTnLst>
                          </p:cTn>
                        </p:par>
                        <p:par>
                          <p:cTn id="50" fill="hold">
                            <p:stCondLst>
                              <p:cond delay="2000"/>
                            </p:stCondLst>
                            <p:childTnLst>
                              <p:par>
                                <p:cTn id="51" presetID="1"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up)">
                                      <p:cBhvr>
                                        <p:cTn id="57" dur="1000"/>
                                        <p:tgtEl>
                                          <p:spTgt spid="43"/>
                                        </p:tgtEl>
                                      </p:cBhvr>
                                    </p:animEffect>
                                  </p:child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34"/>
                                        </p:tgtEl>
                                      </p:cBhvr>
                                    </p:animEffect>
                                    <p:set>
                                      <p:cBhvr>
                                        <p:cTn id="65" dur="1" fill="hold">
                                          <p:stCondLst>
                                            <p:cond delay="9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43"/>
                                        </p:tgtEl>
                                      </p:cBhvr>
                                    </p:animEffect>
                                    <p:set>
                                      <p:cBhvr>
                                        <p:cTn id="68" dur="1" fill="hold">
                                          <p:stCondLst>
                                            <p:cond delay="999"/>
                                          </p:stCondLst>
                                        </p:cTn>
                                        <p:tgtEl>
                                          <p:spTgt spid="43"/>
                                        </p:tgtEl>
                                        <p:attrNameLst>
                                          <p:attrName>style.visibility</p:attrName>
                                        </p:attrNameLst>
                                      </p:cBhvr>
                                      <p:to>
                                        <p:strVal val="hidden"/>
                                      </p:to>
                                    </p:set>
                                  </p:childTnLst>
                                </p:cTn>
                              </p:par>
                            </p:childTnLst>
                          </p:cTn>
                        </p:par>
                        <p:par>
                          <p:cTn id="69" fill="hold">
                            <p:stCondLst>
                              <p:cond delay="1000"/>
                            </p:stCondLst>
                            <p:childTnLst>
                              <p:par>
                                <p:cTn id="70" presetID="53"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p:cTn id="72" dur="1000" fill="hold"/>
                                        <p:tgtEl>
                                          <p:spTgt spid="58"/>
                                        </p:tgtEl>
                                        <p:attrNameLst>
                                          <p:attrName>ppt_w</p:attrName>
                                        </p:attrNameLst>
                                      </p:cBhvr>
                                      <p:tavLst>
                                        <p:tav tm="0">
                                          <p:val>
                                            <p:fltVal val="0"/>
                                          </p:val>
                                        </p:tav>
                                        <p:tav tm="100000">
                                          <p:val>
                                            <p:strVal val="#ppt_w"/>
                                          </p:val>
                                        </p:tav>
                                      </p:tavLst>
                                    </p:anim>
                                    <p:anim calcmode="lin" valueType="num">
                                      <p:cBhvr>
                                        <p:cTn id="73" dur="1000" fill="hold"/>
                                        <p:tgtEl>
                                          <p:spTgt spid="58"/>
                                        </p:tgtEl>
                                        <p:attrNameLst>
                                          <p:attrName>ppt_h</p:attrName>
                                        </p:attrNameLst>
                                      </p:cBhvr>
                                      <p:tavLst>
                                        <p:tav tm="0">
                                          <p:val>
                                            <p:fltVal val="0"/>
                                          </p:val>
                                        </p:tav>
                                        <p:tav tm="100000">
                                          <p:val>
                                            <p:strVal val="#ppt_h"/>
                                          </p:val>
                                        </p:tav>
                                      </p:tavLst>
                                    </p:anim>
                                    <p:animEffect transition="in" filter="fade">
                                      <p:cBhvr>
                                        <p:cTn id="74" dur="1000"/>
                                        <p:tgtEl>
                                          <p:spTgt spid="58"/>
                                        </p:tgtEl>
                                      </p:cBhvr>
                                    </p:animEffect>
                                  </p:childTnLst>
                                </p:cTn>
                              </p:par>
                              <p:par>
                                <p:cTn id="75" presetID="64" presetClass="path" presetSubtype="0" accel="50000" decel="50000" fill="hold" nodeType="withEffect">
                                  <p:stCondLst>
                                    <p:cond delay="0"/>
                                  </p:stCondLst>
                                  <p:childTnLst>
                                    <p:animMotion origin="layout" path="M 2.77778E-6 -3.23699E-6 L -0.40243 -0.17202 " pathEditMode="relative" rAng="0" ptsTypes="AA">
                                      <p:cBhvr>
                                        <p:cTn id="76" dur="1000" fill="hold"/>
                                        <p:tgtEl>
                                          <p:spTgt spid="58"/>
                                        </p:tgtEl>
                                        <p:attrNameLst>
                                          <p:attrName>ppt_x</p:attrName>
                                          <p:attrName>ppt_y</p:attrName>
                                        </p:attrNameLst>
                                      </p:cBhvr>
                                      <p:rCtr x="-201" y="-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P spid="32" grpId="0" animBg="1"/>
      <p:bldP spid="32"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4"/>
          <p:cNvGrpSpPr/>
          <p:nvPr/>
        </p:nvGrpSpPr>
        <p:grpSpPr>
          <a:xfrm>
            <a:off x="381000" y="2895600"/>
            <a:ext cx="2407920" cy="3273552"/>
            <a:chOff x="341701" y="2885832"/>
            <a:chExt cx="3573973" cy="4483853"/>
          </a:xfrm>
        </p:grpSpPr>
        <p:pic>
          <p:nvPicPr>
            <p:cNvPr id="52" name="Picture 4" descr="sculpting human evolution elisabeth dayns"/>
            <p:cNvPicPr>
              <a:picLocks noChangeAspect="1" noChangeArrowheads="1"/>
            </p:cNvPicPr>
            <p:nvPr/>
          </p:nvPicPr>
          <p:blipFill>
            <a:blip r:embed="rId3"/>
            <a:srcRect l="13341" t="4166" r="14223" b="1985"/>
            <a:stretch>
              <a:fillRect/>
            </a:stretch>
          </p:blipFill>
          <p:spPr bwMode="auto">
            <a:xfrm>
              <a:off x="341701" y="2885832"/>
              <a:ext cx="3571514" cy="3888096"/>
            </a:xfrm>
            <a:prstGeom prst="rect">
              <a:avLst/>
            </a:prstGeom>
            <a:noFill/>
            <a:ln w="50800">
              <a:noFill/>
            </a:ln>
          </p:spPr>
        </p:pic>
        <p:sp>
          <p:nvSpPr>
            <p:cNvPr id="53" name="TextBox 52"/>
            <p:cNvSpPr txBox="1"/>
            <p:nvPr/>
          </p:nvSpPr>
          <p:spPr>
            <a:xfrm>
              <a:off x="346225" y="6779490"/>
              <a:ext cx="3569449" cy="590195"/>
            </a:xfrm>
            <a:prstGeom prst="rect">
              <a:avLst/>
            </a:prstGeom>
            <a:solidFill>
              <a:srgbClr val="18170E"/>
            </a:solidFill>
          </p:spPr>
          <p:txBody>
            <a:bodyPr wrap="square" rtlCol="0">
              <a:spAutoFit/>
            </a:bodyPr>
            <a:lstStyle/>
            <a:p>
              <a:pPr algn="ctr"/>
              <a:r>
                <a:rPr lang="en-US" sz="2200" b="1" dirty="0" smtClean="0">
                  <a:solidFill>
                    <a:schemeClr val="bg1"/>
                  </a:solidFill>
                </a:rPr>
                <a:t>A. </a:t>
              </a:r>
              <a:r>
                <a:rPr lang="en-US" sz="2200" b="1" dirty="0" err="1" smtClean="0">
                  <a:solidFill>
                    <a:schemeClr val="bg1"/>
                  </a:solidFill>
                </a:rPr>
                <a:t>africanus</a:t>
              </a:r>
              <a:endParaRPr lang="en-US" sz="2200" b="1" dirty="0">
                <a:solidFill>
                  <a:schemeClr val="bg1"/>
                </a:solidFill>
              </a:endParaRPr>
            </a:p>
          </p:txBody>
        </p:sp>
      </p:grpSp>
      <p:grpSp>
        <p:nvGrpSpPr>
          <p:cNvPr id="54" name="Group 10"/>
          <p:cNvGrpSpPr/>
          <p:nvPr/>
        </p:nvGrpSpPr>
        <p:grpSpPr>
          <a:xfrm>
            <a:off x="6122126" y="1295400"/>
            <a:ext cx="2345218" cy="3250287"/>
            <a:chOff x="6122126" y="1295400"/>
            <a:chExt cx="2345218" cy="3250287"/>
          </a:xfrm>
        </p:grpSpPr>
        <p:pic>
          <p:nvPicPr>
            <p:cNvPr id="55" name="Picture 2" descr="https://upload.wikimedia.org/wikipedia/commons/4/48/Homo_habilis.JPG"/>
            <p:cNvPicPr>
              <a:picLocks noChangeAspect="1" noChangeArrowheads="1"/>
            </p:cNvPicPr>
            <p:nvPr/>
          </p:nvPicPr>
          <p:blipFill>
            <a:blip r:embed="rId4"/>
            <a:srcRect l="19073" t="8740" r="24916" b="40559"/>
            <a:stretch>
              <a:fillRect/>
            </a:stretch>
          </p:blipFill>
          <p:spPr bwMode="auto">
            <a:xfrm>
              <a:off x="6122126" y="1295400"/>
              <a:ext cx="2336074" cy="2819400"/>
            </a:xfrm>
            <a:prstGeom prst="rect">
              <a:avLst/>
            </a:prstGeom>
            <a:noFill/>
          </p:spPr>
        </p:pic>
        <p:sp>
          <p:nvSpPr>
            <p:cNvPr id="56" name="TextBox 55"/>
            <p:cNvSpPr txBox="1"/>
            <p:nvPr/>
          </p:nvSpPr>
          <p:spPr>
            <a:xfrm>
              <a:off x="6126480" y="4114800"/>
              <a:ext cx="2340864" cy="430887"/>
            </a:xfrm>
            <a:prstGeom prst="rect">
              <a:avLst/>
            </a:prstGeom>
            <a:solidFill>
              <a:srgbClr val="18170E"/>
            </a:solidFill>
          </p:spPr>
          <p:txBody>
            <a:bodyPr wrap="square" rtlCol="0">
              <a:spAutoFit/>
            </a:bodyPr>
            <a:lstStyle/>
            <a:p>
              <a:pPr algn="ctr"/>
              <a:r>
                <a:rPr lang="en-US" sz="2200" b="1" dirty="0" smtClean="0">
                  <a:solidFill>
                    <a:schemeClr val="bg1"/>
                  </a:solidFill>
                </a:rPr>
                <a:t>H. </a:t>
              </a:r>
              <a:r>
                <a:rPr lang="en-US" sz="2200" b="1" dirty="0" err="1" smtClean="0">
                  <a:solidFill>
                    <a:schemeClr val="bg1"/>
                  </a:solidFill>
                </a:rPr>
                <a:t>habilis</a:t>
              </a:r>
              <a:endParaRPr lang="en-US" sz="2200" b="1" dirty="0">
                <a:solidFill>
                  <a:schemeClr val="bg1"/>
                </a:solidFill>
              </a:endParaRPr>
            </a:p>
          </p:txBody>
        </p:sp>
      </p:grpSp>
      <p:sp useBgFill="1">
        <p:nvSpPr>
          <p:cNvPr id="17" name="TextBox 16"/>
          <p:cNvSpPr txBox="1"/>
          <p:nvPr/>
        </p:nvSpPr>
        <p:spPr>
          <a:xfrm>
            <a:off x="0" y="0"/>
            <a:ext cx="9144000" cy="677108"/>
          </a:xfrm>
          <a:prstGeom prst="rect">
            <a:avLst/>
          </a:prstGeom>
        </p:spPr>
        <p:txBody>
          <a:bodyPr wrap="square" rtlCol="0">
            <a:spAutoFit/>
          </a:bodyPr>
          <a:lstStyle/>
          <a:p>
            <a:r>
              <a:rPr lang="en-US" sz="3800" b="1" dirty="0" smtClean="0"/>
              <a:t>??? </a:t>
            </a:r>
            <a:r>
              <a:rPr lang="en-US" sz="3800" b="1" dirty="0" err="1" smtClean="0"/>
              <a:t>naledi</a:t>
            </a:r>
            <a:r>
              <a:rPr lang="en-US" sz="3800" b="1" dirty="0" smtClean="0"/>
              <a:t> – to what Genus do they belong?</a:t>
            </a:r>
            <a:endParaRPr lang="en-US" sz="3800" b="1" dirty="0"/>
          </a:p>
        </p:txBody>
      </p:sp>
      <p:sp>
        <p:nvSpPr>
          <p:cNvPr id="9" name="TextBox 8"/>
          <p:cNvSpPr txBox="1"/>
          <p:nvPr/>
        </p:nvSpPr>
        <p:spPr>
          <a:xfrm>
            <a:off x="3276600" y="5055513"/>
            <a:ext cx="2304288" cy="430887"/>
          </a:xfrm>
          <a:prstGeom prst="rect">
            <a:avLst/>
          </a:prstGeom>
          <a:solidFill>
            <a:srgbClr val="18170E"/>
          </a:solidFill>
        </p:spPr>
        <p:txBody>
          <a:bodyPr wrap="square" rtlCol="0">
            <a:spAutoFit/>
          </a:bodyPr>
          <a:lstStyle/>
          <a:p>
            <a:pPr algn="ctr"/>
            <a:r>
              <a:rPr lang="en-US" sz="2200" b="1" dirty="0" smtClean="0">
                <a:solidFill>
                  <a:schemeClr val="bg1"/>
                </a:solidFill>
              </a:rPr>
              <a:t>??????  </a:t>
            </a:r>
            <a:r>
              <a:rPr lang="en-US" sz="2200" b="1" dirty="0" err="1" smtClean="0">
                <a:solidFill>
                  <a:schemeClr val="bg1"/>
                </a:solidFill>
              </a:rPr>
              <a:t>naledi</a:t>
            </a:r>
            <a:endParaRPr lang="en-US" sz="2200" b="1" dirty="0">
              <a:solidFill>
                <a:schemeClr val="bg1"/>
              </a:solidFill>
            </a:endParaRPr>
          </a:p>
        </p:txBody>
      </p:sp>
      <p:sp useBgFill="1">
        <p:nvSpPr>
          <p:cNvPr id="36" name="TextBox 35"/>
          <p:cNvSpPr txBox="1"/>
          <p:nvPr/>
        </p:nvSpPr>
        <p:spPr>
          <a:xfrm>
            <a:off x="5379457" y="1295400"/>
            <a:ext cx="3612143" cy="523220"/>
          </a:xfrm>
          <a:prstGeom prst="rect">
            <a:avLst/>
          </a:prstGeom>
        </p:spPr>
        <p:txBody>
          <a:bodyPr wrap="none" rtlCol="0">
            <a:spAutoFit/>
          </a:bodyPr>
          <a:lstStyle/>
          <a:p>
            <a:r>
              <a:rPr lang="en-US" sz="2800" b="1" dirty="0" smtClean="0"/>
              <a:t>skull shaped like Homo</a:t>
            </a:r>
            <a:endParaRPr lang="en-US" sz="2800" b="1" dirty="0"/>
          </a:p>
        </p:txBody>
      </p:sp>
      <p:sp useBgFill="1">
        <p:nvSpPr>
          <p:cNvPr id="37" name="TextBox 36"/>
          <p:cNvSpPr txBox="1"/>
          <p:nvPr/>
        </p:nvSpPr>
        <p:spPr>
          <a:xfrm>
            <a:off x="228600" y="5486400"/>
            <a:ext cx="3020379" cy="523220"/>
          </a:xfrm>
          <a:prstGeom prst="rect">
            <a:avLst/>
          </a:prstGeom>
        </p:spPr>
        <p:txBody>
          <a:bodyPr wrap="none" rtlCol="0">
            <a:spAutoFit/>
          </a:bodyPr>
          <a:lstStyle/>
          <a:p>
            <a:r>
              <a:rPr lang="en-US" sz="2800" b="1" dirty="0" smtClean="0"/>
              <a:t>small brain volume</a:t>
            </a:r>
            <a:endParaRPr lang="en-US" sz="2800" b="1" dirty="0"/>
          </a:p>
        </p:txBody>
      </p:sp>
      <p:sp useBgFill="1">
        <p:nvSpPr>
          <p:cNvPr id="38" name="TextBox 37"/>
          <p:cNvSpPr txBox="1"/>
          <p:nvPr/>
        </p:nvSpPr>
        <p:spPr>
          <a:xfrm>
            <a:off x="7138592" y="1828800"/>
            <a:ext cx="1853008" cy="523220"/>
          </a:xfrm>
          <a:prstGeom prst="rect">
            <a:avLst/>
          </a:prstGeom>
        </p:spPr>
        <p:txBody>
          <a:bodyPr wrap="none" rtlCol="0">
            <a:spAutoFit/>
          </a:bodyPr>
          <a:lstStyle/>
          <a:p>
            <a:r>
              <a:rPr lang="en-US" sz="2800" b="1" dirty="0" smtClean="0"/>
              <a:t>small teeth</a:t>
            </a:r>
            <a:endParaRPr lang="en-US" sz="2800" b="1" dirty="0"/>
          </a:p>
        </p:txBody>
      </p:sp>
      <p:sp useBgFill="1">
        <p:nvSpPr>
          <p:cNvPr id="39" name="TextBox 38"/>
          <p:cNvSpPr txBox="1"/>
          <p:nvPr/>
        </p:nvSpPr>
        <p:spPr>
          <a:xfrm>
            <a:off x="228600" y="4963180"/>
            <a:ext cx="2438681" cy="523220"/>
          </a:xfrm>
          <a:prstGeom prst="rect">
            <a:avLst/>
          </a:prstGeom>
        </p:spPr>
        <p:txBody>
          <a:bodyPr wrap="none" rtlCol="0">
            <a:spAutoFit/>
          </a:bodyPr>
          <a:lstStyle/>
          <a:p>
            <a:r>
              <a:rPr lang="en-US" sz="2800" b="1" dirty="0" smtClean="0"/>
              <a:t>large 3</a:t>
            </a:r>
            <a:r>
              <a:rPr lang="en-US" sz="2800" b="1" baseline="30000" dirty="0" smtClean="0"/>
              <a:t>rd</a:t>
            </a:r>
            <a:r>
              <a:rPr lang="en-US" sz="2800" b="1" dirty="0" smtClean="0"/>
              <a:t> molar </a:t>
            </a:r>
            <a:endParaRPr lang="en-US" sz="2800" b="1" dirty="0"/>
          </a:p>
        </p:txBody>
      </p:sp>
      <p:sp useBgFill="1">
        <p:nvSpPr>
          <p:cNvPr id="26" name="TextBox 25"/>
          <p:cNvSpPr txBox="1"/>
          <p:nvPr/>
        </p:nvSpPr>
        <p:spPr>
          <a:xfrm>
            <a:off x="6071467" y="2362200"/>
            <a:ext cx="2996333" cy="523220"/>
          </a:xfrm>
          <a:prstGeom prst="rect">
            <a:avLst/>
          </a:prstGeom>
        </p:spPr>
        <p:txBody>
          <a:bodyPr wrap="none" rtlCol="0">
            <a:spAutoFit/>
          </a:bodyPr>
          <a:lstStyle/>
          <a:p>
            <a:r>
              <a:rPr lang="en-US" sz="2800" b="1" dirty="0" smtClean="0"/>
              <a:t>body size &amp; weight</a:t>
            </a:r>
            <a:endParaRPr lang="en-US" sz="2800" b="1" dirty="0"/>
          </a:p>
        </p:txBody>
      </p:sp>
      <p:sp useBgFill="1">
        <p:nvSpPr>
          <p:cNvPr id="29" name="TextBox 28"/>
          <p:cNvSpPr txBox="1"/>
          <p:nvPr/>
        </p:nvSpPr>
        <p:spPr>
          <a:xfrm>
            <a:off x="228600" y="4353580"/>
            <a:ext cx="3486660" cy="523220"/>
          </a:xfrm>
          <a:prstGeom prst="rect">
            <a:avLst/>
          </a:prstGeom>
        </p:spPr>
        <p:txBody>
          <a:bodyPr wrap="none" rtlCol="0">
            <a:spAutoFit/>
          </a:bodyPr>
          <a:lstStyle/>
          <a:p>
            <a:r>
              <a:rPr lang="en-US" sz="2800" b="1" dirty="0" smtClean="0"/>
              <a:t>shoulders for climbing</a:t>
            </a:r>
            <a:endParaRPr lang="en-US" sz="2800" b="1" dirty="0"/>
          </a:p>
        </p:txBody>
      </p:sp>
      <p:sp useBgFill="1">
        <p:nvSpPr>
          <p:cNvPr id="30" name="TextBox 29"/>
          <p:cNvSpPr txBox="1"/>
          <p:nvPr/>
        </p:nvSpPr>
        <p:spPr>
          <a:xfrm>
            <a:off x="219799" y="3743980"/>
            <a:ext cx="3437801" cy="523220"/>
          </a:xfrm>
          <a:prstGeom prst="rect">
            <a:avLst/>
          </a:prstGeom>
        </p:spPr>
        <p:txBody>
          <a:bodyPr wrap="none" rtlCol="0">
            <a:spAutoFit/>
          </a:bodyPr>
          <a:lstStyle/>
          <a:p>
            <a:r>
              <a:rPr lang="en-US" sz="2800" b="1" dirty="0" smtClean="0"/>
              <a:t>primitive flared pelvis</a:t>
            </a:r>
            <a:endParaRPr lang="en-US" sz="2800" b="1" dirty="0"/>
          </a:p>
        </p:txBody>
      </p:sp>
      <p:pic>
        <p:nvPicPr>
          <p:cNvPr id="25" name="Picture 1" descr="http://news.nationalgeographic.com/content/dam/news/rights-exempt/nat-geo-staff-graphics-illustrations/2015/09/gurche_naledi_digital.ngsversion.1441911905365.jpg?01"/>
          <p:cNvPicPr>
            <a:picLocks noChangeAspect="1" noChangeArrowheads="1"/>
          </p:cNvPicPr>
          <p:nvPr/>
        </p:nvPicPr>
        <p:blipFill>
          <a:blip r:embed="rId5"/>
          <a:srcRect l="68000" t="7125"/>
          <a:stretch>
            <a:fillRect/>
          </a:stretch>
        </p:blipFill>
        <p:spPr bwMode="auto">
          <a:xfrm>
            <a:off x="3657600" y="685800"/>
            <a:ext cx="1523165" cy="4343400"/>
          </a:xfrm>
          <a:prstGeom prst="rect">
            <a:avLst/>
          </a:prstGeom>
          <a:noFill/>
        </p:spPr>
      </p:pic>
      <p:pic>
        <p:nvPicPr>
          <p:cNvPr id="58" name="Picture 4" descr="https://upload.wikimedia.org/wikipedia/commons/thumb/4/42/Homo_naledi_hand.jpg/250px-Homo_naledi_hand.jpg"/>
          <p:cNvPicPr>
            <a:picLocks noChangeAspect="1" noChangeArrowheads="1"/>
          </p:cNvPicPr>
          <p:nvPr/>
        </p:nvPicPr>
        <p:blipFill>
          <a:blip r:embed="rId6"/>
          <a:srcRect/>
          <a:stretch>
            <a:fillRect/>
          </a:stretch>
        </p:blipFill>
        <p:spPr bwMode="auto">
          <a:xfrm>
            <a:off x="228600" y="762000"/>
            <a:ext cx="2939815" cy="1905000"/>
          </a:xfrm>
          <a:prstGeom prst="rect">
            <a:avLst/>
          </a:prstGeom>
          <a:noFill/>
          <a:ln w="76200">
            <a:solidFill>
              <a:schemeClr val="tx2">
                <a:lumMod val="20000"/>
                <a:lumOff val="80000"/>
              </a:schemeClr>
            </a:solidFill>
          </a:ln>
        </p:spPr>
      </p:pic>
      <p:pic>
        <p:nvPicPr>
          <p:cNvPr id="59" name="Picture 6" descr="https://upload.wikimedia.org/wikipedia/commons/thumb/e/e0/Homo_naledi_foot.jpg/203px-Homo_naledi_foot.jpg"/>
          <p:cNvPicPr>
            <a:picLocks noChangeAspect="1" noChangeArrowheads="1"/>
          </p:cNvPicPr>
          <p:nvPr/>
        </p:nvPicPr>
        <p:blipFill>
          <a:blip r:embed="rId7"/>
          <a:srcRect/>
          <a:stretch>
            <a:fillRect/>
          </a:stretch>
        </p:blipFill>
        <p:spPr bwMode="auto">
          <a:xfrm>
            <a:off x="6324600" y="3810000"/>
            <a:ext cx="2494722" cy="1978572"/>
          </a:xfrm>
          <a:prstGeom prst="rect">
            <a:avLst/>
          </a:prstGeom>
          <a:noFill/>
          <a:ln w="76200">
            <a:solidFill>
              <a:schemeClr val="tx2">
                <a:lumMod val="20000"/>
                <a:lumOff val="80000"/>
              </a:schemeClr>
            </a:solidFill>
          </a:ln>
        </p:spPr>
      </p:pic>
      <p:sp useBgFill="1">
        <p:nvSpPr>
          <p:cNvPr id="63" name="TextBox 62"/>
          <p:cNvSpPr txBox="1"/>
          <p:nvPr/>
        </p:nvSpPr>
        <p:spPr>
          <a:xfrm>
            <a:off x="163259" y="2779693"/>
            <a:ext cx="3341941" cy="954107"/>
          </a:xfrm>
          <a:prstGeom prst="rect">
            <a:avLst/>
          </a:prstGeom>
        </p:spPr>
        <p:txBody>
          <a:bodyPr wrap="none" rtlCol="0">
            <a:spAutoFit/>
          </a:bodyPr>
          <a:lstStyle/>
          <a:p>
            <a:r>
              <a:rPr lang="en-US" sz="2800" b="1" dirty="0" smtClean="0"/>
              <a:t>curved fingers </a:t>
            </a:r>
          </a:p>
          <a:p>
            <a:pPr algn="ctr"/>
            <a:r>
              <a:rPr lang="en-US" sz="2800" b="1" dirty="0" smtClean="0"/>
              <a:t>(shaped for climbing)</a:t>
            </a:r>
            <a:endParaRPr lang="en-US" sz="2800" b="1" dirty="0"/>
          </a:p>
        </p:txBody>
      </p:sp>
      <p:sp useBgFill="1">
        <p:nvSpPr>
          <p:cNvPr id="64" name="TextBox 63"/>
          <p:cNvSpPr txBox="1"/>
          <p:nvPr/>
        </p:nvSpPr>
        <p:spPr>
          <a:xfrm>
            <a:off x="4042257" y="5725180"/>
            <a:ext cx="5025543" cy="523220"/>
          </a:xfrm>
          <a:prstGeom prst="rect">
            <a:avLst/>
          </a:prstGeom>
        </p:spPr>
        <p:txBody>
          <a:bodyPr wrap="none" rtlCol="0">
            <a:spAutoFit/>
          </a:bodyPr>
          <a:lstStyle/>
          <a:p>
            <a:r>
              <a:rPr lang="en-US" sz="2800" b="1" dirty="0" smtClean="0"/>
              <a:t>wrist/thumb shaped for tool use</a:t>
            </a:r>
            <a:endParaRPr lang="en-US" sz="2800" b="1" dirty="0"/>
          </a:p>
        </p:txBody>
      </p:sp>
      <p:sp useBgFill="1">
        <p:nvSpPr>
          <p:cNvPr id="65" name="TextBox 64"/>
          <p:cNvSpPr txBox="1"/>
          <p:nvPr/>
        </p:nvSpPr>
        <p:spPr>
          <a:xfrm>
            <a:off x="3714526" y="6248400"/>
            <a:ext cx="5429474" cy="523220"/>
          </a:xfrm>
          <a:prstGeom prst="rect">
            <a:avLst/>
          </a:prstGeom>
        </p:spPr>
        <p:txBody>
          <a:bodyPr wrap="square" rtlCol="0">
            <a:spAutoFit/>
          </a:bodyPr>
          <a:lstStyle/>
          <a:p>
            <a:r>
              <a:rPr lang="en-US" sz="2800" b="1" dirty="0" smtClean="0"/>
              <a:t>arched feet for long distance stride</a:t>
            </a:r>
            <a:endParaRPr lang="en-US" sz="2800" b="1" dirty="0"/>
          </a:p>
        </p:txBody>
      </p:sp>
      <p:cxnSp>
        <p:nvCxnSpPr>
          <p:cNvPr id="69" name="Straight Arrow Connector 68"/>
          <p:cNvCxnSpPr/>
          <p:nvPr/>
        </p:nvCxnSpPr>
        <p:spPr>
          <a:xfrm rot="10800000" flipV="1">
            <a:off x="762000" y="1676400"/>
            <a:ext cx="1371600" cy="121920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2362200" y="2286000"/>
            <a:ext cx="3505200" cy="3505200"/>
            <a:chOff x="2362200" y="2286000"/>
            <a:chExt cx="3505200" cy="3505200"/>
          </a:xfrm>
        </p:grpSpPr>
        <p:cxnSp>
          <p:nvCxnSpPr>
            <p:cNvPr id="66" name="Straight Arrow Connector 65"/>
            <p:cNvCxnSpPr/>
            <p:nvPr/>
          </p:nvCxnSpPr>
          <p:spPr>
            <a:xfrm rot="16200000" flipH="1">
              <a:off x="4038600" y="3962400"/>
              <a:ext cx="3200400" cy="45720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362200" y="2286000"/>
              <a:ext cx="3048000" cy="304800"/>
            </a:xfrm>
            <a:prstGeom prst="straightConnector1">
              <a:avLst/>
            </a:prstGeom>
            <a:ln w="50800">
              <a:solidFill>
                <a:schemeClr val="tx1"/>
              </a:solidFill>
              <a:tailEnd type="non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cxnSp>
        <p:nvCxnSpPr>
          <p:cNvPr id="48" name="Straight Arrow Connector 47"/>
          <p:cNvCxnSpPr/>
          <p:nvPr/>
        </p:nvCxnSpPr>
        <p:spPr>
          <a:xfrm rot="5400000">
            <a:off x="6362700" y="5753100"/>
            <a:ext cx="838200" cy="304800"/>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useBgFill="1">
        <p:nvSpPr>
          <p:cNvPr id="31" name="TextBox 30"/>
          <p:cNvSpPr txBox="1"/>
          <p:nvPr/>
        </p:nvSpPr>
        <p:spPr>
          <a:xfrm>
            <a:off x="6208876" y="2932093"/>
            <a:ext cx="2858924" cy="954107"/>
          </a:xfrm>
          <a:prstGeom prst="rect">
            <a:avLst/>
          </a:prstGeom>
        </p:spPr>
        <p:txBody>
          <a:bodyPr wrap="none" rtlCol="0">
            <a:spAutoFit/>
          </a:bodyPr>
          <a:lstStyle/>
          <a:p>
            <a:pPr algn="ctr"/>
            <a:r>
              <a:rPr lang="en-US" sz="2800" b="1" dirty="0" smtClean="0"/>
              <a:t>long, slender legs </a:t>
            </a:r>
          </a:p>
          <a:p>
            <a:pPr algn="ctr"/>
            <a:r>
              <a:rPr lang="en-US" sz="2800" b="1" dirty="0" smtClean="0"/>
              <a:t> (modern gait)</a:t>
            </a:r>
            <a:endParaRPr lang="en-US" sz="2800" b="1" dirty="0"/>
          </a:p>
        </p:txBody>
      </p:sp>
      <p:sp>
        <p:nvSpPr>
          <p:cNvPr id="12" name="TextBox 11"/>
          <p:cNvSpPr txBox="1"/>
          <p:nvPr/>
        </p:nvSpPr>
        <p:spPr>
          <a:xfrm>
            <a:off x="304800" y="6248400"/>
            <a:ext cx="2633472" cy="430887"/>
          </a:xfrm>
          <a:prstGeom prst="rect">
            <a:avLst/>
          </a:prstGeom>
          <a:solidFill>
            <a:srgbClr val="18170E"/>
          </a:solidFill>
        </p:spPr>
        <p:txBody>
          <a:bodyPr wrap="square" rtlCol="0">
            <a:spAutoFit/>
          </a:bodyPr>
          <a:lstStyle/>
          <a:p>
            <a:pPr algn="ctr"/>
            <a:r>
              <a:rPr lang="en-US" sz="2200" b="1" dirty="0" smtClean="0">
                <a:solidFill>
                  <a:schemeClr val="bg1"/>
                </a:solidFill>
              </a:rPr>
              <a:t>AUSTRALOPITHECUS</a:t>
            </a:r>
            <a:endParaRPr lang="en-US" sz="2200" b="1" dirty="0">
              <a:solidFill>
                <a:schemeClr val="bg1"/>
              </a:solidFill>
            </a:endParaRPr>
          </a:p>
        </p:txBody>
      </p:sp>
      <p:sp>
        <p:nvSpPr>
          <p:cNvPr id="13" name="TextBox 12"/>
          <p:cNvSpPr txBox="1"/>
          <p:nvPr/>
        </p:nvSpPr>
        <p:spPr>
          <a:xfrm>
            <a:off x="6053328" y="762000"/>
            <a:ext cx="2404872" cy="430887"/>
          </a:xfrm>
          <a:prstGeom prst="rect">
            <a:avLst/>
          </a:prstGeom>
          <a:solidFill>
            <a:srgbClr val="18170E"/>
          </a:solidFill>
        </p:spPr>
        <p:txBody>
          <a:bodyPr wrap="square" rtlCol="0">
            <a:spAutoFit/>
          </a:bodyPr>
          <a:lstStyle/>
          <a:p>
            <a:pPr algn="ctr"/>
            <a:r>
              <a:rPr lang="en-US" sz="2200" b="1" dirty="0" smtClean="0">
                <a:solidFill>
                  <a:schemeClr val="bg1"/>
                </a:solidFill>
              </a:rPr>
              <a:t>HOMO</a:t>
            </a:r>
            <a:endParaRPr lang="en-US" sz="2200" b="1" dirty="0">
              <a:solidFill>
                <a:schemeClr val="bg1"/>
              </a:solidFill>
            </a:endParaRPr>
          </a:p>
        </p:txBody>
      </p:sp>
      <p:sp>
        <p:nvSpPr>
          <p:cNvPr id="57" name="TextBox 56"/>
          <p:cNvSpPr txBox="1"/>
          <p:nvPr/>
        </p:nvSpPr>
        <p:spPr>
          <a:xfrm>
            <a:off x="304800" y="6248400"/>
            <a:ext cx="2633472" cy="430887"/>
          </a:xfrm>
          <a:prstGeom prst="rect">
            <a:avLst/>
          </a:prstGeom>
          <a:noFill/>
        </p:spPr>
        <p:txBody>
          <a:bodyPr wrap="square" rtlCol="0">
            <a:spAutoFit/>
          </a:bodyPr>
          <a:lstStyle/>
          <a:p>
            <a:pPr algn="ctr"/>
            <a:r>
              <a:rPr lang="en-US" sz="2200" b="1" dirty="0" smtClean="0">
                <a:solidFill>
                  <a:srgbClr val="FF0000"/>
                </a:solidFill>
                <a:effectLst>
                  <a:outerShdw dist="50800" dir="5400000" algn="ctr" rotWithShape="0">
                    <a:schemeClr val="tx1"/>
                  </a:outerShdw>
                </a:effectLst>
              </a:rPr>
              <a:t>AUSTRALOPITHECUS</a:t>
            </a:r>
            <a:endParaRPr lang="en-US" sz="2200" b="1" dirty="0">
              <a:solidFill>
                <a:srgbClr val="FF0000"/>
              </a:solidFill>
              <a:effectLst>
                <a:outerShdw dist="50800" dir="5400000" algn="ctr" rotWithShape="0">
                  <a:schemeClr val="tx1"/>
                </a:outerShdw>
              </a:effectLst>
            </a:endParaRPr>
          </a:p>
        </p:txBody>
      </p:sp>
      <p:sp>
        <p:nvSpPr>
          <p:cNvPr id="60" name="TextBox 59"/>
          <p:cNvSpPr txBox="1"/>
          <p:nvPr/>
        </p:nvSpPr>
        <p:spPr>
          <a:xfrm>
            <a:off x="6053328" y="762000"/>
            <a:ext cx="2404872" cy="430887"/>
          </a:xfrm>
          <a:prstGeom prst="rect">
            <a:avLst/>
          </a:prstGeom>
          <a:noFill/>
        </p:spPr>
        <p:txBody>
          <a:bodyPr wrap="square" rtlCol="0">
            <a:spAutoFit/>
          </a:bodyPr>
          <a:lstStyle/>
          <a:p>
            <a:pPr algn="ctr"/>
            <a:r>
              <a:rPr lang="en-US" sz="2200" b="1" dirty="0" smtClean="0">
                <a:solidFill>
                  <a:srgbClr val="FF0000"/>
                </a:solidFill>
                <a:effectLst>
                  <a:outerShdw dist="50800" dir="5400000" algn="ctr" rotWithShape="0">
                    <a:schemeClr val="tx1"/>
                  </a:outerShdw>
                </a:effectLst>
              </a:rPr>
              <a:t>HOMO</a:t>
            </a:r>
            <a:endParaRPr lang="en-US" sz="2200" b="1" dirty="0">
              <a:solidFill>
                <a:srgbClr val="FF0000"/>
              </a:solidFill>
              <a:effectLst>
                <a:outerShdw dist="50800" dir="5400000" algn="ctr" rotWithShape="0">
                  <a:schemeClr val="tx1"/>
                </a:outerShdw>
              </a:effectLst>
            </a:endParaRPr>
          </a:p>
        </p:txBody>
      </p:sp>
      <p:pic>
        <p:nvPicPr>
          <p:cNvPr id="61" name="Picture 8" descr="http://news.nationalgeographic.com/content/dam/news/2015/09/mystery-man/MM8345_20150306_134-3.ngsversion.1441905176070.adapt.676.1.jpg"/>
          <p:cNvPicPr>
            <a:picLocks noChangeAspect="1" noChangeArrowheads="1"/>
          </p:cNvPicPr>
          <p:nvPr/>
        </p:nvPicPr>
        <p:blipFill>
          <a:blip r:embed="rId8"/>
          <a:srcRect l="19979" t="2784" r="16007" b="7873"/>
          <a:stretch>
            <a:fillRect/>
          </a:stretch>
        </p:blipFill>
        <p:spPr bwMode="auto">
          <a:xfrm>
            <a:off x="3278540" y="2209800"/>
            <a:ext cx="2304288" cy="289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up)">
                                      <p:cBhvr>
                                        <p:cTn id="15" dur="1000"/>
                                        <p:tgtEl>
                                          <p:spTgt spid="69"/>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69"/>
                                        </p:tgtEl>
                                      </p:cBhvr>
                                    </p:animEffect>
                                    <p:set>
                                      <p:cBhvr>
                                        <p:cTn id="23" dur="1" fill="hold">
                                          <p:stCondLst>
                                            <p:cond delay="999"/>
                                          </p:stCondLst>
                                        </p:cTn>
                                        <p:tgtEl>
                                          <p:spTgt spid="6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47"/>
                                        </p:tgtEl>
                                      </p:cBhvr>
                                    </p:animEffect>
                                    <p:set>
                                      <p:cBhvr>
                                        <p:cTn id="26" dur="1" fill="hold">
                                          <p:stCondLst>
                                            <p:cond delay="999"/>
                                          </p:stCondLst>
                                        </p:cTn>
                                        <p:tgtEl>
                                          <p:spTgt spid="47"/>
                                        </p:tgtEl>
                                        <p:attrNameLst>
                                          <p:attrName>style.visibility</p:attrName>
                                        </p:attrNameLst>
                                      </p:cBhvr>
                                      <p:to>
                                        <p:strVal val="hidden"/>
                                      </p:to>
                                    </p:set>
                                  </p:childTnLst>
                                </p:cTn>
                              </p:par>
                            </p:childTnLst>
                          </p:cTn>
                        </p:par>
                        <p:par>
                          <p:cTn id="27" fill="hold">
                            <p:stCondLst>
                              <p:cond delay="1000"/>
                            </p:stCondLst>
                            <p:childTnLst>
                              <p:par>
                                <p:cTn id="28" presetID="39" presetClass="entr" presetSubtype="0" accel="100000" fill="hold" nodeType="after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1000" fill="hold"/>
                                        <p:tgtEl>
                                          <p:spTgt spid="59"/>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59"/>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59"/>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up)">
                                      <p:cBhvr>
                                        <p:cTn id="38" dur="1000"/>
                                        <p:tgtEl>
                                          <p:spTgt spid="48"/>
                                        </p:tgtEl>
                                      </p:cBhvr>
                                    </p:animEffec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48"/>
                                        </p:tgtEl>
                                      </p:cBhvr>
                                    </p:animEffect>
                                    <p:set>
                                      <p:cBhvr>
                                        <p:cTn id="46" dur="1" fill="hold">
                                          <p:stCondLst>
                                            <p:cond delay="999"/>
                                          </p:stCondLst>
                                        </p:cTn>
                                        <p:tgtEl>
                                          <p:spTgt spid="48"/>
                                        </p:tgtEl>
                                        <p:attrNameLst>
                                          <p:attrName>style.visibility</p:attrName>
                                        </p:attrNameLst>
                                      </p:cBhvr>
                                      <p:to>
                                        <p:strVal val="hidden"/>
                                      </p:to>
                                    </p:set>
                                  </p:childTnLst>
                                </p:cTn>
                              </p:par>
                            </p:childTnLst>
                          </p:cTn>
                        </p:par>
                        <p:par>
                          <p:cTn id="47" fill="hold">
                            <p:stCondLst>
                              <p:cond delay="1000"/>
                            </p:stCondLst>
                            <p:childTnLst>
                              <p:par>
                                <p:cTn id="48" presetID="6" presetClass="emph" presetSubtype="0" fill="hold" grpId="0" nodeType="afterEffect">
                                  <p:stCondLst>
                                    <p:cond delay="0"/>
                                  </p:stCondLst>
                                  <p:childTnLst>
                                    <p:animScale>
                                      <p:cBhvr>
                                        <p:cTn id="49" dur="1000" fill="hold"/>
                                        <p:tgtEl>
                                          <p:spTgt spid="12"/>
                                        </p:tgtEl>
                                      </p:cBhvr>
                                      <p:by x="150000" y="150000"/>
                                    </p:animScale>
                                  </p:childTnLst>
                                </p:cTn>
                              </p:par>
                              <p:par>
                                <p:cTn id="50" presetID="64" presetClass="path" presetSubtype="0" accel="50000" decel="50000" fill="hold" grpId="1" nodeType="withEffect">
                                  <p:stCondLst>
                                    <p:cond delay="0"/>
                                  </p:stCondLst>
                                  <p:childTnLst>
                                    <p:animMotion origin="layout" path="M 3.05556E-6 -1.6763E-6 L 0.03107 -0.56393 " pathEditMode="relative" rAng="0" ptsTypes="AA">
                                      <p:cBhvr>
                                        <p:cTn id="51" dur="1000" fill="hold"/>
                                        <p:tgtEl>
                                          <p:spTgt spid="12"/>
                                        </p:tgtEl>
                                        <p:attrNameLst>
                                          <p:attrName>ppt_x</p:attrName>
                                          <p:attrName>ppt_y</p:attrName>
                                        </p:attrNameLst>
                                      </p:cBhvr>
                                      <p:rCtr x="15" y="-282"/>
                                    </p:animMotion>
                                  </p:childTnLst>
                                </p:cTn>
                              </p:par>
                              <p:par>
                                <p:cTn id="52" presetID="8" presetClass="emph" presetSubtype="0" fill="hold" grpId="2" nodeType="withEffect">
                                  <p:stCondLst>
                                    <p:cond delay="0"/>
                                  </p:stCondLst>
                                  <p:childTnLst>
                                    <p:animRot by="-1020000">
                                      <p:cBhvr>
                                        <p:cTn id="53" dur="1000" fill="hold"/>
                                        <p:tgtEl>
                                          <p:spTgt spid="12"/>
                                        </p:tgtEl>
                                        <p:attrNameLst>
                                          <p:attrName>r</p:attrName>
                                        </p:attrNameLst>
                                      </p:cBhvr>
                                    </p:animRot>
                                  </p:childTnLst>
                                </p:cTn>
                              </p:par>
                              <p:par>
                                <p:cTn id="54" presetID="1" presetClass="emph" presetSubtype="2" fill="hold" nodeType="withEffect">
                                  <p:stCondLst>
                                    <p:cond delay="0"/>
                                  </p:stCondLst>
                                  <p:childTnLst>
                                    <p:animClr clrSpc="rgb">
                                      <p:cBhvr>
                                        <p:cTn id="55" dur="1000" fill="hold"/>
                                        <p:tgtEl>
                                          <p:spTgt spid="12"/>
                                        </p:tgtEl>
                                        <p:attrNameLst>
                                          <p:attrName>fillcolor</p:attrName>
                                        </p:attrNameLst>
                                      </p:cBhvr>
                                      <p:to>
                                        <a:srgbClr val="CCECFF"/>
                                      </p:to>
                                    </p:animClr>
                                    <p:set>
                                      <p:cBhvr>
                                        <p:cTn id="56" dur="1000" fill="hold"/>
                                        <p:tgtEl>
                                          <p:spTgt spid="12"/>
                                        </p:tgtEl>
                                        <p:attrNameLst>
                                          <p:attrName>fill.type</p:attrName>
                                        </p:attrNameLst>
                                      </p:cBhvr>
                                      <p:to>
                                        <p:strVal val="solid"/>
                                      </p:to>
                                    </p:set>
                                    <p:set>
                                      <p:cBhvr>
                                        <p:cTn id="57" dur="1000" fill="hold"/>
                                        <p:tgtEl>
                                          <p:spTgt spid="12"/>
                                        </p:tgtEl>
                                        <p:attrNameLst>
                                          <p:attrName>fill.on</p:attrName>
                                        </p:attrNameLst>
                                      </p:cBhvr>
                                      <p:to>
                                        <p:strVal val="true"/>
                                      </p:to>
                                    </p:set>
                                  </p:childTnLst>
                                </p:cTn>
                              </p:par>
                              <p:par>
                                <p:cTn id="58" presetID="3" presetClass="emph" presetSubtype="2" fill="hold" grpId="3" nodeType="withEffect">
                                  <p:stCondLst>
                                    <p:cond delay="0"/>
                                  </p:stCondLst>
                                  <p:childTnLst>
                                    <p:animClr clrSpc="rgb">
                                      <p:cBhvr override="childStyle">
                                        <p:cTn id="59" dur="1000" fill="hold"/>
                                        <p:tgtEl>
                                          <p:spTgt spid="12"/>
                                        </p:tgtEl>
                                        <p:attrNameLst>
                                          <p:attrName>style.color</p:attrName>
                                        </p:attrNameLst>
                                      </p:cBhvr>
                                      <p:to>
                                        <a:srgbClr val="FF0000"/>
                                      </p:to>
                                    </p:animClr>
                                  </p:childTnLst>
                                </p:cTn>
                              </p:par>
                              <p:par>
                                <p:cTn id="60" presetID="6" presetClass="emph" presetSubtype="0" fill="hold" grpId="0" nodeType="withEffect">
                                  <p:stCondLst>
                                    <p:cond delay="0"/>
                                  </p:stCondLst>
                                  <p:childTnLst>
                                    <p:animScale>
                                      <p:cBhvr>
                                        <p:cTn id="61" dur="1000" fill="hold"/>
                                        <p:tgtEl>
                                          <p:spTgt spid="13"/>
                                        </p:tgtEl>
                                      </p:cBhvr>
                                      <p:by x="150000" y="150000"/>
                                    </p:animScale>
                                  </p:childTnLst>
                                </p:cTn>
                              </p:par>
                              <p:par>
                                <p:cTn id="62" presetID="3" presetClass="emph" presetSubtype="2" fill="hold" grpId="1" nodeType="withEffect">
                                  <p:stCondLst>
                                    <p:cond delay="0"/>
                                  </p:stCondLst>
                                  <p:childTnLst>
                                    <p:animClr clrSpc="rgb">
                                      <p:cBhvr override="childStyle">
                                        <p:cTn id="63" dur="1000" fill="hold"/>
                                        <p:tgtEl>
                                          <p:spTgt spid="13"/>
                                        </p:tgtEl>
                                        <p:attrNameLst>
                                          <p:attrName>style.color</p:attrName>
                                        </p:attrNameLst>
                                      </p:cBhvr>
                                      <p:to>
                                        <a:srgbClr val="FF0000"/>
                                      </p:to>
                                    </p:animClr>
                                  </p:childTnLst>
                                </p:cTn>
                              </p:par>
                              <p:par>
                                <p:cTn id="64" presetID="1" presetClass="emph" presetSubtype="2" fill="hold" nodeType="withEffect">
                                  <p:stCondLst>
                                    <p:cond delay="0"/>
                                  </p:stCondLst>
                                  <p:childTnLst>
                                    <p:animClr clrSpc="rgb">
                                      <p:cBhvr>
                                        <p:cTn id="65" dur="1000" fill="hold"/>
                                        <p:tgtEl>
                                          <p:spTgt spid="13"/>
                                        </p:tgtEl>
                                        <p:attrNameLst>
                                          <p:attrName>fillcolor</p:attrName>
                                        </p:attrNameLst>
                                      </p:cBhvr>
                                      <p:to>
                                        <a:srgbClr val="CCECFF"/>
                                      </p:to>
                                    </p:animClr>
                                    <p:set>
                                      <p:cBhvr>
                                        <p:cTn id="66" dur="1000" fill="hold"/>
                                        <p:tgtEl>
                                          <p:spTgt spid="13"/>
                                        </p:tgtEl>
                                        <p:attrNameLst>
                                          <p:attrName>fill.type</p:attrName>
                                        </p:attrNameLst>
                                      </p:cBhvr>
                                      <p:to>
                                        <p:strVal val="solid"/>
                                      </p:to>
                                    </p:set>
                                    <p:set>
                                      <p:cBhvr>
                                        <p:cTn id="67" dur="1000" fill="hold"/>
                                        <p:tgtEl>
                                          <p:spTgt spid="13"/>
                                        </p:tgtEl>
                                        <p:attrNameLst>
                                          <p:attrName>fill.on</p:attrName>
                                        </p:attrNameLst>
                                      </p:cBhvr>
                                      <p:to>
                                        <p:strVal val="true"/>
                                      </p:to>
                                    </p:set>
                                  </p:childTnLst>
                                </p:cTn>
                              </p:par>
                              <p:par>
                                <p:cTn id="68" presetID="42" presetClass="path" presetSubtype="0" accel="50000" decel="50000" fill="hold" grpId="2" nodeType="withEffect">
                                  <p:stCondLst>
                                    <p:cond delay="0"/>
                                  </p:stCondLst>
                                  <p:childTnLst>
                                    <p:animMotion origin="layout" path="M -2.77778E-6 3.46821E-6 L -0.00173 0.5126 " pathEditMode="relative" rAng="0" ptsTypes="AA">
                                      <p:cBhvr>
                                        <p:cTn id="69" dur="1000" fill="hold"/>
                                        <p:tgtEl>
                                          <p:spTgt spid="13"/>
                                        </p:tgtEl>
                                        <p:attrNameLst>
                                          <p:attrName>ppt_x</p:attrName>
                                          <p:attrName>ppt_y</p:attrName>
                                        </p:attrNameLst>
                                      </p:cBhvr>
                                      <p:rCtr x="-1" y="256"/>
                                    </p:animMotion>
                                  </p:childTnLst>
                                </p:cTn>
                              </p:par>
                              <p:par>
                                <p:cTn id="70" presetID="8" presetClass="emph" presetSubtype="0" fill="hold" grpId="3" nodeType="withEffect">
                                  <p:stCondLst>
                                    <p:cond delay="0"/>
                                  </p:stCondLst>
                                  <p:childTnLst>
                                    <p:animRot by="1020000">
                                      <p:cBhvr>
                                        <p:cTn id="71" dur="1000" fill="hold"/>
                                        <p:tgtEl>
                                          <p:spTgt spid="13"/>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58"/>
                                        </p:tgtEl>
                                      </p:cBhvr>
                                    </p:animEffect>
                                    <p:set>
                                      <p:cBhvr>
                                        <p:cTn id="76" dur="1" fill="hold">
                                          <p:stCondLst>
                                            <p:cond delay="999"/>
                                          </p:stCondLst>
                                        </p:cTn>
                                        <p:tgtEl>
                                          <p:spTgt spid="5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63"/>
                                        </p:tgtEl>
                                      </p:cBhvr>
                                    </p:animEffect>
                                    <p:set>
                                      <p:cBhvr>
                                        <p:cTn id="79" dur="1" fill="hold">
                                          <p:stCondLst>
                                            <p:cond delay="999"/>
                                          </p:stCondLst>
                                        </p:cTn>
                                        <p:tgtEl>
                                          <p:spTgt spid="6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30"/>
                                        </p:tgtEl>
                                      </p:cBhvr>
                                    </p:animEffect>
                                    <p:set>
                                      <p:cBhvr>
                                        <p:cTn id="82" dur="1" fill="hold">
                                          <p:stCondLst>
                                            <p:cond delay="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29"/>
                                        </p:tgtEl>
                                      </p:cBhvr>
                                    </p:animEffect>
                                    <p:set>
                                      <p:cBhvr>
                                        <p:cTn id="85" dur="1" fill="hold">
                                          <p:stCondLst>
                                            <p:cond delay="999"/>
                                          </p:stCondLst>
                                        </p:cTn>
                                        <p:tgtEl>
                                          <p:spTgt spid="2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37"/>
                                        </p:tgtEl>
                                      </p:cBhvr>
                                    </p:animEffect>
                                    <p:set>
                                      <p:cBhvr>
                                        <p:cTn id="91" dur="1" fill="hold">
                                          <p:stCondLst>
                                            <p:cond delay="999"/>
                                          </p:stCondLst>
                                        </p:cTn>
                                        <p:tgtEl>
                                          <p:spTgt spid="37"/>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36"/>
                                        </p:tgtEl>
                                      </p:cBhvr>
                                    </p:animEffect>
                                    <p:set>
                                      <p:cBhvr>
                                        <p:cTn id="94" dur="1" fill="hold">
                                          <p:stCondLst>
                                            <p:cond delay="999"/>
                                          </p:stCondLst>
                                        </p:cTn>
                                        <p:tgtEl>
                                          <p:spTgt spid="36"/>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26"/>
                                        </p:tgtEl>
                                      </p:cBhvr>
                                    </p:animEffect>
                                    <p:set>
                                      <p:cBhvr>
                                        <p:cTn id="100" dur="1" fill="hold">
                                          <p:stCondLst>
                                            <p:cond delay="999"/>
                                          </p:stCondLst>
                                        </p:cTn>
                                        <p:tgtEl>
                                          <p:spTgt spid="26"/>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31"/>
                                        </p:tgtEl>
                                      </p:cBhvr>
                                    </p:animEffect>
                                    <p:set>
                                      <p:cBhvr>
                                        <p:cTn id="103" dur="1" fill="hold">
                                          <p:stCondLst>
                                            <p:cond delay="999"/>
                                          </p:stCondLst>
                                        </p:cTn>
                                        <p:tgtEl>
                                          <p:spTgt spid="3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59"/>
                                        </p:tgtEl>
                                      </p:cBhvr>
                                    </p:animEffect>
                                    <p:set>
                                      <p:cBhvr>
                                        <p:cTn id="106" dur="1" fill="hold">
                                          <p:stCondLst>
                                            <p:cond delay="999"/>
                                          </p:stCondLst>
                                        </p:cTn>
                                        <p:tgtEl>
                                          <p:spTgt spid="5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64"/>
                                        </p:tgtEl>
                                      </p:cBhvr>
                                    </p:animEffect>
                                    <p:set>
                                      <p:cBhvr>
                                        <p:cTn id="109" dur="1" fill="hold">
                                          <p:stCondLst>
                                            <p:cond delay="999"/>
                                          </p:stCondLst>
                                        </p:cTn>
                                        <p:tgtEl>
                                          <p:spTgt spid="6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65"/>
                                        </p:tgtEl>
                                      </p:cBhvr>
                                    </p:animEffect>
                                    <p:set>
                                      <p:cBhvr>
                                        <p:cTn id="112" dur="1" fill="hold">
                                          <p:stCondLst>
                                            <p:cond delay="999"/>
                                          </p:stCondLst>
                                        </p:cTn>
                                        <p:tgtEl>
                                          <p:spTgt spid="6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childTnLst>
                                </p:cTn>
                              </p:par>
                              <p:par>
                                <p:cTn id="116" presetID="10" presetClass="entr" presetSubtype="0" fill="hold" nodeType="with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1000"/>
                                        <p:tgtEl>
                                          <p:spTgt spid="5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4" nodeType="clickEffect">
                                  <p:stCondLst>
                                    <p:cond delay="0"/>
                                  </p:stCondLst>
                                  <p:childTnLst>
                                    <p:animEffect transition="out" filter="fade">
                                      <p:cBhvr>
                                        <p:cTn id="122" dur="1000"/>
                                        <p:tgtEl>
                                          <p:spTgt spid="12"/>
                                        </p:tgtEl>
                                      </p:cBhvr>
                                    </p:animEffect>
                                    <p:set>
                                      <p:cBhvr>
                                        <p:cTn id="123" dur="1" fill="hold">
                                          <p:stCondLst>
                                            <p:cond delay="999"/>
                                          </p:stCondLst>
                                        </p:cTn>
                                        <p:tgtEl>
                                          <p:spTgt spid="12"/>
                                        </p:tgtEl>
                                        <p:attrNameLst>
                                          <p:attrName>style.visibility</p:attrName>
                                        </p:attrNameLst>
                                      </p:cBhvr>
                                      <p:to>
                                        <p:strVal val="hidden"/>
                                      </p:to>
                                    </p:set>
                                  </p:childTnLst>
                                </p:cTn>
                              </p:par>
                              <p:par>
                                <p:cTn id="124" presetID="10" presetClass="exit" presetSubtype="0" fill="hold" grpId="4" nodeType="withEffect">
                                  <p:stCondLst>
                                    <p:cond delay="0"/>
                                  </p:stCondLst>
                                  <p:childTnLst>
                                    <p:animEffect transition="out" filter="fade">
                                      <p:cBhvr>
                                        <p:cTn id="125" dur="1000"/>
                                        <p:tgtEl>
                                          <p:spTgt spid="13"/>
                                        </p:tgtEl>
                                      </p:cBhvr>
                                    </p:animEffect>
                                    <p:set>
                                      <p:cBhvr>
                                        <p:cTn id="126" dur="1" fill="hold">
                                          <p:stCondLst>
                                            <p:cond delay="999"/>
                                          </p:stCondLst>
                                        </p:cTn>
                                        <p:tgtEl>
                                          <p:spTgt spid="13"/>
                                        </p:tgtEl>
                                        <p:attrNameLst>
                                          <p:attrName>style.visibility</p:attrName>
                                        </p:attrNameLst>
                                      </p:cBhvr>
                                      <p:to>
                                        <p:strVal val="hidden"/>
                                      </p:to>
                                    </p:set>
                                  </p:childTnLst>
                                </p:cTn>
                              </p:par>
                              <p:par>
                                <p:cTn id="127" presetID="10" presetClass="entr" presetSubtype="0" fill="hold" grpId="0" nodeType="with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fade">
                                      <p:cBhvr>
                                        <p:cTn id="129" dur="1000"/>
                                        <p:tgtEl>
                                          <p:spTgt spid="5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60"/>
                                        </p:tgtEl>
                                        <p:attrNameLst>
                                          <p:attrName>style.visibility</p:attrName>
                                        </p:attrNameLst>
                                      </p:cBhvr>
                                      <p:to>
                                        <p:strVal val="visible"/>
                                      </p:to>
                                    </p:set>
                                    <p:animEffect transition="in" filter="fade">
                                      <p:cBhvr>
                                        <p:cTn id="132" dur="1000"/>
                                        <p:tgtEl>
                                          <p:spTgt spid="60"/>
                                        </p:tgtEl>
                                      </p:cBhvr>
                                    </p:animEffect>
                                  </p:childTnLst>
                                </p:cTn>
                              </p:par>
                              <p:par>
                                <p:cTn id="133" presetID="10" presetClass="exit" presetSubtype="0" fill="hold" nodeType="withEffect">
                                  <p:stCondLst>
                                    <p:cond delay="0"/>
                                  </p:stCondLst>
                                  <p:childTnLst>
                                    <p:animEffect transition="out" filter="fade">
                                      <p:cBhvr>
                                        <p:cTn id="134" dur="1000"/>
                                        <p:tgtEl>
                                          <p:spTgt spid="25"/>
                                        </p:tgtEl>
                                      </p:cBhvr>
                                    </p:animEffect>
                                    <p:set>
                                      <p:cBhvr>
                                        <p:cTn id="135" dur="1" fill="hold">
                                          <p:stCondLst>
                                            <p:cond delay="999"/>
                                          </p:stCondLst>
                                        </p:cTn>
                                        <p:tgtEl>
                                          <p:spTgt spid="25"/>
                                        </p:tgtEl>
                                        <p:attrNameLst>
                                          <p:attrName>style.visibility</p:attrName>
                                        </p:attrNameLst>
                                      </p:cBhvr>
                                      <p:to>
                                        <p:strVal val="hidden"/>
                                      </p:to>
                                    </p:set>
                                  </p:childTnLst>
                                </p:cTn>
                              </p:par>
                              <p:par>
                                <p:cTn id="136" presetID="10" presetClass="entr" presetSubtype="0" fill="hold" nodeType="withEffect">
                                  <p:stCondLst>
                                    <p:cond delay="0"/>
                                  </p:stCondLst>
                                  <p:childTnLst>
                                    <p:set>
                                      <p:cBhvr>
                                        <p:cTn id="137" dur="1" fill="hold">
                                          <p:stCondLst>
                                            <p:cond delay="0"/>
                                          </p:stCondLst>
                                        </p:cTn>
                                        <p:tgtEl>
                                          <p:spTgt spid="61"/>
                                        </p:tgtEl>
                                        <p:attrNameLst>
                                          <p:attrName>style.visibility</p:attrName>
                                        </p:attrNameLst>
                                      </p:cBhvr>
                                      <p:to>
                                        <p:strVal val="visible"/>
                                      </p:to>
                                    </p:set>
                                    <p:animEffect transition="in" filter="fade">
                                      <p:cBhvr>
                                        <p:cTn id="138"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26" grpId="0" animBg="1"/>
      <p:bldP spid="29" grpId="0" animBg="1"/>
      <p:bldP spid="30" grpId="0" animBg="1"/>
      <p:bldP spid="63" grpId="0" animBg="1"/>
      <p:bldP spid="63" grpId="1" animBg="1"/>
      <p:bldP spid="64" grpId="0" animBg="1"/>
      <p:bldP spid="64" grpId="1" animBg="1"/>
      <p:bldP spid="65" grpId="0" animBg="1"/>
      <p:bldP spid="65" grpId="1" animBg="1"/>
      <p:bldP spid="31" grpId="0" animBg="1"/>
      <p:bldP spid="12" grpId="0" animBg="1"/>
      <p:bldP spid="12" grpId="1" animBg="1"/>
      <p:bldP spid="12" grpId="2" animBg="1"/>
      <p:bldP spid="12" grpId="3" animBg="1"/>
      <p:bldP spid="12" grpId="4" animBg="1"/>
      <p:bldP spid="13" grpId="0" animBg="1"/>
      <p:bldP spid="13" grpId="1" animBg="1"/>
      <p:bldP spid="13" grpId="2" animBg="1"/>
      <p:bldP spid="13" grpId="3" animBg="1"/>
      <p:bldP spid="13" grpId="4" animBg="1"/>
      <p:bldP spid="57"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p:cNvGrpSpPr/>
          <p:nvPr/>
        </p:nvGrpSpPr>
        <p:grpSpPr>
          <a:xfrm>
            <a:off x="0" y="0"/>
            <a:ext cx="9144000" cy="6858000"/>
            <a:chOff x="0" y="0"/>
            <a:chExt cx="9144000" cy="6858000"/>
          </a:xfrm>
        </p:grpSpPr>
        <p:grpSp>
          <p:nvGrpSpPr>
            <p:cNvPr id="96" name="Group 95"/>
            <p:cNvGrpSpPr/>
            <p:nvPr/>
          </p:nvGrpSpPr>
          <p:grpSpPr>
            <a:xfrm>
              <a:off x="0" y="0"/>
              <a:ext cx="9144000" cy="6858000"/>
              <a:chOff x="0" y="0"/>
              <a:chExt cx="9144000" cy="6858000"/>
            </a:xfrm>
          </p:grpSpPr>
          <p:pic>
            <p:nvPicPr>
              <p:cNvPr id="80" name="Picture 79" descr="world.bmp"/>
              <p:cNvPicPr>
                <a:picLocks/>
              </p:cNvPicPr>
              <p:nvPr/>
            </p:nvPicPr>
            <p:blipFill>
              <a:blip r:embed="rId3" cstate="print"/>
              <a:stretch>
                <a:fillRect/>
              </a:stretch>
            </p:blipFill>
            <p:spPr>
              <a:xfrm>
                <a:off x="1" y="1219200"/>
                <a:ext cx="9143999" cy="5638800"/>
              </a:xfrm>
              <a:prstGeom prst="rect">
                <a:avLst/>
              </a:prstGeom>
            </p:spPr>
          </p:pic>
          <p:sp useBgFill="1">
            <p:nvSpPr>
              <p:cNvPr id="89"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effectLst>
                      <a:outerShdw dist="50800" dir="5400000" algn="ctr" rotWithShape="0">
                        <a:schemeClr val="bg1"/>
                      </a:outerShdw>
                    </a:effectLst>
                    <a:latin typeface="Calibri" pitchFamily="34" charset="0"/>
                  </a:rPr>
                  <a:t>SESSION 2</a:t>
                </a:r>
                <a:endParaRPr lang="en-US" sz="6000" b="1" dirty="0">
                  <a:effectLst>
                    <a:outerShdw dist="50800" dir="5400000" algn="ctr" rotWithShape="0">
                      <a:schemeClr val="bg1"/>
                    </a:outerShdw>
                  </a:effectLst>
                  <a:latin typeface="Calibri" pitchFamily="34" charset="0"/>
                </a:endParaRPr>
              </a:p>
            </p:txBody>
          </p:sp>
          <p:sp>
            <p:nvSpPr>
              <p:cNvPr id="93" name="Freeform 92"/>
              <p:cNvSpPr/>
              <p:nvPr/>
            </p:nvSpPr>
            <p:spPr>
              <a:xfrm>
                <a:off x="3873062" y="2872828"/>
                <a:ext cx="1569107" cy="2513722"/>
              </a:xfrm>
              <a:custGeom>
                <a:avLst/>
                <a:gdLst>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361090 w 1550276"/>
                  <a:gd name="connsiteY17" fmla="*/ 756745 h 2375337"/>
                  <a:gd name="connsiteX18" fmla="*/ 1424152 w 1550276"/>
                  <a:gd name="connsiteY18" fmla="*/ 930165 h 2375337"/>
                  <a:gd name="connsiteX19" fmla="*/ 1471448 w 1550276"/>
                  <a:gd name="connsiteY19" fmla="*/ 1308538 h 2375337"/>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537138 w 1550276"/>
                  <a:gd name="connsiteY17" fmla="*/ 722586 h 2375337"/>
                  <a:gd name="connsiteX18" fmla="*/ 1424152 w 1550276"/>
                  <a:gd name="connsiteY18" fmla="*/ 930165 h 2375337"/>
                  <a:gd name="connsiteX19" fmla="*/ 1471448 w 1550276"/>
                  <a:gd name="connsiteY19" fmla="*/ 1308538 h 2375337"/>
                  <a:gd name="connsiteX0" fmla="*/ 1471448 w 1569107"/>
                  <a:gd name="connsiteY0" fmla="*/ 1308538 h 2375337"/>
                  <a:gd name="connsiteX1" fmla="*/ 1534510 w 1569107"/>
                  <a:gd name="connsiteY1" fmla="*/ 1686910 h 2375337"/>
                  <a:gd name="connsiteX2" fmla="*/ 1376855 w 1569107"/>
                  <a:gd name="connsiteY2" fmla="*/ 1907627 h 2375337"/>
                  <a:gd name="connsiteX3" fmla="*/ 1234966 w 1569107"/>
                  <a:gd name="connsiteY3" fmla="*/ 2175641 h 2375337"/>
                  <a:gd name="connsiteX4" fmla="*/ 1140372 w 1569107"/>
                  <a:gd name="connsiteY4" fmla="*/ 2364827 h 2375337"/>
                  <a:gd name="connsiteX5" fmla="*/ 872359 w 1569107"/>
                  <a:gd name="connsiteY5" fmla="*/ 2238703 h 2375337"/>
                  <a:gd name="connsiteX6" fmla="*/ 730469 w 1569107"/>
                  <a:gd name="connsiteY6" fmla="*/ 1781503 h 2375337"/>
                  <a:gd name="connsiteX7" fmla="*/ 762000 w 1569107"/>
                  <a:gd name="connsiteY7" fmla="*/ 1340069 h 2375337"/>
                  <a:gd name="connsiteX8" fmla="*/ 667407 w 1569107"/>
                  <a:gd name="connsiteY8" fmla="*/ 1103586 h 2375337"/>
                  <a:gd name="connsiteX9" fmla="*/ 430924 w 1569107"/>
                  <a:gd name="connsiteY9" fmla="*/ 898634 h 2375337"/>
                  <a:gd name="connsiteX10" fmla="*/ 84083 w 1569107"/>
                  <a:gd name="connsiteY10" fmla="*/ 867103 h 2375337"/>
                  <a:gd name="connsiteX11" fmla="*/ 5255 w 1569107"/>
                  <a:gd name="connsiteY11" fmla="*/ 457200 h 2375337"/>
                  <a:gd name="connsiteX12" fmla="*/ 115614 w 1569107"/>
                  <a:gd name="connsiteY12" fmla="*/ 173420 h 2375337"/>
                  <a:gd name="connsiteX13" fmla="*/ 320566 w 1569107"/>
                  <a:gd name="connsiteY13" fmla="*/ 15765 h 2375337"/>
                  <a:gd name="connsiteX14" fmla="*/ 809297 w 1569107"/>
                  <a:gd name="connsiteY14" fmla="*/ 78827 h 2375337"/>
                  <a:gd name="connsiteX15" fmla="*/ 1187669 w 1569107"/>
                  <a:gd name="connsiteY15" fmla="*/ 189186 h 2375337"/>
                  <a:gd name="connsiteX16" fmla="*/ 1345324 w 1569107"/>
                  <a:gd name="connsiteY16" fmla="*/ 504496 h 2375337"/>
                  <a:gd name="connsiteX17" fmla="*/ 1537138 w 1569107"/>
                  <a:gd name="connsiteY17" fmla="*/ 722586 h 2375337"/>
                  <a:gd name="connsiteX18" fmla="*/ 1537138 w 1569107"/>
                  <a:gd name="connsiteY18" fmla="*/ 874986 h 2375337"/>
                  <a:gd name="connsiteX19" fmla="*/ 1471448 w 1569107"/>
                  <a:gd name="connsiteY19" fmla="*/ 1308538 h 2375337"/>
                  <a:gd name="connsiteX0" fmla="*/ 1471448 w 1569107"/>
                  <a:gd name="connsiteY0" fmla="*/ 1342697 h 2409496"/>
                  <a:gd name="connsiteX1" fmla="*/ 1534510 w 1569107"/>
                  <a:gd name="connsiteY1" fmla="*/ 1721069 h 2409496"/>
                  <a:gd name="connsiteX2" fmla="*/ 1376855 w 1569107"/>
                  <a:gd name="connsiteY2" fmla="*/ 1941786 h 2409496"/>
                  <a:gd name="connsiteX3" fmla="*/ 1234966 w 1569107"/>
                  <a:gd name="connsiteY3" fmla="*/ 2209800 h 2409496"/>
                  <a:gd name="connsiteX4" fmla="*/ 1140372 w 1569107"/>
                  <a:gd name="connsiteY4" fmla="*/ 2398986 h 2409496"/>
                  <a:gd name="connsiteX5" fmla="*/ 872359 w 1569107"/>
                  <a:gd name="connsiteY5" fmla="*/ 2272862 h 2409496"/>
                  <a:gd name="connsiteX6" fmla="*/ 730469 w 1569107"/>
                  <a:gd name="connsiteY6" fmla="*/ 1815662 h 2409496"/>
                  <a:gd name="connsiteX7" fmla="*/ 762000 w 1569107"/>
                  <a:gd name="connsiteY7" fmla="*/ 1374228 h 2409496"/>
                  <a:gd name="connsiteX8" fmla="*/ 667407 w 1569107"/>
                  <a:gd name="connsiteY8" fmla="*/ 1137745 h 2409496"/>
                  <a:gd name="connsiteX9" fmla="*/ 430924 w 1569107"/>
                  <a:gd name="connsiteY9" fmla="*/ 932793 h 2409496"/>
                  <a:gd name="connsiteX10" fmla="*/ 84083 w 1569107"/>
                  <a:gd name="connsiteY10" fmla="*/ 901262 h 2409496"/>
                  <a:gd name="connsiteX11" fmla="*/ 5255 w 1569107"/>
                  <a:gd name="connsiteY11" fmla="*/ 491359 h 2409496"/>
                  <a:gd name="connsiteX12" fmla="*/ 115614 w 1569107"/>
                  <a:gd name="connsiteY12" fmla="*/ 207579 h 2409496"/>
                  <a:gd name="connsiteX13" fmla="*/ 320566 w 1569107"/>
                  <a:gd name="connsiteY13" fmla="*/ 49924 h 2409496"/>
                  <a:gd name="connsiteX14" fmla="*/ 809297 w 1569107"/>
                  <a:gd name="connsiteY14" fmla="*/ 112986 h 2409496"/>
                  <a:gd name="connsiteX15" fmla="*/ 1232338 w 1569107"/>
                  <a:gd name="connsiteY15" fmla="*/ 70945 h 2409496"/>
                  <a:gd name="connsiteX16" fmla="*/ 1345324 w 1569107"/>
                  <a:gd name="connsiteY16" fmla="*/ 538655 h 2409496"/>
                  <a:gd name="connsiteX17" fmla="*/ 1537138 w 1569107"/>
                  <a:gd name="connsiteY17" fmla="*/ 756745 h 2409496"/>
                  <a:gd name="connsiteX18" fmla="*/ 1537138 w 1569107"/>
                  <a:gd name="connsiteY18" fmla="*/ 909145 h 2409496"/>
                  <a:gd name="connsiteX19" fmla="*/ 1471448 w 1569107"/>
                  <a:gd name="connsiteY19" fmla="*/ 1342697 h 2409496"/>
                  <a:gd name="connsiteX0" fmla="*/ 1471448 w 1569107"/>
                  <a:gd name="connsiteY0" fmla="*/ 1349704 h 2416503"/>
                  <a:gd name="connsiteX1" fmla="*/ 1534510 w 1569107"/>
                  <a:gd name="connsiteY1" fmla="*/ 1728076 h 2416503"/>
                  <a:gd name="connsiteX2" fmla="*/ 1376855 w 1569107"/>
                  <a:gd name="connsiteY2" fmla="*/ 1948793 h 2416503"/>
                  <a:gd name="connsiteX3" fmla="*/ 1234966 w 1569107"/>
                  <a:gd name="connsiteY3" fmla="*/ 2216807 h 2416503"/>
                  <a:gd name="connsiteX4" fmla="*/ 1140372 w 1569107"/>
                  <a:gd name="connsiteY4" fmla="*/ 2405993 h 2416503"/>
                  <a:gd name="connsiteX5" fmla="*/ 872359 w 1569107"/>
                  <a:gd name="connsiteY5" fmla="*/ 2279869 h 2416503"/>
                  <a:gd name="connsiteX6" fmla="*/ 730469 w 1569107"/>
                  <a:gd name="connsiteY6" fmla="*/ 1822669 h 2416503"/>
                  <a:gd name="connsiteX7" fmla="*/ 762000 w 1569107"/>
                  <a:gd name="connsiteY7" fmla="*/ 1381235 h 2416503"/>
                  <a:gd name="connsiteX8" fmla="*/ 667407 w 1569107"/>
                  <a:gd name="connsiteY8" fmla="*/ 1144752 h 2416503"/>
                  <a:gd name="connsiteX9" fmla="*/ 430924 w 1569107"/>
                  <a:gd name="connsiteY9" fmla="*/ 939800 h 2416503"/>
                  <a:gd name="connsiteX10" fmla="*/ 84083 w 1569107"/>
                  <a:gd name="connsiteY10" fmla="*/ 908269 h 2416503"/>
                  <a:gd name="connsiteX11" fmla="*/ 5255 w 1569107"/>
                  <a:gd name="connsiteY11" fmla="*/ 498366 h 2416503"/>
                  <a:gd name="connsiteX12" fmla="*/ 115614 w 1569107"/>
                  <a:gd name="connsiteY12" fmla="*/ 214586 h 2416503"/>
                  <a:gd name="connsiteX13" fmla="*/ 320566 w 1569107"/>
                  <a:gd name="connsiteY13" fmla="*/ 56931 h 2416503"/>
                  <a:gd name="connsiteX14" fmla="*/ 775138 w 1569107"/>
                  <a:gd name="connsiteY14" fmla="*/ 77952 h 2416503"/>
                  <a:gd name="connsiteX15" fmla="*/ 1232338 w 1569107"/>
                  <a:gd name="connsiteY15" fmla="*/ 77952 h 2416503"/>
                  <a:gd name="connsiteX16" fmla="*/ 1345324 w 1569107"/>
                  <a:gd name="connsiteY16" fmla="*/ 545662 h 2416503"/>
                  <a:gd name="connsiteX17" fmla="*/ 1537138 w 1569107"/>
                  <a:gd name="connsiteY17" fmla="*/ 763752 h 2416503"/>
                  <a:gd name="connsiteX18" fmla="*/ 1537138 w 1569107"/>
                  <a:gd name="connsiteY18" fmla="*/ 916152 h 2416503"/>
                  <a:gd name="connsiteX19" fmla="*/ 1471448 w 1569107"/>
                  <a:gd name="connsiteY19" fmla="*/ 1349704 h 2416503"/>
                  <a:gd name="connsiteX0" fmla="*/ 1471448 w 1569107"/>
                  <a:gd name="connsiteY0" fmla="*/ 1446923 h 2513722"/>
                  <a:gd name="connsiteX1" fmla="*/ 1534510 w 1569107"/>
                  <a:gd name="connsiteY1" fmla="*/ 1825295 h 2513722"/>
                  <a:gd name="connsiteX2" fmla="*/ 1376855 w 1569107"/>
                  <a:gd name="connsiteY2" fmla="*/ 2046012 h 2513722"/>
                  <a:gd name="connsiteX3" fmla="*/ 1234966 w 1569107"/>
                  <a:gd name="connsiteY3" fmla="*/ 2314026 h 2513722"/>
                  <a:gd name="connsiteX4" fmla="*/ 1140372 w 1569107"/>
                  <a:gd name="connsiteY4" fmla="*/ 2503212 h 2513722"/>
                  <a:gd name="connsiteX5" fmla="*/ 872359 w 1569107"/>
                  <a:gd name="connsiteY5" fmla="*/ 2377088 h 2513722"/>
                  <a:gd name="connsiteX6" fmla="*/ 730469 w 1569107"/>
                  <a:gd name="connsiteY6" fmla="*/ 1919888 h 2513722"/>
                  <a:gd name="connsiteX7" fmla="*/ 762000 w 1569107"/>
                  <a:gd name="connsiteY7" fmla="*/ 1478454 h 2513722"/>
                  <a:gd name="connsiteX8" fmla="*/ 667407 w 1569107"/>
                  <a:gd name="connsiteY8" fmla="*/ 1241971 h 2513722"/>
                  <a:gd name="connsiteX9" fmla="*/ 430924 w 1569107"/>
                  <a:gd name="connsiteY9" fmla="*/ 1037019 h 2513722"/>
                  <a:gd name="connsiteX10" fmla="*/ 84083 w 1569107"/>
                  <a:gd name="connsiteY10" fmla="*/ 1005488 h 2513722"/>
                  <a:gd name="connsiteX11" fmla="*/ 5255 w 1569107"/>
                  <a:gd name="connsiteY11" fmla="*/ 595585 h 2513722"/>
                  <a:gd name="connsiteX12" fmla="*/ 115614 w 1569107"/>
                  <a:gd name="connsiteY12" fmla="*/ 311805 h 2513722"/>
                  <a:gd name="connsiteX13" fmla="*/ 470338 w 1569107"/>
                  <a:gd name="connsiteY13" fmla="*/ 22772 h 2513722"/>
                  <a:gd name="connsiteX14" fmla="*/ 775138 w 1569107"/>
                  <a:gd name="connsiteY14" fmla="*/ 175171 h 2513722"/>
                  <a:gd name="connsiteX15" fmla="*/ 1232338 w 1569107"/>
                  <a:gd name="connsiteY15" fmla="*/ 175171 h 2513722"/>
                  <a:gd name="connsiteX16" fmla="*/ 1345324 w 1569107"/>
                  <a:gd name="connsiteY16" fmla="*/ 642881 h 2513722"/>
                  <a:gd name="connsiteX17" fmla="*/ 1537138 w 1569107"/>
                  <a:gd name="connsiteY17" fmla="*/ 860971 h 2513722"/>
                  <a:gd name="connsiteX18" fmla="*/ 1537138 w 1569107"/>
                  <a:gd name="connsiteY18" fmla="*/ 1013371 h 2513722"/>
                  <a:gd name="connsiteX19" fmla="*/ 1471448 w 1569107"/>
                  <a:gd name="connsiteY19" fmla="*/ 1446923 h 251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107" h="2513722">
                    <a:moveTo>
                      <a:pt x="1471448" y="1446923"/>
                    </a:moveTo>
                    <a:cubicBezTo>
                      <a:pt x="1471010" y="1582244"/>
                      <a:pt x="1550276" y="1725447"/>
                      <a:pt x="1534510" y="1825295"/>
                    </a:cubicBezTo>
                    <a:cubicBezTo>
                      <a:pt x="1518744" y="1925143"/>
                      <a:pt x="1426779" y="1964557"/>
                      <a:pt x="1376855" y="2046012"/>
                    </a:cubicBezTo>
                    <a:cubicBezTo>
                      <a:pt x="1326931" y="2127467"/>
                      <a:pt x="1274380" y="2237826"/>
                      <a:pt x="1234966" y="2314026"/>
                    </a:cubicBezTo>
                    <a:cubicBezTo>
                      <a:pt x="1195552" y="2390226"/>
                      <a:pt x="1200806" y="2492702"/>
                      <a:pt x="1140372" y="2503212"/>
                    </a:cubicBezTo>
                    <a:cubicBezTo>
                      <a:pt x="1079938" y="2513722"/>
                      <a:pt x="940676" y="2474309"/>
                      <a:pt x="872359" y="2377088"/>
                    </a:cubicBezTo>
                    <a:cubicBezTo>
                      <a:pt x="804042" y="2279867"/>
                      <a:pt x="748862" y="2069660"/>
                      <a:pt x="730469" y="1919888"/>
                    </a:cubicBezTo>
                    <a:cubicBezTo>
                      <a:pt x="712076" y="1770116"/>
                      <a:pt x="772510" y="1591440"/>
                      <a:pt x="762000" y="1478454"/>
                    </a:cubicBezTo>
                    <a:cubicBezTo>
                      <a:pt x="751490" y="1365468"/>
                      <a:pt x="722586" y="1315544"/>
                      <a:pt x="667407" y="1241971"/>
                    </a:cubicBezTo>
                    <a:cubicBezTo>
                      <a:pt x="612228" y="1168399"/>
                      <a:pt x="528145" y="1076433"/>
                      <a:pt x="430924" y="1037019"/>
                    </a:cubicBezTo>
                    <a:cubicBezTo>
                      <a:pt x="333703" y="997605"/>
                      <a:pt x="155028" y="1079060"/>
                      <a:pt x="84083" y="1005488"/>
                    </a:cubicBezTo>
                    <a:cubicBezTo>
                      <a:pt x="13138" y="931916"/>
                      <a:pt x="0" y="711199"/>
                      <a:pt x="5255" y="595585"/>
                    </a:cubicBezTo>
                    <a:cubicBezTo>
                      <a:pt x="10510" y="479971"/>
                      <a:pt x="38100" y="407274"/>
                      <a:pt x="115614" y="311805"/>
                    </a:cubicBezTo>
                    <a:cubicBezTo>
                      <a:pt x="193128" y="216336"/>
                      <a:pt x="360417" y="45544"/>
                      <a:pt x="470338" y="22772"/>
                    </a:cubicBezTo>
                    <a:cubicBezTo>
                      <a:pt x="580259" y="0"/>
                      <a:pt x="648138" y="149771"/>
                      <a:pt x="775138" y="175171"/>
                    </a:cubicBezTo>
                    <a:cubicBezTo>
                      <a:pt x="902138" y="200571"/>
                      <a:pt x="1137307" y="97219"/>
                      <a:pt x="1232338" y="175171"/>
                    </a:cubicBezTo>
                    <a:cubicBezTo>
                      <a:pt x="1327369" y="253123"/>
                      <a:pt x="1294524" y="528581"/>
                      <a:pt x="1345324" y="642881"/>
                    </a:cubicBezTo>
                    <a:cubicBezTo>
                      <a:pt x="1396124" y="757181"/>
                      <a:pt x="1505169" y="799223"/>
                      <a:pt x="1537138" y="860971"/>
                    </a:cubicBezTo>
                    <a:cubicBezTo>
                      <a:pt x="1569107" y="922719"/>
                      <a:pt x="1548086" y="915712"/>
                      <a:pt x="1537138" y="1013371"/>
                    </a:cubicBezTo>
                    <a:cubicBezTo>
                      <a:pt x="1526190" y="1111030"/>
                      <a:pt x="1471886" y="1311602"/>
                      <a:pt x="1471448" y="144692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p:cNvCxnSpPr>
                <a:endCxn id="95" idx="0"/>
              </p:cNvCxnSpPr>
              <p:nvPr/>
            </p:nvCxnSpPr>
            <p:spPr>
              <a:xfrm flipH="1">
                <a:off x="4914900" y="4119046"/>
                <a:ext cx="342902" cy="681554"/>
              </a:xfrm>
              <a:prstGeom prst="straightConnector1">
                <a:avLst/>
              </a:pr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5" name="5-Point Star 94"/>
              <p:cNvSpPr/>
              <p:nvPr/>
            </p:nvSpPr>
            <p:spPr>
              <a:xfrm>
                <a:off x="4648200" y="48006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3"/>
              <p:cNvSpPr txBox="1">
                <a:spLocks noChangeArrowheads="1"/>
              </p:cNvSpPr>
              <p:nvPr/>
            </p:nvSpPr>
            <p:spPr bwMode="auto">
              <a:xfrm>
                <a:off x="0" y="914400"/>
                <a:ext cx="9144000" cy="3170099"/>
              </a:xfrm>
              <a:prstGeom prst="rect">
                <a:avLst/>
              </a:prstGeom>
              <a:solidFill>
                <a:schemeClr val="accent1">
                  <a:lumMod val="20000"/>
                  <a:lumOff val="80000"/>
                  <a:alpha val="70000"/>
                </a:schemeClr>
              </a:solidFill>
              <a:ln w="9525">
                <a:noFill/>
                <a:miter lim="800000"/>
                <a:headEnd/>
                <a:tailEnd/>
              </a:ln>
            </p:spPr>
            <p:txBody>
              <a:bodyPr wrap="square">
                <a:spAutoFit/>
              </a:bodyPr>
              <a:lstStyle/>
              <a:p>
                <a:pPr>
                  <a:defRPr/>
                </a:pPr>
                <a:r>
                  <a:rPr lang="en-US" sz="4000" b="1" dirty="0" smtClean="0">
                    <a:effectLst>
                      <a:outerShdw dist="50800" dir="5400000" algn="ctr" rotWithShape="0">
                        <a:schemeClr val="bg1"/>
                      </a:outerShdw>
                    </a:effectLst>
                    <a:latin typeface="Calibri" pitchFamily="34" charset="0"/>
                  </a:rPr>
                  <a:t>        - Timeline &amp; Family Tree</a:t>
                </a: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Hominins</a:t>
                </a:r>
                <a:r>
                  <a:rPr lang="en-US" sz="4000" b="1" dirty="0" smtClean="0">
                    <a:effectLst>
                      <a:outerShdw dist="50800" dir="5400000" algn="ctr" rotWithShape="0">
                        <a:schemeClr val="bg1"/>
                      </a:outerShdw>
                    </a:effectLst>
                    <a:latin typeface="Calibri" pitchFamily="34" charset="0"/>
                  </a:rPr>
                  <a:t> Disperse into Africa</a:t>
                </a:r>
              </a:p>
              <a:p>
                <a:pPr>
                  <a:defRPr/>
                </a:pPr>
                <a:r>
                  <a:rPr lang="en-US" sz="4000" b="1" dirty="0" smtClean="0">
                    <a:effectLst>
                      <a:outerShdw dist="50800" dir="5400000" algn="ctr" rotWithShape="0">
                        <a:schemeClr val="bg1"/>
                      </a:outerShdw>
                    </a:effectLst>
                    <a:latin typeface="Calibri" pitchFamily="34" charset="0"/>
                  </a:rPr>
                  <a:t>	- ‘Cradle of Humankind’ in S.A.</a:t>
                </a:r>
              </a:p>
              <a:p>
                <a:pPr>
                  <a:defRPr/>
                </a:pPr>
                <a:r>
                  <a:rPr lang="en-US" sz="4000" b="1" dirty="0" smtClean="0">
                    <a:effectLst>
                      <a:outerShdw dist="50800" dir="5400000" algn="ctr" rotWithShape="0">
                        <a:schemeClr val="bg1"/>
                      </a:outerShdw>
                    </a:effectLst>
                    <a:latin typeface="Calibri" pitchFamily="34" charset="0"/>
                  </a:rPr>
                  <a:t>	- Age Dating Ancient Remains </a:t>
                </a:r>
              </a:p>
              <a:p>
                <a:pPr>
                  <a:defRPr/>
                </a:pPr>
                <a:r>
                  <a:rPr lang="en-US" sz="4000" b="1" dirty="0" smtClean="0">
                    <a:effectLst>
                      <a:outerShdw dist="50800" dir="5400000" algn="ctr" rotWithShape="0">
                        <a:schemeClr val="bg1"/>
                      </a:outerShdw>
                    </a:effectLst>
                    <a:latin typeface="Calibri" pitchFamily="34" charset="0"/>
                  </a:rPr>
                  <a:t>	- Extinction of Early </a:t>
                </a:r>
                <a:r>
                  <a:rPr lang="en-US" sz="4000" b="1" dirty="0" err="1" smtClean="0">
                    <a:effectLst>
                      <a:outerShdw dist="50800" dir="5400000" algn="ctr" rotWithShape="0">
                        <a:schemeClr val="bg1"/>
                      </a:outerShdw>
                    </a:effectLst>
                    <a:latin typeface="Calibri" pitchFamily="34" charset="0"/>
                  </a:rPr>
                  <a:t>Hominin</a:t>
                </a:r>
                <a:r>
                  <a:rPr lang="en-US" sz="4000" b="1" dirty="0" smtClean="0">
                    <a:effectLst>
                      <a:outerShdw dist="50800" dir="5400000" algn="ctr" rotWithShape="0">
                        <a:schemeClr val="bg1"/>
                      </a:outerShdw>
                    </a:effectLst>
                    <a:latin typeface="Calibri" pitchFamily="34" charset="0"/>
                  </a:rPr>
                  <a:t> Genera</a:t>
                </a:r>
                <a:endParaRPr lang="en-US" sz="4000" b="1" dirty="0">
                  <a:effectLst>
                    <a:outerShdw dist="50800" dir="5400000" algn="ctr" rotWithShape="0">
                      <a:schemeClr val="bg1"/>
                    </a:outerShdw>
                  </a:effectLst>
                  <a:latin typeface="Calibri" pitchFamily="34" charset="0"/>
                </a:endParaRPr>
              </a:p>
            </p:txBody>
          </p:sp>
        </p:grpSp>
        <p:sp>
          <p:nvSpPr>
            <p:cNvPr id="86" name="Oval 85"/>
            <p:cNvSpPr/>
            <p:nvPr/>
          </p:nvSpPr>
          <p:spPr>
            <a:xfrm>
              <a:off x="838200" y="914400"/>
              <a:ext cx="55626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82296" y="1386090"/>
            <a:ext cx="1492716" cy="1814310"/>
            <a:chOff x="-82296" y="1386090"/>
            <a:chExt cx="1492716" cy="1814310"/>
          </a:xfrm>
        </p:grpSpPr>
        <p:sp useBgFill="1">
          <p:nvSpPr>
            <p:cNvPr id="25" name="TextBox 24"/>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cxnSp>
          <p:nvCxnSpPr>
            <p:cNvPr id="26" name="Straight Arrow Connector 25"/>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0" y="228600"/>
            <a:ext cx="9236694" cy="3008376"/>
            <a:chOff x="0" y="228600"/>
            <a:chExt cx="9236694" cy="3008376"/>
          </a:xfrm>
        </p:grpSpPr>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grpSp>
          <p:nvGrpSpPr>
            <p:cNvPr id="91" name="Group 90"/>
            <p:cNvGrpSpPr/>
            <p:nvPr/>
          </p:nvGrpSpPr>
          <p:grpSpPr>
            <a:xfrm>
              <a:off x="228600" y="685800"/>
              <a:ext cx="9008094" cy="2551176"/>
              <a:chOff x="228600" y="685800"/>
              <a:chExt cx="9008094" cy="2551176"/>
            </a:xfrm>
          </p:grpSpPr>
          <p:sp>
            <p:nvSpPr>
              <p:cNvPr id="63" name="Rectangle 6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6"/>
              <p:cNvGrpSpPr/>
              <p:nvPr/>
            </p:nvGrpSpPr>
            <p:grpSpPr>
              <a:xfrm>
                <a:off x="228600" y="3063240"/>
                <a:ext cx="7113350"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8686800" y="685800"/>
                <a:ext cx="549894" cy="2438400"/>
                <a:chOff x="8686800" y="685800"/>
                <a:chExt cx="549894" cy="2438400"/>
              </a:xfrm>
            </p:grpSpPr>
            <p:sp useBgFill="1">
              <p:nvSpPr>
                <p:cNvPr id="75" name="TextBox 74"/>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76" name="Straight Arrow Connector 75"/>
                <p:cNvCxnSpPr/>
                <p:nvPr/>
              </p:nvCxnSpPr>
              <p:spPr>
                <a:xfrm>
                  <a:off x="9098280"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par>
                                <p:cTn id="8" presetID="10" presetClass="exit" presetSubtype="0" fill="hold" nodeType="withEffect">
                                  <p:stCondLst>
                                    <p:cond delay="0"/>
                                  </p:stCondLst>
                                  <p:childTnLst>
                                    <p:animEffect transition="out" filter="fade">
                                      <p:cBhvr>
                                        <p:cTn id="9" dur="1000"/>
                                        <p:tgtEl>
                                          <p:spTgt spid="98"/>
                                        </p:tgtEl>
                                      </p:cBhvr>
                                    </p:animEffect>
                                    <p:set>
                                      <p:cBhvr>
                                        <p:cTn id="10" dur="1" fill="hold">
                                          <p:stCondLst>
                                            <p:cond delay="999"/>
                                          </p:stCondLst>
                                        </p:cTn>
                                        <p:tgtEl>
                                          <p:spTgt spid="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8" descr="http://news.nationalgeographic.com/content/dam/news/2015/09/mystery-man/MM8345_20150306_134-3.ngsversion.1441905176070.adapt.676.1.jpg"/>
          <p:cNvPicPr>
            <a:picLocks noChangeAspect="1" noChangeArrowheads="1"/>
          </p:cNvPicPr>
          <p:nvPr/>
        </p:nvPicPr>
        <p:blipFill>
          <a:blip r:embed="rId3"/>
          <a:srcRect l="19979" t="2784" r="16007" b="7873"/>
          <a:stretch>
            <a:fillRect/>
          </a:stretch>
        </p:blipFill>
        <p:spPr bwMode="auto">
          <a:xfrm>
            <a:off x="3278540" y="2209800"/>
            <a:ext cx="2304288" cy="2895600"/>
          </a:xfrm>
          <a:prstGeom prst="rect">
            <a:avLst/>
          </a:prstGeom>
          <a:noFill/>
        </p:spPr>
      </p:pic>
      <p:sp>
        <p:nvSpPr>
          <p:cNvPr id="57" name="TextBox 56"/>
          <p:cNvSpPr txBox="1"/>
          <p:nvPr/>
        </p:nvSpPr>
        <p:spPr>
          <a:xfrm>
            <a:off x="304800" y="6248400"/>
            <a:ext cx="2633472" cy="430887"/>
          </a:xfrm>
          <a:prstGeom prst="rect">
            <a:avLst/>
          </a:prstGeom>
          <a:noFill/>
        </p:spPr>
        <p:txBody>
          <a:bodyPr wrap="square" rtlCol="0">
            <a:spAutoFit/>
          </a:bodyPr>
          <a:lstStyle/>
          <a:p>
            <a:pPr algn="ctr"/>
            <a:r>
              <a:rPr lang="en-US" sz="2200" b="1" dirty="0" smtClean="0">
                <a:solidFill>
                  <a:srgbClr val="FF0000"/>
                </a:solidFill>
                <a:effectLst>
                  <a:outerShdw dist="50800" dir="5400000" algn="ctr" rotWithShape="0">
                    <a:schemeClr val="tx1"/>
                  </a:outerShdw>
                </a:effectLst>
              </a:rPr>
              <a:t>AUSTRALOPITHECUS</a:t>
            </a:r>
            <a:endParaRPr lang="en-US" sz="2200" b="1" dirty="0">
              <a:solidFill>
                <a:srgbClr val="FF0000"/>
              </a:solidFill>
              <a:effectLst>
                <a:outerShdw dist="50800" dir="5400000" algn="ctr" rotWithShape="0">
                  <a:schemeClr val="tx1"/>
                </a:outerShdw>
              </a:effectLst>
            </a:endParaRPr>
          </a:p>
        </p:txBody>
      </p:sp>
      <p:grpSp>
        <p:nvGrpSpPr>
          <p:cNvPr id="2" name="Group 4"/>
          <p:cNvGrpSpPr/>
          <p:nvPr/>
        </p:nvGrpSpPr>
        <p:grpSpPr>
          <a:xfrm>
            <a:off x="381000" y="2895600"/>
            <a:ext cx="2407920" cy="3273552"/>
            <a:chOff x="341701" y="2885832"/>
            <a:chExt cx="3573973" cy="4483853"/>
          </a:xfrm>
        </p:grpSpPr>
        <p:pic>
          <p:nvPicPr>
            <p:cNvPr id="52" name="Picture 4" descr="sculpting human evolution elisabeth dayns"/>
            <p:cNvPicPr>
              <a:picLocks noChangeAspect="1" noChangeArrowheads="1"/>
            </p:cNvPicPr>
            <p:nvPr/>
          </p:nvPicPr>
          <p:blipFill>
            <a:blip r:embed="rId4"/>
            <a:srcRect l="13341" t="4166" r="14223" b="1985"/>
            <a:stretch>
              <a:fillRect/>
            </a:stretch>
          </p:blipFill>
          <p:spPr bwMode="auto">
            <a:xfrm>
              <a:off x="341701" y="2885832"/>
              <a:ext cx="3571514" cy="3888096"/>
            </a:xfrm>
            <a:prstGeom prst="rect">
              <a:avLst/>
            </a:prstGeom>
            <a:noFill/>
            <a:ln w="50800">
              <a:noFill/>
            </a:ln>
          </p:spPr>
        </p:pic>
        <p:sp>
          <p:nvSpPr>
            <p:cNvPr id="53" name="TextBox 52"/>
            <p:cNvSpPr txBox="1"/>
            <p:nvPr/>
          </p:nvSpPr>
          <p:spPr>
            <a:xfrm>
              <a:off x="346225" y="6779490"/>
              <a:ext cx="3569449" cy="590195"/>
            </a:xfrm>
            <a:prstGeom prst="rect">
              <a:avLst/>
            </a:prstGeom>
            <a:solidFill>
              <a:srgbClr val="18170E"/>
            </a:solidFill>
          </p:spPr>
          <p:txBody>
            <a:bodyPr wrap="square" rtlCol="0">
              <a:spAutoFit/>
            </a:bodyPr>
            <a:lstStyle/>
            <a:p>
              <a:pPr algn="ctr"/>
              <a:r>
                <a:rPr lang="en-US" sz="2200" b="1" dirty="0" smtClean="0">
                  <a:solidFill>
                    <a:schemeClr val="bg1"/>
                  </a:solidFill>
                </a:rPr>
                <a:t>A. </a:t>
              </a:r>
              <a:r>
                <a:rPr lang="en-US" sz="2200" b="1" dirty="0" err="1" smtClean="0">
                  <a:solidFill>
                    <a:schemeClr val="bg1"/>
                  </a:solidFill>
                </a:rPr>
                <a:t>africanus</a:t>
              </a:r>
              <a:endParaRPr lang="en-US" sz="2200" b="1" dirty="0">
                <a:solidFill>
                  <a:schemeClr val="bg1"/>
                </a:solidFill>
              </a:endParaRPr>
            </a:p>
          </p:txBody>
        </p:sp>
      </p:grpSp>
      <p:grpSp>
        <p:nvGrpSpPr>
          <p:cNvPr id="3" name="Group 10"/>
          <p:cNvGrpSpPr/>
          <p:nvPr/>
        </p:nvGrpSpPr>
        <p:grpSpPr>
          <a:xfrm>
            <a:off x="6122126" y="1295400"/>
            <a:ext cx="2345218" cy="3250287"/>
            <a:chOff x="6122126" y="1295400"/>
            <a:chExt cx="2345218" cy="3250287"/>
          </a:xfrm>
        </p:grpSpPr>
        <p:pic>
          <p:nvPicPr>
            <p:cNvPr id="55" name="Picture 2" descr="https://upload.wikimedia.org/wikipedia/commons/4/48/Homo_habilis.JPG"/>
            <p:cNvPicPr>
              <a:picLocks noChangeAspect="1" noChangeArrowheads="1"/>
            </p:cNvPicPr>
            <p:nvPr/>
          </p:nvPicPr>
          <p:blipFill>
            <a:blip r:embed="rId5"/>
            <a:srcRect l="19073" t="8740" r="24916" b="40559"/>
            <a:stretch>
              <a:fillRect/>
            </a:stretch>
          </p:blipFill>
          <p:spPr bwMode="auto">
            <a:xfrm>
              <a:off x="6122126" y="1295400"/>
              <a:ext cx="2336074" cy="2819400"/>
            </a:xfrm>
            <a:prstGeom prst="rect">
              <a:avLst/>
            </a:prstGeom>
            <a:noFill/>
          </p:spPr>
        </p:pic>
        <p:sp>
          <p:nvSpPr>
            <p:cNvPr id="56" name="TextBox 55"/>
            <p:cNvSpPr txBox="1"/>
            <p:nvPr/>
          </p:nvSpPr>
          <p:spPr>
            <a:xfrm>
              <a:off x="6126480" y="4114800"/>
              <a:ext cx="2340864" cy="430887"/>
            </a:xfrm>
            <a:prstGeom prst="rect">
              <a:avLst/>
            </a:prstGeom>
            <a:solidFill>
              <a:srgbClr val="18170E"/>
            </a:solidFill>
          </p:spPr>
          <p:txBody>
            <a:bodyPr wrap="square" rtlCol="0">
              <a:spAutoFit/>
            </a:bodyPr>
            <a:lstStyle/>
            <a:p>
              <a:pPr algn="ctr"/>
              <a:r>
                <a:rPr lang="en-US" sz="2200" b="1" dirty="0" smtClean="0">
                  <a:solidFill>
                    <a:schemeClr val="bg1"/>
                  </a:solidFill>
                </a:rPr>
                <a:t>H. </a:t>
              </a:r>
              <a:r>
                <a:rPr lang="en-US" sz="2200" b="1" dirty="0" err="1" smtClean="0">
                  <a:solidFill>
                    <a:schemeClr val="bg1"/>
                  </a:solidFill>
                </a:rPr>
                <a:t>habilis</a:t>
              </a:r>
              <a:endParaRPr lang="en-US" sz="2200" b="1" dirty="0">
                <a:solidFill>
                  <a:schemeClr val="bg1"/>
                </a:solidFill>
              </a:endParaRPr>
            </a:p>
          </p:txBody>
        </p:sp>
      </p:grpSp>
      <p:sp useBgFill="1">
        <p:nvSpPr>
          <p:cNvPr id="17" name="TextBox 16"/>
          <p:cNvSpPr txBox="1"/>
          <p:nvPr/>
        </p:nvSpPr>
        <p:spPr>
          <a:xfrm>
            <a:off x="0" y="0"/>
            <a:ext cx="9144000" cy="677108"/>
          </a:xfrm>
          <a:prstGeom prst="rect">
            <a:avLst/>
          </a:prstGeom>
        </p:spPr>
        <p:txBody>
          <a:bodyPr wrap="square" rtlCol="0">
            <a:spAutoFit/>
          </a:bodyPr>
          <a:lstStyle/>
          <a:p>
            <a:r>
              <a:rPr lang="en-US" sz="3800" b="1" dirty="0" smtClean="0"/>
              <a:t>??? </a:t>
            </a:r>
            <a:r>
              <a:rPr lang="en-US" sz="3800" b="1" dirty="0" err="1" smtClean="0"/>
              <a:t>naledi</a:t>
            </a:r>
            <a:r>
              <a:rPr lang="en-US" sz="3800" b="1" dirty="0" smtClean="0"/>
              <a:t> – to what Genus do they belong?</a:t>
            </a:r>
            <a:endParaRPr lang="en-US" sz="3800" b="1" dirty="0"/>
          </a:p>
        </p:txBody>
      </p:sp>
      <p:sp>
        <p:nvSpPr>
          <p:cNvPr id="9" name="TextBox 8"/>
          <p:cNvSpPr txBox="1"/>
          <p:nvPr/>
        </p:nvSpPr>
        <p:spPr>
          <a:xfrm>
            <a:off x="3276600" y="5055513"/>
            <a:ext cx="2304288" cy="430887"/>
          </a:xfrm>
          <a:prstGeom prst="rect">
            <a:avLst/>
          </a:prstGeom>
          <a:solidFill>
            <a:srgbClr val="18170E"/>
          </a:solidFill>
        </p:spPr>
        <p:txBody>
          <a:bodyPr wrap="square" rtlCol="0">
            <a:spAutoFit/>
          </a:bodyPr>
          <a:lstStyle/>
          <a:p>
            <a:pPr algn="ctr"/>
            <a:r>
              <a:rPr lang="en-US" sz="2200" b="1" dirty="0" smtClean="0">
                <a:solidFill>
                  <a:schemeClr val="bg1"/>
                </a:solidFill>
              </a:rPr>
              <a:t>??????  </a:t>
            </a:r>
            <a:r>
              <a:rPr lang="en-US" sz="2200" b="1" dirty="0" err="1" smtClean="0">
                <a:solidFill>
                  <a:schemeClr val="bg1"/>
                </a:solidFill>
              </a:rPr>
              <a:t>naledi</a:t>
            </a:r>
            <a:endParaRPr lang="en-US" sz="2200" b="1" dirty="0">
              <a:solidFill>
                <a:schemeClr val="bg1"/>
              </a:solidFill>
            </a:endParaRPr>
          </a:p>
        </p:txBody>
      </p:sp>
      <p:sp>
        <p:nvSpPr>
          <p:cNvPr id="60" name="TextBox 59"/>
          <p:cNvSpPr txBox="1"/>
          <p:nvPr/>
        </p:nvSpPr>
        <p:spPr>
          <a:xfrm>
            <a:off x="6053328" y="762000"/>
            <a:ext cx="2404872" cy="430887"/>
          </a:xfrm>
          <a:prstGeom prst="rect">
            <a:avLst/>
          </a:prstGeom>
          <a:noFill/>
        </p:spPr>
        <p:txBody>
          <a:bodyPr wrap="square" rtlCol="0">
            <a:spAutoFit/>
          </a:bodyPr>
          <a:lstStyle/>
          <a:p>
            <a:pPr algn="ctr"/>
            <a:r>
              <a:rPr lang="en-US" sz="2200" b="1" dirty="0" smtClean="0">
                <a:solidFill>
                  <a:srgbClr val="FF0000"/>
                </a:solidFill>
                <a:effectLst>
                  <a:outerShdw dist="50800" dir="5400000" algn="ctr" rotWithShape="0">
                    <a:schemeClr val="tx1"/>
                  </a:outerShdw>
                </a:effectLst>
              </a:rPr>
              <a:t>HOMO</a:t>
            </a:r>
            <a:endParaRPr lang="en-US" sz="2200" b="1" dirty="0">
              <a:solidFill>
                <a:srgbClr val="FF0000"/>
              </a:solidFill>
              <a:effectLst>
                <a:outerShdw dist="50800" dir="5400000" algn="ctr" rotWithShape="0">
                  <a:schemeClr val="tx1"/>
                </a:outerShdw>
              </a:effectLst>
            </a:endParaRPr>
          </a:p>
        </p:txBody>
      </p:sp>
      <p:sp>
        <p:nvSpPr>
          <p:cNvPr id="62" name="TextBox 61"/>
          <p:cNvSpPr txBox="1"/>
          <p:nvPr/>
        </p:nvSpPr>
        <p:spPr>
          <a:xfrm>
            <a:off x="3255264" y="4105656"/>
            <a:ext cx="2304288" cy="430887"/>
          </a:xfrm>
          <a:prstGeom prst="rect">
            <a:avLst/>
          </a:prstGeom>
          <a:solidFill>
            <a:srgbClr val="18170E"/>
          </a:solidFill>
        </p:spPr>
        <p:txBody>
          <a:bodyPr wrap="square" rtlCol="0">
            <a:spAutoFit/>
          </a:bodyPr>
          <a:lstStyle/>
          <a:p>
            <a:pPr algn="ctr"/>
            <a:r>
              <a:rPr lang="en-US" sz="2200" b="1" dirty="0" smtClean="0">
                <a:solidFill>
                  <a:schemeClr val="bg1"/>
                </a:solidFill>
              </a:rPr>
              <a:t>H.  </a:t>
            </a:r>
            <a:r>
              <a:rPr lang="en-US" sz="2200" b="1" dirty="0" err="1" smtClean="0">
                <a:solidFill>
                  <a:schemeClr val="bg1"/>
                </a:solidFill>
              </a:rPr>
              <a:t>naledi</a:t>
            </a:r>
            <a:endParaRPr lang="en-US" sz="2200" b="1" dirty="0">
              <a:solidFill>
                <a:schemeClr val="bg1"/>
              </a:solidFill>
            </a:endParaRPr>
          </a:p>
        </p:txBody>
      </p:sp>
      <p:sp useBgFill="1">
        <p:nvSpPr>
          <p:cNvPr id="35" name="TextBox 34"/>
          <p:cNvSpPr txBox="1"/>
          <p:nvPr/>
        </p:nvSpPr>
        <p:spPr>
          <a:xfrm>
            <a:off x="0" y="4831140"/>
            <a:ext cx="9144000" cy="1569660"/>
          </a:xfrm>
          <a:prstGeom prst="rect">
            <a:avLst/>
          </a:prstGeom>
        </p:spPr>
        <p:txBody>
          <a:bodyPr wrap="square" rtlCol="0">
            <a:spAutoFit/>
          </a:bodyPr>
          <a:lstStyle/>
          <a:p>
            <a:pPr algn="ctr"/>
            <a:r>
              <a:rPr lang="en-US" sz="4800" b="1" dirty="0" smtClean="0">
                <a:solidFill>
                  <a:srgbClr val="FF0000"/>
                </a:solidFill>
                <a:effectLst>
                  <a:outerShdw dist="50800" dir="5400000" algn="ctr" rotWithShape="0">
                    <a:schemeClr val="tx1"/>
                  </a:outerShdw>
                </a:effectLst>
              </a:rPr>
              <a:t>tentatively assigned to </a:t>
            </a:r>
          </a:p>
          <a:p>
            <a:pPr algn="ctr"/>
            <a:r>
              <a:rPr lang="en-US" sz="4800" b="1" dirty="0" smtClean="0">
                <a:solidFill>
                  <a:srgbClr val="FF0000"/>
                </a:solidFill>
                <a:effectLst>
                  <a:outerShdw dist="50800" dir="5400000" algn="ctr" rotWithShape="0">
                    <a:schemeClr val="tx1"/>
                  </a:outerShdw>
                </a:effectLst>
              </a:rPr>
              <a:t>Homo Genus</a:t>
            </a:r>
            <a:endParaRPr lang="en-US" sz="4800" b="1" dirty="0">
              <a:solidFill>
                <a:srgbClr val="FF0000"/>
              </a:solidFill>
              <a:effectLst>
                <a:outerShdw dist="50800" dir="5400000" algn="ctr" rotWithShape="0">
                  <a:schemeClr val="tx1"/>
                </a:outerShdw>
              </a:effectLst>
            </a:endParaRPr>
          </a:p>
        </p:txBody>
      </p:sp>
      <p:sp>
        <p:nvSpPr>
          <p:cNvPr id="40" name="TextBox 39"/>
          <p:cNvSpPr txBox="1"/>
          <p:nvPr/>
        </p:nvSpPr>
        <p:spPr>
          <a:xfrm>
            <a:off x="4724400" y="602159"/>
            <a:ext cx="2404872" cy="769441"/>
          </a:xfrm>
          <a:prstGeom prst="rect">
            <a:avLst/>
          </a:prstGeom>
          <a:noFill/>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HOMO</a:t>
            </a:r>
            <a:endParaRPr lang="en-US" sz="4400" b="1" dirty="0">
              <a:solidFill>
                <a:srgbClr val="FF0000"/>
              </a:solidFill>
              <a:effectLst>
                <a:outerShdw dist="50800" dir="5400000" algn="ctr" rotWithShape="0">
                  <a:schemeClr val="tx1"/>
                </a:outerShdw>
              </a:effectLst>
            </a:endParaRPr>
          </a:p>
        </p:txBody>
      </p:sp>
      <p:pic>
        <p:nvPicPr>
          <p:cNvPr id="1026" name="Picture 2" descr="C:\Users\Sandra\AppData\Local\Microsoft\Windows\INetCache\IE\8RMFJWGV\raemi-Check-mark[1].png"/>
          <p:cNvPicPr>
            <a:picLocks noChangeAspect="1" noChangeArrowheads="1"/>
          </p:cNvPicPr>
          <p:nvPr/>
        </p:nvPicPr>
        <p:blipFill>
          <a:blip r:embed="rId6" cstate="print"/>
          <a:srcRect/>
          <a:stretch>
            <a:fillRect/>
          </a:stretch>
        </p:blipFill>
        <p:spPr bwMode="auto">
          <a:xfrm>
            <a:off x="428694" y="2743200"/>
            <a:ext cx="2466906" cy="2819400"/>
          </a:xfrm>
          <a:prstGeom prst="rect">
            <a:avLst/>
          </a:prstGeom>
          <a:noFill/>
        </p:spPr>
      </p:pic>
      <p:pic>
        <p:nvPicPr>
          <p:cNvPr id="18" name="Picture 2" descr="C:\Users\Sandra\AppData\Local\Microsoft\Windows\INetCache\IE\8RMFJWGV\raemi-Check-mark[1].png"/>
          <p:cNvPicPr>
            <a:picLocks noChangeAspect="1" noChangeArrowheads="1"/>
          </p:cNvPicPr>
          <p:nvPr/>
        </p:nvPicPr>
        <p:blipFill>
          <a:blip r:embed="rId6" cstate="print"/>
          <a:srcRect/>
          <a:stretch>
            <a:fillRect/>
          </a:stretch>
        </p:blipFill>
        <p:spPr bwMode="auto">
          <a:xfrm>
            <a:off x="6096000" y="1219200"/>
            <a:ext cx="2466906" cy="2819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26"/>
                                        </p:tgtEl>
                                      </p:cBhvr>
                                    </p:animEffect>
                                    <p:set>
                                      <p:cBhvr>
                                        <p:cTn id="12" dur="1" fill="hold">
                                          <p:stCondLst>
                                            <p:cond delay="999"/>
                                          </p:stCondLst>
                                        </p:cTn>
                                        <p:tgtEl>
                                          <p:spTgt spid="1026"/>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childTnLst>
                          </p:cTn>
                        </p:par>
                        <p:par>
                          <p:cTn id="22" fill="hold">
                            <p:stCondLst>
                              <p:cond delay="1000"/>
                            </p:stCondLst>
                            <p:childTnLst>
                              <p:par>
                                <p:cTn id="23" presetID="6" presetClass="emph" presetSubtype="0" fill="hold" grpId="0" nodeType="afterEffect">
                                  <p:stCondLst>
                                    <p:cond delay="0"/>
                                  </p:stCondLst>
                                  <p:childTnLst>
                                    <p:animScale>
                                      <p:cBhvr>
                                        <p:cTn id="24" dur="1000" fill="hold"/>
                                        <p:tgtEl>
                                          <p:spTgt spid="60"/>
                                        </p:tgtEl>
                                      </p:cBhvr>
                                      <p:by x="200000" y="200000"/>
                                    </p:animScale>
                                  </p:childTnLst>
                                </p:cTn>
                              </p:par>
                              <p:par>
                                <p:cTn id="25" presetID="35" presetClass="path" presetSubtype="0" accel="50000" decel="50000" fill="hold" grpId="1" nodeType="withEffect">
                                  <p:stCondLst>
                                    <p:cond delay="0"/>
                                  </p:stCondLst>
                                  <p:childTnLst>
                                    <p:animMotion origin="layout" path="M -2.77778E-6 3.46821E-6 L -0.1434 0.00208 " pathEditMode="relative" rAng="0" ptsTypes="AA">
                                      <p:cBhvr>
                                        <p:cTn id="26" dur="1000" fill="hold"/>
                                        <p:tgtEl>
                                          <p:spTgt spid="60"/>
                                        </p:tgtEl>
                                        <p:attrNameLst>
                                          <p:attrName>ppt_x</p:attrName>
                                          <p:attrName>ppt_y</p:attrName>
                                        </p:attrNameLst>
                                      </p:cBhvr>
                                      <p:rCtr x="-72" y="1"/>
                                    </p:animMotion>
                                  </p:childTnLst>
                                </p:cTn>
                              </p:par>
                              <p:par>
                                <p:cTn id="27" presetID="10" presetClass="entr" presetSubtype="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childTnLst>
                                </p:cTn>
                              </p:par>
                              <p:par>
                                <p:cTn id="30" presetID="10" presetClass="exit" presetSubtype="0" fill="hold" grpId="2" nodeType="withEffect">
                                  <p:stCondLst>
                                    <p:cond delay="500"/>
                                  </p:stCondLst>
                                  <p:childTnLst>
                                    <p:animEffect transition="out" filter="fade">
                                      <p:cBhvr>
                                        <p:cTn id="31" dur="1000"/>
                                        <p:tgtEl>
                                          <p:spTgt spid="60"/>
                                        </p:tgtEl>
                                      </p:cBhvr>
                                    </p:animEffect>
                                    <p:set>
                                      <p:cBhvr>
                                        <p:cTn id="32" dur="1" fill="hold">
                                          <p:stCondLst>
                                            <p:cond delay="999"/>
                                          </p:stCondLst>
                                        </p:cTn>
                                        <p:tgtEl>
                                          <p:spTgt spid="60"/>
                                        </p:tgtEl>
                                        <p:attrNameLst>
                                          <p:attrName>style.visibility</p:attrName>
                                        </p:attrNameLst>
                                      </p:cBhvr>
                                      <p:to>
                                        <p:strVal val="hidden"/>
                                      </p:to>
                                    </p:set>
                                  </p:childTnLst>
                                </p:cTn>
                              </p:par>
                            </p:childTnLst>
                          </p:cTn>
                        </p:par>
                        <p:par>
                          <p:cTn id="33" fill="hold">
                            <p:stCondLst>
                              <p:cond delay="2500"/>
                            </p:stCondLst>
                            <p:childTnLst>
                              <p:par>
                                <p:cTn id="34" presetID="64" presetClass="path" presetSubtype="0" accel="50000" decel="50000" fill="hold" nodeType="afterEffect">
                                  <p:stCondLst>
                                    <p:cond delay="0"/>
                                  </p:stCondLst>
                                  <p:childTnLst>
                                    <p:animMotion origin="layout" path="M 1.38889E-6 3.23699E-6 L -0.00122 -0.13318 " pathEditMode="relative" rAng="0" ptsTypes="AA">
                                      <p:cBhvr>
                                        <p:cTn id="35" dur="1000" fill="hold"/>
                                        <p:tgtEl>
                                          <p:spTgt spid="61"/>
                                        </p:tgtEl>
                                        <p:attrNameLst>
                                          <p:attrName>ppt_x</p:attrName>
                                          <p:attrName>ppt_y</p:attrName>
                                        </p:attrNameLst>
                                      </p:cBhvr>
                                      <p:rCtr x="-1" y="-67"/>
                                    </p:animMotion>
                                  </p:childTnLst>
                                </p:cTn>
                              </p:par>
                              <p:par>
                                <p:cTn id="36" presetID="10" presetClass="exit" presetSubtype="0" fill="hold" grpId="0" nodeType="withEffect">
                                  <p:stCondLst>
                                    <p:cond delay="0"/>
                                  </p:stCondLst>
                                  <p:childTnLst>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1000"/>
                                        <p:tgtEl>
                                          <p:spTgt spid="62"/>
                                        </p:tgtEl>
                                      </p:cBhvr>
                                    </p:animEffect>
                                  </p:childTnLst>
                                </p:cTn>
                              </p:par>
                              <p:par>
                                <p:cTn id="42" presetID="10" presetClass="exit" presetSubtype="0" fill="hold" grpId="0" nodeType="withEffect">
                                  <p:stCondLst>
                                    <p:cond delay="0"/>
                                  </p:stCondLst>
                                  <p:childTnLst>
                                    <p:animEffect transition="out" filter="fade">
                                      <p:cBhvr>
                                        <p:cTn id="43" dur="1000"/>
                                        <p:tgtEl>
                                          <p:spTgt spid="57"/>
                                        </p:tgtEl>
                                      </p:cBhvr>
                                    </p:animEffect>
                                    <p:set>
                                      <p:cBhvr>
                                        <p:cTn id="44" dur="1" fill="hold">
                                          <p:stCondLst>
                                            <p:cond delay="999"/>
                                          </p:stCondLst>
                                        </p:cTn>
                                        <p:tgtEl>
                                          <p:spTgt spid="5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2"/>
                                        </p:tgtEl>
                                      </p:cBhvr>
                                    </p:animEffect>
                                    <p:set>
                                      <p:cBhvr>
                                        <p:cTn id="47" dur="1" fill="hold">
                                          <p:stCondLst>
                                            <p:cond delay="999"/>
                                          </p:stCondLst>
                                        </p:cTn>
                                        <p:tgtEl>
                                          <p:spTgt spid="2"/>
                                        </p:tgtEl>
                                        <p:attrNameLst>
                                          <p:attrName>style.visibility</p:attrName>
                                        </p:attrNameLst>
                                      </p:cBhvr>
                                      <p:to>
                                        <p:strVal val="hidden"/>
                                      </p:to>
                                    </p:set>
                                  </p:childTnLst>
                                </p:cTn>
                              </p:par>
                            </p:childTnLst>
                          </p:cTn>
                        </p:par>
                        <p:par>
                          <p:cTn id="48" fill="hold">
                            <p:stCondLst>
                              <p:cond delay="3500"/>
                            </p:stCondLst>
                            <p:childTnLst>
                              <p:par>
                                <p:cTn id="49" presetID="53"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fltVal val="0"/>
                                          </p:val>
                                        </p:tav>
                                        <p:tav tm="100000">
                                          <p:val>
                                            <p:strVal val="#ppt_h"/>
                                          </p:val>
                                        </p:tav>
                                      </p:tavLst>
                                    </p:anim>
                                    <p:animEffect transition="in" filter="fade">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9" grpId="0" animBg="1"/>
      <p:bldP spid="60" grpId="0"/>
      <p:bldP spid="60" grpId="1"/>
      <p:bldP spid="60" grpId="2"/>
      <p:bldP spid="62" grpId="0" animBg="1"/>
      <p:bldP spid="35" grpId="0" animBg="1"/>
      <p:bldP spid="4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400800"/>
            <a:chOff x="0" y="0"/>
            <a:chExt cx="9144000" cy="6400800"/>
          </a:xfrm>
        </p:grpSpPr>
        <p:grpSp>
          <p:nvGrpSpPr>
            <p:cNvPr id="9" name="Group 8"/>
            <p:cNvGrpSpPr/>
            <p:nvPr/>
          </p:nvGrpSpPr>
          <p:grpSpPr>
            <a:xfrm>
              <a:off x="0" y="0"/>
              <a:ext cx="9144000" cy="6400800"/>
              <a:chOff x="0" y="0"/>
              <a:chExt cx="9144000" cy="6400800"/>
            </a:xfrm>
          </p:grpSpPr>
          <p:grpSp>
            <p:nvGrpSpPr>
              <p:cNvPr id="2" name="Group 10"/>
              <p:cNvGrpSpPr/>
              <p:nvPr/>
            </p:nvGrpSpPr>
            <p:grpSpPr>
              <a:xfrm>
                <a:off x="6122126" y="1295400"/>
                <a:ext cx="2345218" cy="3250287"/>
                <a:chOff x="6122126" y="1295400"/>
                <a:chExt cx="2345218" cy="3250287"/>
              </a:xfrm>
            </p:grpSpPr>
            <p:pic>
              <p:nvPicPr>
                <p:cNvPr id="3" name="Picture 2" descr="https://upload.wikimedia.org/wikipedia/commons/4/48/Homo_habilis.JPG"/>
                <p:cNvPicPr>
                  <a:picLocks noChangeAspect="1" noChangeArrowheads="1"/>
                </p:cNvPicPr>
                <p:nvPr/>
              </p:nvPicPr>
              <p:blipFill>
                <a:blip r:embed="rId2"/>
                <a:srcRect l="19073" t="8740" r="24916" b="40559"/>
                <a:stretch>
                  <a:fillRect/>
                </a:stretch>
              </p:blipFill>
              <p:spPr bwMode="auto">
                <a:xfrm>
                  <a:off x="6122126" y="1295400"/>
                  <a:ext cx="2336074" cy="2819400"/>
                </a:xfrm>
                <a:prstGeom prst="rect">
                  <a:avLst/>
                </a:prstGeom>
                <a:noFill/>
              </p:spPr>
            </p:pic>
            <p:sp>
              <p:nvSpPr>
                <p:cNvPr id="4" name="TextBox 3"/>
                <p:cNvSpPr txBox="1"/>
                <p:nvPr/>
              </p:nvSpPr>
              <p:spPr>
                <a:xfrm>
                  <a:off x="6126480" y="4114800"/>
                  <a:ext cx="2340864" cy="430887"/>
                </a:xfrm>
                <a:prstGeom prst="rect">
                  <a:avLst/>
                </a:prstGeom>
                <a:solidFill>
                  <a:srgbClr val="18170E"/>
                </a:solidFill>
              </p:spPr>
              <p:txBody>
                <a:bodyPr wrap="square" rtlCol="0">
                  <a:spAutoFit/>
                </a:bodyPr>
                <a:lstStyle/>
                <a:p>
                  <a:pPr algn="ctr"/>
                  <a:r>
                    <a:rPr lang="en-US" sz="2200" b="1" dirty="0" smtClean="0">
                      <a:solidFill>
                        <a:schemeClr val="bg1"/>
                      </a:solidFill>
                    </a:rPr>
                    <a:t>H. </a:t>
                  </a:r>
                  <a:r>
                    <a:rPr lang="en-US" sz="2200" b="1" dirty="0" err="1" smtClean="0">
                      <a:solidFill>
                        <a:schemeClr val="bg1"/>
                      </a:solidFill>
                    </a:rPr>
                    <a:t>habilis</a:t>
                  </a:r>
                  <a:endParaRPr lang="en-US" sz="2200" b="1" dirty="0">
                    <a:solidFill>
                      <a:schemeClr val="bg1"/>
                    </a:solidFill>
                  </a:endParaRPr>
                </a:p>
              </p:txBody>
            </p:sp>
          </p:grpSp>
          <p:sp useBgFill="1">
            <p:nvSpPr>
              <p:cNvPr id="5" name="TextBox 4"/>
              <p:cNvSpPr txBox="1"/>
              <p:nvPr/>
            </p:nvSpPr>
            <p:spPr>
              <a:xfrm>
                <a:off x="0" y="0"/>
                <a:ext cx="9144000" cy="677108"/>
              </a:xfrm>
              <a:prstGeom prst="rect">
                <a:avLst/>
              </a:prstGeom>
            </p:spPr>
            <p:txBody>
              <a:bodyPr wrap="square" rtlCol="0">
                <a:spAutoFit/>
              </a:bodyPr>
              <a:lstStyle/>
              <a:p>
                <a:r>
                  <a:rPr lang="en-US" sz="3800" b="1" dirty="0" smtClean="0"/>
                  <a:t>??? </a:t>
                </a:r>
                <a:r>
                  <a:rPr lang="en-US" sz="3800" b="1" dirty="0" err="1" smtClean="0"/>
                  <a:t>naledi</a:t>
                </a:r>
                <a:r>
                  <a:rPr lang="en-US" sz="3800" b="1" dirty="0" smtClean="0"/>
                  <a:t> – to what Genus do they belong?</a:t>
                </a:r>
                <a:endParaRPr lang="en-US" sz="3800" b="1" dirty="0"/>
              </a:p>
            </p:txBody>
          </p:sp>
          <p:sp useBgFill="1">
            <p:nvSpPr>
              <p:cNvPr id="6" name="TextBox 5"/>
              <p:cNvSpPr txBox="1"/>
              <p:nvPr/>
            </p:nvSpPr>
            <p:spPr>
              <a:xfrm>
                <a:off x="0" y="4831140"/>
                <a:ext cx="9144000" cy="1569660"/>
              </a:xfrm>
              <a:prstGeom prst="rect">
                <a:avLst/>
              </a:prstGeom>
            </p:spPr>
            <p:txBody>
              <a:bodyPr wrap="square" rtlCol="0">
                <a:spAutoFit/>
              </a:bodyPr>
              <a:lstStyle/>
              <a:p>
                <a:pPr algn="ctr"/>
                <a:r>
                  <a:rPr lang="en-US" sz="4800" b="1" dirty="0" smtClean="0">
                    <a:solidFill>
                      <a:srgbClr val="FF0000"/>
                    </a:solidFill>
                    <a:effectLst>
                      <a:outerShdw dist="50800" dir="5400000" algn="ctr" rotWithShape="0">
                        <a:schemeClr val="tx1"/>
                      </a:outerShdw>
                    </a:effectLst>
                  </a:rPr>
                  <a:t>tentatively assigned to </a:t>
                </a:r>
              </a:p>
              <a:p>
                <a:pPr algn="ctr"/>
                <a:r>
                  <a:rPr lang="en-US" sz="4800" b="1" dirty="0" smtClean="0">
                    <a:solidFill>
                      <a:srgbClr val="FF0000"/>
                    </a:solidFill>
                    <a:effectLst>
                      <a:outerShdw dist="50800" dir="5400000" algn="ctr" rotWithShape="0">
                        <a:schemeClr val="tx1"/>
                      </a:outerShdw>
                    </a:effectLst>
                  </a:rPr>
                  <a:t>Homo Genus</a:t>
                </a:r>
                <a:endParaRPr lang="en-US" sz="4800" b="1" dirty="0">
                  <a:solidFill>
                    <a:srgbClr val="FF0000"/>
                  </a:solidFill>
                  <a:effectLst>
                    <a:outerShdw dist="50800" dir="5400000" algn="ctr" rotWithShape="0">
                      <a:schemeClr val="tx1"/>
                    </a:outerShdw>
                  </a:effectLst>
                </a:endParaRPr>
              </a:p>
            </p:txBody>
          </p:sp>
          <p:sp>
            <p:nvSpPr>
              <p:cNvPr id="7" name="TextBox 6"/>
              <p:cNvSpPr txBox="1"/>
              <p:nvPr/>
            </p:nvSpPr>
            <p:spPr>
              <a:xfrm>
                <a:off x="4724400" y="602159"/>
                <a:ext cx="2404872" cy="769441"/>
              </a:xfrm>
              <a:prstGeom prst="rect">
                <a:avLst/>
              </a:prstGeom>
              <a:noFill/>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HOMO</a:t>
                </a:r>
                <a:endParaRPr lang="en-US" sz="4400" b="1" dirty="0">
                  <a:solidFill>
                    <a:srgbClr val="FF0000"/>
                  </a:solidFill>
                  <a:effectLst>
                    <a:outerShdw dist="50800" dir="5400000" algn="ctr" rotWithShape="0">
                      <a:schemeClr val="tx1"/>
                    </a:outerShdw>
                  </a:effectLst>
                </a:endParaRPr>
              </a:p>
            </p:txBody>
          </p:sp>
          <p:pic>
            <p:nvPicPr>
              <p:cNvPr id="8" name="Picture 8" descr="http://news.nationalgeographic.com/content/dam/news/2015/09/mystery-man/MM8345_20150306_134-3.ngsversion.1441905176070.adapt.676.1.jpg"/>
              <p:cNvPicPr>
                <a:picLocks noChangeAspect="1" noChangeArrowheads="1"/>
              </p:cNvPicPr>
              <p:nvPr/>
            </p:nvPicPr>
            <p:blipFill>
              <a:blip r:embed="rId3"/>
              <a:srcRect l="19979" t="2784" r="16007" b="7873"/>
              <a:stretch>
                <a:fillRect/>
              </a:stretch>
            </p:blipFill>
            <p:spPr bwMode="auto">
              <a:xfrm>
                <a:off x="3255264" y="1295400"/>
                <a:ext cx="2304288" cy="2895600"/>
              </a:xfrm>
              <a:prstGeom prst="rect">
                <a:avLst/>
              </a:prstGeom>
              <a:noFill/>
            </p:spPr>
          </p:pic>
        </p:grpSp>
        <p:sp>
          <p:nvSpPr>
            <p:cNvPr id="10" name="TextBox 9"/>
            <p:cNvSpPr txBox="1"/>
            <p:nvPr/>
          </p:nvSpPr>
          <p:spPr>
            <a:xfrm>
              <a:off x="3255264" y="4105656"/>
              <a:ext cx="2304288" cy="430887"/>
            </a:xfrm>
            <a:prstGeom prst="rect">
              <a:avLst/>
            </a:prstGeom>
            <a:solidFill>
              <a:srgbClr val="18170E"/>
            </a:solidFill>
          </p:spPr>
          <p:txBody>
            <a:bodyPr wrap="square" rtlCol="0">
              <a:spAutoFit/>
            </a:bodyPr>
            <a:lstStyle/>
            <a:p>
              <a:pPr algn="ctr"/>
              <a:r>
                <a:rPr lang="en-US" sz="2200" b="1" dirty="0" smtClean="0">
                  <a:solidFill>
                    <a:schemeClr val="bg1"/>
                  </a:solidFill>
                </a:rPr>
                <a:t>H.  </a:t>
              </a:r>
              <a:r>
                <a:rPr lang="en-US" sz="2200" b="1" dirty="0" err="1" smtClean="0">
                  <a:solidFill>
                    <a:schemeClr val="bg1"/>
                  </a:solidFill>
                </a:rPr>
                <a:t>naledi</a:t>
              </a:r>
              <a:endParaRPr lang="en-US" sz="2200" b="1" dirty="0">
                <a:solidFill>
                  <a:schemeClr val="bg1"/>
                </a:solidFill>
              </a:endParaRPr>
            </a:p>
          </p:txBody>
        </p:sp>
      </p:grpSp>
      <p:sp useBgFill="1">
        <p:nvSpPr>
          <p:cNvPr id="12" name="TextBox 11"/>
          <p:cNvSpPr txBox="1"/>
          <p:nvPr/>
        </p:nvSpPr>
        <p:spPr>
          <a:xfrm>
            <a:off x="0" y="0"/>
            <a:ext cx="9144000" cy="769441"/>
          </a:xfrm>
          <a:prstGeom prst="rect">
            <a:avLst/>
          </a:prstGeom>
        </p:spPr>
        <p:txBody>
          <a:bodyPr wrap="square" rtlCol="0">
            <a:spAutoFit/>
          </a:bodyPr>
          <a:lstStyle/>
          <a:p>
            <a:pPr algn="ctr"/>
            <a:r>
              <a:rPr lang="en-US" sz="4400" b="1" dirty="0" smtClean="0">
                <a:latin typeface="Tempus Sans ITC" pitchFamily="82" charset="0"/>
              </a:rPr>
              <a:t>How important is this find?</a:t>
            </a:r>
            <a:endParaRPr lang="en-US" sz="4400" b="1" dirty="0">
              <a:latin typeface="Tempus Sans ITC" pitchFamily="82" charset="0"/>
            </a:endParaRPr>
          </a:p>
        </p:txBody>
      </p:sp>
      <p:pic>
        <p:nvPicPr>
          <p:cNvPr id="15" name="Picture 2"/>
          <p:cNvPicPr>
            <a:picLocks noChangeAspect="1" noChangeArrowheads="1"/>
          </p:cNvPicPr>
          <p:nvPr/>
        </p:nvPicPr>
        <p:blipFill>
          <a:blip r:embed="rId4" cstate="print"/>
          <a:srcRect/>
          <a:stretch>
            <a:fillRect/>
          </a:stretch>
        </p:blipFill>
        <p:spPr bwMode="auto">
          <a:xfrm rot="557368">
            <a:off x="4056489" y="1212105"/>
            <a:ext cx="4419288" cy="5805901"/>
          </a:xfrm>
          <a:prstGeom prst="rect">
            <a:avLst/>
          </a:prstGeom>
          <a:noFill/>
          <a:ln w="9525">
            <a:noFill/>
            <a:miter lim="800000"/>
            <a:headEnd/>
            <a:tailEnd/>
          </a:ln>
          <a:effectLst/>
        </p:spPr>
      </p:pic>
      <p:sp>
        <p:nvSpPr>
          <p:cNvPr id="16" name="TextBox 15"/>
          <p:cNvSpPr txBox="1"/>
          <p:nvPr/>
        </p:nvSpPr>
        <p:spPr>
          <a:xfrm rot="540000">
            <a:off x="6344702" y="2167128"/>
            <a:ext cx="4168458" cy="584775"/>
          </a:xfrm>
          <a:prstGeom prst="rect">
            <a:avLst/>
          </a:prstGeom>
          <a:solidFill>
            <a:schemeClr val="tx1"/>
          </a:solidFill>
        </p:spPr>
        <p:txBody>
          <a:bodyPr wrap="square" rtlCol="0">
            <a:spAutoFit/>
          </a:bodyPr>
          <a:lstStyle/>
          <a:p>
            <a:pPr algn="ctr"/>
            <a:r>
              <a:rPr lang="en-US" sz="3200" dirty="0" smtClean="0">
                <a:solidFill>
                  <a:schemeClr val="bg1"/>
                </a:solidFill>
              </a:rPr>
              <a:t>January/February 2016</a:t>
            </a:r>
            <a:endParaRPr lang="en-US" sz="3200" dirty="0">
              <a:solidFill>
                <a:schemeClr val="bg1"/>
              </a:solidFill>
            </a:endParaRPr>
          </a:p>
        </p:txBody>
      </p:sp>
      <p:pic>
        <p:nvPicPr>
          <p:cNvPr id="17" name="Picture 2"/>
          <p:cNvPicPr>
            <a:picLocks noChangeAspect="1" noChangeArrowheads="1"/>
          </p:cNvPicPr>
          <p:nvPr/>
        </p:nvPicPr>
        <p:blipFill>
          <a:blip r:embed="rId4" cstate="print"/>
          <a:srcRect l="1111" t="19188" r="68848" b="59876"/>
          <a:stretch>
            <a:fillRect/>
          </a:stretch>
        </p:blipFill>
        <p:spPr bwMode="auto">
          <a:xfrm rot="557368">
            <a:off x="4204200" y="2004183"/>
            <a:ext cx="1327614" cy="1215512"/>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par>
                                <p:cTn id="23" presetID="63" presetClass="path" presetSubtype="0" accel="50000" decel="50000" fill="hold" grpId="1" nodeType="withEffect">
                                  <p:stCondLst>
                                    <p:cond delay="0"/>
                                  </p:stCondLst>
                                  <p:childTnLst>
                                    <p:animMotion origin="layout" path="M -1.38889E-6 4.79769E-6 L -0.18003 -0.18914 " pathEditMode="relative" rAng="0" ptsTypes="AA">
                                      <p:cBhvr>
                                        <p:cTn id="24" dur="1000" fill="hold"/>
                                        <p:tgtEl>
                                          <p:spTgt spid="16"/>
                                        </p:tgtEl>
                                        <p:attrNameLst>
                                          <p:attrName>ppt_x</p:attrName>
                                          <p:attrName>ppt_y</p:attrName>
                                        </p:attrNameLst>
                                      </p:cBhvr>
                                      <p:rCtr x="-90" y="-95"/>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Effect transition="in" filter="fade">
                                      <p:cBhvr>
                                        <p:cTn id="31" dur="1000"/>
                                        <p:tgtEl>
                                          <p:spTgt spid="17"/>
                                        </p:tgtEl>
                                      </p:cBhvr>
                                    </p:animEffect>
                                  </p:childTnLst>
                                </p:cTn>
                              </p:par>
                              <p:par>
                                <p:cTn id="32" presetID="6" presetClass="emph" presetSubtype="0" fill="hold" nodeType="withEffect">
                                  <p:stCondLst>
                                    <p:cond delay="0"/>
                                  </p:stCondLst>
                                  <p:childTnLst>
                                    <p:animScale>
                                      <p:cBhvr>
                                        <p:cTn id="33" dur="1000" fill="hold"/>
                                        <p:tgtEl>
                                          <p:spTgt spid="17"/>
                                        </p:tgtEl>
                                      </p:cBhvr>
                                      <p:by x="150000" y="150000"/>
                                    </p:animScale>
                                  </p:childTnLst>
                                </p:cTn>
                              </p:par>
                              <p:par>
                                <p:cTn id="34" presetID="8" presetClass="emph" presetSubtype="0" fill="hold" nodeType="withEffect">
                                  <p:stCondLst>
                                    <p:cond delay="0"/>
                                  </p:stCondLst>
                                  <p:childTnLst>
                                    <p:animRot by="-600000">
                                      <p:cBhvr>
                                        <p:cTn id="35" dur="1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rot="557368">
            <a:off x="4056489" y="1212105"/>
            <a:ext cx="4419288" cy="5805901"/>
          </a:xfrm>
          <a:prstGeom prst="rect">
            <a:avLst/>
          </a:prstGeom>
          <a:noFill/>
          <a:ln w="9525">
            <a:noFill/>
            <a:miter lim="800000"/>
            <a:headEnd/>
            <a:tailEnd/>
          </a:ln>
          <a:effectLst/>
        </p:spPr>
      </p:pic>
      <p:sp useBgFill="1">
        <p:nvSpPr>
          <p:cNvPr id="12" name="TextBox 11"/>
          <p:cNvSpPr txBox="1"/>
          <p:nvPr/>
        </p:nvSpPr>
        <p:spPr>
          <a:xfrm>
            <a:off x="0" y="0"/>
            <a:ext cx="9144000" cy="769441"/>
          </a:xfrm>
          <a:prstGeom prst="rect">
            <a:avLst/>
          </a:prstGeom>
        </p:spPr>
        <p:txBody>
          <a:bodyPr wrap="square" rtlCol="0">
            <a:spAutoFit/>
          </a:bodyPr>
          <a:lstStyle/>
          <a:p>
            <a:pPr algn="ctr"/>
            <a:r>
              <a:rPr lang="en-US" sz="4400" b="1" dirty="0" smtClean="0">
                <a:latin typeface="Tempus Sans ITC" pitchFamily="82" charset="0"/>
              </a:rPr>
              <a:t>How important is this find?</a:t>
            </a:r>
            <a:endParaRPr lang="en-US" sz="4400" b="1" dirty="0">
              <a:latin typeface="Tempus Sans ITC" pitchFamily="82" charset="0"/>
            </a:endParaRPr>
          </a:p>
        </p:txBody>
      </p:sp>
      <p:grpSp>
        <p:nvGrpSpPr>
          <p:cNvPr id="22" name="Group 21"/>
          <p:cNvGrpSpPr/>
          <p:nvPr/>
        </p:nvGrpSpPr>
        <p:grpSpPr>
          <a:xfrm rot="540000">
            <a:off x="27731" y="544272"/>
            <a:ext cx="4495800" cy="5844540"/>
            <a:chOff x="152400" y="137160"/>
            <a:chExt cx="4495800" cy="5844540"/>
          </a:xfrm>
        </p:grpSpPr>
        <p:sp>
          <p:nvSpPr>
            <p:cNvPr id="23" name="Rectangle 22"/>
            <p:cNvSpPr/>
            <p:nvPr/>
          </p:nvSpPr>
          <p:spPr>
            <a:xfrm>
              <a:off x="4191000" y="137160"/>
              <a:ext cx="457200" cy="575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3"/>
            <a:srcRect/>
            <a:stretch>
              <a:fillRect/>
            </a:stretch>
          </p:blipFill>
          <p:spPr bwMode="auto">
            <a:xfrm>
              <a:off x="152400" y="152400"/>
              <a:ext cx="4133850" cy="5829300"/>
            </a:xfrm>
            <a:prstGeom prst="rect">
              <a:avLst/>
            </a:prstGeom>
            <a:noFill/>
            <a:ln w="9525">
              <a:noFill/>
              <a:miter lim="800000"/>
              <a:headEnd/>
              <a:tailEnd/>
            </a:ln>
            <a:effectLst/>
          </p:spPr>
        </p:pic>
      </p:grpSp>
      <p:pic>
        <p:nvPicPr>
          <p:cNvPr id="21" name="Picture 3"/>
          <p:cNvPicPr>
            <a:picLocks noChangeAspect="1" noChangeArrowheads="1"/>
          </p:cNvPicPr>
          <p:nvPr/>
        </p:nvPicPr>
        <p:blipFill>
          <a:blip r:embed="rId4"/>
          <a:srcRect/>
          <a:stretch>
            <a:fillRect/>
          </a:stretch>
        </p:blipFill>
        <p:spPr bwMode="auto">
          <a:xfrm rot="540000">
            <a:off x="4221084" y="1197864"/>
            <a:ext cx="4194061" cy="5751576"/>
          </a:xfrm>
          <a:prstGeom prst="rect">
            <a:avLst/>
          </a:prstGeom>
          <a:noFill/>
          <a:ln w="9525">
            <a:noFill/>
            <a:miter lim="800000"/>
            <a:headEnd/>
            <a:tailEnd/>
          </a:ln>
          <a:effectLst/>
        </p:spPr>
      </p:pic>
      <p:sp>
        <p:nvSpPr>
          <p:cNvPr id="19" name="TextBox 18"/>
          <p:cNvSpPr txBox="1"/>
          <p:nvPr/>
        </p:nvSpPr>
        <p:spPr>
          <a:xfrm rot="537903">
            <a:off x="4726840" y="846607"/>
            <a:ext cx="4168458" cy="584775"/>
          </a:xfrm>
          <a:prstGeom prst="rect">
            <a:avLst/>
          </a:prstGeom>
          <a:solidFill>
            <a:schemeClr val="tx1"/>
          </a:solidFill>
        </p:spPr>
        <p:txBody>
          <a:bodyPr wrap="square" rtlCol="0">
            <a:spAutoFit/>
          </a:bodyPr>
          <a:lstStyle/>
          <a:p>
            <a:pPr algn="ctr"/>
            <a:r>
              <a:rPr lang="en-US" sz="3200" dirty="0" smtClean="0">
                <a:solidFill>
                  <a:schemeClr val="bg1"/>
                </a:solidFill>
              </a:rPr>
              <a:t>January/February 2016</a:t>
            </a:r>
            <a:endParaRPr lang="en-US" sz="3200" dirty="0">
              <a:solidFill>
                <a:schemeClr val="bg1"/>
              </a:solidFill>
            </a:endParaRPr>
          </a:p>
        </p:txBody>
      </p:sp>
      <p:pic>
        <p:nvPicPr>
          <p:cNvPr id="20" name="Picture 2"/>
          <p:cNvPicPr>
            <a:picLocks noChangeAspect="1" noChangeArrowheads="1"/>
          </p:cNvPicPr>
          <p:nvPr/>
        </p:nvPicPr>
        <p:blipFill>
          <a:blip r:embed="rId2" cstate="print"/>
          <a:srcRect l="1111" t="19188" r="68848" b="59876"/>
          <a:stretch>
            <a:fillRect/>
          </a:stretch>
        </p:blipFill>
        <p:spPr bwMode="auto">
          <a:xfrm rot="557368">
            <a:off x="4280400" y="2080383"/>
            <a:ext cx="1327614" cy="1215512"/>
          </a:xfrm>
          <a:prstGeom prst="rect">
            <a:avLst/>
          </a:prstGeom>
          <a:noFill/>
          <a:ln w="50800">
            <a:solidFill>
              <a:schemeClr val="tx1"/>
            </a:solidFill>
            <a:miter lim="800000"/>
            <a:headEnd/>
            <a:tailEnd/>
          </a:ln>
          <a:effectLst/>
        </p:spPr>
      </p:pic>
      <p:pic>
        <p:nvPicPr>
          <p:cNvPr id="26" name="Picture 6"/>
          <p:cNvPicPr>
            <a:picLocks noChangeAspect="1" noChangeArrowheads="1"/>
          </p:cNvPicPr>
          <p:nvPr/>
        </p:nvPicPr>
        <p:blipFill>
          <a:blip r:embed="rId5" cstate="print"/>
          <a:srcRect/>
          <a:stretch>
            <a:fillRect/>
          </a:stretch>
        </p:blipFill>
        <p:spPr bwMode="auto">
          <a:xfrm rot="540000">
            <a:off x="3830194" y="4245727"/>
            <a:ext cx="2685048" cy="469486"/>
          </a:xfrm>
          <a:prstGeom prst="rect">
            <a:avLst/>
          </a:prstGeom>
          <a:noFill/>
          <a:ln w="9525">
            <a:noFill/>
            <a:miter lim="800000"/>
            <a:headEnd/>
            <a:tailEnd/>
          </a:ln>
          <a:effectLst/>
        </p:spPr>
      </p:pic>
      <p:sp>
        <p:nvSpPr>
          <p:cNvPr id="27" name="Oval 26"/>
          <p:cNvSpPr/>
          <p:nvPr/>
        </p:nvSpPr>
        <p:spPr>
          <a:xfrm rot="825360">
            <a:off x="125295" y="1575530"/>
            <a:ext cx="1608801" cy="9906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538383">
            <a:off x="383445" y="846326"/>
            <a:ext cx="4168458" cy="584775"/>
          </a:xfrm>
          <a:prstGeom prst="rect">
            <a:avLst/>
          </a:prstGeom>
          <a:solidFill>
            <a:schemeClr val="tx1"/>
          </a:solidFill>
        </p:spPr>
        <p:txBody>
          <a:bodyPr wrap="square" rtlCol="0">
            <a:spAutoFit/>
          </a:bodyPr>
          <a:lstStyle/>
          <a:p>
            <a:pPr algn="ctr"/>
            <a:r>
              <a:rPr lang="en-US" sz="3200" b="1" dirty="0" smtClean="0">
                <a:solidFill>
                  <a:schemeClr val="bg1"/>
                </a:solidFill>
              </a:rPr>
              <a:t>It’s Homo </a:t>
            </a:r>
            <a:r>
              <a:rPr lang="en-US" sz="3200" b="1" dirty="0" err="1" smtClean="0">
                <a:solidFill>
                  <a:schemeClr val="bg1"/>
                </a:solidFill>
              </a:rPr>
              <a:t>naledi</a:t>
            </a:r>
            <a:r>
              <a:rPr lang="en-US" sz="3200" b="1" dirty="0" smtClean="0">
                <a:solidFill>
                  <a:schemeClr val="bg1"/>
                </a:solidFill>
              </a:rPr>
              <a:t>!</a:t>
            </a:r>
            <a:endParaRPr lang="en-US"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20"/>
                                        </p:tgtEl>
                                        <p:attrNameLst>
                                          <p:attrName>ppt_w</p:attrName>
                                        </p:attrNameLst>
                                      </p:cBhvr>
                                      <p:tavLst>
                                        <p:tav tm="0">
                                          <p:val>
                                            <p:strVal val="ppt_w"/>
                                          </p:val>
                                        </p:tav>
                                        <p:tav tm="100000">
                                          <p:val>
                                            <p:fltVal val="0"/>
                                          </p:val>
                                        </p:tav>
                                      </p:tavLst>
                                    </p:anim>
                                    <p:anim calcmode="lin" valueType="num">
                                      <p:cBhvr>
                                        <p:cTn id="7" dur="1000"/>
                                        <p:tgtEl>
                                          <p:spTgt spid="20"/>
                                        </p:tgtEl>
                                        <p:attrNameLst>
                                          <p:attrName>ppt_h</p:attrName>
                                        </p:attrNameLst>
                                      </p:cBhvr>
                                      <p:tavLst>
                                        <p:tav tm="0">
                                          <p:val>
                                            <p:strVal val="ppt_h"/>
                                          </p:val>
                                        </p:tav>
                                        <p:tav tm="100000">
                                          <p:val>
                                            <p:fltVal val="0"/>
                                          </p:val>
                                        </p:tav>
                                      </p:tavLst>
                                    </p:anim>
                                    <p:animEffect transition="out" filter="fade">
                                      <p:cBhvr>
                                        <p:cTn id="8" dur="1000"/>
                                        <p:tgtEl>
                                          <p:spTgt spid="20"/>
                                        </p:tgtEl>
                                      </p:cBhvr>
                                    </p:animEffect>
                                    <p:set>
                                      <p:cBhvr>
                                        <p:cTn id="9" dur="1" fill="hold">
                                          <p:stCondLst>
                                            <p:cond delay="999"/>
                                          </p:stCondLst>
                                        </p:cTn>
                                        <p:tgtEl>
                                          <p:spTgt spid="20"/>
                                        </p:tgtEl>
                                        <p:attrNameLst>
                                          <p:attrName>style.visibility</p:attrName>
                                        </p:attrNameLst>
                                      </p:cBhvr>
                                      <p:to>
                                        <p:strVal val="hidden"/>
                                      </p:to>
                                    </p:set>
                                  </p:childTnLst>
                                </p:cTn>
                              </p:par>
                              <p:par>
                                <p:cTn id="10" presetID="53" presetClass="exit" presetSubtype="0" fill="hold" grpId="2" nodeType="withEffect">
                                  <p:stCondLst>
                                    <p:cond delay="0"/>
                                  </p:stCondLst>
                                  <p:childTnLst>
                                    <p:anim calcmode="lin" valueType="num">
                                      <p:cBhvr>
                                        <p:cTn id="11" dur="1000"/>
                                        <p:tgtEl>
                                          <p:spTgt spid="19"/>
                                        </p:tgtEl>
                                        <p:attrNameLst>
                                          <p:attrName>ppt_w</p:attrName>
                                        </p:attrNameLst>
                                      </p:cBhvr>
                                      <p:tavLst>
                                        <p:tav tm="0">
                                          <p:val>
                                            <p:strVal val="ppt_w"/>
                                          </p:val>
                                        </p:tav>
                                        <p:tav tm="100000">
                                          <p:val>
                                            <p:fltVal val="0"/>
                                          </p:val>
                                        </p:tav>
                                      </p:tavLst>
                                    </p:anim>
                                    <p:anim calcmode="lin" valueType="num">
                                      <p:cBhvr>
                                        <p:cTn id="12" dur="1000"/>
                                        <p:tgtEl>
                                          <p:spTgt spid="19"/>
                                        </p:tgtEl>
                                        <p:attrNameLst>
                                          <p:attrName>ppt_h</p:attrName>
                                        </p:attrNameLst>
                                      </p:cBhvr>
                                      <p:tavLst>
                                        <p:tav tm="0">
                                          <p:val>
                                            <p:strVal val="ppt_h"/>
                                          </p:val>
                                        </p:tav>
                                        <p:tav tm="100000">
                                          <p:val>
                                            <p:fltVal val="0"/>
                                          </p:val>
                                        </p:tav>
                                      </p:tavLst>
                                    </p:anim>
                                    <p:animEffect transition="out" filter="fade">
                                      <p:cBhvr>
                                        <p:cTn id="13" dur="1000"/>
                                        <p:tgtEl>
                                          <p:spTgt spid="19"/>
                                        </p:tgtEl>
                                      </p:cBhvr>
                                    </p:animEffect>
                                    <p:set>
                                      <p:cBhvr>
                                        <p:cTn id="14" dur="1" fill="hold">
                                          <p:stCondLst>
                                            <p:cond delay="999"/>
                                          </p:stCondLst>
                                        </p:cTn>
                                        <p:tgtEl>
                                          <p:spTgt spid="19"/>
                                        </p:tgtEl>
                                        <p:attrNameLst>
                                          <p:attrName>style.visibility</p:attrName>
                                        </p:attrNameLst>
                                      </p:cBhvr>
                                      <p:to>
                                        <p:strVal val="hidden"/>
                                      </p:to>
                                    </p:set>
                                  </p:childTnLst>
                                </p:cTn>
                              </p:par>
                            </p:childTnLst>
                          </p:cTn>
                        </p:par>
                        <p:par>
                          <p:cTn id="15" fill="hold">
                            <p:stCondLst>
                              <p:cond delay="1000"/>
                            </p:stCondLst>
                            <p:childTnLst>
                              <p:par>
                                <p:cTn id="16" presetID="17" presetClass="exit" presetSubtype="10" fill="hold" nodeType="afterEffect">
                                  <p:stCondLst>
                                    <p:cond delay="0"/>
                                  </p:stCondLst>
                                  <p:childTnLst>
                                    <p:anim calcmode="lin" valueType="num">
                                      <p:cBhvr>
                                        <p:cTn id="17" dur="1000"/>
                                        <p:tgtEl>
                                          <p:spTgt spid="18"/>
                                        </p:tgtEl>
                                        <p:attrNameLst>
                                          <p:attrName>ppt_w</p:attrName>
                                        </p:attrNameLst>
                                      </p:cBhvr>
                                      <p:tavLst>
                                        <p:tav tm="0">
                                          <p:val>
                                            <p:strVal val="ppt_w"/>
                                          </p:val>
                                        </p:tav>
                                        <p:tav tm="100000">
                                          <p:val>
                                            <p:fltVal val="0"/>
                                          </p:val>
                                        </p:tav>
                                      </p:tavLst>
                                    </p:anim>
                                    <p:anim calcmode="lin" valueType="num">
                                      <p:cBhvr>
                                        <p:cTn id="18" dur="1000"/>
                                        <p:tgtEl>
                                          <p:spTgt spid="18"/>
                                        </p:tgtEl>
                                        <p:attrNameLst>
                                          <p:attrName>ppt_h</p:attrName>
                                        </p:attrNameLst>
                                      </p:cBhvr>
                                      <p:tavLst>
                                        <p:tav tm="0">
                                          <p:val>
                                            <p:strVal val="ppt_h"/>
                                          </p:val>
                                        </p:tav>
                                        <p:tav tm="100000">
                                          <p:val>
                                            <p:strVal val="ppt_h"/>
                                          </p:val>
                                        </p:tav>
                                      </p:tavLst>
                                    </p:anim>
                                    <p:set>
                                      <p:cBhvr>
                                        <p:cTn id="19" dur="1" fill="hold">
                                          <p:stCondLst>
                                            <p:cond delay="999"/>
                                          </p:stCondLst>
                                        </p:cTn>
                                        <p:tgtEl>
                                          <p:spTgt spid="18"/>
                                        </p:tgtEl>
                                        <p:attrNameLst>
                                          <p:attrName>style.visibility</p:attrName>
                                        </p:attrNameLst>
                                      </p:cBhvr>
                                      <p:to>
                                        <p:strVal val="hidden"/>
                                      </p:to>
                                    </p:set>
                                  </p:childTnLst>
                                </p:cTn>
                              </p:par>
                              <p:par>
                                <p:cTn id="20" presetID="35" presetClass="path" presetSubtype="0" accel="50000" decel="50000" fill="hold" nodeType="withEffect">
                                  <p:stCondLst>
                                    <p:cond delay="0"/>
                                  </p:stCondLst>
                                  <p:childTnLst>
                                    <p:animMotion origin="layout" path="M -3.05556E-6 3.64162E-6 L -0.20191 -0.0444 " pathEditMode="relative" rAng="0" ptsTypes="AA">
                                      <p:cBhvr>
                                        <p:cTn id="21" dur="1000" fill="hold"/>
                                        <p:tgtEl>
                                          <p:spTgt spid="18"/>
                                        </p:tgtEl>
                                        <p:attrNameLst>
                                          <p:attrName>ppt_x</p:attrName>
                                          <p:attrName>ppt_y</p:attrName>
                                        </p:attrNameLst>
                                      </p:cBhvr>
                                      <p:rCtr x="-101" y="-22"/>
                                    </p:animMotion>
                                  </p:childTnLst>
                                </p:cTn>
                              </p:par>
                              <p:par>
                                <p:cTn id="22" presetID="29"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ppt_x</p:attrName>
                                        </p:attrNameLst>
                                      </p:cBhvr>
                                      <p:tavLst>
                                        <p:tav tm="0">
                                          <p:val>
                                            <p:strVal val="#ppt_x-.2"/>
                                          </p:val>
                                        </p:tav>
                                        <p:tav tm="100000">
                                          <p:val>
                                            <p:strVal val="#ppt_x"/>
                                          </p:val>
                                        </p:tav>
                                      </p:tavLst>
                                    </p:anim>
                                    <p:anim calcmode="lin" valueType="num">
                                      <p:cBhvr>
                                        <p:cTn id="25"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1"/>
                                        </p:tgtEl>
                                      </p:cBhvr>
                                    </p:animEffect>
                                  </p:childTnLst>
                                </p:cTn>
                              </p:par>
                              <p:par>
                                <p:cTn id="27" presetID="55" presetClass="entr" presetSubtype="0" fill="hold" nodeType="withEffect">
                                  <p:stCondLst>
                                    <p:cond delay="5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strVal val="#ppt_w*0.70"/>
                                          </p:val>
                                        </p:tav>
                                        <p:tav tm="100000">
                                          <p:val>
                                            <p:strVal val="#ppt_w"/>
                                          </p:val>
                                        </p:tav>
                                      </p:tavLst>
                                    </p:anim>
                                    <p:anim calcmode="lin" valueType="num">
                                      <p:cBhvr>
                                        <p:cTn id="30" dur="500" fill="hold"/>
                                        <p:tgtEl>
                                          <p:spTgt spid="22"/>
                                        </p:tgtEl>
                                        <p:attrNameLst>
                                          <p:attrName>ppt_h</p:attrName>
                                        </p:attrNameLst>
                                      </p:cBhvr>
                                      <p:tavLst>
                                        <p:tav tm="0">
                                          <p:val>
                                            <p:strVal val="#ppt_h"/>
                                          </p:val>
                                        </p:tav>
                                        <p:tav tm="100000">
                                          <p:val>
                                            <p:strVal val="#ppt_h"/>
                                          </p:val>
                                        </p:tav>
                                      </p:tavLst>
                                    </p:anim>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1000"/>
                                        <p:tgtEl>
                                          <p:spTgt spid="27"/>
                                        </p:tgtEl>
                                      </p:cBhvr>
                                    </p:animEffect>
                                  </p:childTnLst>
                                </p:cTn>
                              </p:par>
                            </p:childTnLst>
                          </p:cTn>
                        </p:par>
                        <p:par>
                          <p:cTn id="37" fill="hold">
                            <p:stCondLst>
                              <p:cond delay="1000"/>
                            </p:stCondLst>
                            <p:childTnLst>
                              <p:par>
                                <p:cTn id="38" presetID="53"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1000" fill="hold"/>
                                        <p:tgtEl>
                                          <p:spTgt spid="26"/>
                                        </p:tgtEl>
                                        <p:attrNameLst>
                                          <p:attrName>ppt_w</p:attrName>
                                        </p:attrNameLst>
                                      </p:cBhvr>
                                      <p:tavLst>
                                        <p:tav tm="0">
                                          <p:val>
                                            <p:fltVal val="0"/>
                                          </p:val>
                                        </p:tav>
                                        <p:tav tm="100000">
                                          <p:val>
                                            <p:strVal val="#ppt_w"/>
                                          </p:val>
                                        </p:tav>
                                      </p:tavLst>
                                    </p:anim>
                                    <p:anim calcmode="lin" valueType="num">
                                      <p:cBhvr>
                                        <p:cTn id="41" dur="1000" fill="hold"/>
                                        <p:tgtEl>
                                          <p:spTgt spid="26"/>
                                        </p:tgtEl>
                                        <p:attrNameLst>
                                          <p:attrName>ppt_h</p:attrName>
                                        </p:attrNameLst>
                                      </p:cBhvr>
                                      <p:tavLst>
                                        <p:tav tm="0">
                                          <p:val>
                                            <p:fltVal val="0"/>
                                          </p:val>
                                        </p:tav>
                                        <p:tav tm="100000">
                                          <p:val>
                                            <p:strVal val="#ppt_h"/>
                                          </p:val>
                                        </p:tav>
                                      </p:tavLst>
                                    </p:anim>
                                    <p:animEffect transition="in" filter="fade">
                                      <p:cBhvr>
                                        <p:cTn id="42" dur="1000"/>
                                        <p:tgtEl>
                                          <p:spTgt spid="26"/>
                                        </p:tgtEl>
                                      </p:cBhvr>
                                    </p:animEffect>
                                  </p:childTnLst>
                                </p:cTn>
                              </p:par>
                              <p:par>
                                <p:cTn id="43" presetID="6" presetClass="emph" presetSubtype="0" fill="hold" nodeType="withEffect">
                                  <p:stCondLst>
                                    <p:cond delay="0"/>
                                  </p:stCondLst>
                                  <p:childTnLst>
                                    <p:animScale>
                                      <p:cBhvr>
                                        <p:cTn id="44" dur="1000" fill="hold"/>
                                        <p:tgtEl>
                                          <p:spTgt spid="26"/>
                                        </p:tgtEl>
                                      </p:cBhvr>
                                      <p:by x="200000" y="200000"/>
                                    </p:animScale>
                                  </p:childTnLst>
                                </p:cTn>
                              </p:par>
                              <p:par>
                                <p:cTn id="45" presetID="8" presetClass="emph" presetSubtype="0" fill="hold" nodeType="withEffect">
                                  <p:stCondLst>
                                    <p:cond delay="0"/>
                                  </p:stCondLst>
                                  <p:childTnLst>
                                    <p:animRot by="-540000">
                                      <p:cBhvr>
                                        <p:cTn id="46" dur="1000" fill="hold"/>
                                        <p:tgtEl>
                                          <p:spTgt spid="26"/>
                                        </p:tgtEl>
                                        <p:attrNameLst>
                                          <p:attrName>r</p:attrName>
                                        </p:attrNameLst>
                                      </p:cBhvr>
                                    </p:animRot>
                                  </p:childTnLst>
                                </p:cTn>
                              </p:par>
                              <p:par>
                                <p:cTn id="47" presetID="42" presetClass="path" presetSubtype="0" accel="50000" decel="50000" fill="hold" nodeType="withEffect">
                                  <p:stCondLst>
                                    <p:cond delay="0"/>
                                  </p:stCondLst>
                                  <p:childTnLst>
                                    <p:animMotion origin="layout" path="M 0 -7.40741E-7 L 0.01875 0.14676 " pathEditMode="relative" rAng="0" ptsTypes="AA">
                                      <p:cBhvr>
                                        <p:cTn id="48" dur="1000" fill="hold"/>
                                        <p:tgtEl>
                                          <p:spTgt spid="26"/>
                                        </p:tgtEl>
                                        <p:attrNameLst>
                                          <p:attrName>ppt_x</p:attrName>
                                          <p:attrName>ppt_y</p:attrName>
                                        </p:attrNameLst>
                                      </p:cBhvr>
                                      <p:rCtr x="9" y="73"/>
                                    </p:animMotion>
                                  </p:childTnLst>
                                </p:cTn>
                              </p:par>
                            </p:childTnLst>
                          </p:cTn>
                        </p:par>
                        <p:par>
                          <p:cTn id="49" fill="hold">
                            <p:stCondLst>
                              <p:cond delay="2000"/>
                            </p:stCondLst>
                            <p:childTnLst>
                              <p:par>
                                <p:cTn id="50" presetID="22" presetClass="entr" presetSubtype="8" fill="hold" grpId="0" nodeType="afterEffect">
                                  <p:stCondLst>
                                    <p:cond delay="50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2" animBg="1"/>
      <p:bldP spid="27" grpId="0" animBg="1"/>
      <p:bldP spid="28"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91966" y="304800"/>
            <a:ext cx="9052034" cy="5638800"/>
            <a:chOff x="91966" y="304800"/>
            <a:chExt cx="9052034" cy="5638800"/>
          </a:xfrm>
        </p:grpSpPr>
        <p:pic>
          <p:nvPicPr>
            <p:cNvPr id="11" name="Picture 3"/>
            <p:cNvPicPr>
              <a:picLocks noChangeAspect="1" noChangeArrowheads="1"/>
            </p:cNvPicPr>
            <p:nvPr/>
          </p:nvPicPr>
          <p:blipFill>
            <a:blip r:embed="rId2"/>
            <a:srcRect t="57545" r="3707" b="4034"/>
            <a:stretch>
              <a:fillRect/>
            </a:stretch>
          </p:blipFill>
          <p:spPr bwMode="auto">
            <a:xfrm>
              <a:off x="91966" y="990600"/>
              <a:ext cx="9052034" cy="4953000"/>
            </a:xfrm>
            <a:prstGeom prst="rect">
              <a:avLst/>
            </a:prstGeom>
            <a:noFill/>
            <a:ln w="9525">
              <a:noFill/>
              <a:miter lim="800000"/>
              <a:headEnd/>
              <a:tailEnd/>
            </a:ln>
            <a:effectLst/>
          </p:spPr>
        </p:pic>
        <p:sp>
          <p:nvSpPr>
            <p:cNvPr id="16" name="TextBox 15"/>
            <p:cNvSpPr txBox="1"/>
            <p:nvPr/>
          </p:nvSpPr>
          <p:spPr>
            <a:xfrm>
              <a:off x="1447800" y="304800"/>
              <a:ext cx="6107826" cy="461665"/>
            </a:xfrm>
            <a:prstGeom prst="rect">
              <a:avLst/>
            </a:prstGeom>
            <a:noFill/>
          </p:spPr>
          <p:txBody>
            <a:bodyPr wrap="none" rtlCol="0">
              <a:spAutoFit/>
            </a:bodyPr>
            <a:lstStyle/>
            <a:p>
              <a:r>
                <a:rPr lang="en-US" sz="2400" i="1" dirty="0" smtClean="0"/>
                <a:t>Archaeology</a:t>
              </a:r>
              <a:r>
                <a:rPr lang="en-US" sz="2400" dirty="0" smtClean="0"/>
                <a:t>, January/February 2016,  pp 28-29</a:t>
              </a:r>
              <a:endParaRPr lang="en-US" sz="24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0"/>
            <a:ext cx="9144000" cy="6949440"/>
            <a:chOff x="0" y="0"/>
            <a:chExt cx="9144000" cy="6949440"/>
          </a:xfrm>
        </p:grpSpPr>
        <p:sp useBgFill="1">
          <p:nvSpPr>
            <p:cNvPr id="13" name="TextBox 1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sp useBgFill="1">
          <p:nvSpPr>
            <p:cNvPr id="21" name="TextBox 20"/>
            <p:cNvSpPr txBox="1"/>
            <p:nvPr/>
          </p:nvSpPr>
          <p:spPr>
            <a:xfrm>
              <a:off x="0" y="0"/>
              <a:ext cx="9144000" cy="769441"/>
            </a:xfrm>
            <a:prstGeom prst="rect">
              <a:avLst/>
            </a:prstGeom>
          </p:spPr>
          <p:txBody>
            <a:bodyPr wrap="square" rtlCol="0">
              <a:spAutoFit/>
            </a:bodyPr>
            <a:lstStyle/>
            <a:p>
              <a:pPr algn="ctr"/>
              <a:r>
                <a:rPr lang="en-US" sz="4400" b="1" dirty="0" smtClean="0">
                  <a:latin typeface="Tempus Sans ITC" pitchFamily="82" charset="0"/>
                </a:rPr>
                <a:t>How important is this find?</a:t>
              </a:r>
              <a:endParaRPr lang="en-US" sz="4400" b="1" dirty="0">
                <a:latin typeface="Tempus Sans ITC" pitchFamily="82" charset="0"/>
              </a:endParaRPr>
            </a:p>
          </p:txBody>
        </p:sp>
        <p:grpSp>
          <p:nvGrpSpPr>
            <p:cNvPr id="3" name="Group 2"/>
            <p:cNvGrpSpPr/>
            <p:nvPr/>
          </p:nvGrpSpPr>
          <p:grpSpPr>
            <a:xfrm rot="540000">
              <a:off x="27731" y="544272"/>
              <a:ext cx="4495800" cy="5844540"/>
              <a:chOff x="152400" y="137160"/>
              <a:chExt cx="4495800" cy="5844540"/>
            </a:xfrm>
          </p:grpSpPr>
          <p:sp>
            <p:nvSpPr>
              <p:cNvPr id="27" name="Rectangle 3"/>
              <p:cNvSpPr/>
              <p:nvPr/>
            </p:nvSpPr>
            <p:spPr>
              <a:xfrm>
                <a:off x="4191000" y="137160"/>
                <a:ext cx="457200" cy="575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a:blip r:embed="rId2"/>
              <a:srcRect/>
              <a:stretch>
                <a:fillRect/>
              </a:stretch>
            </p:blipFill>
            <p:spPr bwMode="auto">
              <a:xfrm>
                <a:off x="152400" y="152400"/>
                <a:ext cx="4133850" cy="5829300"/>
              </a:xfrm>
              <a:prstGeom prst="rect">
                <a:avLst/>
              </a:prstGeom>
              <a:noFill/>
              <a:ln w="9525">
                <a:noFill/>
                <a:miter lim="800000"/>
                <a:headEnd/>
                <a:tailEnd/>
              </a:ln>
              <a:effectLst/>
            </p:spPr>
          </p:pic>
        </p:grpSp>
        <p:pic>
          <p:nvPicPr>
            <p:cNvPr id="23" name="Picture 3"/>
            <p:cNvPicPr>
              <a:picLocks noChangeAspect="1" noChangeArrowheads="1"/>
            </p:cNvPicPr>
            <p:nvPr/>
          </p:nvPicPr>
          <p:blipFill>
            <a:blip r:embed="rId3"/>
            <a:srcRect/>
            <a:stretch>
              <a:fillRect/>
            </a:stretch>
          </p:blipFill>
          <p:spPr bwMode="auto">
            <a:xfrm rot="540000">
              <a:off x="4221084" y="1197864"/>
              <a:ext cx="4194061" cy="5751576"/>
            </a:xfrm>
            <a:prstGeom prst="rect">
              <a:avLst/>
            </a:prstGeom>
            <a:noFill/>
            <a:ln w="9525">
              <a:noFill/>
              <a:miter lim="800000"/>
              <a:headEnd/>
              <a:tailEnd/>
            </a:ln>
            <a:effectLst/>
          </p:spPr>
        </p:pic>
        <p:pic>
          <p:nvPicPr>
            <p:cNvPr id="24" name="Picture 23"/>
            <p:cNvPicPr preferRelativeResize="0">
              <a:picLocks noChangeAspect="1" noChangeArrowheads="1"/>
            </p:cNvPicPr>
            <p:nvPr/>
          </p:nvPicPr>
          <p:blipFill>
            <a:blip r:embed="rId4"/>
            <a:srcRect/>
            <a:stretch>
              <a:fillRect/>
            </a:stretch>
          </p:blipFill>
          <p:spPr bwMode="auto">
            <a:xfrm>
              <a:off x="2667000" y="5029200"/>
              <a:ext cx="5370096" cy="938972"/>
            </a:xfrm>
            <a:prstGeom prst="rect">
              <a:avLst/>
            </a:prstGeom>
            <a:noFill/>
            <a:ln w="9525">
              <a:noFill/>
              <a:miter lim="800000"/>
              <a:headEnd/>
              <a:tailEnd/>
            </a:ln>
            <a:effectLst/>
          </p:spPr>
        </p:pic>
        <p:sp>
          <p:nvSpPr>
            <p:cNvPr id="25" name="Oval 24"/>
            <p:cNvSpPr/>
            <p:nvPr/>
          </p:nvSpPr>
          <p:spPr>
            <a:xfrm rot="825360">
              <a:off x="125295" y="1575530"/>
              <a:ext cx="1608801" cy="9906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538383">
              <a:off x="383445" y="846326"/>
              <a:ext cx="4168458" cy="584775"/>
            </a:xfrm>
            <a:prstGeom prst="rect">
              <a:avLst/>
            </a:prstGeom>
            <a:solidFill>
              <a:schemeClr val="tx1"/>
            </a:solidFill>
          </p:spPr>
          <p:txBody>
            <a:bodyPr wrap="square" rtlCol="0">
              <a:spAutoFit/>
            </a:bodyPr>
            <a:lstStyle/>
            <a:p>
              <a:pPr algn="ctr"/>
              <a:r>
                <a:rPr lang="en-US" sz="3200" b="1" dirty="0" smtClean="0">
                  <a:solidFill>
                    <a:schemeClr val="bg1"/>
                  </a:solidFill>
                </a:rPr>
                <a:t>It’s Homo </a:t>
              </a:r>
              <a:r>
                <a:rPr lang="en-US" sz="3200" b="1" dirty="0" err="1" smtClean="0">
                  <a:solidFill>
                    <a:schemeClr val="bg1"/>
                  </a:solidFill>
                </a:rPr>
                <a:t>naledi</a:t>
              </a:r>
              <a:r>
                <a:rPr lang="en-US" sz="3200" b="1" dirty="0" smtClean="0">
                  <a:solidFill>
                    <a:schemeClr val="bg1"/>
                  </a:solidFill>
                </a:rPr>
                <a:t>!</a:t>
              </a:r>
              <a:endParaRPr lang="en-US" sz="3200" b="1" dirty="0">
                <a:solidFill>
                  <a:schemeClr val="bg1"/>
                </a:solidFill>
              </a:endParaRPr>
            </a:p>
          </p:txBody>
        </p:sp>
      </p:grpSp>
      <p:pic>
        <p:nvPicPr>
          <p:cNvPr id="1026" name="Picture 2"/>
          <p:cNvPicPr>
            <a:picLocks noChangeAspect="1" noChangeArrowheads="1"/>
          </p:cNvPicPr>
          <p:nvPr/>
        </p:nvPicPr>
        <p:blipFill>
          <a:blip r:embed="rId5"/>
          <a:srcRect/>
          <a:stretch>
            <a:fillRect/>
          </a:stretch>
        </p:blipFill>
        <p:spPr bwMode="auto">
          <a:xfrm>
            <a:off x="-14288" y="0"/>
            <a:ext cx="9158288" cy="6858000"/>
          </a:xfrm>
          <a:prstGeom prst="rect">
            <a:avLst/>
          </a:prstGeom>
          <a:ln w="9525">
            <a:noFill/>
            <a:miter lim="800000"/>
            <a:headEnd/>
            <a:tailEnd/>
          </a:ln>
          <a:effectLst/>
        </p:spPr>
      </p:pic>
      <p:sp>
        <p:nvSpPr>
          <p:cNvPr id="20" name="Rectangle 19"/>
          <p:cNvSpPr/>
          <p:nvPr/>
        </p:nvSpPr>
        <p:spPr>
          <a:xfrm>
            <a:off x="0" y="0"/>
            <a:ext cx="9144000" cy="6924973"/>
          </a:xfrm>
          <a:prstGeom prst="rect">
            <a:avLst/>
          </a:prstGeom>
          <a:solidFill>
            <a:schemeClr val="bg1"/>
          </a:solidFill>
        </p:spPr>
        <p:txBody>
          <a:bodyPr wrap="square">
            <a:spAutoFit/>
          </a:bodyPr>
          <a:lstStyle/>
          <a:p>
            <a:r>
              <a:rPr lang="en-US" sz="1200" dirty="0" smtClean="0">
                <a:hlinkClick r:id="rId6"/>
              </a:rPr>
              <a:t>http://news.nationalgeographic.com/2015/09/150910-human-evolution-change/</a:t>
            </a:r>
          </a:p>
          <a:p>
            <a:endParaRPr lang="en-US" sz="1200" dirty="0" smtClean="0">
              <a:hlinkClick r:id="rId6"/>
            </a:endParaRPr>
          </a:p>
          <a:p>
            <a:r>
              <a:rPr lang="en-US" sz="1200" dirty="0" smtClean="0">
                <a:hlinkClick r:id="rId6"/>
              </a:rPr>
              <a:t>https://en.wikipedia.org/wiki/Homo_naledi</a:t>
            </a:r>
            <a:endParaRPr lang="en-US" sz="1200" dirty="0" smtClean="0"/>
          </a:p>
          <a:p>
            <a:endParaRPr lang="en-US" sz="1200" dirty="0" smtClean="0"/>
          </a:p>
          <a:p>
            <a:r>
              <a:rPr lang="en-US" sz="1200" b="1" i="1" dirty="0" smtClean="0"/>
              <a:t>Homo </a:t>
            </a:r>
            <a:r>
              <a:rPr lang="en-US" sz="1200" b="1" i="1" dirty="0" err="1" smtClean="0"/>
              <a:t>naledi</a:t>
            </a:r>
            <a:r>
              <a:rPr lang="en-US" sz="1200" dirty="0" smtClean="0"/>
              <a:t> is an </a:t>
            </a:r>
            <a:r>
              <a:rPr lang="en-US" sz="1200" dirty="0" smtClean="0">
                <a:hlinkClick r:id="rId7" tooltip="Extinct species"/>
              </a:rPr>
              <a:t>extinct species</a:t>
            </a:r>
            <a:r>
              <a:rPr lang="en-US" sz="1200" dirty="0" smtClean="0"/>
              <a:t> of </a:t>
            </a:r>
            <a:r>
              <a:rPr lang="en-US" sz="1200" dirty="0" err="1" smtClean="0">
                <a:hlinkClick r:id="rId8" tooltip="Hominini"/>
              </a:rPr>
              <a:t>hominin</a:t>
            </a:r>
            <a:r>
              <a:rPr lang="en-US" sz="1200" dirty="0" smtClean="0"/>
              <a:t>, provisionally assigned to the </a:t>
            </a:r>
            <a:r>
              <a:rPr lang="en-US" sz="1200" dirty="0" err="1" smtClean="0">
                <a:hlinkClick r:id="rId9" tooltip="Genus"/>
              </a:rPr>
              <a:t>genus</a:t>
            </a:r>
            <a:r>
              <a:rPr lang="en-US" sz="1200" i="1" dirty="0" err="1" smtClean="0">
                <a:hlinkClick r:id="rId10" tooltip="Homo"/>
              </a:rPr>
              <a:t>Homo</a:t>
            </a:r>
            <a:r>
              <a:rPr lang="en-US" sz="1200" dirty="0" smtClean="0"/>
              <a:t>. Discovered in 2013 and described in 2015, fossil skeletons were found in </a:t>
            </a:r>
            <a:r>
              <a:rPr lang="en-US" sz="1200" dirty="0" smtClean="0">
                <a:hlinkClick r:id="rId11" tooltip="South Africa"/>
              </a:rPr>
              <a:t>South Africa</a:t>
            </a:r>
            <a:r>
              <a:rPr lang="en-US" sz="1200" dirty="0" smtClean="0"/>
              <a:t>'s </a:t>
            </a:r>
            <a:r>
              <a:rPr lang="en-US" sz="1200" dirty="0" smtClean="0">
                <a:hlinkClick r:id="rId12" tooltip="Gauteng"/>
              </a:rPr>
              <a:t>Gauteng</a:t>
            </a:r>
            <a:r>
              <a:rPr lang="en-US" sz="1200" dirty="0" smtClean="0"/>
              <a:t> province, in the </a:t>
            </a:r>
            <a:r>
              <a:rPr lang="en-US" sz="1200" dirty="0" err="1" smtClean="0"/>
              <a:t>Dinaledi</a:t>
            </a:r>
            <a:r>
              <a:rPr lang="en-US" sz="1200" dirty="0" smtClean="0"/>
              <a:t> Chamber of the </a:t>
            </a:r>
            <a:r>
              <a:rPr lang="en-US" sz="1200" dirty="0" smtClean="0">
                <a:hlinkClick r:id="rId13" tooltip="Rising Star Cave"/>
              </a:rPr>
              <a:t>Rising Star Cave</a:t>
            </a:r>
            <a:r>
              <a:rPr lang="en-US" sz="1200" dirty="0" smtClean="0"/>
              <a:t> system, part of the </a:t>
            </a:r>
            <a:r>
              <a:rPr lang="en-US" sz="1200" dirty="0" smtClean="0">
                <a:hlinkClick r:id="rId14" tooltip="Cradle of Humankind"/>
              </a:rPr>
              <a:t>Cradle of Humankind</a:t>
            </a:r>
            <a:r>
              <a:rPr lang="en-US" sz="1200" dirty="0" smtClean="0"/>
              <a:t> </a:t>
            </a:r>
            <a:r>
              <a:rPr lang="en-US" sz="1200" dirty="0" smtClean="0">
                <a:hlinkClick r:id="rId15" tooltip="World Heritage Site"/>
              </a:rPr>
              <a:t>World Heritage Site</a:t>
            </a:r>
            <a:r>
              <a:rPr lang="en-US" sz="1200" dirty="0" smtClean="0"/>
              <a:t>.</a:t>
            </a:r>
            <a:r>
              <a:rPr lang="en-US" sz="1200" baseline="30000" dirty="0" smtClean="0">
                <a:hlinkClick r:id="rId6"/>
              </a:rPr>
              <a:t>[1][2]</a:t>
            </a:r>
            <a:r>
              <a:rPr lang="en-US" sz="1200" dirty="0" smtClean="0"/>
              <a:t> As of 10 September 2015, fossils of at least fifteen individuals, amounting to 1550 specimens, have been excavated from the cave.</a:t>
            </a:r>
            <a:r>
              <a:rPr lang="en-US" sz="1200" baseline="30000" dirty="0" smtClean="0">
                <a:hlinkClick r:id="rId6"/>
              </a:rPr>
              <a:t>[2]</a:t>
            </a:r>
            <a:endParaRPr lang="en-US" sz="1200" dirty="0" smtClean="0"/>
          </a:p>
          <a:p>
            <a:r>
              <a:rPr lang="en-US" sz="1200" dirty="0" smtClean="0"/>
              <a:t>The species is characterized by a body mass and stature similar to small-bodied human populations, a smaller </a:t>
            </a:r>
            <a:r>
              <a:rPr lang="en-US" sz="1200" dirty="0" err="1" smtClean="0">
                <a:hlinkClick r:id="rId16" tooltip="Endocranium"/>
              </a:rPr>
              <a:t>endocranial</a:t>
            </a:r>
            <a:r>
              <a:rPr lang="en-US" sz="1200" dirty="0" smtClean="0"/>
              <a:t> volume similar to </a:t>
            </a:r>
            <a:r>
              <a:rPr lang="en-US" sz="1200" i="1" dirty="0" smtClean="0">
                <a:hlinkClick r:id="rId17" tooltip="Australopithecus"/>
              </a:rPr>
              <a:t>Australopithecus</a:t>
            </a:r>
            <a:r>
              <a:rPr lang="en-US" sz="1200" dirty="0" smtClean="0"/>
              <a:t>, and a skull shape similar to early </a:t>
            </a:r>
            <a:r>
              <a:rPr lang="en-US" sz="1200" i="1" dirty="0" smtClean="0"/>
              <a:t>Homo</a:t>
            </a:r>
            <a:r>
              <a:rPr lang="en-US" sz="1200" dirty="0" smtClean="0"/>
              <a:t> species. The skeletal anatomy presents </a:t>
            </a:r>
            <a:r>
              <a:rPr lang="en-US" sz="1200" dirty="0" smtClean="0">
                <a:hlinkClick r:id="rId18" tooltip="Plesiomorphic"/>
              </a:rPr>
              <a:t>ancestral</a:t>
            </a:r>
            <a:r>
              <a:rPr lang="en-US" sz="1200" dirty="0" smtClean="0"/>
              <a:t> features known from </a:t>
            </a:r>
            <a:r>
              <a:rPr lang="en-US" sz="1200" dirty="0" smtClean="0">
                <a:hlinkClick r:id="rId19" tooltip="Australopithecine"/>
              </a:rPr>
              <a:t>australopithecines</a:t>
            </a:r>
            <a:r>
              <a:rPr lang="en-US" sz="1200" dirty="0" smtClean="0"/>
              <a:t> with </a:t>
            </a:r>
            <a:r>
              <a:rPr lang="en-US" sz="1200" dirty="0" smtClean="0">
                <a:hlinkClick r:id="rId20" tooltip="Apomorphic"/>
              </a:rPr>
              <a:t>more recent features</a:t>
            </a:r>
            <a:r>
              <a:rPr lang="en-US" sz="1200" dirty="0" smtClean="0"/>
              <a:t> associated with later </a:t>
            </a:r>
            <a:r>
              <a:rPr lang="en-US" sz="1200" dirty="0" err="1" smtClean="0"/>
              <a:t>hominins</a:t>
            </a:r>
            <a:r>
              <a:rPr lang="en-US" sz="1200" dirty="0" smtClean="0"/>
              <a:t>. The fossils have not been dated.</a:t>
            </a:r>
            <a:r>
              <a:rPr lang="en-US" sz="1200" baseline="30000" dirty="0" smtClean="0">
                <a:hlinkClick r:id="rId6"/>
              </a:rPr>
              <a:t>[3]</a:t>
            </a:r>
            <a:endParaRPr lang="en-US" sz="1200" dirty="0" smtClean="0"/>
          </a:p>
          <a:p>
            <a:r>
              <a:rPr lang="en-US" sz="1200" dirty="0" smtClean="0"/>
              <a:t>The fossils were discovered by recreational </a:t>
            </a:r>
            <a:r>
              <a:rPr lang="en-US" sz="1200" dirty="0" smtClean="0">
                <a:hlinkClick r:id="rId21" tooltip="Caving"/>
              </a:rPr>
              <a:t>cavers</a:t>
            </a:r>
            <a:r>
              <a:rPr lang="en-US" sz="1200" dirty="0" smtClean="0"/>
              <a:t> Rick Hunter and Steven Tucker in 2013.</a:t>
            </a:r>
            <a:r>
              <a:rPr lang="en-US" sz="1200" baseline="30000" dirty="0" smtClean="0">
                <a:hlinkClick r:id="rId6"/>
              </a:rPr>
              <a:t>[2][4][5]</a:t>
            </a:r>
            <a:r>
              <a:rPr lang="en-US" sz="1200" dirty="0" smtClean="0"/>
              <a:t> </a:t>
            </a:r>
            <a:r>
              <a:rPr lang="en-US" sz="1200" i="1" dirty="0" smtClean="0"/>
              <a:t>Homo </a:t>
            </a:r>
            <a:r>
              <a:rPr lang="en-US" sz="1200" i="1" dirty="0" err="1" smtClean="0"/>
              <a:t>naledi</a:t>
            </a:r>
            <a:r>
              <a:rPr lang="en-US" sz="1200" dirty="0" smtClean="0"/>
              <a:t> was formally described in September 2015 by a 47-member international team of authors led by American and South African </a:t>
            </a:r>
            <a:r>
              <a:rPr lang="en-US" sz="1200" dirty="0" err="1" smtClean="0"/>
              <a:t>paleoanthropologist</a:t>
            </a:r>
            <a:r>
              <a:rPr lang="en-US" sz="1200" dirty="0" err="1" smtClean="0">
                <a:hlinkClick r:id="rId22" tooltip="Lee Rogers Berger"/>
              </a:rPr>
              <a:t>Lee</a:t>
            </a:r>
            <a:r>
              <a:rPr lang="en-US" sz="1200" dirty="0" smtClean="0">
                <a:hlinkClick r:id="rId22" tooltip="Lee Rogers Berger"/>
              </a:rPr>
              <a:t> Berger</a:t>
            </a:r>
            <a:r>
              <a:rPr lang="en-US" sz="1200" dirty="0" smtClean="0"/>
              <a:t> of the University of the Witwatersrand, who proposed the bones represent a new </a:t>
            </a:r>
            <a:r>
              <a:rPr lang="en-US" sz="1200" i="1" dirty="0" smtClean="0"/>
              <a:t>Homo</a:t>
            </a:r>
            <a:r>
              <a:rPr lang="en-US" sz="1200" dirty="0" smtClean="0"/>
              <a:t> species.</a:t>
            </a:r>
            <a:r>
              <a:rPr lang="en-US" sz="1200" baseline="30000" dirty="0" smtClean="0">
                <a:hlinkClick r:id="rId6"/>
              </a:rPr>
              <a:t>[1]</a:t>
            </a:r>
            <a:r>
              <a:rPr lang="en-US" sz="1200" dirty="0" smtClean="0"/>
              <a:t> Other experts contend more analysis and evidence is needed to support this classification. There are some indications that the individuals may have been deliberately placed in the cave near the time of their death;</a:t>
            </a:r>
            <a:r>
              <a:rPr lang="en-US" sz="1200" baseline="30000" dirty="0" smtClean="0">
                <a:hlinkClick r:id="rId6"/>
              </a:rPr>
              <a:t>[4]</a:t>
            </a:r>
            <a:r>
              <a:rPr lang="en-US" sz="1200" dirty="0" smtClean="0"/>
              <a:t> other experts state more evidence is needed to support this hypothesis.</a:t>
            </a:r>
          </a:p>
          <a:p>
            <a:r>
              <a:rPr lang="en-US" sz="1200" dirty="0" smtClean="0"/>
              <a:t>On September 13, 2013 while exploring the Rising Star cave system, looking for an extension, recreational </a:t>
            </a:r>
            <a:r>
              <a:rPr lang="en-US" sz="1200" dirty="0" smtClean="0">
                <a:hlinkClick r:id="rId21" tooltip="Caving"/>
              </a:rPr>
              <a:t>cavers</a:t>
            </a:r>
            <a:r>
              <a:rPr lang="en-US" sz="1200" dirty="0" smtClean="0"/>
              <a:t> Rick Hunter and Steven Tucker of the Speleological Exploration Club (SEC) of South Africa found a narrow, vertically oriented "chimney" or "chute" measuring 12 m (39 ft) long with an average width of 20 cm (7.9 in).</a:t>
            </a:r>
            <a:r>
              <a:rPr lang="en-US" sz="1200" baseline="30000" dirty="0" smtClean="0">
                <a:hlinkClick r:id="rId6"/>
              </a:rPr>
              <a:t>[2][4][5]</a:t>
            </a:r>
            <a:r>
              <a:rPr lang="en-US" sz="1200" dirty="0" smtClean="0"/>
              <a:t> This chute led to a room 30 m (98 ft) underground (Site U.W. 101, the </a:t>
            </a:r>
            <a:r>
              <a:rPr lang="en-US" sz="1200" dirty="0" err="1" smtClean="0">
                <a:hlinkClick r:id="rId23" tooltip="Dinaledi Chamber"/>
              </a:rPr>
              <a:t>Dinaledi</a:t>
            </a:r>
            <a:r>
              <a:rPr lang="en-US" sz="1200" dirty="0" smtClean="0">
                <a:hlinkClick r:id="rId23" tooltip="Dinaledi Chamber"/>
              </a:rPr>
              <a:t> Chamber</a:t>
            </a:r>
            <a:r>
              <a:rPr lang="en-US" sz="1200" dirty="0" smtClean="0"/>
              <a:t>), the surface of which was littered with fossil bones. Before they entered the cave that day the cavers knew that a scientist in Johannesburg was looking for fossils.</a:t>
            </a:r>
            <a:r>
              <a:rPr lang="en-US" sz="1200" baseline="30000" dirty="0" smtClean="0">
                <a:hlinkClick r:id="rId6"/>
              </a:rPr>
              <a:t>[2]</a:t>
            </a:r>
            <a:r>
              <a:rPr lang="en-US" sz="1200" dirty="0" smtClean="0"/>
              <a:t> When the </a:t>
            </a:r>
            <a:r>
              <a:rPr lang="en-US" sz="1200" dirty="0" err="1" smtClean="0"/>
              <a:t>Dinaledi</a:t>
            </a:r>
            <a:r>
              <a:rPr lang="en-US" sz="1200" dirty="0" smtClean="0"/>
              <a:t> Chamber was first entered, the sediments along the cave floor consisted largely of loosely packed, semi-moist, clay-rich clumps of varying sizes in which bone material was distributed across the surface in almost every area of the chamber, including narrow side passages and offshoots, with the highest concentration of bone material encountered near the southwest end of the chamber, about 10–12 m </a:t>
            </a:r>
            <a:r>
              <a:rPr lang="en-US" sz="1200" dirty="0" err="1" smtClean="0"/>
              <a:t>downslope</a:t>
            </a:r>
            <a:r>
              <a:rPr lang="en-US" sz="1200" dirty="0" smtClean="0"/>
              <a:t> from the entry point, where the floor levels out.</a:t>
            </a:r>
            <a:r>
              <a:rPr lang="en-US" sz="1200" baseline="30000" dirty="0" smtClean="0">
                <a:hlinkClick r:id="rId6"/>
              </a:rPr>
              <a:t>[4][2]</a:t>
            </a:r>
            <a:r>
              <a:rPr lang="en-US" sz="1200" dirty="0" smtClean="0"/>
              <a:t> On 1 October 2013 photos were shown to geologist Pedro </a:t>
            </a:r>
            <a:r>
              <a:rPr lang="en-US" sz="1200" dirty="0" err="1" smtClean="0"/>
              <a:t>Boshoff</a:t>
            </a:r>
            <a:r>
              <a:rPr lang="en-US" sz="1200" dirty="0" smtClean="0"/>
              <a:t>, and then to </a:t>
            </a:r>
            <a:r>
              <a:rPr lang="en-US" sz="1200" dirty="0" smtClean="0">
                <a:hlinkClick r:id="rId22" tooltip="Lee Rogers Berger"/>
              </a:rPr>
              <a:t>Lee Berger</a:t>
            </a:r>
            <a:r>
              <a:rPr lang="en-US" sz="1200" dirty="0" smtClean="0"/>
              <a:t>.</a:t>
            </a:r>
          </a:p>
          <a:p>
            <a:r>
              <a:rPr lang="en-US" sz="1200" dirty="0" smtClean="0"/>
              <a:t>In November 2013, the </a:t>
            </a:r>
            <a:r>
              <a:rPr lang="en-US" sz="1200" dirty="0" smtClean="0">
                <a:hlinkClick r:id="rId24" tooltip="National Geographic Society"/>
              </a:rPr>
              <a:t>National Geographic Society</a:t>
            </a:r>
            <a:r>
              <a:rPr lang="en-US" sz="1200" dirty="0" smtClean="0"/>
              <a:t> and the </a:t>
            </a:r>
            <a:r>
              <a:rPr lang="en-US" sz="1200" dirty="0" smtClean="0">
                <a:hlinkClick r:id="rId25" tooltip="University of the Witwatersrand"/>
              </a:rPr>
              <a:t>University of the Witwatersrand</a:t>
            </a:r>
            <a:r>
              <a:rPr lang="en-US" sz="1200" dirty="0" smtClean="0"/>
              <a:t> funded an expedition called </a:t>
            </a:r>
            <a:r>
              <a:rPr lang="en-US" sz="1200" u="sng" dirty="0" smtClean="0">
                <a:hlinkClick r:id="rId26" tooltip="Rising Star Expedition"/>
              </a:rPr>
              <a:t>Rising Star Expedition</a:t>
            </a:r>
            <a:r>
              <a:rPr lang="en-US" sz="1200" dirty="0" smtClean="0"/>
              <a:t> for a twenty-one day excavation at the cave,</a:t>
            </a:r>
            <a:r>
              <a:rPr lang="en-US" sz="1200" baseline="30000" dirty="0" smtClean="0">
                <a:hlinkClick r:id="rId6"/>
              </a:rPr>
              <a:t>[7]</a:t>
            </a:r>
            <a:r>
              <a:rPr lang="en-US" sz="1200" dirty="0" smtClean="0"/>
              <a:t> followed by a second expedition in March 2014 for a 4-week excavation in the </a:t>
            </a:r>
            <a:r>
              <a:rPr lang="en-US" sz="1200" dirty="0" err="1" smtClean="0"/>
              <a:t>Dinaledi</a:t>
            </a:r>
            <a:r>
              <a:rPr lang="en-US" sz="1200" dirty="0" smtClean="0"/>
              <a:t> Chamber. In total, the expedition retrieved 1,550 pieces of bone belonging to at least fifteen individuals, found within </a:t>
            </a:r>
            <a:r>
              <a:rPr lang="en-US" sz="1200" dirty="0" smtClean="0">
                <a:hlinkClick r:id="rId27" tooltip="Clay"/>
              </a:rPr>
              <a:t>clay</a:t>
            </a:r>
            <a:r>
              <a:rPr lang="en-US" sz="1200" dirty="0" smtClean="0"/>
              <a:t>-rich sediments.</a:t>
            </a:r>
            <a:r>
              <a:rPr lang="en-US" sz="1200" baseline="30000" dirty="0" smtClean="0">
                <a:hlinkClick r:id="rId6"/>
              </a:rPr>
              <a:t>[8][1]</a:t>
            </a:r>
            <a:r>
              <a:rPr lang="en-US" sz="1200" dirty="0" smtClean="0"/>
              <a:t> The layered distribution of the bones suggests that they had been deposited over a long time, perhaps centuries.</a:t>
            </a:r>
            <a:r>
              <a:rPr lang="en-US" sz="1200" baseline="30000" dirty="0" smtClean="0">
                <a:hlinkClick r:id="rId6"/>
              </a:rPr>
              <a:t>[2]</a:t>
            </a:r>
            <a:r>
              <a:rPr lang="en-US" sz="1200" dirty="0" smtClean="0"/>
              <a:t> Only one square meter of the cave chamber has been excavated; other remains might still be there.</a:t>
            </a:r>
            <a:r>
              <a:rPr lang="en-US" sz="1200" baseline="30000" dirty="0" smtClean="0">
                <a:hlinkClick r:id="rId6"/>
              </a:rPr>
              <a:t>[9][10][11]</a:t>
            </a:r>
            <a:endParaRPr lang="en-US" sz="1200" dirty="0" smtClean="0"/>
          </a:p>
          <a:p>
            <a:r>
              <a:rPr lang="en-US" sz="1200" dirty="0" smtClean="0"/>
              <a:t>Around 300 bone fragments were collected from the surface of the </a:t>
            </a:r>
            <a:r>
              <a:rPr lang="en-US" sz="1200" dirty="0" err="1" smtClean="0"/>
              <a:t>Dinaledi</a:t>
            </a:r>
            <a:r>
              <a:rPr lang="en-US" sz="1200" dirty="0" smtClean="0"/>
              <a:t> Chamber, and ∼1250 fossil specimens were recovered by excavation.</a:t>
            </a:r>
            <a:r>
              <a:rPr lang="en-US" sz="1200" baseline="30000" dirty="0" smtClean="0">
                <a:hlinkClick r:id="rId6"/>
              </a:rPr>
              <a:t>[4]</a:t>
            </a:r>
            <a:r>
              <a:rPr lang="en-US" sz="1200" dirty="0" smtClean="0"/>
              <a:t> The fossils include skulls, jaws, ribs, teeth, bones of an almost complete foot, of a hand, and of an inner ear. The bones of old, young and infants were found.</a:t>
            </a:r>
            <a:r>
              <a:rPr lang="en-US" sz="1200" baseline="30000" dirty="0" smtClean="0">
                <a:hlinkClick r:id="rId6"/>
              </a:rPr>
              <a:t>[2]</a:t>
            </a:r>
            <a:r>
              <a:rPr lang="en-US" sz="1200" dirty="0" smtClean="0"/>
              <a:t> Although much of the fossil material is </a:t>
            </a:r>
            <a:r>
              <a:rPr lang="en-US" sz="1200" dirty="0" smtClean="0">
                <a:hlinkClick r:id="rId28" tooltip="Disarticulation"/>
              </a:rPr>
              <a:t>disarticulated</a:t>
            </a:r>
            <a:r>
              <a:rPr lang="en-US" sz="1200" dirty="0" smtClean="0"/>
              <a:t> (separated at joints), the deposit </a:t>
            </a:r>
            <a:r>
              <a:rPr lang="en-US" sz="1200" dirty="0" err="1" smtClean="0"/>
              <a:t>contains</a:t>
            </a:r>
            <a:r>
              <a:rPr lang="en-US" sz="1200" dirty="0" err="1" smtClean="0">
                <a:hlinkClick r:id="rId29" tooltip="Articulated"/>
              </a:rPr>
              <a:t>articulated</a:t>
            </a:r>
            <a:r>
              <a:rPr lang="en-US" sz="1200" dirty="0" smtClean="0"/>
              <a:t> or near-articulated examples such as the </a:t>
            </a:r>
            <a:r>
              <a:rPr lang="en-US" sz="1200" dirty="0" smtClean="0">
                <a:hlinkClick r:id="rId30" tooltip="Maxilla"/>
              </a:rPr>
              <a:t>maxilla</a:t>
            </a:r>
            <a:r>
              <a:rPr lang="en-US" sz="1200" dirty="0" smtClean="0"/>
              <a:t> and </a:t>
            </a:r>
            <a:r>
              <a:rPr lang="en-US" sz="1200" dirty="0" smtClean="0">
                <a:hlinkClick r:id="rId31" tooltip="Mandible"/>
              </a:rPr>
              <a:t>mandible</a:t>
            </a:r>
            <a:r>
              <a:rPr lang="en-US" sz="1200" dirty="0" smtClean="0"/>
              <a:t> of single individuals and the bones of a complete hand and foot.</a:t>
            </a:r>
            <a:r>
              <a:rPr lang="en-US" sz="1200" baseline="30000" dirty="0" smtClean="0">
                <a:hlinkClick r:id="rId6"/>
              </a:rPr>
              <a:t>[4]</a:t>
            </a:r>
            <a:endParaRPr lang="en-US" sz="1200" dirty="0" smtClean="0"/>
          </a:p>
          <a:p>
            <a:r>
              <a:rPr lang="en-US" sz="1200" dirty="0" smtClean="0"/>
              <a:t>The new species description was announced at a press conference on 10 September 2015 held at </a:t>
            </a:r>
            <a:r>
              <a:rPr lang="en-US" sz="1200" dirty="0" err="1" smtClean="0"/>
              <a:t>Maropeng</a:t>
            </a:r>
            <a:r>
              <a:rPr lang="en-US" sz="1200" dirty="0" smtClean="0"/>
              <a:t>, </a:t>
            </a:r>
            <a:r>
              <a:rPr lang="en-US" sz="1200" dirty="0" smtClean="0">
                <a:hlinkClick r:id="rId14" tooltip="Cradle of Humankind"/>
              </a:rPr>
              <a:t>Cradle of </a:t>
            </a:r>
            <a:r>
              <a:rPr lang="en-US" sz="1200" dirty="0" err="1" smtClean="0">
                <a:hlinkClick r:id="rId14" tooltip="Cradle of Humankind"/>
              </a:rPr>
              <a:t>Humankind</a:t>
            </a:r>
            <a:r>
              <a:rPr lang="en-US" sz="1200" dirty="0" err="1" smtClean="0"/>
              <a:t>,</a:t>
            </a:r>
            <a:r>
              <a:rPr lang="en-US" sz="1200" dirty="0" err="1" smtClean="0">
                <a:hlinkClick r:id="rId32" tooltip="Johannesburg"/>
              </a:rPr>
              <a:t>Johannesburg</a:t>
            </a:r>
            <a:r>
              <a:rPr lang="en-US" sz="1200" dirty="0" smtClean="0"/>
              <a:t>, </a:t>
            </a:r>
            <a:r>
              <a:rPr lang="en-US" sz="1200" dirty="0" smtClean="0">
                <a:hlinkClick r:id="rId11" tooltip="South Africa"/>
              </a:rPr>
              <a:t>South Africa</a:t>
            </a:r>
            <a:r>
              <a:rPr lang="en-US" sz="1200" dirty="0" smtClean="0"/>
              <a:t>.</a:t>
            </a:r>
            <a:r>
              <a:rPr lang="en-US" sz="1200" baseline="30000" dirty="0" smtClean="0">
                <a:hlinkClick r:id="rId6"/>
              </a:rPr>
              <a:t>[1][2][12]</a:t>
            </a:r>
            <a:r>
              <a:rPr lang="en-US" sz="1200" dirty="0" smtClean="0"/>
              <a:t> A display case of the fossils was unveiled during the ceremony.</a:t>
            </a:r>
          </a:p>
          <a:p>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par>
                                <p:cTn id="13" presetID="10" presetClass="exit" presetSubtype="0" fill="hold" nodeType="withEffect">
                                  <p:stCondLst>
                                    <p:cond delay="500"/>
                                  </p:stCondLst>
                                  <p:childTnLst>
                                    <p:animEffect transition="out" filter="fade">
                                      <p:cBhvr>
                                        <p:cTn id="14" dur="1000"/>
                                        <p:tgtEl>
                                          <p:spTgt spid="1026"/>
                                        </p:tgtEl>
                                      </p:cBhvr>
                                    </p:animEffect>
                                    <p:set>
                                      <p:cBhvr>
                                        <p:cTn id="15" dur="1" fill="hold">
                                          <p:stCondLst>
                                            <p:cond delay="999"/>
                                          </p:stCondLst>
                                        </p:cTn>
                                        <p:tgtEl>
                                          <p:spTgt spid="10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0"/>
                                        <p:tgtEl>
                                          <p:spTgt spid="20"/>
                                        </p:tgtEl>
                                      </p:cBhvr>
                                    </p:animEffect>
                                    <p:set>
                                      <p:cBhvr>
                                        <p:cTn id="20"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0"/>
            <a:ext cx="9144000" cy="6949440"/>
            <a:chOff x="0" y="0"/>
            <a:chExt cx="9144000" cy="6949440"/>
          </a:xfrm>
        </p:grpSpPr>
        <p:sp useBgFill="1">
          <p:nvSpPr>
            <p:cNvPr id="30" name="TextBox 29"/>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sp useBgFill="1">
          <p:nvSpPr>
            <p:cNvPr id="31" name="TextBox 30"/>
            <p:cNvSpPr txBox="1"/>
            <p:nvPr/>
          </p:nvSpPr>
          <p:spPr>
            <a:xfrm>
              <a:off x="0" y="0"/>
              <a:ext cx="9144000" cy="769441"/>
            </a:xfrm>
            <a:prstGeom prst="rect">
              <a:avLst/>
            </a:prstGeom>
          </p:spPr>
          <p:txBody>
            <a:bodyPr wrap="square" rtlCol="0">
              <a:spAutoFit/>
            </a:bodyPr>
            <a:lstStyle/>
            <a:p>
              <a:pPr algn="ctr"/>
              <a:r>
                <a:rPr lang="en-US" sz="4400" b="1" dirty="0" smtClean="0">
                  <a:latin typeface="Tempus Sans ITC" pitchFamily="82" charset="0"/>
                </a:rPr>
                <a:t>How important is this find?</a:t>
              </a:r>
              <a:endParaRPr lang="en-US" sz="4400" b="1" dirty="0">
                <a:latin typeface="Tempus Sans ITC" pitchFamily="82" charset="0"/>
              </a:endParaRPr>
            </a:p>
          </p:txBody>
        </p:sp>
        <p:grpSp>
          <p:nvGrpSpPr>
            <p:cNvPr id="32" name="Group 2"/>
            <p:cNvGrpSpPr/>
            <p:nvPr/>
          </p:nvGrpSpPr>
          <p:grpSpPr>
            <a:xfrm rot="540000">
              <a:off x="27731" y="544272"/>
              <a:ext cx="4495800" cy="5844540"/>
              <a:chOff x="152400" y="137160"/>
              <a:chExt cx="4495800" cy="5844540"/>
            </a:xfrm>
          </p:grpSpPr>
          <p:sp>
            <p:nvSpPr>
              <p:cNvPr id="37" name="Rectangle 3"/>
              <p:cNvSpPr/>
              <p:nvPr/>
            </p:nvSpPr>
            <p:spPr>
              <a:xfrm>
                <a:off x="4191000" y="137160"/>
                <a:ext cx="457200" cy="575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p:cNvPicPr>
                <a:picLocks noChangeAspect="1" noChangeArrowheads="1"/>
              </p:cNvPicPr>
              <p:nvPr/>
            </p:nvPicPr>
            <p:blipFill>
              <a:blip r:embed="rId2"/>
              <a:srcRect/>
              <a:stretch>
                <a:fillRect/>
              </a:stretch>
            </p:blipFill>
            <p:spPr bwMode="auto">
              <a:xfrm>
                <a:off x="152400" y="152400"/>
                <a:ext cx="4133850" cy="5829300"/>
              </a:xfrm>
              <a:prstGeom prst="rect">
                <a:avLst/>
              </a:prstGeom>
              <a:noFill/>
              <a:ln w="9525">
                <a:noFill/>
                <a:miter lim="800000"/>
                <a:headEnd/>
                <a:tailEnd/>
              </a:ln>
              <a:effectLst/>
            </p:spPr>
          </p:pic>
        </p:grpSp>
        <p:pic>
          <p:nvPicPr>
            <p:cNvPr id="33" name="Picture 3"/>
            <p:cNvPicPr>
              <a:picLocks noChangeAspect="1" noChangeArrowheads="1"/>
            </p:cNvPicPr>
            <p:nvPr/>
          </p:nvPicPr>
          <p:blipFill>
            <a:blip r:embed="rId3"/>
            <a:srcRect/>
            <a:stretch>
              <a:fillRect/>
            </a:stretch>
          </p:blipFill>
          <p:spPr bwMode="auto">
            <a:xfrm rot="540000">
              <a:off x="4221084" y="1197864"/>
              <a:ext cx="4194061" cy="5751576"/>
            </a:xfrm>
            <a:prstGeom prst="rect">
              <a:avLst/>
            </a:prstGeom>
            <a:noFill/>
            <a:ln w="9525">
              <a:noFill/>
              <a:miter lim="800000"/>
              <a:headEnd/>
              <a:tailEnd/>
            </a:ln>
            <a:effectLst/>
          </p:spPr>
        </p:pic>
        <p:pic>
          <p:nvPicPr>
            <p:cNvPr id="34" name="Picture 33"/>
            <p:cNvPicPr preferRelativeResize="0">
              <a:picLocks noChangeAspect="1" noChangeArrowheads="1"/>
            </p:cNvPicPr>
            <p:nvPr/>
          </p:nvPicPr>
          <p:blipFill>
            <a:blip r:embed="rId4"/>
            <a:srcRect/>
            <a:stretch>
              <a:fillRect/>
            </a:stretch>
          </p:blipFill>
          <p:spPr bwMode="auto">
            <a:xfrm>
              <a:off x="2667000" y="5029200"/>
              <a:ext cx="5370096" cy="938972"/>
            </a:xfrm>
            <a:prstGeom prst="rect">
              <a:avLst/>
            </a:prstGeom>
            <a:noFill/>
            <a:ln w="9525">
              <a:noFill/>
              <a:miter lim="800000"/>
              <a:headEnd/>
              <a:tailEnd/>
            </a:ln>
            <a:effectLst/>
          </p:spPr>
        </p:pic>
        <p:sp>
          <p:nvSpPr>
            <p:cNvPr id="35" name="Oval 34"/>
            <p:cNvSpPr/>
            <p:nvPr/>
          </p:nvSpPr>
          <p:spPr>
            <a:xfrm rot="825360">
              <a:off x="125295" y="1575530"/>
              <a:ext cx="1608801" cy="9906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538383">
              <a:off x="383445" y="846326"/>
              <a:ext cx="4168458" cy="584775"/>
            </a:xfrm>
            <a:prstGeom prst="rect">
              <a:avLst/>
            </a:prstGeom>
            <a:solidFill>
              <a:schemeClr val="tx1"/>
            </a:solidFill>
          </p:spPr>
          <p:txBody>
            <a:bodyPr wrap="square" rtlCol="0">
              <a:spAutoFit/>
            </a:bodyPr>
            <a:lstStyle/>
            <a:p>
              <a:pPr algn="ctr"/>
              <a:r>
                <a:rPr lang="en-US" sz="3200" b="1" dirty="0" smtClean="0">
                  <a:solidFill>
                    <a:schemeClr val="bg1"/>
                  </a:solidFill>
                </a:rPr>
                <a:t>It’s Homo </a:t>
              </a:r>
              <a:r>
                <a:rPr lang="en-US" sz="3200" b="1" dirty="0" err="1" smtClean="0">
                  <a:solidFill>
                    <a:schemeClr val="bg1"/>
                  </a:solidFill>
                </a:rPr>
                <a:t>naledi</a:t>
              </a:r>
              <a:r>
                <a:rPr lang="en-US" sz="3200" b="1" dirty="0" smtClean="0">
                  <a:solidFill>
                    <a:schemeClr val="bg1"/>
                  </a:solidFill>
                </a:rPr>
                <a:t>!</a:t>
              </a:r>
              <a:endParaRPr lang="en-US" sz="3200" b="1" dirty="0">
                <a:solidFill>
                  <a:schemeClr val="bg1"/>
                </a:solidFill>
              </a:endParaRPr>
            </a:p>
          </p:txBody>
        </p:sp>
      </p:grpSp>
      <p:grpSp>
        <p:nvGrpSpPr>
          <p:cNvPr id="19" name="Group 18"/>
          <p:cNvGrpSpPr/>
          <p:nvPr/>
        </p:nvGrpSpPr>
        <p:grpSpPr>
          <a:xfrm>
            <a:off x="0" y="0"/>
            <a:ext cx="9144000" cy="7085350"/>
            <a:chOff x="0" y="0"/>
            <a:chExt cx="9144000" cy="7085350"/>
          </a:xfrm>
        </p:grpSpPr>
        <p:grpSp>
          <p:nvGrpSpPr>
            <p:cNvPr id="17" name="Group 16"/>
            <p:cNvGrpSpPr/>
            <p:nvPr/>
          </p:nvGrpSpPr>
          <p:grpSpPr>
            <a:xfrm>
              <a:off x="0" y="0"/>
              <a:ext cx="9144000" cy="7085350"/>
              <a:chOff x="0" y="0"/>
              <a:chExt cx="9144000" cy="7085350"/>
            </a:xfrm>
          </p:grpSpPr>
          <p:grpSp>
            <p:nvGrpSpPr>
              <p:cNvPr id="15" name="Group 14"/>
              <p:cNvGrpSpPr/>
              <p:nvPr/>
            </p:nvGrpSpPr>
            <p:grpSpPr>
              <a:xfrm>
                <a:off x="0" y="0"/>
                <a:ext cx="9144000" cy="6391263"/>
                <a:chOff x="0" y="0"/>
                <a:chExt cx="9144000" cy="6391263"/>
              </a:xfrm>
            </p:grpSpPr>
            <p:sp useBgFill="1">
              <p:nvSpPr>
                <p:cNvPr id="13" name="TextBox 12"/>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sp useBgFill="1">
              <p:nvSpPr>
                <p:cNvPr id="14" name="TextBox 13"/>
                <p:cNvSpPr txBox="1">
                  <a:spLocks noChangeArrowheads="1"/>
                </p:cNvSpPr>
                <p:nvPr/>
              </p:nvSpPr>
              <p:spPr bwMode="auto">
                <a:xfrm>
                  <a:off x="0" y="758952"/>
                  <a:ext cx="9144000" cy="5632311"/>
                </a:xfrm>
                <a:prstGeom prst="rect">
                  <a:avLst/>
                </a:prstGeom>
                <a:ln w="9525">
                  <a:noFill/>
                  <a:miter lim="800000"/>
                  <a:headEnd/>
                  <a:tailEnd/>
                </a:ln>
              </p:spPr>
              <p:txBody>
                <a:bodyPr wrap="square">
                  <a:spAutoFit/>
                </a:bodyPr>
                <a:lstStyle/>
                <a:p>
                  <a:pPr algn="ctr"/>
                  <a:r>
                    <a:rPr lang="en-US" sz="3200" b="1" u="sng" dirty="0" smtClean="0">
                      <a:solidFill>
                        <a:srgbClr val="FF0000"/>
                      </a:solidFill>
                      <a:effectLst>
                        <a:outerShdw dist="50800" dir="5400000" algn="ctr" rotWithShape="0">
                          <a:schemeClr val="tx1"/>
                        </a:outerShdw>
                      </a:effectLst>
                    </a:rPr>
                    <a:t>Analysis of the surrounding rocks</a:t>
                  </a:r>
                </a:p>
                <a:p>
                  <a:r>
                    <a:rPr lang="en-US" sz="3200" b="1" dirty="0" smtClean="0"/>
                    <a:t>      - </a:t>
                  </a:r>
                  <a:r>
                    <a:rPr lang="en-US" sz="3200" b="1" dirty="0" err="1" smtClean="0"/>
                    <a:t>stratigraphic</a:t>
                  </a:r>
                  <a:r>
                    <a:rPr lang="en-US" sz="3200" b="1" dirty="0" smtClean="0"/>
                    <a:t> </a:t>
                  </a:r>
                </a:p>
                <a:p>
                  <a:r>
                    <a:rPr lang="en-US" sz="3200" b="1" dirty="0" smtClean="0"/>
                    <a:t>      - electromagnetic</a:t>
                  </a:r>
                </a:p>
                <a:p>
                  <a:r>
                    <a:rPr lang="en-US" sz="2400" b="1" dirty="0" smtClean="0"/>
                    <a:t>	     - </a:t>
                  </a:r>
                  <a:r>
                    <a:rPr lang="en-US" sz="2400" b="1" dirty="0" err="1" smtClean="0"/>
                    <a:t>Paleomagnetic</a:t>
                  </a:r>
                  <a:r>
                    <a:rPr lang="en-US" sz="2400" b="1" dirty="0" smtClean="0"/>
                    <a:t> analysis </a:t>
                  </a:r>
                </a:p>
                <a:p>
                  <a:r>
                    <a:rPr lang="en-US" sz="2400" b="1" dirty="0" smtClean="0"/>
                    <a:t>	       Mrs. Pleas - </a:t>
                  </a:r>
                  <a:r>
                    <a:rPr lang="en-US" sz="2400" b="1" dirty="0" err="1" smtClean="0"/>
                    <a:t>Sterkfontain</a:t>
                  </a:r>
                  <a:r>
                    <a:rPr lang="en-US" sz="2400" b="1" dirty="0" smtClean="0"/>
                    <a:t> Cave</a:t>
                  </a:r>
                </a:p>
                <a:p>
                  <a:r>
                    <a:rPr lang="en-US" sz="2400" b="1" dirty="0" smtClean="0"/>
                    <a:t>        </a:t>
                  </a:r>
                  <a:r>
                    <a:rPr lang="en-US" sz="3200" b="1" dirty="0" smtClean="0"/>
                    <a:t>- chemical</a:t>
                  </a:r>
                </a:p>
                <a:p>
                  <a:r>
                    <a:rPr lang="en-US" sz="3200" b="1" dirty="0" smtClean="0"/>
                    <a:t>      - radiometric</a:t>
                  </a:r>
                </a:p>
                <a:p>
                  <a:r>
                    <a:rPr lang="en-US" sz="2400" b="1" dirty="0" smtClean="0"/>
                    <a:t>	    - Potassium Argon analysis </a:t>
                  </a:r>
                </a:p>
                <a:p>
                  <a:r>
                    <a:rPr lang="en-US" sz="2400" b="1" dirty="0" smtClean="0"/>
                    <a:t>	      Nutcracker Man - </a:t>
                  </a:r>
                  <a:r>
                    <a:rPr lang="en-US" sz="2400" b="1" dirty="0" err="1" smtClean="0"/>
                    <a:t>Oldevai</a:t>
                  </a:r>
                  <a:r>
                    <a:rPr lang="en-US" sz="2400" b="1" dirty="0" smtClean="0"/>
                    <a:t> Gorge</a:t>
                  </a:r>
                  <a:endParaRPr lang="en-US" sz="3200" b="1" dirty="0" smtClean="0"/>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 analysis</a:t>
                  </a:r>
                </a:p>
              </p:txBody>
            </p:sp>
          </p:grpSp>
          <p:sp useBgFill="1">
            <p:nvSpPr>
              <p:cNvPr id="16" name="TextBox 15"/>
              <p:cNvSpPr txBox="1">
                <a:spLocks noChangeArrowheads="1"/>
              </p:cNvSpPr>
              <p:nvPr/>
            </p:nvSpPr>
            <p:spPr bwMode="auto">
              <a:xfrm>
                <a:off x="0" y="5638800"/>
                <a:ext cx="9144000" cy="1446550"/>
              </a:xfrm>
              <a:prstGeom prst="rect">
                <a:avLst/>
              </a:prstGeom>
              <a:ln w="9525">
                <a:noFill/>
                <a:miter lim="800000"/>
                <a:headEnd/>
                <a:tailEnd/>
              </a:ln>
            </p:spPr>
            <p:txBody>
              <a:bodyPr wrap="square">
                <a:spAutoFit/>
              </a:bodyPr>
              <a:lstStyle/>
              <a:p>
                <a:r>
                  <a:rPr lang="en-US" sz="2400" b="1" dirty="0" smtClean="0"/>
                  <a:t>                 - Homo </a:t>
                </a:r>
                <a:r>
                  <a:rPr lang="en-US" sz="2400" b="1" dirty="0" err="1" smtClean="0"/>
                  <a:t>nadeli</a:t>
                </a:r>
                <a:r>
                  <a:rPr lang="en-US" sz="2400" b="1" dirty="0" smtClean="0"/>
                  <a:t> – Rising Star Cave</a:t>
                </a:r>
              </a:p>
              <a:p>
                <a:r>
                  <a:rPr lang="en-US" sz="3200" b="1" dirty="0" smtClean="0"/>
                  <a:t>      - DNA analysis</a:t>
                </a:r>
              </a:p>
              <a:p>
                <a:endParaRPr lang="en-US" sz="3200" b="1" dirty="0" smtClean="0"/>
              </a:p>
            </p:txBody>
          </p:sp>
        </p:grpSp>
        <p:sp>
          <p:nvSpPr>
            <p:cNvPr id="18" name="Oval 17"/>
            <p:cNvSpPr/>
            <p:nvPr/>
          </p:nvSpPr>
          <p:spPr>
            <a:xfrm>
              <a:off x="457200" y="5181600"/>
              <a:ext cx="6324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841248"/>
            <a:ext cx="9144000" cy="6019800"/>
            <a:chOff x="0" y="841248"/>
            <a:chExt cx="9144000" cy="6019800"/>
          </a:xfrm>
        </p:grpSpPr>
        <p:grpSp>
          <p:nvGrpSpPr>
            <p:cNvPr id="10" name="Group 9"/>
            <p:cNvGrpSpPr/>
            <p:nvPr/>
          </p:nvGrpSpPr>
          <p:grpSpPr>
            <a:xfrm>
              <a:off x="0" y="841248"/>
              <a:ext cx="9144000" cy="6019800"/>
              <a:chOff x="0" y="828852"/>
              <a:chExt cx="9144000" cy="6019800"/>
            </a:xfrm>
          </p:grpSpPr>
          <p:grpSp>
            <p:nvGrpSpPr>
              <p:cNvPr id="11" name="Group 126"/>
              <p:cNvGrpSpPr/>
              <p:nvPr/>
            </p:nvGrpSpPr>
            <p:grpSpPr>
              <a:xfrm>
                <a:off x="0" y="828852"/>
                <a:ext cx="9144000" cy="6019800"/>
                <a:chOff x="0" y="828852"/>
                <a:chExt cx="9144000" cy="6019800"/>
              </a:xfrm>
            </p:grpSpPr>
            <p:grpSp>
              <p:nvGrpSpPr>
                <p:cNvPr id="13" name="Group 92"/>
                <p:cNvGrpSpPr/>
                <p:nvPr/>
              </p:nvGrpSpPr>
              <p:grpSpPr>
                <a:xfrm>
                  <a:off x="0" y="828852"/>
                  <a:ext cx="9144000" cy="6019800"/>
                  <a:chOff x="0" y="838200"/>
                  <a:chExt cx="9144000" cy="6019800"/>
                </a:xfrm>
              </p:grpSpPr>
              <p:grpSp>
                <p:nvGrpSpPr>
                  <p:cNvPr id="17" name="Group 46"/>
                  <p:cNvGrpSpPr/>
                  <p:nvPr/>
                </p:nvGrpSpPr>
                <p:grpSpPr>
                  <a:xfrm>
                    <a:off x="0" y="838200"/>
                    <a:ext cx="9144000" cy="6019800"/>
                    <a:chOff x="0" y="838200"/>
                    <a:chExt cx="9144000" cy="6019800"/>
                  </a:xfrm>
                </p:grpSpPr>
                <p:grpSp>
                  <p:nvGrpSpPr>
                    <p:cNvPr id="19" name="Group 11"/>
                    <p:cNvGrpSpPr/>
                    <p:nvPr/>
                  </p:nvGrpSpPr>
                  <p:grpSpPr>
                    <a:xfrm>
                      <a:off x="0" y="838200"/>
                      <a:ext cx="9144000" cy="6019800"/>
                      <a:chOff x="0" y="1270000"/>
                      <a:chExt cx="9144000" cy="5588000"/>
                    </a:xfrm>
                  </p:grpSpPr>
                  <p:pic>
                    <p:nvPicPr>
                      <p:cNvPr id="22"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23" name="Rectangle 22"/>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Freeform 19"/>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18" name="Rectangle 17"/>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Freeform 13"/>
                <p:cNvSpPr/>
                <p:nvPr/>
              </p:nvSpPr>
              <p:spPr>
                <a:xfrm>
                  <a:off x="3942413" y="3023017"/>
                  <a:ext cx="1622685" cy="736183"/>
                </a:xfrm>
                <a:custGeom>
                  <a:avLst/>
                  <a:gdLst>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94872 w 1528997"/>
                    <a:gd name="connsiteY23" fmla="*/ 264825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723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10587 w 1528997"/>
                    <a:gd name="connsiteY8" fmla="*/ 457199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04144 w 1528997"/>
                    <a:gd name="connsiteY10" fmla="*/ 234845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91587 w 1528997"/>
                    <a:gd name="connsiteY11" fmla="*/ 304799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622685"/>
                    <a:gd name="connsiteY0" fmla="*/ 319790 h 607310"/>
                    <a:gd name="connsiteX1" fmla="*/ 104931 w 1622685"/>
                    <a:gd name="connsiteY1" fmla="*/ 394740 h 607310"/>
                    <a:gd name="connsiteX2" fmla="*/ 239843 w 1622685"/>
                    <a:gd name="connsiteY2" fmla="*/ 469691 h 607310"/>
                    <a:gd name="connsiteX3" fmla="*/ 464695 w 1622685"/>
                    <a:gd name="connsiteY3" fmla="*/ 529652 h 607310"/>
                    <a:gd name="connsiteX4" fmla="*/ 509666 w 1622685"/>
                    <a:gd name="connsiteY4" fmla="*/ 544642 h 607310"/>
                    <a:gd name="connsiteX5" fmla="*/ 629587 w 1622685"/>
                    <a:gd name="connsiteY5" fmla="*/ 574622 h 607310"/>
                    <a:gd name="connsiteX6" fmla="*/ 779489 w 1622685"/>
                    <a:gd name="connsiteY6" fmla="*/ 604603 h 607310"/>
                    <a:gd name="connsiteX7" fmla="*/ 934387 w 1622685"/>
                    <a:gd name="connsiteY7" fmla="*/ 558383 h 607310"/>
                    <a:gd name="connsiteX8" fmla="*/ 1010587 w 1622685"/>
                    <a:gd name="connsiteY8" fmla="*/ 558383 h 607310"/>
                    <a:gd name="connsiteX9" fmla="*/ 1162987 w 1622685"/>
                    <a:gd name="connsiteY9" fmla="*/ 482183 h 607310"/>
                    <a:gd name="connsiteX10" fmla="*/ 1315387 w 1622685"/>
                    <a:gd name="connsiteY10" fmla="*/ 405983 h 607310"/>
                    <a:gd name="connsiteX11" fmla="*/ 1391587 w 1622685"/>
                    <a:gd name="connsiteY11" fmla="*/ 329783 h 607310"/>
                    <a:gd name="connsiteX12" fmla="*/ 1484026 w 1622685"/>
                    <a:gd name="connsiteY12" fmla="*/ 199868 h 607310"/>
                    <a:gd name="connsiteX13" fmla="*/ 1620187 w 1622685"/>
                    <a:gd name="connsiteY13" fmla="*/ 24983 h 607310"/>
                    <a:gd name="connsiteX14" fmla="*/ 1469036 w 1622685"/>
                    <a:gd name="connsiteY14" fmla="*/ 49967 h 607310"/>
                    <a:gd name="connsiteX15" fmla="*/ 1154243 w 1622685"/>
                    <a:gd name="connsiteY15" fmla="*/ 94937 h 607310"/>
                    <a:gd name="connsiteX16" fmla="*/ 1019331 w 1622685"/>
                    <a:gd name="connsiteY16" fmla="*/ 79947 h 607310"/>
                    <a:gd name="connsiteX17" fmla="*/ 899410 w 1622685"/>
                    <a:gd name="connsiteY17" fmla="*/ 94937 h 607310"/>
                    <a:gd name="connsiteX18" fmla="*/ 858187 w 1622685"/>
                    <a:gd name="connsiteY18" fmla="*/ 101183 h 607310"/>
                    <a:gd name="connsiteX19" fmla="*/ 809469 w 1622685"/>
                    <a:gd name="connsiteY19" fmla="*/ 244839 h 607310"/>
                    <a:gd name="connsiteX20" fmla="*/ 674557 w 1622685"/>
                    <a:gd name="connsiteY20" fmla="*/ 364760 h 607310"/>
                    <a:gd name="connsiteX21" fmla="*/ 400987 w 1622685"/>
                    <a:gd name="connsiteY21" fmla="*/ 329783 h 607310"/>
                    <a:gd name="connsiteX22" fmla="*/ 248587 w 1622685"/>
                    <a:gd name="connsiteY22" fmla="*/ 253583 h 607310"/>
                    <a:gd name="connsiteX23" fmla="*/ 172387 w 1622685"/>
                    <a:gd name="connsiteY23" fmla="*/ 253583 h 607310"/>
                    <a:gd name="connsiteX24" fmla="*/ 96187 w 1622685"/>
                    <a:gd name="connsiteY24" fmla="*/ 253583 h 607310"/>
                    <a:gd name="connsiteX0" fmla="*/ 0 w 1622685"/>
                    <a:gd name="connsiteY0" fmla="*/ 319790 h 720777"/>
                    <a:gd name="connsiteX1" fmla="*/ 104931 w 1622685"/>
                    <a:gd name="connsiteY1" fmla="*/ 394740 h 720777"/>
                    <a:gd name="connsiteX2" fmla="*/ 239843 w 1622685"/>
                    <a:gd name="connsiteY2" fmla="*/ 469691 h 720777"/>
                    <a:gd name="connsiteX3" fmla="*/ 464695 w 1622685"/>
                    <a:gd name="connsiteY3" fmla="*/ 529652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20777"/>
                    <a:gd name="connsiteX1" fmla="*/ 104931 w 1622685"/>
                    <a:gd name="connsiteY1" fmla="*/ 394740 h 720777"/>
                    <a:gd name="connsiteX2" fmla="*/ 239843 w 1622685"/>
                    <a:gd name="connsiteY2" fmla="*/ 469691 h 720777"/>
                    <a:gd name="connsiteX3" fmla="*/ 400987 w 1622685"/>
                    <a:gd name="connsiteY3" fmla="*/ 558383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5583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2391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685" h="736183">
                      <a:moveTo>
                        <a:pt x="0" y="319790"/>
                      </a:moveTo>
                      <a:cubicBezTo>
                        <a:pt x="32478" y="344773"/>
                        <a:pt x="64957" y="369756"/>
                        <a:pt x="104931" y="394740"/>
                      </a:cubicBezTo>
                      <a:cubicBezTo>
                        <a:pt x="144905" y="419724"/>
                        <a:pt x="190500" y="442417"/>
                        <a:pt x="239843" y="469691"/>
                      </a:cubicBezTo>
                      <a:cubicBezTo>
                        <a:pt x="289186" y="496965"/>
                        <a:pt x="361430" y="518201"/>
                        <a:pt x="400987" y="558383"/>
                      </a:cubicBezTo>
                      <a:cubicBezTo>
                        <a:pt x="440544" y="598565"/>
                        <a:pt x="451787" y="685383"/>
                        <a:pt x="477187" y="710783"/>
                      </a:cubicBezTo>
                      <a:cubicBezTo>
                        <a:pt x="502587" y="736183"/>
                        <a:pt x="502587" y="710783"/>
                        <a:pt x="553387" y="710783"/>
                      </a:cubicBezTo>
                      <a:lnTo>
                        <a:pt x="781987" y="710783"/>
                      </a:lnTo>
                      <a:lnTo>
                        <a:pt x="934387" y="710783"/>
                      </a:lnTo>
                      <a:cubicBezTo>
                        <a:pt x="985187" y="710783"/>
                        <a:pt x="1035987" y="736183"/>
                        <a:pt x="1086787" y="710783"/>
                      </a:cubicBezTo>
                      <a:cubicBezTo>
                        <a:pt x="1137587" y="685383"/>
                        <a:pt x="1201087" y="609183"/>
                        <a:pt x="1239187" y="558383"/>
                      </a:cubicBezTo>
                      <a:cubicBezTo>
                        <a:pt x="1277287" y="507583"/>
                        <a:pt x="1289987" y="444083"/>
                        <a:pt x="1315387" y="405983"/>
                      </a:cubicBezTo>
                      <a:cubicBezTo>
                        <a:pt x="1340787" y="367883"/>
                        <a:pt x="1363481" y="364136"/>
                        <a:pt x="1391587" y="329783"/>
                      </a:cubicBezTo>
                      <a:cubicBezTo>
                        <a:pt x="1419694" y="295431"/>
                        <a:pt x="1445926" y="250668"/>
                        <a:pt x="1484026" y="199868"/>
                      </a:cubicBezTo>
                      <a:cubicBezTo>
                        <a:pt x="1522126" y="149068"/>
                        <a:pt x="1622685" y="49967"/>
                        <a:pt x="1620187" y="24983"/>
                      </a:cubicBezTo>
                      <a:cubicBezTo>
                        <a:pt x="1617689" y="0"/>
                        <a:pt x="1546693" y="38308"/>
                        <a:pt x="1469036" y="49967"/>
                      </a:cubicBezTo>
                      <a:cubicBezTo>
                        <a:pt x="1391379" y="61626"/>
                        <a:pt x="1229194" y="89940"/>
                        <a:pt x="1154243" y="94937"/>
                      </a:cubicBezTo>
                      <a:cubicBezTo>
                        <a:pt x="1079292" y="99934"/>
                        <a:pt x="1061803" y="79947"/>
                        <a:pt x="1019331" y="79947"/>
                      </a:cubicBezTo>
                      <a:cubicBezTo>
                        <a:pt x="976859" y="79947"/>
                        <a:pt x="926267" y="91398"/>
                        <a:pt x="899410" y="94937"/>
                      </a:cubicBezTo>
                      <a:cubicBezTo>
                        <a:pt x="872553" y="98476"/>
                        <a:pt x="873177" y="76199"/>
                        <a:pt x="858187" y="101183"/>
                      </a:cubicBezTo>
                      <a:cubicBezTo>
                        <a:pt x="843197" y="126167"/>
                        <a:pt x="840074" y="200910"/>
                        <a:pt x="809469" y="244839"/>
                      </a:cubicBezTo>
                      <a:cubicBezTo>
                        <a:pt x="778864" y="288769"/>
                        <a:pt x="742637" y="350603"/>
                        <a:pt x="674557" y="364760"/>
                      </a:cubicBezTo>
                      <a:cubicBezTo>
                        <a:pt x="606477" y="378917"/>
                        <a:pt x="426078" y="399725"/>
                        <a:pt x="400987" y="329783"/>
                      </a:cubicBezTo>
                      <a:cubicBezTo>
                        <a:pt x="320811" y="274531"/>
                        <a:pt x="297305" y="267116"/>
                        <a:pt x="248587" y="253583"/>
                      </a:cubicBezTo>
                      <a:lnTo>
                        <a:pt x="172387" y="253583"/>
                      </a:lnTo>
                      <a:lnTo>
                        <a:pt x="96187" y="253583"/>
                      </a:lnTo>
                    </a:path>
                  </a:pathLst>
                </a:custGeom>
                <a:solidFill>
                  <a:srgbClr val="852A05"/>
                </a:solidFill>
                <a:ln>
                  <a:noFill/>
                </a:ln>
                <a:effectLst>
                  <a:outerShdw blurRad="50800" dist="50800" dir="5400000" algn="ctr" rotWithShape="0">
                    <a:srgbClr val="853F05"/>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4724400" y="32004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sp>
              <p:nvSpPr>
                <p:cNvPr id="16" name="Oval 15"/>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821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grpSp>
        <p:sp>
          <p:nvSpPr>
            <p:cNvPr id="24" name="Oval 23"/>
            <p:cNvSpPr/>
            <p:nvPr/>
          </p:nvSpPr>
          <p:spPr>
            <a:xfrm>
              <a:off x="4191000" y="21336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grpSp>
      <p:sp>
        <p:nvSpPr>
          <p:cNvPr id="26" name="TextBox 25"/>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useBgFill="1">
        <p:nvSpPr>
          <p:cNvPr id="6" name="TextBox 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sp useBgFill="1">
        <p:nvSpPr>
          <p:cNvPr id="5" name="TextBox 4"/>
          <p:cNvSpPr txBox="1">
            <a:spLocks noChangeArrowheads="1"/>
          </p:cNvSpPr>
          <p:nvPr/>
        </p:nvSpPr>
        <p:spPr bwMode="auto">
          <a:xfrm>
            <a:off x="0" y="758952"/>
            <a:ext cx="9144000" cy="5632311"/>
          </a:xfrm>
          <a:prstGeom prst="rect">
            <a:avLst/>
          </a:prstGeom>
          <a:ln w="9525">
            <a:noFill/>
            <a:miter lim="800000"/>
            <a:headEnd/>
            <a:tailEnd/>
          </a:ln>
        </p:spPr>
        <p:txBody>
          <a:bodyPr wrap="square">
            <a:spAutoFit/>
          </a:bodyPr>
          <a:lstStyle/>
          <a:p>
            <a:pPr algn="ctr"/>
            <a:r>
              <a:rPr lang="en-US" sz="3200" b="1" u="sng" dirty="0" smtClean="0">
                <a:solidFill>
                  <a:srgbClr val="FF0000"/>
                </a:solidFill>
                <a:effectLst>
                  <a:outerShdw dist="50800" dir="5400000" algn="ctr" rotWithShape="0">
                    <a:schemeClr val="tx1"/>
                  </a:outerShdw>
                </a:effectLst>
              </a:rPr>
              <a:t>Analysis of the surrounding rocks</a:t>
            </a:r>
          </a:p>
          <a:p>
            <a:r>
              <a:rPr lang="en-US" sz="3200" b="1" dirty="0" smtClean="0"/>
              <a:t>      - </a:t>
            </a:r>
            <a:r>
              <a:rPr lang="en-US" sz="3200" b="1" dirty="0" err="1" smtClean="0"/>
              <a:t>stratigraphic</a:t>
            </a:r>
            <a:r>
              <a:rPr lang="en-US" sz="3200" b="1" dirty="0" smtClean="0"/>
              <a:t> </a:t>
            </a:r>
          </a:p>
          <a:p>
            <a:r>
              <a:rPr lang="en-US" sz="3200" b="1" dirty="0" smtClean="0"/>
              <a:t>      - electromagnetic</a:t>
            </a:r>
          </a:p>
          <a:p>
            <a:r>
              <a:rPr lang="en-US" sz="2400" b="1" dirty="0" smtClean="0"/>
              <a:t>	     - </a:t>
            </a:r>
            <a:r>
              <a:rPr lang="en-US" sz="2400" b="1" dirty="0" err="1" smtClean="0"/>
              <a:t>Paleomagnetic</a:t>
            </a:r>
            <a:r>
              <a:rPr lang="en-US" sz="2400" b="1" dirty="0" smtClean="0"/>
              <a:t> analysis </a:t>
            </a:r>
          </a:p>
          <a:p>
            <a:r>
              <a:rPr lang="en-US" sz="2400" b="1" dirty="0" smtClean="0"/>
              <a:t>	       Mrs. Pleas - </a:t>
            </a:r>
            <a:r>
              <a:rPr lang="en-US" sz="2400" b="1" dirty="0" err="1" smtClean="0"/>
              <a:t>Sterkfontain</a:t>
            </a:r>
            <a:r>
              <a:rPr lang="en-US" sz="2400" b="1" dirty="0" smtClean="0"/>
              <a:t> Cave</a:t>
            </a:r>
          </a:p>
          <a:p>
            <a:r>
              <a:rPr lang="en-US" sz="2400" b="1" dirty="0" smtClean="0"/>
              <a:t>        </a:t>
            </a:r>
            <a:r>
              <a:rPr lang="en-US" sz="3200" b="1" dirty="0" smtClean="0"/>
              <a:t>- chemical</a:t>
            </a:r>
          </a:p>
          <a:p>
            <a:r>
              <a:rPr lang="en-US" sz="3200" b="1" dirty="0" smtClean="0"/>
              <a:t>      - radiometric</a:t>
            </a:r>
          </a:p>
          <a:p>
            <a:r>
              <a:rPr lang="en-US" sz="2400" b="1" dirty="0" smtClean="0"/>
              <a:t>	    - Potassium Argon analysis </a:t>
            </a:r>
          </a:p>
          <a:p>
            <a:r>
              <a:rPr lang="en-US" sz="2400" b="1" dirty="0" smtClean="0"/>
              <a:t>	      Nutcracker Man - </a:t>
            </a:r>
            <a:r>
              <a:rPr lang="en-US" sz="2400" b="1" dirty="0" err="1" smtClean="0"/>
              <a:t>Oldevai</a:t>
            </a:r>
            <a:r>
              <a:rPr lang="en-US" sz="2400" b="1" dirty="0" smtClean="0"/>
              <a:t> Gorge</a:t>
            </a:r>
            <a:endParaRPr lang="en-US" sz="3200" b="1" dirty="0" smtClean="0"/>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 analysis</a:t>
            </a:r>
          </a:p>
        </p:txBody>
      </p:sp>
      <p:sp useBgFill="1">
        <p:nvSpPr>
          <p:cNvPr id="8" name="TextBox 7"/>
          <p:cNvSpPr txBox="1">
            <a:spLocks noChangeArrowheads="1"/>
          </p:cNvSpPr>
          <p:nvPr/>
        </p:nvSpPr>
        <p:spPr bwMode="auto">
          <a:xfrm>
            <a:off x="0" y="5638800"/>
            <a:ext cx="9144000" cy="954107"/>
          </a:xfrm>
          <a:prstGeom prst="rect">
            <a:avLst/>
          </a:prstGeom>
          <a:ln w="9525">
            <a:noFill/>
            <a:miter lim="800000"/>
            <a:headEnd/>
            <a:tailEnd/>
          </a:ln>
        </p:spPr>
        <p:txBody>
          <a:bodyPr wrap="square">
            <a:spAutoFit/>
          </a:bodyPr>
          <a:lstStyle/>
          <a:p>
            <a:r>
              <a:rPr lang="en-US" sz="2400" b="1" dirty="0" smtClean="0"/>
              <a:t>                 - Homo </a:t>
            </a:r>
            <a:r>
              <a:rPr lang="en-US" sz="2400" b="1" dirty="0" err="1" smtClean="0"/>
              <a:t>nadeli</a:t>
            </a:r>
            <a:r>
              <a:rPr lang="en-US" sz="2400" b="1" dirty="0" smtClean="0"/>
              <a:t> – Rising Star Cave</a:t>
            </a:r>
          </a:p>
          <a:p>
            <a:r>
              <a:rPr lang="en-US" sz="3200" b="1" dirty="0" smtClean="0"/>
              <a:t>      - DNA analysis</a:t>
            </a:r>
          </a:p>
        </p:txBody>
      </p:sp>
      <p:sp useBgFill="1">
        <p:nvSpPr>
          <p:cNvPr id="9" name="TextBox 8"/>
          <p:cNvSpPr txBox="1">
            <a:spLocks noChangeArrowheads="1"/>
          </p:cNvSpPr>
          <p:nvPr/>
        </p:nvSpPr>
        <p:spPr bwMode="auto">
          <a:xfrm>
            <a:off x="3276600" y="6019800"/>
            <a:ext cx="2209800" cy="584775"/>
          </a:xfrm>
          <a:prstGeom prst="rect">
            <a:avLst/>
          </a:prstGeom>
          <a:ln w="9525">
            <a:noFill/>
            <a:miter lim="800000"/>
            <a:headEnd/>
            <a:tailEnd/>
          </a:ln>
        </p:spPr>
        <p:txBody>
          <a:bodyPr wrap="square">
            <a:spAutoFit/>
          </a:bodyPr>
          <a:lstStyle/>
          <a:p>
            <a:r>
              <a:rPr lang="en-US" sz="3200" b="1" dirty="0" smtClean="0">
                <a:solidFill>
                  <a:srgbClr val="FF0000"/>
                </a:solidFill>
                <a:effectLst>
                  <a:outerShdw dist="50800" dir="5400000" algn="ctr" rotWithShape="0">
                    <a:schemeClr val="tx1"/>
                  </a:outerShdw>
                </a:effectLst>
              </a:rPr>
              <a:t>- SESSION 4 </a:t>
            </a:r>
          </a:p>
        </p:txBody>
      </p:sp>
      <p:sp>
        <p:nvSpPr>
          <p:cNvPr id="7" name="Oval 6"/>
          <p:cNvSpPr/>
          <p:nvPr/>
        </p:nvSpPr>
        <p:spPr>
          <a:xfrm>
            <a:off x="533400" y="6019800"/>
            <a:ext cx="2743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57200" y="5181600"/>
            <a:ext cx="6324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2" nodeType="withEffect">
                                  <p:stCondLst>
                                    <p:cond delay="0"/>
                                  </p:stCondLst>
                                  <p:childTnLst>
                                    <p:animScale>
                                      <p:cBhvr>
                                        <p:cTn id="6" dur="1000" fill="hold"/>
                                        <p:tgtEl>
                                          <p:spTgt spid="27"/>
                                        </p:tgtEl>
                                      </p:cBhvr>
                                      <p:by x="25000" y="25000"/>
                                    </p:animScale>
                                  </p:childTnLst>
                                </p:cTn>
                              </p:par>
                              <p:par>
                                <p:cTn id="7" presetID="35" presetClass="path" presetSubtype="0" fill="hold" grpId="3" nodeType="withEffect">
                                  <p:stCondLst>
                                    <p:cond delay="0"/>
                                  </p:stCondLst>
                                  <p:childTnLst>
                                    <p:animMotion origin="layout" path="M 0 4.85549E-6 L -0.23333 0.15537 " pathEditMode="relative" rAng="0" ptsTypes="AA">
                                      <p:cBhvr>
                                        <p:cTn id="8" dur="1000" fill="hold"/>
                                        <p:tgtEl>
                                          <p:spTgt spid="27"/>
                                        </p:tgtEl>
                                        <p:attrNameLst>
                                          <p:attrName>ppt_x</p:attrName>
                                          <p:attrName>ppt_y</p:attrName>
                                        </p:attrNameLst>
                                      </p:cBhvr>
                                      <p:rCtr x="-117" y="78"/>
                                    </p:animMotion>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par>
                                <p:cTn id="12" presetID="10" presetClass="exit" presetSubtype="0" fill="hold" grpId="4" nodeType="withEffect">
                                  <p:stCondLst>
                                    <p:cond delay="500"/>
                                  </p:stCondLst>
                                  <p:childTnLst>
                                    <p:animEffect transition="out" filter="fade">
                                      <p:cBhvr>
                                        <p:cTn id="13" dur="1000"/>
                                        <p:tgtEl>
                                          <p:spTgt spid="27"/>
                                        </p:tgtEl>
                                      </p:cBhvr>
                                    </p:animEffect>
                                    <p:set>
                                      <p:cBhvr>
                                        <p:cTn id="14" dur="1" fill="hold">
                                          <p:stCondLst>
                                            <p:cond delay="999"/>
                                          </p:stCondLst>
                                        </p:cTn>
                                        <p:tgtEl>
                                          <p:spTgt spid="27"/>
                                        </p:tgtEl>
                                        <p:attrNameLst>
                                          <p:attrName>style.visibility</p:attrName>
                                        </p:attrNameLst>
                                      </p:cBhvr>
                                      <p:to>
                                        <p:strVal val="hidden"/>
                                      </p:to>
                                    </p:se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1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9">
                                            <p:txEl>
                                              <p:pRg st="0" end="0"/>
                                            </p:txEl>
                                          </p:spTgt>
                                        </p:tgtEl>
                                      </p:cBhvr>
                                    </p:animEffect>
                                    <p:set>
                                      <p:cBhvr>
                                        <p:cTn id="26" dur="1" fill="hold">
                                          <p:stCondLst>
                                            <p:cond delay="999"/>
                                          </p:stCondLst>
                                        </p:cTn>
                                        <p:tgtEl>
                                          <p:spTgt spid="9">
                                            <p:txEl>
                                              <p:pRg st="0" end="0"/>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9">
                                            <p:bg/>
                                          </p:spTgt>
                                        </p:tgtEl>
                                      </p:cBhvr>
                                    </p:animEffect>
                                    <p:set>
                                      <p:cBhvr>
                                        <p:cTn id="29" dur="1" fill="hold">
                                          <p:stCondLst>
                                            <p:cond delay="999"/>
                                          </p:stCondLst>
                                        </p:cTn>
                                        <p:tgtEl>
                                          <p:spTgt spid="9">
                                            <p:bg/>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childTnLst>
                                </p:cTn>
                              </p:par>
                              <p:par>
                                <p:cTn id="46" presetID="10" presetClass="exit" presetSubtype="0" fill="hold" grpId="1" nodeType="withEffect">
                                  <p:stCondLst>
                                    <p:cond delay="0"/>
                                  </p:stCondLst>
                                  <p:childTnLst>
                                    <p:animEffect transition="out" filter="fad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animBg="1"/>
      <p:bldP spid="5" grpId="0" animBg="1"/>
      <p:bldP spid="8" grpId="0" animBg="1"/>
      <p:bldP spid="9" grpId="0" build="allAtOnce" animBg="1"/>
      <p:bldP spid="7" grpId="0" animBg="1"/>
      <p:bldP spid="7" grpId="1" animBg="1"/>
      <p:bldP spid="27" grpId="1" animBg="1"/>
      <p:bldP spid="27" grpId="2" animBg="1"/>
      <p:bldP spid="27" grpId="3" animBg="1"/>
      <p:bldP spid="27" grpId="4"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grpSp>
        <p:nvGrpSpPr>
          <p:cNvPr id="128" name="Group 127"/>
          <p:cNvGrpSpPr/>
          <p:nvPr/>
        </p:nvGrpSpPr>
        <p:grpSpPr>
          <a:xfrm>
            <a:off x="0" y="841248"/>
            <a:ext cx="9144000" cy="6019800"/>
            <a:chOff x="0" y="828852"/>
            <a:chExt cx="9144000" cy="6019800"/>
          </a:xfrm>
        </p:grpSpPr>
        <p:grpSp>
          <p:nvGrpSpPr>
            <p:cNvPr id="127" name="Group 126"/>
            <p:cNvGrpSpPr/>
            <p:nvPr/>
          </p:nvGrpSpPr>
          <p:grpSpPr>
            <a:xfrm>
              <a:off x="0" y="828852"/>
              <a:ext cx="9144000" cy="6019800"/>
              <a:chOff x="0" y="828852"/>
              <a:chExt cx="9144000" cy="6019800"/>
            </a:xfrm>
          </p:grpSpPr>
          <p:grpSp>
            <p:nvGrpSpPr>
              <p:cNvPr id="93" name="Group 92"/>
              <p:cNvGrpSpPr/>
              <p:nvPr/>
            </p:nvGrpSpPr>
            <p:grpSpPr>
              <a:xfrm>
                <a:off x="0" y="828852"/>
                <a:ext cx="9144000" cy="6019800"/>
                <a:chOff x="0" y="838200"/>
                <a:chExt cx="9144000" cy="6019800"/>
              </a:xfrm>
            </p:grpSpPr>
            <p:grpSp>
              <p:nvGrpSpPr>
                <p:cNvPr id="94" name="Group 46"/>
                <p:cNvGrpSpPr/>
                <p:nvPr/>
              </p:nvGrpSpPr>
              <p:grpSpPr>
                <a:xfrm>
                  <a:off x="0" y="838200"/>
                  <a:ext cx="9144000" cy="6019800"/>
                  <a:chOff x="0" y="838200"/>
                  <a:chExt cx="9144000" cy="6019800"/>
                </a:xfrm>
              </p:grpSpPr>
              <p:grpSp>
                <p:nvGrpSpPr>
                  <p:cNvPr id="96" name="Group 11"/>
                  <p:cNvGrpSpPr/>
                  <p:nvPr/>
                </p:nvGrpSpPr>
                <p:grpSpPr>
                  <a:xfrm>
                    <a:off x="0" y="838200"/>
                    <a:ext cx="9144000" cy="6019800"/>
                    <a:chOff x="0" y="1270000"/>
                    <a:chExt cx="9144000" cy="5588000"/>
                  </a:xfrm>
                </p:grpSpPr>
                <p:pic>
                  <p:nvPicPr>
                    <p:cNvPr id="99" name="Picture 2"/>
                    <p:cNvPicPr>
                      <a:picLocks noChangeAspect="1" noChangeArrowheads="1"/>
                    </p:cNvPicPr>
                    <p:nvPr/>
                  </p:nvPicPr>
                  <p:blipFill>
                    <a:blip r:embed="rId3"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100" name="Rectangle 99"/>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96"/>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95" name="Rectangle 94"/>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6" name="Freeform 125"/>
              <p:cNvSpPr/>
              <p:nvPr/>
            </p:nvSpPr>
            <p:spPr>
              <a:xfrm>
                <a:off x="3942413" y="3023017"/>
                <a:ext cx="1622685" cy="736183"/>
              </a:xfrm>
              <a:custGeom>
                <a:avLst/>
                <a:gdLst>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94872 w 1528997"/>
                  <a:gd name="connsiteY23" fmla="*/ 264825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723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10587 w 1528997"/>
                  <a:gd name="connsiteY8" fmla="*/ 457199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04144 w 1528997"/>
                  <a:gd name="connsiteY10" fmla="*/ 234845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91587 w 1528997"/>
                  <a:gd name="connsiteY11" fmla="*/ 304799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622685"/>
                  <a:gd name="connsiteY0" fmla="*/ 319790 h 607310"/>
                  <a:gd name="connsiteX1" fmla="*/ 104931 w 1622685"/>
                  <a:gd name="connsiteY1" fmla="*/ 394740 h 607310"/>
                  <a:gd name="connsiteX2" fmla="*/ 239843 w 1622685"/>
                  <a:gd name="connsiteY2" fmla="*/ 469691 h 607310"/>
                  <a:gd name="connsiteX3" fmla="*/ 464695 w 1622685"/>
                  <a:gd name="connsiteY3" fmla="*/ 529652 h 607310"/>
                  <a:gd name="connsiteX4" fmla="*/ 509666 w 1622685"/>
                  <a:gd name="connsiteY4" fmla="*/ 544642 h 607310"/>
                  <a:gd name="connsiteX5" fmla="*/ 629587 w 1622685"/>
                  <a:gd name="connsiteY5" fmla="*/ 574622 h 607310"/>
                  <a:gd name="connsiteX6" fmla="*/ 779489 w 1622685"/>
                  <a:gd name="connsiteY6" fmla="*/ 604603 h 607310"/>
                  <a:gd name="connsiteX7" fmla="*/ 934387 w 1622685"/>
                  <a:gd name="connsiteY7" fmla="*/ 558383 h 607310"/>
                  <a:gd name="connsiteX8" fmla="*/ 1010587 w 1622685"/>
                  <a:gd name="connsiteY8" fmla="*/ 558383 h 607310"/>
                  <a:gd name="connsiteX9" fmla="*/ 1162987 w 1622685"/>
                  <a:gd name="connsiteY9" fmla="*/ 482183 h 607310"/>
                  <a:gd name="connsiteX10" fmla="*/ 1315387 w 1622685"/>
                  <a:gd name="connsiteY10" fmla="*/ 405983 h 607310"/>
                  <a:gd name="connsiteX11" fmla="*/ 1391587 w 1622685"/>
                  <a:gd name="connsiteY11" fmla="*/ 329783 h 607310"/>
                  <a:gd name="connsiteX12" fmla="*/ 1484026 w 1622685"/>
                  <a:gd name="connsiteY12" fmla="*/ 199868 h 607310"/>
                  <a:gd name="connsiteX13" fmla="*/ 1620187 w 1622685"/>
                  <a:gd name="connsiteY13" fmla="*/ 24983 h 607310"/>
                  <a:gd name="connsiteX14" fmla="*/ 1469036 w 1622685"/>
                  <a:gd name="connsiteY14" fmla="*/ 49967 h 607310"/>
                  <a:gd name="connsiteX15" fmla="*/ 1154243 w 1622685"/>
                  <a:gd name="connsiteY15" fmla="*/ 94937 h 607310"/>
                  <a:gd name="connsiteX16" fmla="*/ 1019331 w 1622685"/>
                  <a:gd name="connsiteY16" fmla="*/ 79947 h 607310"/>
                  <a:gd name="connsiteX17" fmla="*/ 899410 w 1622685"/>
                  <a:gd name="connsiteY17" fmla="*/ 94937 h 607310"/>
                  <a:gd name="connsiteX18" fmla="*/ 858187 w 1622685"/>
                  <a:gd name="connsiteY18" fmla="*/ 101183 h 607310"/>
                  <a:gd name="connsiteX19" fmla="*/ 809469 w 1622685"/>
                  <a:gd name="connsiteY19" fmla="*/ 244839 h 607310"/>
                  <a:gd name="connsiteX20" fmla="*/ 674557 w 1622685"/>
                  <a:gd name="connsiteY20" fmla="*/ 364760 h 607310"/>
                  <a:gd name="connsiteX21" fmla="*/ 400987 w 1622685"/>
                  <a:gd name="connsiteY21" fmla="*/ 329783 h 607310"/>
                  <a:gd name="connsiteX22" fmla="*/ 248587 w 1622685"/>
                  <a:gd name="connsiteY22" fmla="*/ 253583 h 607310"/>
                  <a:gd name="connsiteX23" fmla="*/ 172387 w 1622685"/>
                  <a:gd name="connsiteY23" fmla="*/ 253583 h 607310"/>
                  <a:gd name="connsiteX24" fmla="*/ 96187 w 1622685"/>
                  <a:gd name="connsiteY24" fmla="*/ 253583 h 607310"/>
                  <a:gd name="connsiteX0" fmla="*/ 0 w 1622685"/>
                  <a:gd name="connsiteY0" fmla="*/ 319790 h 720777"/>
                  <a:gd name="connsiteX1" fmla="*/ 104931 w 1622685"/>
                  <a:gd name="connsiteY1" fmla="*/ 394740 h 720777"/>
                  <a:gd name="connsiteX2" fmla="*/ 239843 w 1622685"/>
                  <a:gd name="connsiteY2" fmla="*/ 469691 h 720777"/>
                  <a:gd name="connsiteX3" fmla="*/ 464695 w 1622685"/>
                  <a:gd name="connsiteY3" fmla="*/ 529652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20777"/>
                  <a:gd name="connsiteX1" fmla="*/ 104931 w 1622685"/>
                  <a:gd name="connsiteY1" fmla="*/ 394740 h 720777"/>
                  <a:gd name="connsiteX2" fmla="*/ 239843 w 1622685"/>
                  <a:gd name="connsiteY2" fmla="*/ 469691 h 720777"/>
                  <a:gd name="connsiteX3" fmla="*/ 400987 w 1622685"/>
                  <a:gd name="connsiteY3" fmla="*/ 558383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5583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2391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685" h="736183">
                    <a:moveTo>
                      <a:pt x="0" y="319790"/>
                    </a:moveTo>
                    <a:cubicBezTo>
                      <a:pt x="32478" y="344773"/>
                      <a:pt x="64957" y="369756"/>
                      <a:pt x="104931" y="394740"/>
                    </a:cubicBezTo>
                    <a:cubicBezTo>
                      <a:pt x="144905" y="419724"/>
                      <a:pt x="190500" y="442417"/>
                      <a:pt x="239843" y="469691"/>
                    </a:cubicBezTo>
                    <a:cubicBezTo>
                      <a:pt x="289186" y="496965"/>
                      <a:pt x="361430" y="518201"/>
                      <a:pt x="400987" y="558383"/>
                    </a:cubicBezTo>
                    <a:cubicBezTo>
                      <a:pt x="440544" y="598565"/>
                      <a:pt x="451787" y="685383"/>
                      <a:pt x="477187" y="710783"/>
                    </a:cubicBezTo>
                    <a:cubicBezTo>
                      <a:pt x="502587" y="736183"/>
                      <a:pt x="502587" y="710783"/>
                      <a:pt x="553387" y="710783"/>
                    </a:cubicBezTo>
                    <a:lnTo>
                      <a:pt x="781987" y="710783"/>
                    </a:lnTo>
                    <a:lnTo>
                      <a:pt x="934387" y="710783"/>
                    </a:lnTo>
                    <a:cubicBezTo>
                      <a:pt x="985187" y="710783"/>
                      <a:pt x="1035987" y="736183"/>
                      <a:pt x="1086787" y="710783"/>
                    </a:cubicBezTo>
                    <a:cubicBezTo>
                      <a:pt x="1137587" y="685383"/>
                      <a:pt x="1201087" y="609183"/>
                      <a:pt x="1239187" y="558383"/>
                    </a:cubicBezTo>
                    <a:cubicBezTo>
                      <a:pt x="1277287" y="507583"/>
                      <a:pt x="1289987" y="444083"/>
                      <a:pt x="1315387" y="405983"/>
                    </a:cubicBezTo>
                    <a:cubicBezTo>
                      <a:pt x="1340787" y="367883"/>
                      <a:pt x="1363481" y="364136"/>
                      <a:pt x="1391587" y="329783"/>
                    </a:cubicBezTo>
                    <a:cubicBezTo>
                      <a:pt x="1419694" y="295431"/>
                      <a:pt x="1445926" y="250668"/>
                      <a:pt x="1484026" y="199868"/>
                    </a:cubicBezTo>
                    <a:cubicBezTo>
                      <a:pt x="1522126" y="149068"/>
                      <a:pt x="1622685" y="49967"/>
                      <a:pt x="1620187" y="24983"/>
                    </a:cubicBezTo>
                    <a:cubicBezTo>
                      <a:pt x="1617689" y="0"/>
                      <a:pt x="1546693" y="38308"/>
                      <a:pt x="1469036" y="49967"/>
                    </a:cubicBezTo>
                    <a:cubicBezTo>
                      <a:pt x="1391379" y="61626"/>
                      <a:pt x="1229194" y="89940"/>
                      <a:pt x="1154243" y="94937"/>
                    </a:cubicBezTo>
                    <a:cubicBezTo>
                      <a:pt x="1079292" y="99934"/>
                      <a:pt x="1061803" y="79947"/>
                      <a:pt x="1019331" y="79947"/>
                    </a:cubicBezTo>
                    <a:cubicBezTo>
                      <a:pt x="976859" y="79947"/>
                      <a:pt x="926267" y="91398"/>
                      <a:pt x="899410" y="94937"/>
                    </a:cubicBezTo>
                    <a:cubicBezTo>
                      <a:pt x="872553" y="98476"/>
                      <a:pt x="873177" y="76199"/>
                      <a:pt x="858187" y="101183"/>
                    </a:cubicBezTo>
                    <a:cubicBezTo>
                      <a:pt x="843197" y="126167"/>
                      <a:pt x="840074" y="200910"/>
                      <a:pt x="809469" y="244839"/>
                    </a:cubicBezTo>
                    <a:cubicBezTo>
                      <a:pt x="778864" y="288769"/>
                      <a:pt x="742637" y="350603"/>
                      <a:pt x="674557" y="364760"/>
                    </a:cubicBezTo>
                    <a:cubicBezTo>
                      <a:pt x="606477" y="378917"/>
                      <a:pt x="426078" y="399725"/>
                      <a:pt x="400987" y="329783"/>
                    </a:cubicBezTo>
                    <a:cubicBezTo>
                      <a:pt x="320811" y="274531"/>
                      <a:pt x="297305" y="267116"/>
                      <a:pt x="248587" y="253583"/>
                    </a:cubicBezTo>
                    <a:lnTo>
                      <a:pt x="172387" y="253583"/>
                    </a:lnTo>
                    <a:lnTo>
                      <a:pt x="96187" y="253583"/>
                    </a:lnTo>
                  </a:path>
                </a:pathLst>
              </a:custGeom>
              <a:solidFill>
                <a:srgbClr val="852A05"/>
              </a:solidFill>
              <a:ln>
                <a:noFill/>
              </a:ln>
              <a:effectLst>
                <a:outerShdw blurRad="50800" dist="50800" dir="5400000" algn="ctr" rotWithShape="0">
                  <a:srgbClr val="853F05"/>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Oval 118"/>
              <p:cNvSpPr/>
              <p:nvPr/>
            </p:nvSpPr>
            <p:spPr>
              <a:xfrm>
                <a:off x="4724400" y="32004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sp>
            <p:nvSpPr>
              <p:cNvPr id="118" name="Oval 117"/>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TextBox 113"/>
            <p:cNvSpPr txBox="1"/>
            <p:nvPr/>
          </p:nvSpPr>
          <p:spPr>
            <a:xfrm>
              <a:off x="45821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grpSp>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40" name="TextBox 39"/>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35" name="Oval 34"/>
          <p:cNvSpPr/>
          <p:nvPr/>
        </p:nvSpPr>
        <p:spPr>
          <a:xfrm>
            <a:off x="4191000" y="21336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sp>
        <p:nvSpPr>
          <p:cNvPr id="104" name="Freeform 103"/>
          <p:cNvSpPr/>
          <p:nvPr/>
        </p:nvSpPr>
        <p:spPr>
          <a:xfrm>
            <a:off x="2425908" y="1382239"/>
            <a:ext cx="4332158" cy="3674155"/>
          </a:xfrm>
          <a:custGeom>
            <a:avLst/>
            <a:gdLst>
              <a:gd name="connsiteX0" fmla="*/ 1876269 w 4332158"/>
              <a:gd name="connsiteY0" fmla="*/ 1921239 h 2480872"/>
              <a:gd name="connsiteX1" fmla="*/ 1411574 w 4332158"/>
              <a:gd name="connsiteY1" fmla="*/ 1936229 h 2480872"/>
              <a:gd name="connsiteX2" fmla="*/ 961869 w 4332158"/>
              <a:gd name="connsiteY2" fmla="*/ 1861279 h 2480872"/>
              <a:gd name="connsiteX3" fmla="*/ 692046 w 4332158"/>
              <a:gd name="connsiteY3" fmla="*/ 1636426 h 2480872"/>
              <a:gd name="connsiteX4" fmla="*/ 722026 w 4332158"/>
              <a:gd name="connsiteY4" fmla="*/ 1381593 h 2480872"/>
              <a:gd name="connsiteX5" fmla="*/ 647076 w 4332158"/>
              <a:gd name="connsiteY5" fmla="*/ 1246682 h 2480872"/>
              <a:gd name="connsiteX6" fmla="*/ 167390 w 4332158"/>
              <a:gd name="connsiteY6" fmla="*/ 1246682 h 2480872"/>
              <a:gd name="connsiteX7" fmla="*/ 47469 w 4332158"/>
              <a:gd name="connsiteY7" fmla="*/ 916898 h 2480872"/>
              <a:gd name="connsiteX8" fmla="*/ 452203 w 4332158"/>
              <a:gd name="connsiteY8" fmla="*/ 482183 h 2480872"/>
              <a:gd name="connsiteX9" fmla="*/ 1321633 w 4332158"/>
              <a:gd name="connsiteY9" fmla="*/ 77449 h 2480872"/>
              <a:gd name="connsiteX10" fmla="*/ 1951220 w 4332158"/>
              <a:gd name="connsiteY10" fmla="*/ 17488 h 2480872"/>
              <a:gd name="connsiteX11" fmla="*/ 2640767 w 4332158"/>
              <a:gd name="connsiteY11" fmla="*/ 62459 h 2480872"/>
              <a:gd name="connsiteX12" fmla="*/ 3270354 w 4332158"/>
              <a:gd name="connsiteY12" fmla="*/ 137410 h 2480872"/>
              <a:gd name="connsiteX13" fmla="*/ 3690079 w 4332158"/>
              <a:gd name="connsiteY13" fmla="*/ 257331 h 2480872"/>
              <a:gd name="connsiteX14" fmla="*/ 4034853 w 4332158"/>
              <a:gd name="connsiteY14" fmla="*/ 497174 h 2480872"/>
              <a:gd name="connsiteX15" fmla="*/ 3959902 w 4332158"/>
              <a:gd name="connsiteY15" fmla="*/ 781987 h 2480872"/>
              <a:gd name="connsiteX16" fmla="*/ 4229725 w 4332158"/>
              <a:gd name="connsiteY16" fmla="*/ 901908 h 2480872"/>
              <a:gd name="connsiteX17" fmla="*/ 4304676 w 4332158"/>
              <a:gd name="connsiteY17" fmla="*/ 1141751 h 2480872"/>
              <a:gd name="connsiteX18" fmla="*/ 4064833 w 4332158"/>
              <a:gd name="connsiteY18" fmla="*/ 1336623 h 2480872"/>
              <a:gd name="connsiteX19" fmla="*/ 3480217 w 4332158"/>
              <a:gd name="connsiteY19" fmla="*/ 1576465 h 2480872"/>
              <a:gd name="connsiteX20" fmla="*/ 3135443 w 4332158"/>
              <a:gd name="connsiteY20" fmla="*/ 1726367 h 2480872"/>
              <a:gd name="connsiteX21" fmla="*/ 2730708 w 4332158"/>
              <a:gd name="connsiteY21" fmla="*/ 2011180 h 2480872"/>
              <a:gd name="connsiteX22" fmla="*/ 2400925 w 4332158"/>
              <a:gd name="connsiteY22" fmla="*/ 2355954 h 2480872"/>
              <a:gd name="connsiteX23" fmla="*/ 2221043 w 4332158"/>
              <a:gd name="connsiteY23" fmla="*/ 2475875 h 2480872"/>
              <a:gd name="connsiteX24" fmla="*/ 2086131 w 4332158"/>
              <a:gd name="connsiteY24" fmla="*/ 2385934 h 2480872"/>
              <a:gd name="connsiteX25" fmla="*/ 1981200 w 4332158"/>
              <a:gd name="connsiteY25" fmla="*/ 2131102 h 2480872"/>
              <a:gd name="connsiteX26" fmla="*/ 1876269 w 4332158"/>
              <a:gd name="connsiteY26" fmla="*/ 1921239 h 2480872"/>
              <a:gd name="connsiteX0" fmla="*/ 1876269 w 4332158"/>
              <a:gd name="connsiteY0" fmla="*/ 1921239 h 3566410"/>
              <a:gd name="connsiteX1" fmla="*/ 1411574 w 4332158"/>
              <a:gd name="connsiteY1" fmla="*/ 1936229 h 3566410"/>
              <a:gd name="connsiteX2" fmla="*/ 961869 w 4332158"/>
              <a:gd name="connsiteY2" fmla="*/ 1861279 h 3566410"/>
              <a:gd name="connsiteX3" fmla="*/ 692046 w 4332158"/>
              <a:gd name="connsiteY3" fmla="*/ 1636426 h 3566410"/>
              <a:gd name="connsiteX4" fmla="*/ 722026 w 4332158"/>
              <a:gd name="connsiteY4" fmla="*/ 1381593 h 3566410"/>
              <a:gd name="connsiteX5" fmla="*/ 647076 w 4332158"/>
              <a:gd name="connsiteY5" fmla="*/ 1246682 h 3566410"/>
              <a:gd name="connsiteX6" fmla="*/ 167390 w 4332158"/>
              <a:gd name="connsiteY6" fmla="*/ 1246682 h 3566410"/>
              <a:gd name="connsiteX7" fmla="*/ 47469 w 4332158"/>
              <a:gd name="connsiteY7" fmla="*/ 916898 h 3566410"/>
              <a:gd name="connsiteX8" fmla="*/ 452203 w 4332158"/>
              <a:gd name="connsiteY8" fmla="*/ 482183 h 3566410"/>
              <a:gd name="connsiteX9" fmla="*/ 1321633 w 4332158"/>
              <a:gd name="connsiteY9" fmla="*/ 77449 h 3566410"/>
              <a:gd name="connsiteX10" fmla="*/ 1951220 w 4332158"/>
              <a:gd name="connsiteY10" fmla="*/ 17488 h 3566410"/>
              <a:gd name="connsiteX11" fmla="*/ 2640767 w 4332158"/>
              <a:gd name="connsiteY11" fmla="*/ 62459 h 3566410"/>
              <a:gd name="connsiteX12" fmla="*/ 3270354 w 4332158"/>
              <a:gd name="connsiteY12" fmla="*/ 137410 h 3566410"/>
              <a:gd name="connsiteX13" fmla="*/ 3690079 w 4332158"/>
              <a:gd name="connsiteY13" fmla="*/ 257331 h 3566410"/>
              <a:gd name="connsiteX14" fmla="*/ 4034853 w 4332158"/>
              <a:gd name="connsiteY14" fmla="*/ 497174 h 3566410"/>
              <a:gd name="connsiteX15" fmla="*/ 3959902 w 4332158"/>
              <a:gd name="connsiteY15" fmla="*/ 781987 h 3566410"/>
              <a:gd name="connsiteX16" fmla="*/ 4229725 w 4332158"/>
              <a:gd name="connsiteY16" fmla="*/ 901908 h 3566410"/>
              <a:gd name="connsiteX17" fmla="*/ 4304676 w 4332158"/>
              <a:gd name="connsiteY17" fmla="*/ 1141751 h 3566410"/>
              <a:gd name="connsiteX18" fmla="*/ 4064833 w 4332158"/>
              <a:gd name="connsiteY18" fmla="*/ 1336623 h 3566410"/>
              <a:gd name="connsiteX19" fmla="*/ 3480217 w 4332158"/>
              <a:gd name="connsiteY19" fmla="*/ 1576465 h 3566410"/>
              <a:gd name="connsiteX20" fmla="*/ 3135443 w 4332158"/>
              <a:gd name="connsiteY20" fmla="*/ 1726367 h 3566410"/>
              <a:gd name="connsiteX21" fmla="*/ 2730708 w 4332158"/>
              <a:gd name="connsiteY21" fmla="*/ 2011180 h 3566410"/>
              <a:gd name="connsiteX22" fmla="*/ 2400925 w 4332158"/>
              <a:gd name="connsiteY22" fmla="*/ 2355954 h 3566410"/>
              <a:gd name="connsiteX23" fmla="*/ 1688892 w 4332158"/>
              <a:gd name="connsiteY23" fmla="*/ 3561413 h 3566410"/>
              <a:gd name="connsiteX24" fmla="*/ 2086131 w 4332158"/>
              <a:gd name="connsiteY24" fmla="*/ 2385934 h 3566410"/>
              <a:gd name="connsiteX25" fmla="*/ 1981200 w 4332158"/>
              <a:gd name="connsiteY25" fmla="*/ 2131102 h 3566410"/>
              <a:gd name="connsiteX26" fmla="*/ 1876269 w 4332158"/>
              <a:gd name="connsiteY26" fmla="*/ 1921239 h 3566410"/>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876269 w 4332158"/>
              <a:gd name="connsiteY26" fmla="*/ 1921239 h 3698823"/>
              <a:gd name="connsiteX0" fmla="*/ 1917492 w 4332158"/>
              <a:gd name="connsiteY0" fmla="*/ 1961213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917492 w 4332158"/>
              <a:gd name="connsiteY26" fmla="*/ 1961213 h 3698823"/>
              <a:gd name="connsiteX0" fmla="*/ 1688892 w 4332158"/>
              <a:gd name="connsiteY0" fmla="*/ 2046761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688892 w 4332158"/>
              <a:gd name="connsiteY26" fmla="*/ 2046761 h 3698823"/>
              <a:gd name="connsiteX0" fmla="*/ 1688892 w 4332158"/>
              <a:gd name="connsiteY0" fmla="*/ 2046761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55692 w 4332158"/>
              <a:gd name="connsiteY21" fmla="*/ 2275361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688892 w 4332158"/>
              <a:gd name="connsiteY26" fmla="*/ 2046761 h 3698823"/>
              <a:gd name="connsiteX0" fmla="*/ 1688892 w 4332158"/>
              <a:gd name="connsiteY0" fmla="*/ 2046761 h 3674155"/>
              <a:gd name="connsiteX1" fmla="*/ 1411574 w 4332158"/>
              <a:gd name="connsiteY1" fmla="*/ 1936229 h 3674155"/>
              <a:gd name="connsiteX2" fmla="*/ 961869 w 4332158"/>
              <a:gd name="connsiteY2" fmla="*/ 1861279 h 3674155"/>
              <a:gd name="connsiteX3" fmla="*/ 692046 w 4332158"/>
              <a:gd name="connsiteY3" fmla="*/ 1636426 h 3674155"/>
              <a:gd name="connsiteX4" fmla="*/ 722026 w 4332158"/>
              <a:gd name="connsiteY4" fmla="*/ 1381593 h 3674155"/>
              <a:gd name="connsiteX5" fmla="*/ 647076 w 4332158"/>
              <a:gd name="connsiteY5" fmla="*/ 1246682 h 3674155"/>
              <a:gd name="connsiteX6" fmla="*/ 167390 w 4332158"/>
              <a:gd name="connsiteY6" fmla="*/ 1246682 h 3674155"/>
              <a:gd name="connsiteX7" fmla="*/ 47469 w 4332158"/>
              <a:gd name="connsiteY7" fmla="*/ 916898 h 3674155"/>
              <a:gd name="connsiteX8" fmla="*/ 452203 w 4332158"/>
              <a:gd name="connsiteY8" fmla="*/ 482183 h 3674155"/>
              <a:gd name="connsiteX9" fmla="*/ 1321633 w 4332158"/>
              <a:gd name="connsiteY9" fmla="*/ 77449 h 3674155"/>
              <a:gd name="connsiteX10" fmla="*/ 1951220 w 4332158"/>
              <a:gd name="connsiteY10" fmla="*/ 17488 h 3674155"/>
              <a:gd name="connsiteX11" fmla="*/ 2640767 w 4332158"/>
              <a:gd name="connsiteY11" fmla="*/ 62459 h 3674155"/>
              <a:gd name="connsiteX12" fmla="*/ 3270354 w 4332158"/>
              <a:gd name="connsiteY12" fmla="*/ 137410 h 3674155"/>
              <a:gd name="connsiteX13" fmla="*/ 3690079 w 4332158"/>
              <a:gd name="connsiteY13" fmla="*/ 257331 h 3674155"/>
              <a:gd name="connsiteX14" fmla="*/ 4034853 w 4332158"/>
              <a:gd name="connsiteY14" fmla="*/ 497174 h 3674155"/>
              <a:gd name="connsiteX15" fmla="*/ 3959902 w 4332158"/>
              <a:gd name="connsiteY15" fmla="*/ 781987 h 3674155"/>
              <a:gd name="connsiteX16" fmla="*/ 4229725 w 4332158"/>
              <a:gd name="connsiteY16" fmla="*/ 901908 h 3674155"/>
              <a:gd name="connsiteX17" fmla="*/ 4304676 w 4332158"/>
              <a:gd name="connsiteY17" fmla="*/ 1141751 h 3674155"/>
              <a:gd name="connsiteX18" fmla="*/ 4064833 w 4332158"/>
              <a:gd name="connsiteY18" fmla="*/ 1336623 h 3674155"/>
              <a:gd name="connsiteX19" fmla="*/ 3480217 w 4332158"/>
              <a:gd name="connsiteY19" fmla="*/ 1576465 h 3674155"/>
              <a:gd name="connsiteX20" fmla="*/ 3135443 w 4332158"/>
              <a:gd name="connsiteY20" fmla="*/ 1726367 h 3674155"/>
              <a:gd name="connsiteX21" fmla="*/ 2755692 w 4332158"/>
              <a:gd name="connsiteY21" fmla="*/ 2275361 h 3674155"/>
              <a:gd name="connsiteX22" fmla="*/ 2222292 w 4332158"/>
              <a:gd name="connsiteY22" fmla="*/ 2503961 h 3674155"/>
              <a:gd name="connsiteX23" fmla="*/ 1688892 w 4332158"/>
              <a:gd name="connsiteY23" fmla="*/ 3561413 h 3674155"/>
              <a:gd name="connsiteX24" fmla="*/ 1765092 w 4332158"/>
              <a:gd name="connsiteY24" fmla="*/ 3180413 h 3674155"/>
              <a:gd name="connsiteX25" fmla="*/ 1917492 w 4332158"/>
              <a:gd name="connsiteY25" fmla="*/ 2266013 h 3674155"/>
              <a:gd name="connsiteX26" fmla="*/ 1688892 w 4332158"/>
              <a:gd name="connsiteY26" fmla="*/ 2046761 h 3674155"/>
              <a:gd name="connsiteX0" fmla="*/ 1688892 w 4332158"/>
              <a:gd name="connsiteY0" fmla="*/ 2046761 h 3674155"/>
              <a:gd name="connsiteX1" fmla="*/ 1411574 w 4332158"/>
              <a:gd name="connsiteY1" fmla="*/ 1936229 h 3674155"/>
              <a:gd name="connsiteX2" fmla="*/ 961869 w 4332158"/>
              <a:gd name="connsiteY2" fmla="*/ 1861279 h 3674155"/>
              <a:gd name="connsiteX3" fmla="*/ 692046 w 4332158"/>
              <a:gd name="connsiteY3" fmla="*/ 1636426 h 3674155"/>
              <a:gd name="connsiteX4" fmla="*/ 722026 w 4332158"/>
              <a:gd name="connsiteY4" fmla="*/ 1381593 h 3674155"/>
              <a:gd name="connsiteX5" fmla="*/ 647076 w 4332158"/>
              <a:gd name="connsiteY5" fmla="*/ 1246682 h 3674155"/>
              <a:gd name="connsiteX6" fmla="*/ 167390 w 4332158"/>
              <a:gd name="connsiteY6" fmla="*/ 1246682 h 3674155"/>
              <a:gd name="connsiteX7" fmla="*/ 47469 w 4332158"/>
              <a:gd name="connsiteY7" fmla="*/ 916898 h 3674155"/>
              <a:gd name="connsiteX8" fmla="*/ 452203 w 4332158"/>
              <a:gd name="connsiteY8" fmla="*/ 482183 h 3674155"/>
              <a:gd name="connsiteX9" fmla="*/ 1321633 w 4332158"/>
              <a:gd name="connsiteY9" fmla="*/ 77449 h 3674155"/>
              <a:gd name="connsiteX10" fmla="*/ 1951220 w 4332158"/>
              <a:gd name="connsiteY10" fmla="*/ 17488 h 3674155"/>
              <a:gd name="connsiteX11" fmla="*/ 2640767 w 4332158"/>
              <a:gd name="connsiteY11" fmla="*/ 62459 h 3674155"/>
              <a:gd name="connsiteX12" fmla="*/ 3270354 w 4332158"/>
              <a:gd name="connsiteY12" fmla="*/ 137410 h 3674155"/>
              <a:gd name="connsiteX13" fmla="*/ 3690079 w 4332158"/>
              <a:gd name="connsiteY13" fmla="*/ 257331 h 3674155"/>
              <a:gd name="connsiteX14" fmla="*/ 4034853 w 4332158"/>
              <a:gd name="connsiteY14" fmla="*/ 497174 h 3674155"/>
              <a:gd name="connsiteX15" fmla="*/ 3959902 w 4332158"/>
              <a:gd name="connsiteY15" fmla="*/ 781987 h 3674155"/>
              <a:gd name="connsiteX16" fmla="*/ 4229725 w 4332158"/>
              <a:gd name="connsiteY16" fmla="*/ 901908 h 3674155"/>
              <a:gd name="connsiteX17" fmla="*/ 4304676 w 4332158"/>
              <a:gd name="connsiteY17" fmla="*/ 1141751 h 3674155"/>
              <a:gd name="connsiteX18" fmla="*/ 4064833 w 4332158"/>
              <a:gd name="connsiteY18" fmla="*/ 1336623 h 3674155"/>
              <a:gd name="connsiteX19" fmla="*/ 3480217 w 4332158"/>
              <a:gd name="connsiteY19" fmla="*/ 1576465 h 3674155"/>
              <a:gd name="connsiteX20" fmla="*/ 3135443 w 4332158"/>
              <a:gd name="connsiteY20" fmla="*/ 1726367 h 3674155"/>
              <a:gd name="connsiteX21" fmla="*/ 2755692 w 4332158"/>
              <a:gd name="connsiteY21" fmla="*/ 2351561 h 3674155"/>
              <a:gd name="connsiteX22" fmla="*/ 2222292 w 4332158"/>
              <a:gd name="connsiteY22" fmla="*/ 2503961 h 3674155"/>
              <a:gd name="connsiteX23" fmla="*/ 1688892 w 4332158"/>
              <a:gd name="connsiteY23" fmla="*/ 3561413 h 3674155"/>
              <a:gd name="connsiteX24" fmla="*/ 1765092 w 4332158"/>
              <a:gd name="connsiteY24" fmla="*/ 3180413 h 3674155"/>
              <a:gd name="connsiteX25" fmla="*/ 1917492 w 4332158"/>
              <a:gd name="connsiteY25" fmla="*/ 2266013 h 3674155"/>
              <a:gd name="connsiteX26" fmla="*/ 1688892 w 4332158"/>
              <a:gd name="connsiteY26" fmla="*/ 2046761 h 36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2158" h="3674155">
                <a:moveTo>
                  <a:pt x="1688892" y="2046761"/>
                </a:moveTo>
                <a:cubicBezTo>
                  <a:pt x="1604572" y="1991797"/>
                  <a:pt x="1532745" y="1967143"/>
                  <a:pt x="1411574" y="1936229"/>
                </a:cubicBezTo>
                <a:cubicBezTo>
                  <a:pt x="1290403" y="1905315"/>
                  <a:pt x="1081790" y="1911246"/>
                  <a:pt x="961869" y="1861279"/>
                </a:cubicBezTo>
                <a:cubicBezTo>
                  <a:pt x="841948" y="1811312"/>
                  <a:pt x="732020" y="1716373"/>
                  <a:pt x="692046" y="1636426"/>
                </a:cubicBezTo>
                <a:cubicBezTo>
                  <a:pt x="652072" y="1556479"/>
                  <a:pt x="729521" y="1446550"/>
                  <a:pt x="722026" y="1381593"/>
                </a:cubicBezTo>
                <a:cubicBezTo>
                  <a:pt x="714531" y="1316636"/>
                  <a:pt x="739515" y="1269167"/>
                  <a:pt x="647076" y="1246682"/>
                </a:cubicBezTo>
                <a:cubicBezTo>
                  <a:pt x="554637" y="1224197"/>
                  <a:pt x="267325" y="1301646"/>
                  <a:pt x="167390" y="1246682"/>
                </a:cubicBezTo>
                <a:cubicBezTo>
                  <a:pt x="67455" y="1191718"/>
                  <a:pt x="0" y="1044314"/>
                  <a:pt x="47469" y="916898"/>
                </a:cubicBezTo>
                <a:cubicBezTo>
                  <a:pt x="94938" y="789482"/>
                  <a:pt x="239842" y="622091"/>
                  <a:pt x="452203" y="482183"/>
                </a:cubicBezTo>
                <a:cubicBezTo>
                  <a:pt x="664564" y="342275"/>
                  <a:pt x="1071797" y="154898"/>
                  <a:pt x="1321633" y="77449"/>
                </a:cubicBezTo>
                <a:cubicBezTo>
                  <a:pt x="1571469" y="0"/>
                  <a:pt x="1731364" y="19986"/>
                  <a:pt x="1951220" y="17488"/>
                </a:cubicBezTo>
                <a:cubicBezTo>
                  <a:pt x="2171076" y="14990"/>
                  <a:pt x="2420912" y="42472"/>
                  <a:pt x="2640767" y="62459"/>
                </a:cubicBezTo>
                <a:cubicBezTo>
                  <a:pt x="2860622" y="82446"/>
                  <a:pt x="3095469" y="104931"/>
                  <a:pt x="3270354" y="137410"/>
                </a:cubicBezTo>
                <a:cubicBezTo>
                  <a:pt x="3445239" y="169889"/>
                  <a:pt x="3562662" y="197370"/>
                  <a:pt x="3690079" y="257331"/>
                </a:cubicBezTo>
                <a:cubicBezTo>
                  <a:pt x="3817496" y="317292"/>
                  <a:pt x="3989883" y="409731"/>
                  <a:pt x="4034853" y="497174"/>
                </a:cubicBezTo>
                <a:cubicBezTo>
                  <a:pt x="4079823" y="584617"/>
                  <a:pt x="3927423" y="714531"/>
                  <a:pt x="3959902" y="781987"/>
                </a:cubicBezTo>
                <a:cubicBezTo>
                  <a:pt x="3992381" y="849443"/>
                  <a:pt x="4172263" y="841947"/>
                  <a:pt x="4229725" y="901908"/>
                </a:cubicBezTo>
                <a:cubicBezTo>
                  <a:pt x="4287187" y="961869"/>
                  <a:pt x="4332158" y="1069299"/>
                  <a:pt x="4304676" y="1141751"/>
                </a:cubicBezTo>
                <a:cubicBezTo>
                  <a:pt x="4277194" y="1214204"/>
                  <a:pt x="4202243" y="1264171"/>
                  <a:pt x="4064833" y="1336623"/>
                </a:cubicBezTo>
                <a:cubicBezTo>
                  <a:pt x="3927423" y="1409075"/>
                  <a:pt x="3635115" y="1511508"/>
                  <a:pt x="3480217" y="1576465"/>
                </a:cubicBezTo>
                <a:cubicBezTo>
                  <a:pt x="3325319" y="1641422"/>
                  <a:pt x="3256197" y="1597184"/>
                  <a:pt x="3135443" y="1726367"/>
                </a:cubicBezTo>
                <a:cubicBezTo>
                  <a:pt x="3014689" y="1855550"/>
                  <a:pt x="2907884" y="2221962"/>
                  <a:pt x="2755692" y="2351561"/>
                </a:cubicBezTo>
                <a:cubicBezTo>
                  <a:pt x="2603500" y="2481160"/>
                  <a:pt x="2400092" y="2302319"/>
                  <a:pt x="2222292" y="2503961"/>
                </a:cubicBezTo>
                <a:cubicBezTo>
                  <a:pt x="2044492" y="2705603"/>
                  <a:pt x="1765092" y="3448671"/>
                  <a:pt x="1688892" y="3561413"/>
                </a:cubicBezTo>
                <a:cubicBezTo>
                  <a:pt x="1612692" y="3674155"/>
                  <a:pt x="1603948" y="3445031"/>
                  <a:pt x="1765092" y="3180413"/>
                </a:cubicBezTo>
                <a:cubicBezTo>
                  <a:pt x="1813810" y="2942028"/>
                  <a:pt x="1930192" y="2454955"/>
                  <a:pt x="1917492" y="2266013"/>
                </a:cubicBezTo>
                <a:cubicBezTo>
                  <a:pt x="1904792" y="2077071"/>
                  <a:pt x="1773212" y="2101725"/>
                  <a:pt x="1688892" y="2046761"/>
                </a:cubicBezTo>
                <a:close/>
              </a:path>
            </a:pathLst>
          </a:custGeom>
          <a:blipFill dpi="0" rotWithShape="1">
            <a:blip r:embed="rId4" cstate="print">
              <a:alphaModFix amt="81000"/>
            </a:blip>
            <a:srcRect/>
            <a:tile tx="0" ty="0" sx="100000" sy="100000" flip="none" algn="tl"/>
          </a:blipFill>
          <a:ln w="1016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p:cNvGrpSpPr/>
          <p:nvPr/>
        </p:nvGrpSpPr>
        <p:grpSpPr>
          <a:xfrm rot="528838">
            <a:off x="3981643" y="29917"/>
            <a:ext cx="4632684" cy="3292196"/>
            <a:chOff x="4465028" y="-219252"/>
            <a:chExt cx="4632684" cy="3292196"/>
          </a:xfrm>
        </p:grpSpPr>
        <p:pic>
          <p:nvPicPr>
            <p:cNvPr id="106"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627677">
              <a:off x="4718080" y="2388425"/>
              <a:ext cx="431467" cy="937572"/>
            </a:xfrm>
            <a:prstGeom prst="rect">
              <a:avLst/>
            </a:prstGeom>
            <a:noFill/>
          </p:spPr>
        </p:pic>
        <p:grpSp>
          <p:nvGrpSpPr>
            <p:cNvPr id="107" name="Group 52"/>
            <p:cNvGrpSpPr/>
            <p:nvPr/>
          </p:nvGrpSpPr>
          <p:grpSpPr>
            <a:xfrm>
              <a:off x="4917335" y="-219252"/>
              <a:ext cx="4180377" cy="2412596"/>
              <a:chOff x="4917335" y="-219252"/>
              <a:chExt cx="4180377" cy="2412596"/>
            </a:xfrm>
          </p:grpSpPr>
          <p:pic>
            <p:nvPicPr>
              <p:cNvPr id="108"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329152">
                <a:off x="5173596" y="1498577"/>
                <a:ext cx="438506" cy="951027"/>
              </a:xfrm>
              <a:prstGeom prst="rect">
                <a:avLst/>
              </a:prstGeom>
              <a:noFill/>
            </p:spPr>
          </p:pic>
          <p:pic>
            <p:nvPicPr>
              <p:cNvPr id="109"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868547">
                <a:off x="6320058" y="1223289"/>
                <a:ext cx="431467" cy="937572"/>
              </a:xfrm>
              <a:prstGeom prst="rect">
                <a:avLst/>
              </a:prstGeom>
              <a:noFill/>
            </p:spPr>
          </p:pic>
          <p:pic>
            <p:nvPicPr>
              <p:cNvPr id="110"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6703347" y="483075"/>
                <a:ext cx="438506" cy="951027"/>
              </a:xfrm>
              <a:prstGeom prst="rect">
                <a:avLst/>
              </a:prstGeom>
              <a:noFill/>
            </p:spPr>
          </p:pic>
          <p:pic>
            <p:nvPicPr>
              <p:cNvPr id="111"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159251">
                <a:off x="7842832" y="431993"/>
                <a:ext cx="431467" cy="937572"/>
              </a:xfrm>
              <a:prstGeom prst="rect">
                <a:avLst/>
              </a:prstGeom>
              <a:noFill/>
            </p:spPr>
          </p:pic>
          <p:pic>
            <p:nvPicPr>
              <p:cNvPr id="112"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8402946" y="-475513"/>
                <a:ext cx="438506" cy="951027"/>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2000"/>
                                        <p:tgtEl>
                                          <p:spTgt spid="104"/>
                                        </p:tgtEl>
                                      </p:cBhvr>
                                    </p:animEffect>
                                  </p:childTnLst>
                                </p:cTn>
                              </p:par>
                            </p:childTnLst>
                          </p:cTn>
                        </p:par>
                        <p:par>
                          <p:cTn id="8" fill="hold">
                            <p:stCondLst>
                              <p:cond delay="2000"/>
                            </p:stCondLst>
                            <p:childTnLst>
                              <p:par>
                                <p:cTn id="9" presetID="18" presetClass="entr" presetSubtype="3"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strips(upRight)">
                                      <p:cBhvr>
                                        <p:cTn id="11" dur="2000"/>
                                        <p:tgtEl>
                                          <p:spTgt spid="105"/>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2000"/>
                                        <p:tgtEl>
                                          <p:spTgt spid="53"/>
                                        </p:tgtEl>
                                      </p:cBhvr>
                                    </p:animEffect>
                                    <p:anim calcmode="lin" valueType="num">
                                      <p:cBhvr>
                                        <p:cTn id="17" dur="2000" fill="hold"/>
                                        <p:tgtEl>
                                          <p:spTgt spid="53"/>
                                        </p:tgtEl>
                                        <p:attrNameLst>
                                          <p:attrName>ppt_x</p:attrName>
                                        </p:attrNameLst>
                                      </p:cBhvr>
                                      <p:tavLst>
                                        <p:tav tm="0">
                                          <p:val>
                                            <p:strVal val="#ppt_x"/>
                                          </p:val>
                                        </p:tav>
                                        <p:tav tm="100000">
                                          <p:val>
                                            <p:strVal val="#ppt_x"/>
                                          </p:val>
                                        </p:tav>
                                      </p:tavLst>
                                    </p:anim>
                                    <p:anim calcmode="lin" valueType="num">
                                      <p:cBhvr>
                                        <p:cTn id="18" dur="2000" fill="hold"/>
                                        <p:tgtEl>
                                          <p:spTgt spid="53"/>
                                        </p:tgtEl>
                                        <p:attrNameLst>
                                          <p:attrName>ppt_y</p:attrName>
                                        </p:attrNameLst>
                                      </p:cBhvr>
                                      <p:tavLst>
                                        <p:tav tm="0">
                                          <p:val>
                                            <p:strVal val="#ppt_y-.1"/>
                                          </p:val>
                                        </p:tav>
                                        <p:tav tm="100000">
                                          <p:val>
                                            <p:strVal val="#ppt_y"/>
                                          </p:val>
                                        </p:tav>
                                      </p:tavLst>
                                    </p:anim>
                                  </p:childTnLst>
                                </p:cTn>
                              </p:par>
                              <p:par>
                                <p:cTn id="19" presetID="42" presetClass="exit" presetSubtype="0" fill="hold" nodeType="withEffect">
                                  <p:stCondLst>
                                    <p:cond delay="0"/>
                                  </p:stCondLst>
                                  <p:childTnLst>
                                    <p:animEffect transition="out" filter="fade">
                                      <p:cBhvr>
                                        <p:cTn id="20" dur="2000"/>
                                        <p:tgtEl>
                                          <p:spTgt spid="128"/>
                                        </p:tgtEl>
                                      </p:cBhvr>
                                    </p:animEffect>
                                    <p:anim calcmode="lin" valueType="num">
                                      <p:cBhvr>
                                        <p:cTn id="21" dur="2000"/>
                                        <p:tgtEl>
                                          <p:spTgt spid="128"/>
                                        </p:tgtEl>
                                        <p:attrNameLst>
                                          <p:attrName>ppt_x</p:attrName>
                                        </p:attrNameLst>
                                      </p:cBhvr>
                                      <p:tavLst>
                                        <p:tav tm="0">
                                          <p:val>
                                            <p:strVal val="ppt_x"/>
                                          </p:val>
                                        </p:tav>
                                        <p:tav tm="100000">
                                          <p:val>
                                            <p:strVal val="ppt_x"/>
                                          </p:val>
                                        </p:tav>
                                      </p:tavLst>
                                    </p:anim>
                                    <p:anim calcmode="lin" valueType="num">
                                      <p:cBhvr>
                                        <p:cTn id="22" dur="2000"/>
                                        <p:tgtEl>
                                          <p:spTgt spid="128"/>
                                        </p:tgtEl>
                                        <p:attrNameLst>
                                          <p:attrName>ppt_y</p:attrName>
                                        </p:attrNameLst>
                                      </p:cBhvr>
                                      <p:tavLst>
                                        <p:tav tm="0">
                                          <p:val>
                                            <p:strVal val="ppt_y"/>
                                          </p:val>
                                        </p:tav>
                                        <p:tav tm="100000">
                                          <p:val>
                                            <p:strVal val="ppt_y+.1"/>
                                          </p:val>
                                        </p:tav>
                                      </p:tavLst>
                                    </p:anim>
                                    <p:set>
                                      <p:cBhvr>
                                        <p:cTn id="23" dur="1" fill="hold">
                                          <p:stCondLst>
                                            <p:cond delay="1999"/>
                                          </p:stCondLst>
                                        </p:cTn>
                                        <p:tgtEl>
                                          <p:spTgt spid="12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104"/>
                                        </p:tgtEl>
                                      </p:cBhvr>
                                    </p:animEffect>
                                    <p:set>
                                      <p:cBhvr>
                                        <p:cTn id="26" dur="1" fill="hold">
                                          <p:stCondLst>
                                            <p:cond delay="999"/>
                                          </p:stCondLst>
                                        </p:cTn>
                                        <p:tgtEl>
                                          <p:spTgt spid="10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105"/>
                                        </p:tgtEl>
                                      </p:cBhvr>
                                    </p:animEffect>
                                    <p:set>
                                      <p:cBhvr>
                                        <p:cTn id="29" dur="1" fill="hold">
                                          <p:stCondLst>
                                            <p:cond delay="999"/>
                                          </p:stCondLst>
                                        </p:cTn>
                                        <p:tgtEl>
                                          <p:spTgt spid="10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35"/>
                                        </p:tgtEl>
                                      </p:cBhvr>
                                    </p:animEffect>
                                    <p:set>
                                      <p:cBhvr>
                                        <p:cTn id="32"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04" grpId="0" animBg="1"/>
      <p:bldP spid="104"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sp>
        <p:nvSpPr>
          <p:cNvPr id="70" name="TextBox 69"/>
          <p:cNvSpPr txBox="1"/>
          <p:nvPr/>
        </p:nvSpPr>
        <p:spPr>
          <a:xfrm>
            <a:off x="6019800" y="838200"/>
            <a:ext cx="1046953" cy="461665"/>
          </a:xfrm>
          <a:prstGeom prst="rect">
            <a:avLst/>
          </a:prstGeom>
          <a:solidFill>
            <a:srgbClr val="FFFF00"/>
          </a:solidFill>
        </p:spPr>
        <p:txBody>
          <a:bodyPr wrap="none" rtlCol="0">
            <a:spAutoFit/>
          </a:bodyPr>
          <a:lstStyle/>
          <a:p>
            <a:r>
              <a:rPr lang="en-US" sz="2400" b="1" dirty="0" smtClean="0"/>
              <a:t>AMER.</a:t>
            </a:r>
            <a:endParaRPr lang="en-US" sz="2400" b="1" dirty="0"/>
          </a:p>
        </p:txBody>
      </p:sp>
      <p:sp>
        <p:nvSpPr>
          <p:cNvPr id="73" name="Freeform 72"/>
          <p:cNvSpPr/>
          <p:nvPr/>
        </p:nvSpPr>
        <p:spPr>
          <a:xfrm>
            <a:off x="2473377" y="1419069"/>
            <a:ext cx="1211705" cy="297304"/>
          </a:xfrm>
          <a:custGeom>
            <a:avLst/>
            <a:gdLst>
              <a:gd name="connsiteX0" fmla="*/ 1094282 w 1211705"/>
              <a:gd name="connsiteY0" fmla="*/ 34977 h 297304"/>
              <a:gd name="connsiteX1" fmla="*/ 434715 w 1211705"/>
              <a:gd name="connsiteY1" fmla="*/ 49967 h 297304"/>
              <a:gd name="connsiteX2" fmla="*/ 29980 w 1211705"/>
              <a:gd name="connsiteY2" fmla="*/ 49967 h 297304"/>
              <a:gd name="connsiteX3" fmla="*/ 254833 w 1211705"/>
              <a:gd name="connsiteY3" fmla="*/ 154898 h 297304"/>
              <a:gd name="connsiteX4" fmla="*/ 659567 w 1211705"/>
              <a:gd name="connsiteY4" fmla="*/ 259829 h 297304"/>
              <a:gd name="connsiteX5" fmla="*/ 1094282 w 1211705"/>
              <a:gd name="connsiteY5" fmla="*/ 259829 h 297304"/>
              <a:gd name="connsiteX6" fmla="*/ 1139253 w 1211705"/>
              <a:gd name="connsiteY6" fmla="*/ 259829 h 297304"/>
              <a:gd name="connsiteX7" fmla="*/ 1094282 w 1211705"/>
              <a:gd name="connsiteY7" fmla="*/ 34977 h 29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1705" h="297304">
                <a:moveTo>
                  <a:pt x="1094282" y="34977"/>
                </a:moveTo>
                <a:cubicBezTo>
                  <a:pt x="976859" y="0"/>
                  <a:pt x="612099" y="47469"/>
                  <a:pt x="434715" y="49967"/>
                </a:cubicBezTo>
                <a:cubicBezTo>
                  <a:pt x="257331" y="52465"/>
                  <a:pt x="59960" y="32479"/>
                  <a:pt x="29980" y="49967"/>
                </a:cubicBezTo>
                <a:cubicBezTo>
                  <a:pt x="0" y="67455"/>
                  <a:pt x="149902" y="119921"/>
                  <a:pt x="254833" y="154898"/>
                </a:cubicBezTo>
                <a:cubicBezTo>
                  <a:pt x="359764" y="189875"/>
                  <a:pt x="519659" y="242341"/>
                  <a:pt x="659567" y="259829"/>
                </a:cubicBezTo>
                <a:cubicBezTo>
                  <a:pt x="799475" y="277317"/>
                  <a:pt x="1094282" y="259829"/>
                  <a:pt x="1094282" y="259829"/>
                </a:cubicBezTo>
                <a:cubicBezTo>
                  <a:pt x="1174230" y="259829"/>
                  <a:pt x="1139253" y="297304"/>
                  <a:pt x="1139253" y="259829"/>
                </a:cubicBezTo>
                <a:cubicBezTo>
                  <a:pt x="1139253" y="222354"/>
                  <a:pt x="1211705" y="69954"/>
                  <a:pt x="1094282" y="34977"/>
                </a:cubicBezTo>
                <a:close/>
              </a:path>
            </a:pathLst>
          </a:custGeom>
          <a:solidFill>
            <a:srgbClr val="0070C0">
              <a:alpha val="5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4649450" y="1434059"/>
            <a:ext cx="1401579" cy="302302"/>
          </a:xfrm>
          <a:custGeom>
            <a:avLst/>
            <a:gdLst>
              <a:gd name="connsiteX0" fmla="*/ 162393 w 1401579"/>
              <a:gd name="connsiteY0" fmla="*/ 34977 h 302302"/>
              <a:gd name="connsiteX1" fmla="*/ 1076793 w 1401579"/>
              <a:gd name="connsiteY1" fmla="*/ 64957 h 302302"/>
              <a:gd name="connsiteX2" fmla="*/ 1316635 w 1401579"/>
              <a:gd name="connsiteY2" fmla="*/ 49967 h 302302"/>
              <a:gd name="connsiteX3" fmla="*/ 1331625 w 1401579"/>
              <a:gd name="connsiteY3" fmla="*/ 124918 h 302302"/>
              <a:gd name="connsiteX4" fmla="*/ 1331625 w 1401579"/>
              <a:gd name="connsiteY4" fmla="*/ 169889 h 302302"/>
              <a:gd name="connsiteX5" fmla="*/ 911901 w 1401579"/>
              <a:gd name="connsiteY5" fmla="*/ 214859 h 302302"/>
              <a:gd name="connsiteX6" fmla="*/ 327284 w 1401579"/>
              <a:gd name="connsiteY6" fmla="*/ 229849 h 302302"/>
              <a:gd name="connsiteX7" fmla="*/ 102432 w 1401579"/>
              <a:gd name="connsiteY7" fmla="*/ 274820 h 302302"/>
              <a:gd name="connsiteX8" fmla="*/ 162393 w 1401579"/>
              <a:gd name="connsiteY8" fmla="*/ 34977 h 3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579" h="302302">
                <a:moveTo>
                  <a:pt x="162393" y="34977"/>
                </a:moveTo>
                <a:cubicBezTo>
                  <a:pt x="324787" y="0"/>
                  <a:pt x="884419" y="62459"/>
                  <a:pt x="1076793" y="64957"/>
                </a:cubicBezTo>
                <a:cubicBezTo>
                  <a:pt x="1269167" y="67455"/>
                  <a:pt x="1274163" y="39974"/>
                  <a:pt x="1316635" y="49967"/>
                </a:cubicBezTo>
                <a:cubicBezTo>
                  <a:pt x="1359107" y="59961"/>
                  <a:pt x="1329127" y="104931"/>
                  <a:pt x="1331625" y="124918"/>
                </a:cubicBezTo>
                <a:cubicBezTo>
                  <a:pt x="1334123" y="144905"/>
                  <a:pt x="1401579" y="154899"/>
                  <a:pt x="1331625" y="169889"/>
                </a:cubicBezTo>
                <a:cubicBezTo>
                  <a:pt x="1261671" y="184879"/>
                  <a:pt x="1079291" y="204866"/>
                  <a:pt x="911901" y="214859"/>
                </a:cubicBezTo>
                <a:cubicBezTo>
                  <a:pt x="744511" y="224852"/>
                  <a:pt x="462195" y="219856"/>
                  <a:pt x="327284" y="229849"/>
                </a:cubicBezTo>
                <a:cubicBezTo>
                  <a:pt x="192373" y="239842"/>
                  <a:pt x="127416" y="302302"/>
                  <a:pt x="102432" y="274820"/>
                </a:cubicBezTo>
                <a:cubicBezTo>
                  <a:pt x="77448" y="247338"/>
                  <a:pt x="0" y="69954"/>
                  <a:pt x="162393" y="34977"/>
                </a:cubicBezTo>
                <a:close/>
              </a:path>
            </a:pathLst>
          </a:custGeom>
          <a:solidFill>
            <a:schemeClr val="accent2">
              <a:lumMod val="60000"/>
              <a:lumOff val="40000"/>
              <a:alpha val="73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0"/>
          <p:cNvGrpSpPr/>
          <p:nvPr/>
        </p:nvGrpSpPr>
        <p:grpSpPr>
          <a:xfrm>
            <a:off x="1371600" y="909935"/>
            <a:ext cx="1019831" cy="2900065"/>
            <a:chOff x="1371600" y="909935"/>
            <a:chExt cx="1019831" cy="2900065"/>
          </a:xfrm>
        </p:grpSpPr>
        <p:sp>
          <p:nvSpPr>
            <p:cNvPr id="77" name="TextBox 76"/>
            <p:cNvSpPr txBox="1"/>
            <p:nvPr/>
          </p:nvSpPr>
          <p:spPr>
            <a:xfrm>
              <a:off x="1371600" y="909935"/>
              <a:ext cx="1019831" cy="461665"/>
            </a:xfrm>
            <a:prstGeom prst="rect">
              <a:avLst/>
            </a:prstGeom>
            <a:solidFill>
              <a:srgbClr val="FF0000"/>
            </a:solidFill>
            <a:ln>
              <a:solidFill>
                <a:schemeClr val="tx1"/>
              </a:solidFill>
            </a:ln>
          </p:spPr>
          <p:txBody>
            <a:bodyPr wrap="none" rtlCol="0">
              <a:spAutoFit/>
            </a:bodyPr>
            <a:lstStyle/>
            <a:p>
              <a:r>
                <a:rPr lang="en-US" sz="2400" b="1" dirty="0" smtClean="0">
                  <a:solidFill>
                    <a:schemeClr val="bg1"/>
                  </a:solidFill>
                </a:rPr>
                <a:t>M YBP</a:t>
              </a:r>
              <a:endParaRPr lang="en-US" sz="2400" b="1" dirty="0">
                <a:solidFill>
                  <a:schemeClr val="bg1"/>
                </a:solidFill>
              </a:endParaRPr>
            </a:p>
          </p:txBody>
        </p:sp>
        <p:cxnSp>
          <p:nvCxnSpPr>
            <p:cNvPr id="79" name="Straight Arrow Connector 78"/>
            <p:cNvCxnSpPr/>
            <p:nvPr/>
          </p:nvCxnSpPr>
          <p:spPr>
            <a:xfrm>
              <a:off x="1600200" y="1371600"/>
              <a:ext cx="23484" cy="24384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82"/>
          <p:cNvGrpSpPr/>
          <p:nvPr/>
        </p:nvGrpSpPr>
        <p:grpSpPr>
          <a:xfrm>
            <a:off x="76200" y="6396335"/>
            <a:ext cx="1600200" cy="461665"/>
            <a:chOff x="-6052122" y="4410670"/>
            <a:chExt cx="1600200" cy="461665"/>
          </a:xfrm>
        </p:grpSpPr>
        <p:cxnSp>
          <p:nvCxnSpPr>
            <p:cNvPr id="85" name="Straight Arrow Connector 84"/>
            <p:cNvCxnSpPr/>
            <p:nvPr/>
          </p:nvCxnSpPr>
          <p:spPr>
            <a:xfrm>
              <a:off x="-4953000" y="4717703"/>
              <a:ext cx="501078" cy="2232"/>
            </a:xfrm>
            <a:prstGeom prst="straightConnector1">
              <a:avLst/>
            </a:prstGeom>
            <a:ln w="762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6052122" y="4410670"/>
              <a:ext cx="1175322" cy="461665"/>
            </a:xfrm>
            <a:prstGeom prst="rect">
              <a:avLst/>
            </a:prstGeom>
            <a:solidFill>
              <a:srgbClr val="FF0000">
                <a:alpha val="99000"/>
              </a:srgbClr>
            </a:solidFill>
            <a:ln>
              <a:solidFill>
                <a:schemeClr val="tx1"/>
              </a:solidFill>
            </a:ln>
          </p:spPr>
          <p:txBody>
            <a:bodyPr wrap="none" rtlCol="0">
              <a:spAutoFit/>
            </a:bodyPr>
            <a:lstStyle/>
            <a:p>
              <a:r>
                <a:rPr lang="en-US" sz="2400" b="1" dirty="0" smtClean="0">
                  <a:solidFill>
                    <a:schemeClr val="bg1"/>
                  </a:solidFill>
                </a:rPr>
                <a:t>2M YBP</a:t>
              </a:r>
              <a:endParaRPr lang="en-US" sz="2400" b="1" dirty="0">
                <a:solidFill>
                  <a:schemeClr val="bg1"/>
                </a:solidFill>
              </a:endParaRPr>
            </a:p>
          </p:txBody>
        </p:sp>
      </p:grpSp>
      <p:sp>
        <p:nvSpPr>
          <p:cNvPr id="88" name="Freeform 87"/>
          <p:cNvSpPr/>
          <p:nvPr/>
        </p:nvSpPr>
        <p:spPr>
          <a:xfrm>
            <a:off x="4072535" y="6250899"/>
            <a:ext cx="604395" cy="670809"/>
          </a:xfrm>
          <a:custGeom>
            <a:avLst/>
            <a:gdLst>
              <a:gd name="connsiteX0" fmla="*/ 289809 w 559632"/>
              <a:gd name="connsiteY0" fmla="*/ 539645 h 627088"/>
              <a:gd name="connsiteX1" fmla="*/ 259829 w 559632"/>
              <a:gd name="connsiteY1" fmla="*/ 374753 h 627088"/>
              <a:gd name="connsiteX2" fmla="*/ 334780 w 559632"/>
              <a:gd name="connsiteY2" fmla="*/ 149901 h 627088"/>
              <a:gd name="connsiteX3" fmla="*/ 514662 w 559632"/>
              <a:gd name="connsiteY3" fmla="*/ 44970 h 627088"/>
              <a:gd name="connsiteX4" fmla="*/ 64957 w 559632"/>
              <a:gd name="connsiteY4" fmla="*/ 29980 h 627088"/>
              <a:gd name="connsiteX5" fmla="*/ 124917 w 559632"/>
              <a:gd name="connsiteY5" fmla="*/ 224852 h 627088"/>
              <a:gd name="connsiteX6" fmla="*/ 94937 w 559632"/>
              <a:gd name="connsiteY6" fmla="*/ 569626 h 627088"/>
              <a:gd name="connsiteX7" fmla="*/ 289809 w 559632"/>
              <a:gd name="connsiteY7" fmla="*/ 539645 h 627088"/>
              <a:gd name="connsiteX0" fmla="*/ 378501 w 559632"/>
              <a:gd name="connsiteY0" fmla="*/ 607101 h 639580"/>
              <a:gd name="connsiteX1" fmla="*/ 259829 w 559632"/>
              <a:gd name="connsiteY1" fmla="*/ 374753 h 639580"/>
              <a:gd name="connsiteX2" fmla="*/ 334780 w 559632"/>
              <a:gd name="connsiteY2" fmla="*/ 149901 h 639580"/>
              <a:gd name="connsiteX3" fmla="*/ 514662 w 559632"/>
              <a:gd name="connsiteY3" fmla="*/ 44970 h 639580"/>
              <a:gd name="connsiteX4" fmla="*/ 64957 w 559632"/>
              <a:gd name="connsiteY4" fmla="*/ 29980 h 639580"/>
              <a:gd name="connsiteX5" fmla="*/ 124917 w 559632"/>
              <a:gd name="connsiteY5" fmla="*/ 224852 h 639580"/>
              <a:gd name="connsiteX6" fmla="*/ 94937 w 559632"/>
              <a:gd name="connsiteY6" fmla="*/ 569626 h 639580"/>
              <a:gd name="connsiteX7" fmla="*/ 378501 w 559632"/>
              <a:gd name="connsiteY7" fmla="*/ 607101 h 639580"/>
              <a:gd name="connsiteX0" fmla="*/ 423264 w 604395"/>
              <a:gd name="connsiteY0" fmla="*/ 607101 h 670809"/>
              <a:gd name="connsiteX1" fmla="*/ 304592 w 604395"/>
              <a:gd name="connsiteY1" fmla="*/ 374753 h 670809"/>
              <a:gd name="connsiteX2" fmla="*/ 379543 w 604395"/>
              <a:gd name="connsiteY2" fmla="*/ 149901 h 670809"/>
              <a:gd name="connsiteX3" fmla="*/ 559425 w 604395"/>
              <a:gd name="connsiteY3" fmla="*/ 44970 h 670809"/>
              <a:gd name="connsiteX4" fmla="*/ 109720 w 604395"/>
              <a:gd name="connsiteY4" fmla="*/ 29980 h 670809"/>
              <a:gd name="connsiteX5" fmla="*/ 169680 w 604395"/>
              <a:gd name="connsiteY5" fmla="*/ 224852 h 670809"/>
              <a:gd name="connsiteX6" fmla="*/ 42264 w 604395"/>
              <a:gd name="connsiteY6" fmla="*/ 607101 h 670809"/>
              <a:gd name="connsiteX7" fmla="*/ 423264 w 604395"/>
              <a:gd name="connsiteY7" fmla="*/ 607101 h 67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95" h="670809">
                <a:moveTo>
                  <a:pt x="423264" y="607101"/>
                </a:moveTo>
                <a:cubicBezTo>
                  <a:pt x="466985" y="568376"/>
                  <a:pt x="311879" y="450953"/>
                  <a:pt x="304592" y="374753"/>
                </a:cubicBezTo>
                <a:cubicBezTo>
                  <a:pt x="297305" y="298553"/>
                  <a:pt x="337071" y="204865"/>
                  <a:pt x="379543" y="149901"/>
                </a:cubicBezTo>
                <a:cubicBezTo>
                  <a:pt x="422015" y="94937"/>
                  <a:pt x="604395" y="64957"/>
                  <a:pt x="559425" y="44970"/>
                </a:cubicBezTo>
                <a:cubicBezTo>
                  <a:pt x="514455" y="24983"/>
                  <a:pt x="174677" y="0"/>
                  <a:pt x="109720" y="29980"/>
                </a:cubicBezTo>
                <a:cubicBezTo>
                  <a:pt x="44763" y="59960"/>
                  <a:pt x="180923" y="128665"/>
                  <a:pt x="169680" y="224852"/>
                </a:cubicBezTo>
                <a:cubicBezTo>
                  <a:pt x="158437" y="321039"/>
                  <a:pt x="0" y="543393"/>
                  <a:pt x="42264" y="607101"/>
                </a:cubicBezTo>
                <a:cubicBezTo>
                  <a:pt x="84528" y="670809"/>
                  <a:pt x="379543" y="645826"/>
                  <a:pt x="423264" y="607101"/>
                </a:cubicBezTo>
                <a:close/>
              </a:path>
            </a:pathLst>
          </a:cu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67"/>
          <p:cNvGrpSpPr/>
          <p:nvPr/>
        </p:nvGrpSpPr>
        <p:grpSpPr>
          <a:xfrm>
            <a:off x="2429187" y="838200"/>
            <a:ext cx="1228413" cy="6019800"/>
            <a:chOff x="2429187" y="838200"/>
            <a:chExt cx="1228413" cy="6019800"/>
          </a:xfrm>
        </p:grpSpPr>
        <p:sp>
          <p:nvSpPr>
            <p:cNvPr id="62" name="Rectangle 61"/>
            <p:cNvSpPr/>
            <p:nvPr/>
          </p:nvSpPr>
          <p:spPr>
            <a:xfrm>
              <a:off x="2514600" y="1295400"/>
              <a:ext cx="1066800" cy="5562600"/>
            </a:xfrm>
            <a:prstGeom prst="rect">
              <a:avLst/>
            </a:prstGeom>
            <a:noFill/>
            <a:ln w="76200">
              <a:solidFill>
                <a:srgbClr val="0070C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429187" y="838200"/>
              <a:ext cx="1228413" cy="461665"/>
            </a:xfrm>
            <a:prstGeom prst="rect">
              <a:avLst/>
            </a:prstGeom>
            <a:solidFill>
              <a:srgbClr val="0070C0"/>
            </a:solidFill>
          </p:spPr>
          <p:txBody>
            <a:bodyPr wrap="none" rtlCol="0">
              <a:spAutoFit/>
            </a:bodyPr>
            <a:lstStyle/>
            <a:p>
              <a:r>
                <a:rPr lang="en-US" sz="2400" b="1" dirty="0" smtClean="0">
                  <a:solidFill>
                    <a:schemeClr val="bg1"/>
                  </a:solidFill>
                </a:rPr>
                <a:t>EUROPE</a:t>
              </a:r>
              <a:endParaRPr lang="en-US" sz="2400" b="1" dirty="0">
                <a:solidFill>
                  <a:schemeClr val="bg1"/>
                </a:solidFill>
              </a:endParaRPr>
            </a:p>
          </p:txBody>
        </p:sp>
      </p:grpSp>
      <p:grpSp>
        <p:nvGrpSpPr>
          <p:cNvPr id="101" name="Group 82"/>
          <p:cNvGrpSpPr/>
          <p:nvPr/>
        </p:nvGrpSpPr>
        <p:grpSpPr>
          <a:xfrm>
            <a:off x="76200" y="5939135"/>
            <a:ext cx="4856814" cy="461665"/>
            <a:chOff x="-6052122" y="4482405"/>
            <a:chExt cx="4856814" cy="461665"/>
          </a:xfrm>
        </p:grpSpPr>
        <p:sp>
          <p:nvSpPr>
            <p:cNvPr id="102" name="TextBox 101"/>
            <p:cNvSpPr txBox="1"/>
            <p:nvPr/>
          </p:nvSpPr>
          <p:spPr>
            <a:xfrm>
              <a:off x="-6052122" y="4482405"/>
              <a:ext cx="846707" cy="461665"/>
            </a:xfrm>
            <a:prstGeom prst="rect">
              <a:avLst/>
            </a:prstGeom>
            <a:solidFill>
              <a:srgbClr val="FF0000">
                <a:alpha val="99000"/>
              </a:srgbClr>
            </a:solidFill>
            <a:ln>
              <a:solidFill>
                <a:schemeClr val="tx1"/>
              </a:solidFill>
            </a:ln>
          </p:spPr>
          <p:txBody>
            <a:bodyPr wrap="none" rtlCol="0">
              <a:spAutoFit/>
            </a:bodyPr>
            <a:lstStyle/>
            <a:p>
              <a:r>
                <a:rPr lang="en-US" sz="2400" b="1" dirty="0" smtClean="0">
                  <a:solidFill>
                    <a:schemeClr val="bg1"/>
                  </a:solidFill>
                </a:rPr>
                <a:t>1.8M</a:t>
              </a:r>
              <a:endParaRPr lang="en-US" sz="2400" b="1" dirty="0">
                <a:solidFill>
                  <a:schemeClr val="bg1"/>
                </a:solidFill>
              </a:endParaRPr>
            </a:p>
          </p:txBody>
        </p:sp>
        <p:cxnSp>
          <p:nvCxnSpPr>
            <p:cNvPr id="103" name="Straight Arrow Connector 102"/>
            <p:cNvCxnSpPr>
              <a:endCxn id="57" idx="4"/>
            </p:cNvCxnSpPr>
            <p:nvPr/>
          </p:nvCxnSpPr>
          <p:spPr>
            <a:xfrm flipV="1">
              <a:off x="-5189175" y="4749198"/>
              <a:ext cx="3993867" cy="42472"/>
            </a:xfrm>
            <a:prstGeom prst="straightConnector1">
              <a:avLst/>
            </a:pr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8" name="Group 68"/>
          <p:cNvGrpSpPr/>
          <p:nvPr/>
        </p:nvGrpSpPr>
        <p:grpSpPr>
          <a:xfrm>
            <a:off x="4800600" y="838200"/>
            <a:ext cx="1219200" cy="6019800"/>
            <a:chOff x="4800600" y="838200"/>
            <a:chExt cx="1219200" cy="6019800"/>
          </a:xfrm>
        </p:grpSpPr>
        <p:sp>
          <p:nvSpPr>
            <p:cNvPr id="63" name="Rectangle 62"/>
            <p:cNvSpPr/>
            <p:nvPr/>
          </p:nvSpPr>
          <p:spPr>
            <a:xfrm>
              <a:off x="4800600" y="1295400"/>
              <a:ext cx="1219200" cy="5562600"/>
            </a:xfrm>
            <a:prstGeom prst="rect">
              <a:avLst/>
            </a:prstGeom>
            <a:noFill/>
            <a:ln w="76200">
              <a:solidFill>
                <a:schemeClr val="accent2">
                  <a:lumMod val="60000"/>
                  <a:lumOff val="40000"/>
                </a:schemeClr>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800600" y="838200"/>
              <a:ext cx="1219199" cy="461665"/>
            </a:xfrm>
            <a:prstGeom prst="rect">
              <a:avLst/>
            </a:prstGeom>
            <a:solidFill>
              <a:schemeClr val="accent2">
                <a:lumMod val="75000"/>
              </a:schemeClr>
            </a:solidFill>
          </p:spPr>
          <p:txBody>
            <a:bodyPr wrap="square" rtlCol="0">
              <a:spAutoFit/>
            </a:bodyPr>
            <a:lstStyle/>
            <a:p>
              <a:pPr algn="ctr"/>
              <a:r>
                <a:rPr lang="en-US" sz="2400" b="1" dirty="0" smtClean="0">
                  <a:solidFill>
                    <a:schemeClr val="bg1"/>
                  </a:solidFill>
                </a:rPr>
                <a:t>ASIA</a:t>
              </a:r>
              <a:endParaRPr lang="en-US" sz="2400" b="1" dirty="0">
                <a:solidFill>
                  <a:schemeClr val="bg1"/>
                </a:solidFill>
              </a:endParaRPr>
            </a:p>
          </p:txBody>
        </p:sp>
      </p:grpSp>
      <p:grpSp>
        <p:nvGrpSpPr>
          <p:cNvPr id="116" name="Group 82"/>
          <p:cNvGrpSpPr/>
          <p:nvPr/>
        </p:nvGrpSpPr>
        <p:grpSpPr>
          <a:xfrm>
            <a:off x="76200" y="5181600"/>
            <a:ext cx="4840574" cy="461665"/>
            <a:chOff x="-6052122" y="4482405"/>
            <a:chExt cx="4840574" cy="461665"/>
          </a:xfrm>
        </p:grpSpPr>
        <p:sp>
          <p:nvSpPr>
            <p:cNvPr id="117" name="TextBox 116"/>
            <p:cNvSpPr txBox="1"/>
            <p:nvPr/>
          </p:nvSpPr>
          <p:spPr>
            <a:xfrm>
              <a:off x="-6052122" y="4482405"/>
              <a:ext cx="846707" cy="461665"/>
            </a:xfrm>
            <a:prstGeom prst="rect">
              <a:avLst/>
            </a:prstGeom>
            <a:solidFill>
              <a:srgbClr val="FF0000">
                <a:alpha val="99000"/>
              </a:srgbClr>
            </a:solidFill>
            <a:ln>
              <a:solidFill>
                <a:schemeClr val="tx1"/>
              </a:solidFill>
            </a:ln>
          </p:spPr>
          <p:txBody>
            <a:bodyPr wrap="none" rtlCol="0">
              <a:spAutoFit/>
            </a:bodyPr>
            <a:lstStyle/>
            <a:p>
              <a:r>
                <a:rPr lang="en-US" sz="2400" b="1" dirty="0" smtClean="0">
                  <a:solidFill>
                    <a:schemeClr val="bg1"/>
                  </a:solidFill>
                </a:rPr>
                <a:t>1.5M</a:t>
              </a:r>
              <a:endParaRPr lang="en-US" sz="2400" b="1" dirty="0">
                <a:solidFill>
                  <a:schemeClr val="bg1"/>
                </a:solidFill>
              </a:endParaRPr>
            </a:p>
          </p:txBody>
        </p:sp>
        <p:cxnSp>
          <p:nvCxnSpPr>
            <p:cNvPr id="120" name="Straight Arrow Connector 119"/>
            <p:cNvCxnSpPr/>
            <p:nvPr/>
          </p:nvCxnSpPr>
          <p:spPr>
            <a:xfrm flipV="1">
              <a:off x="-5205415" y="4749198"/>
              <a:ext cx="3993867" cy="42472"/>
            </a:xfrm>
            <a:prstGeom prst="straightConnector1">
              <a:avLst/>
            </a:pr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123" name="Group 82"/>
          <p:cNvGrpSpPr/>
          <p:nvPr/>
        </p:nvGrpSpPr>
        <p:grpSpPr>
          <a:xfrm>
            <a:off x="76200" y="4572000"/>
            <a:ext cx="3505200" cy="461665"/>
            <a:chOff x="-6052122" y="4482405"/>
            <a:chExt cx="3505200" cy="461665"/>
          </a:xfrm>
        </p:grpSpPr>
        <p:sp>
          <p:nvSpPr>
            <p:cNvPr id="127" name="TextBox 126"/>
            <p:cNvSpPr txBox="1"/>
            <p:nvPr/>
          </p:nvSpPr>
          <p:spPr>
            <a:xfrm>
              <a:off x="-6052122" y="4482405"/>
              <a:ext cx="846707" cy="461665"/>
            </a:xfrm>
            <a:prstGeom prst="rect">
              <a:avLst/>
            </a:prstGeom>
            <a:solidFill>
              <a:srgbClr val="FF0000">
                <a:alpha val="99000"/>
              </a:srgbClr>
            </a:solidFill>
            <a:ln>
              <a:solidFill>
                <a:schemeClr val="tx1"/>
              </a:solidFill>
            </a:ln>
          </p:spPr>
          <p:txBody>
            <a:bodyPr wrap="none" rtlCol="0">
              <a:spAutoFit/>
            </a:bodyPr>
            <a:lstStyle/>
            <a:p>
              <a:r>
                <a:rPr lang="en-US" sz="2400" b="1" dirty="0" smtClean="0">
                  <a:solidFill>
                    <a:schemeClr val="bg1"/>
                  </a:solidFill>
                </a:rPr>
                <a:t>1.3M</a:t>
              </a:r>
              <a:endParaRPr lang="en-US" sz="2400" b="1" dirty="0">
                <a:solidFill>
                  <a:schemeClr val="bg1"/>
                </a:solidFill>
              </a:endParaRPr>
            </a:p>
          </p:txBody>
        </p:sp>
        <p:cxnSp>
          <p:nvCxnSpPr>
            <p:cNvPr id="128" name="Straight Arrow Connector 127"/>
            <p:cNvCxnSpPr/>
            <p:nvPr/>
          </p:nvCxnSpPr>
          <p:spPr>
            <a:xfrm flipV="1">
              <a:off x="-5205415" y="4787205"/>
              <a:ext cx="2658493" cy="4465"/>
            </a:xfrm>
            <a:prstGeom prst="straightConnector1">
              <a:avLst/>
            </a:pr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129" name="Group 82"/>
          <p:cNvGrpSpPr/>
          <p:nvPr/>
        </p:nvGrpSpPr>
        <p:grpSpPr>
          <a:xfrm>
            <a:off x="76200" y="2971800"/>
            <a:ext cx="3505200" cy="461665"/>
            <a:chOff x="-6052122" y="4482405"/>
            <a:chExt cx="3505200" cy="461665"/>
          </a:xfrm>
        </p:grpSpPr>
        <p:sp>
          <p:nvSpPr>
            <p:cNvPr id="130" name="TextBox 129"/>
            <p:cNvSpPr txBox="1"/>
            <p:nvPr/>
          </p:nvSpPr>
          <p:spPr>
            <a:xfrm>
              <a:off x="-6052122" y="4482405"/>
              <a:ext cx="846707" cy="461665"/>
            </a:xfrm>
            <a:prstGeom prst="rect">
              <a:avLst/>
            </a:prstGeom>
            <a:solidFill>
              <a:srgbClr val="FF0000">
                <a:alpha val="99000"/>
              </a:srgbClr>
            </a:solidFill>
            <a:ln>
              <a:solidFill>
                <a:schemeClr val="tx1"/>
              </a:solidFill>
            </a:ln>
          </p:spPr>
          <p:txBody>
            <a:bodyPr wrap="none" rtlCol="0">
              <a:spAutoFit/>
            </a:bodyPr>
            <a:lstStyle/>
            <a:p>
              <a:r>
                <a:rPr lang="en-US" sz="2400" b="1" dirty="0" smtClean="0">
                  <a:solidFill>
                    <a:schemeClr val="bg1"/>
                  </a:solidFill>
                </a:rPr>
                <a:t>0.7M</a:t>
              </a:r>
              <a:endParaRPr lang="en-US" sz="2400" b="1" dirty="0">
                <a:solidFill>
                  <a:schemeClr val="bg1"/>
                </a:solidFill>
              </a:endParaRPr>
            </a:p>
          </p:txBody>
        </p:sp>
        <p:cxnSp>
          <p:nvCxnSpPr>
            <p:cNvPr id="131" name="Straight Arrow Connector 130"/>
            <p:cNvCxnSpPr/>
            <p:nvPr/>
          </p:nvCxnSpPr>
          <p:spPr>
            <a:xfrm flipV="1">
              <a:off x="-5205415" y="4787205"/>
              <a:ext cx="2658493" cy="4466"/>
            </a:xfrm>
            <a:prstGeom prst="straightConnector1">
              <a:avLst/>
            </a:pr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7" name="Group 64"/>
          <p:cNvGrpSpPr/>
          <p:nvPr/>
        </p:nvGrpSpPr>
        <p:grpSpPr>
          <a:xfrm>
            <a:off x="3657600" y="838200"/>
            <a:ext cx="1116011" cy="6019800"/>
            <a:chOff x="3657600" y="838200"/>
            <a:chExt cx="1116011" cy="6019800"/>
          </a:xfrm>
        </p:grpSpPr>
        <p:sp>
          <p:nvSpPr>
            <p:cNvPr id="55" name="Rectangle 54"/>
            <p:cNvSpPr/>
            <p:nvPr/>
          </p:nvSpPr>
          <p:spPr>
            <a:xfrm>
              <a:off x="3657600" y="1295400"/>
              <a:ext cx="1066800" cy="5562600"/>
            </a:xfrm>
            <a:prstGeom prst="rect">
              <a:avLst/>
            </a:prstGeom>
            <a:noFill/>
            <a:ln w="76200">
              <a:solidFill>
                <a:srgbClr val="00B05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3657600" y="838200"/>
              <a:ext cx="1116011" cy="461665"/>
            </a:xfrm>
            <a:prstGeom prst="rect">
              <a:avLst/>
            </a:prstGeom>
            <a:solidFill>
              <a:srgbClr val="FF0000"/>
            </a:solidFill>
          </p:spPr>
          <p:txBody>
            <a:bodyPr wrap="none" rtlCol="0">
              <a:spAutoFit/>
            </a:bodyPr>
            <a:lstStyle/>
            <a:p>
              <a:r>
                <a:rPr lang="en-US" sz="2400" b="1" dirty="0" smtClean="0">
                  <a:solidFill>
                    <a:schemeClr val="bg1"/>
                  </a:solidFill>
                </a:rPr>
                <a:t>AFRICA</a:t>
              </a:r>
              <a:endParaRPr lang="en-US" sz="2400" b="1" dirty="0">
                <a:solidFill>
                  <a:schemeClr val="bg1"/>
                </a:solidFill>
              </a:endParaRPr>
            </a:p>
          </p:txBody>
        </p:sp>
      </p:grpSp>
      <p:grpSp>
        <p:nvGrpSpPr>
          <p:cNvPr id="135" name="Group 82"/>
          <p:cNvGrpSpPr/>
          <p:nvPr/>
        </p:nvGrpSpPr>
        <p:grpSpPr>
          <a:xfrm>
            <a:off x="76200" y="2514600"/>
            <a:ext cx="4724400" cy="461665"/>
            <a:chOff x="-6052122" y="4482405"/>
            <a:chExt cx="4724400" cy="461665"/>
          </a:xfrm>
        </p:grpSpPr>
        <p:sp>
          <p:nvSpPr>
            <p:cNvPr id="136" name="TextBox 135"/>
            <p:cNvSpPr txBox="1"/>
            <p:nvPr/>
          </p:nvSpPr>
          <p:spPr>
            <a:xfrm>
              <a:off x="-6052122" y="4482405"/>
              <a:ext cx="846707" cy="461665"/>
            </a:xfrm>
            <a:prstGeom prst="rect">
              <a:avLst/>
            </a:prstGeom>
            <a:solidFill>
              <a:srgbClr val="FF0000">
                <a:alpha val="99000"/>
              </a:srgbClr>
            </a:solidFill>
            <a:ln>
              <a:solidFill>
                <a:schemeClr val="tx1"/>
              </a:solidFill>
            </a:ln>
          </p:spPr>
          <p:txBody>
            <a:bodyPr wrap="none" rtlCol="0">
              <a:spAutoFit/>
            </a:bodyPr>
            <a:lstStyle/>
            <a:p>
              <a:r>
                <a:rPr lang="en-US" sz="2400" b="1" dirty="0" smtClean="0">
                  <a:solidFill>
                    <a:schemeClr val="bg1"/>
                  </a:solidFill>
                </a:rPr>
                <a:t>0.5M</a:t>
              </a:r>
              <a:endParaRPr lang="en-US" sz="2400" b="1" dirty="0">
                <a:solidFill>
                  <a:schemeClr val="bg1"/>
                </a:solidFill>
              </a:endParaRPr>
            </a:p>
          </p:txBody>
        </p:sp>
        <p:cxnSp>
          <p:nvCxnSpPr>
            <p:cNvPr id="137" name="Straight Arrow Connector 136"/>
            <p:cNvCxnSpPr/>
            <p:nvPr/>
          </p:nvCxnSpPr>
          <p:spPr>
            <a:xfrm flipV="1">
              <a:off x="-5205415" y="4787205"/>
              <a:ext cx="3877693" cy="4466"/>
            </a:xfrm>
            <a:prstGeom prst="straightConnector1">
              <a:avLst/>
            </a:pr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152" name="TextBox 151"/>
          <p:cNvSpPr txBox="1"/>
          <p:nvPr/>
        </p:nvSpPr>
        <p:spPr>
          <a:xfrm>
            <a:off x="3657600" y="838200"/>
            <a:ext cx="1116011" cy="461665"/>
          </a:xfrm>
          <a:prstGeom prst="rect">
            <a:avLst/>
          </a:prstGeom>
          <a:solidFill>
            <a:srgbClr val="00B050"/>
          </a:solidFill>
        </p:spPr>
        <p:txBody>
          <a:bodyPr wrap="none" rtlCol="0">
            <a:spAutoFit/>
          </a:bodyPr>
          <a:lstStyle/>
          <a:p>
            <a:r>
              <a:rPr lang="en-US" sz="2400" b="1" dirty="0" smtClean="0">
                <a:solidFill>
                  <a:schemeClr val="bg1"/>
                </a:solidFill>
              </a:rPr>
              <a:t>AFRICA</a:t>
            </a:r>
            <a:endParaRPr lang="en-US" sz="2400" b="1" dirty="0">
              <a:solidFill>
                <a:schemeClr val="bg1"/>
              </a:solidFill>
            </a:endParaRPr>
          </a:p>
        </p:txBody>
      </p:sp>
      <p:cxnSp>
        <p:nvCxnSpPr>
          <p:cNvPr id="146" name="Straight Arrow Connector 145"/>
          <p:cNvCxnSpPr/>
          <p:nvPr/>
        </p:nvCxnSpPr>
        <p:spPr>
          <a:xfrm>
            <a:off x="2667000" y="1295400"/>
            <a:ext cx="3723877" cy="4465"/>
          </a:xfrm>
          <a:prstGeom prst="straightConnector1">
            <a:avLst/>
          </a:prstGeom>
          <a:ln w="76200">
            <a:solidFill>
              <a:srgbClr val="FF0000"/>
            </a:solidFill>
            <a:headEnd type="arrow"/>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4419600" y="5734611"/>
            <a:ext cx="4715079" cy="1067771"/>
            <a:chOff x="4419600" y="5734611"/>
            <a:chExt cx="4715079" cy="1067771"/>
          </a:xfrm>
        </p:grpSpPr>
        <p:cxnSp>
          <p:nvCxnSpPr>
            <p:cNvPr id="71" name="Straight Arrow Connector 70"/>
            <p:cNvCxnSpPr>
              <a:endCxn id="68" idx="1"/>
            </p:cNvCxnSpPr>
            <p:nvPr/>
          </p:nvCxnSpPr>
          <p:spPr>
            <a:xfrm flipV="1">
              <a:off x="4419600" y="6532619"/>
              <a:ext cx="1784249" cy="269763"/>
            </a:xfrm>
            <a:prstGeom prst="straightConnector1">
              <a:avLst/>
            </a:prstGeom>
            <a:ln w="76200">
              <a:solidFill>
                <a:schemeClr val="accent1">
                  <a:lumMod val="20000"/>
                  <a:lumOff val="80000"/>
                </a:schemeClr>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8" name="TextBox 67"/>
            <p:cNvSpPr txBox="1"/>
            <p:nvPr/>
          </p:nvSpPr>
          <p:spPr>
            <a:xfrm rot="20707708">
              <a:off x="6153927" y="5734611"/>
              <a:ext cx="2980752" cy="830997"/>
            </a:xfrm>
            <a:prstGeom prst="rect">
              <a:avLst/>
            </a:prstGeom>
          </p:spPr>
          <p:txBody>
            <a:bodyPr wrap="none" rtlCol="0">
              <a:spAutoFit/>
            </a:bodyPr>
            <a:lstStyle/>
            <a:p>
              <a:r>
                <a:rPr lang="en-US" sz="2400" b="1" dirty="0" smtClean="0">
                  <a:solidFill>
                    <a:schemeClr val="tx2">
                      <a:lumMod val="50000"/>
                    </a:schemeClr>
                  </a:solidFill>
                </a:rPr>
                <a:t>Homo </a:t>
              </a:r>
              <a:r>
                <a:rPr lang="en-US" sz="2400" b="1" dirty="0" err="1" smtClean="0">
                  <a:solidFill>
                    <a:schemeClr val="tx2">
                      <a:lumMod val="50000"/>
                    </a:schemeClr>
                  </a:solidFill>
                </a:rPr>
                <a:t>gautengensis</a:t>
              </a:r>
              <a:r>
                <a:rPr lang="en-US" sz="2400" b="1" dirty="0" smtClean="0">
                  <a:solidFill>
                    <a:schemeClr val="tx2">
                      <a:lumMod val="50000"/>
                    </a:schemeClr>
                  </a:solidFill>
                </a:rPr>
                <a:t>??</a:t>
              </a:r>
            </a:p>
            <a:p>
              <a:r>
                <a:rPr lang="en-US" sz="2400" b="1" dirty="0" smtClean="0">
                  <a:solidFill>
                    <a:schemeClr val="tx2">
                      <a:lumMod val="50000"/>
                    </a:schemeClr>
                  </a:solidFill>
                </a:rPr>
                <a:t>Homo </a:t>
              </a:r>
              <a:r>
                <a:rPr lang="en-US" sz="2400" b="1" dirty="0" err="1" smtClean="0">
                  <a:solidFill>
                    <a:schemeClr val="tx2">
                      <a:lumMod val="50000"/>
                    </a:schemeClr>
                  </a:solidFill>
                </a:rPr>
                <a:t>naledi</a:t>
              </a:r>
              <a:r>
                <a:rPr lang="en-US" sz="2400" b="1" dirty="0" smtClean="0">
                  <a:solidFill>
                    <a:schemeClr val="tx2">
                      <a:lumMod val="50000"/>
                    </a:schemeClr>
                  </a:solidFill>
                </a:rPr>
                <a:t>??</a:t>
              </a:r>
              <a:endParaRPr lang="en-US" sz="2400" b="1" dirty="0">
                <a:solidFill>
                  <a:schemeClr val="tx2">
                    <a:lumMod val="50000"/>
                  </a:schemeClr>
                </a:solidFill>
              </a:endParaRPr>
            </a:p>
          </p:txBody>
        </p:sp>
      </p:grpSp>
      <p:grpSp>
        <p:nvGrpSpPr>
          <p:cNvPr id="82" name="Group 81"/>
          <p:cNvGrpSpPr/>
          <p:nvPr/>
        </p:nvGrpSpPr>
        <p:grpSpPr>
          <a:xfrm>
            <a:off x="4377127" y="5159967"/>
            <a:ext cx="4766096" cy="1465685"/>
            <a:chOff x="4377127" y="5159967"/>
            <a:chExt cx="4766096" cy="1465685"/>
          </a:xfrm>
        </p:grpSpPr>
        <p:cxnSp>
          <p:nvCxnSpPr>
            <p:cNvPr id="80" name="Straight Arrow Connector 79"/>
            <p:cNvCxnSpPr>
              <a:stCxn id="88" idx="1"/>
              <a:endCxn id="65" idx="1"/>
            </p:cNvCxnSpPr>
            <p:nvPr/>
          </p:nvCxnSpPr>
          <p:spPr>
            <a:xfrm flipV="1">
              <a:off x="4377127" y="5836871"/>
              <a:ext cx="1842634" cy="788781"/>
            </a:xfrm>
            <a:prstGeom prst="straightConnector1">
              <a:avLst/>
            </a:prstGeom>
            <a:ln w="76200">
              <a:solidFill>
                <a:schemeClr val="accent1">
                  <a:lumMod val="20000"/>
                  <a:lumOff val="80000"/>
                </a:schemeClr>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5" name="TextBox 64"/>
            <p:cNvSpPr txBox="1"/>
            <p:nvPr/>
          </p:nvSpPr>
          <p:spPr>
            <a:xfrm rot="20558946">
              <a:off x="6151698" y="5159967"/>
              <a:ext cx="2991525" cy="461665"/>
            </a:xfrm>
            <a:prstGeom prst="rect">
              <a:avLst/>
            </a:prstGeom>
          </p:spPr>
          <p:txBody>
            <a:bodyPr wrap="none" rtlCol="0">
              <a:spAutoFit/>
            </a:bodyPr>
            <a:lstStyle/>
            <a:p>
              <a:r>
                <a:rPr lang="en-US" sz="2400" b="1" dirty="0" smtClean="0">
                  <a:solidFill>
                    <a:schemeClr val="tx2">
                      <a:lumMod val="50000"/>
                    </a:schemeClr>
                  </a:solidFill>
                </a:rPr>
                <a:t>‘Handy-man’ (</a:t>
              </a:r>
              <a:r>
                <a:rPr lang="en-US" sz="2400" b="1" dirty="0" err="1" smtClean="0">
                  <a:solidFill>
                    <a:schemeClr val="tx2">
                      <a:lumMod val="50000"/>
                    </a:schemeClr>
                  </a:solidFill>
                </a:rPr>
                <a:t>habilis</a:t>
              </a:r>
              <a:r>
                <a:rPr lang="en-US" sz="2400" b="1" dirty="0" smtClean="0">
                  <a:solidFill>
                    <a:schemeClr val="tx2">
                      <a:lumMod val="50000"/>
                    </a:schemeClr>
                  </a:solidFill>
                </a:rPr>
                <a:t>) </a:t>
              </a:r>
              <a:endParaRPr lang="en-US" sz="2400" b="1" dirty="0">
                <a:solidFill>
                  <a:schemeClr val="tx2">
                    <a:lumMod val="50000"/>
                  </a:schemeClr>
                </a:solidFill>
              </a:endParaRPr>
            </a:p>
          </p:txBody>
        </p:sp>
      </p:grpSp>
      <p:sp>
        <p:nvSpPr>
          <p:cNvPr id="58" name="Freeform 57"/>
          <p:cNvSpPr/>
          <p:nvPr/>
        </p:nvSpPr>
        <p:spPr>
          <a:xfrm>
            <a:off x="4736892" y="1713875"/>
            <a:ext cx="1249180" cy="3939916"/>
          </a:xfrm>
          <a:custGeom>
            <a:avLst/>
            <a:gdLst>
              <a:gd name="connsiteX0" fmla="*/ 29980 w 1249180"/>
              <a:gd name="connsiteY0" fmla="*/ 2588302 h 3939916"/>
              <a:gd name="connsiteX1" fmla="*/ 209862 w 1249180"/>
              <a:gd name="connsiteY1" fmla="*/ 1913745 h 3939916"/>
              <a:gd name="connsiteX2" fmla="*/ 449705 w 1249180"/>
              <a:gd name="connsiteY2" fmla="*/ 1089286 h 3939916"/>
              <a:gd name="connsiteX3" fmla="*/ 704538 w 1249180"/>
              <a:gd name="connsiteY3" fmla="*/ 564630 h 3939916"/>
              <a:gd name="connsiteX4" fmla="*/ 839449 w 1249180"/>
              <a:gd name="connsiteY4" fmla="*/ 279817 h 3939916"/>
              <a:gd name="connsiteX5" fmla="*/ 1094282 w 1249180"/>
              <a:gd name="connsiteY5" fmla="*/ 24984 h 3939916"/>
              <a:gd name="connsiteX6" fmla="*/ 1199213 w 1249180"/>
              <a:gd name="connsiteY6" fmla="*/ 129915 h 3939916"/>
              <a:gd name="connsiteX7" fmla="*/ 1244183 w 1249180"/>
              <a:gd name="connsiteY7" fmla="*/ 684551 h 3939916"/>
              <a:gd name="connsiteX8" fmla="*/ 1169233 w 1249180"/>
              <a:gd name="connsiteY8" fmla="*/ 1239187 h 3939916"/>
              <a:gd name="connsiteX9" fmla="*/ 1214203 w 1249180"/>
              <a:gd name="connsiteY9" fmla="*/ 1928735 h 3939916"/>
              <a:gd name="connsiteX10" fmla="*/ 1154242 w 1249180"/>
              <a:gd name="connsiteY10" fmla="*/ 2513351 h 3939916"/>
              <a:gd name="connsiteX11" fmla="*/ 1124262 w 1249180"/>
              <a:gd name="connsiteY11" fmla="*/ 2933076 h 3939916"/>
              <a:gd name="connsiteX12" fmla="*/ 989351 w 1249180"/>
              <a:gd name="connsiteY12" fmla="*/ 3412761 h 3939916"/>
              <a:gd name="connsiteX13" fmla="*/ 779488 w 1249180"/>
              <a:gd name="connsiteY13" fmla="*/ 3547673 h 3939916"/>
              <a:gd name="connsiteX14" fmla="*/ 164892 w 1249180"/>
              <a:gd name="connsiteY14" fmla="*/ 3712564 h 3939916"/>
              <a:gd name="connsiteX15" fmla="*/ 29980 w 1249180"/>
              <a:gd name="connsiteY15" fmla="*/ 3772525 h 3939916"/>
              <a:gd name="connsiteX16" fmla="*/ 29980 w 1249180"/>
              <a:gd name="connsiteY16" fmla="*/ 3742545 h 3939916"/>
              <a:gd name="connsiteX17" fmla="*/ 29980 w 1249180"/>
              <a:gd name="connsiteY17" fmla="*/ 2588302 h 393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180" h="3939916">
                <a:moveTo>
                  <a:pt x="29980" y="2588302"/>
                </a:moveTo>
                <a:cubicBezTo>
                  <a:pt x="59960" y="2283502"/>
                  <a:pt x="139908" y="2163581"/>
                  <a:pt x="209862" y="1913745"/>
                </a:cubicBezTo>
                <a:cubicBezTo>
                  <a:pt x="279816" y="1663909"/>
                  <a:pt x="367259" y="1314139"/>
                  <a:pt x="449705" y="1089286"/>
                </a:cubicBezTo>
                <a:cubicBezTo>
                  <a:pt x="532151" y="864434"/>
                  <a:pt x="639581" y="699541"/>
                  <a:pt x="704538" y="564630"/>
                </a:cubicBezTo>
                <a:cubicBezTo>
                  <a:pt x="769495" y="429719"/>
                  <a:pt x="774492" y="369758"/>
                  <a:pt x="839449" y="279817"/>
                </a:cubicBezTo>
                <a:cubicBezTo>
                  <a:pt x="904406" y="189876"/>
                  <a:pt x="1034321" y="49968"/>
                  <a:pt x="1094282" y="24984"/>
                </a:cubicBezTo>
                <a:cubicBezTo>
                  <a:pt x="1154243" y="0"/>
                  <a:pt x="1174230" y="19987"/>
                  <a:pt x="1199213" y="129915"/>
                </a:cubicBezTo>
                <a:cubicBezTo>
                  <a:pt x="1224196" y="239843"/>
                  <a:pt x="1249180" y="499672"/>
                  <a:pt x="1244183" y="684551"/>
                </a:cubicBezTo>
                <a:cubicBezTo>
                  <a:pt x="1239186" y="869430"/>
                  <a:pt x="1174230" y="1031823"/>
                  <a:pt x="1169233" y="1239187"/>
                </a:cubicBezTo>
                <a:cubicBezTo>
                  <a:pt x="1164236" y="1446551"/>
                  <a:pt x="1216702" y="1716374"/>
                  <a:pt x="1214203" y="1928735"/>
                </a:cubicBezTo>
                <a:cubicBezTo>
                  <a:pt x="1211705" y="2141096"/>
                  <a:pt x="1169232" y="2345961"/>
                  <a:pt x="1154242" y="2513351"/>
                </a:cubicBezTo>
                <a:cubicBezTo>
                  <a:pt x="1139252" y="2680741"/>
                  <a:pt x="1151744" y="2783174"/>
                  <a:pt x="1124262" y="2933076"/>
                </a:cubicBezTo>
                <a:cubicBezTo>
                  <a:pt x="1096780" y="3082978"/>
                  <a:pt x="1046813" y="3310328"/>
                  <a:pt x="989351" y="3412761"/>
                </a:cubicBezTo>
                <a:cubicBezTo>
                  <a:pt x="931889" y="3515194"/>
                  <a:pt x="916898" y="3497706"/>
                  <a:pt x="779488" y="3547673"/>
                </a:cubicBezTo>
                <a:cubicBezTo>
                  <a:pt x="642078" y="3597640"/>
                  <a:pt x="289810" y="3675089"/>
                  <a:pt x="164892" y="3712564"/>
                </a:cubicBezTo>
                <a:cubicBezTo>
                  <a:pt x="39974" y="3750039"/>
                  <a:pt x="52465" y="3767528"/>
                  <a:pt x="29980" y="3772525"/>
                </a:cubicBezTo>
                <a:cubicBezTo>
                  <a:pt x="7495" y="3777522"/>
                  <a:pt x="32478" y="3939916"/>
                  <a:pt x="29980" y="3742545"/>
                </a:cubicBezTo>
                <a:cubicBezTo>
                  <a:pt x="27482" y="3545175"/>
                  <a:pt x="0" y="2893102"/>
                  <a:pt x="29980" y="2588302"/>
                </a:cubicBezTo>
                <a:close/>
              </a:path>
            </a:pathLst>
          </a:custGeom>
          <a:solidFill>
            <a:srgbClr val="D99694">
              <a:alpha val="49804"/>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2878112" y="3272853"/>
            <a:ext cx="781986" cy="1603947"/>
          </a:xfrm>
          <a:custGeom>
            <a:avLst/>
            <a:gdLst>
              <a:gd name="connsiteX0" fmla="*/ 719527 w 781986"/>
              <a:gd name="connsiteY0" fmla="*/ 1598950 h 1603947"/>
              <a:gd name="connsiteX1" fmla="*/ 359763 w 781986"/>
              <a:gd name="connsiteY1" fmla="*/ 1344117 h 1603947"/>
              <a:gd name="connsiteX2" fmla="*/ 134911 w 781986"/>
              <a:gd name="connsiteY2" fmla="*/ 1149245 h 1603947"/>
              <a:gd name="connsiteX3" fmla="*/ 59960 w 781986"/>
              <a:gd name="connsiteY3" fmla="*/ 969363 h 1603947"/>
              <a:gd name="connsiteX4" fmla="*/ 14990 w 781986"/>
              <a:gd name="connsiteY4" fmla="*/ 579619 h 1603947"/>
              <a:gd name="connsiteX5" fmla="*/ 149901 w 781986"/>
              <a:gd name="connsiteY5" fmla="*/ 234845 h 1603947"/>
              <a:gd name="connsiteX6" fmla="*/ 269822 w 781986"/>
              <a:gd name="connsiteY6" fmla="*/ 24983 h 1603947"/>
              <a:gd name="connsiteX7" fmla="*/ 464695 w 781986"/>
              <a:gd name="connsiteY7" fmla="*/ 84944 h 1603947"/>
              <a:gd name="connsiteX8" fmla="*/ 674557 w 781986"/>
              <a:gd name="connsiteY8" fmla="*/ 99934 h 1603947"/>
              <a:gd name="connsiteX9" fmla="*/ 734518 w 781986"/>
              <a:gd name="connsiteY9" fmla="*/ 84944 h 1603947"/>
              <a:gd name="connsiteX10" fmla="*/ 764498 w 781986"/>
              <a:gd name="connsiteY10" fmla="*/ 354767 h 1603947"/>
              <a:gd name="connsiteX11" fmla="*/ 734518 w 781986"/>
              <a:gd name="connsiteY11" fmla="*/ 984354 h 1603947"/>
              <a:gd name="connsiteX12" fmla="*/ 734518 w 781986"/>
              <a:gd name="connsiteY12" fmla="*/ 1374098 h 1603947"/>
              <a:gd name="connsiteX13" fmla="*/ 719527 w 781986"/>
              <a:gd name="connsiteY13" fmla="*/ 1598950 h 16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986" h="1603947">
                <a:moveTo>
                  <a:pt x="719527" y="1598950"/>
                </a:moveTo>
                <a:cubicBezTo>
                  <a:pt x="657068" y="1593953"/>
                  <a:pt x="457199" y="1419068"/>
                  <a:pt x="359763" y="1344117"/>
                </a:cubicBezTo>
                <a:cubicBezTo>
                  <a:pt x="262327" y="1269166"/>
                  <a:pt x="184878" y="1211704"/>
                  <a:pt x="134911" y="1149245"/>
                </a:cubicBezTo>
                <a:cubicBezTo>
                  <a:pt x="84944" y="1086786"/>
                  <a:pt x="79947" y="1064301"/>
                  <a:pt x="59960" y="969363"/>
                </a:cubicBezTo>
                <a:cubicBezTo>
                  <a:pt x="39973" y="874425"/>
                  <a:pt x="0" y="702039"/>
                  <a:pt x="14990" y="579619"/>
                </a:cubicBezTo>
                <a:cubicBezTo>
                  <a:pt x="29980" y="457199"/>
                  <a:pt x="107429" y="327284"/>
                  <a:pt x="149901" y="234845"/>
                </a:cubicBezTo>
                <a:cubicBezTo>
                  <a:pt x="192373" y="142406"/>
                  <a:pt x="217356" y="49967"/>
                  <a:pt x="269822" y="24983"/>
                </a:cubicBezTo>
                <a:cubicBezTo>
                  <a:pt x="322288" y="0"/>
                  <a:pt x="397239" y="72452"/>
                  <a:pt x="464695" y="84944"/>
                </a:cubicBezTo>
                <a:cubicBezTo>
                  <a:pt x="532151" y="97436"/>
                  <a:pt x="629587" y="99934"/>
                  <a:pt x="674557" y="99934"/>
                </a:cubicBezTo>
                <a:cubicBezTo>
                  <a:pt x="719527" y="99934"/>
                  <a:pt x="719528" y="42472"/>
                  <a:pt x="734518" y="84944"/>
                </a:cubicBezTo>
                <a:cubicBezTo>
                  <a:pt x="749508" y="127416"/>
                  <a:pt x="764498" y="204865"/>
                  <a:pt x="764498" y="354767"/>
                </a:cubicBezTo>
                <a:cubicBezTo>
                  <a:pt x="764498" y="504669"/>
                  <a:pt x="739515" y="814466"/>
                  <a:pt x="734518" y="984354"/>
                </a:cubicBezTo>
                <a:cubicBezTo>
                  <a:pt x="729521" y="1154242"/>
                  <a:pt x="732020" y="1271665"/>
                  <a:pt x="734518" y="1374098"/>
                </a:cubicBezTo>
                <a:cubicBezTo>
                  <a:pt x="737016" y="1476531"/>
                  <a:pt x="781986" y="1603947"/>
                  <a:pt x="719527" y="1598950"/>
                </a:cubicBezTo>
                <a:close/>
              </a:path>
            </a:pathLst>
          </a:custGeom>
          <a:solidFill>
            <a:srgbClr val="0070C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3357797" y="5096656"/>
            <a:ext cx="299803" cy="764498"/>
          </a:xfrm>
          <a:custGeom>
            <a:avLst/>
            <a:gdLst>
              <a:gd name="connsiteX0" fmla="*/ 299803 w 299803"/>
              <a:gd name="connsiteY0" fmla="*/ 14990 h 764498"/>
              <a:gd name="connsiteX1" fmla="*/ 44970 w 299803"/>
              <a:gd name="connsiteY1" fmla="*/ 44970 h 764498"/>
              <a:gd name="connsiteX2" fmla="*/ 29980 w 299803"/>
              <a:gd name="connsiteY2" fmla="*/ 284813 h 764498"/>
              <a:gd name="connsiteX3" fmla="*/ 104931 w 299803"/>
              <a:gd name="connsiteY3" fmla="*/ 524655 h 764498"/>
              <a:gd name="connsiteX4" fmla="*/ 269823 w 299803"/>
              <a:gd name="connsiteY4" fmla="*/ 734518 h 764498"/>
              <a:gd name="connsiteX5" fmla="*/ 269823 w 299803"/>
              <a:gd name="connsiteY5" fmla="*/ 704537 h 764498"/>
              <a:gd name="connsiteX6" fmla="*/ 299803 w 299803"/>
              <a:gd name="connsiteY6" fmla="*/ 14990 h 76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803" h="764498">
                <a:moveTo>
                  <a:pt x="299803" y="14990"/>
                </a:moveTo>
                <a:cubicBezTo>
                  <a:pt x="194871" y="7495"/>
                  <a:pt x="89940" y="0"/>
                  <a:pt x="44970" y="44970"/>
                </a:cubicBezTo>
                <a:cubicBezTo>
                  <a:pt x="0" y="89940"/>
                  <a:pt x="19987" y="204866"/>
                  <a:pt x="29980" y="284813"/>
                </a:cubicBezTo>
                <a:cubicBezTo>
                  <a:pt x="39973" y="364760"/>
                  <a:pt x="64957" y="449704"/>
                  <a:pt x="104931" y="524655"/>
                </a:cubicBezTo>
                <a:cubicBezTo>
                  <a:pt x="144905" y="599606"/>
                  <a:pt x="242341" y="704538"/>
                  <a:pt x="269823" y="734518"/>
                </a:cubicBezTo>
                <a:cubicBezTo>
                  <a:pt x="297305" y="764498"/>
                  <a:pt x="269823" y="704537"/>
                  <a:pt x="269823" y="704537"/>
                </a:cubicBezTo>
                <a:lnTo>
                  <a:pt x="299803" y="14990"/>
                </a:lnTo>
                <a:close/>
              </a:path>
            </a:pathLst>
          </a:custGeom>
          <a:solidFill>
            <a:srgbClr val="0070C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4740640" y="5671279"/>
            <a:ext cx="364760" cy="639580"/>
          </a:xfrm>
          <a:custGeom>
            <a:avLst/>
            <a:gdLst>
              <a:gd name="connsiteX0" fmla="*/ 27482 w 364760"/>
              <a:gd name="connsiteY0" fmla="*/ 69954 h 639580"/>
              <a:gd name="connsiteX1" fmla="*/ 192374 w 364760"/>
              <a:gd name="connsiteY1" fmla="*/ 144905 h 639580"/>
              <a:gd name="connsiteX2" fmla="*/ 327285 w 364760"/>
              <a:gd name="connsiteY2" fmla="*/ 279816 h 639580"/>
              <a:gd name="connsiteX3" fmla="*/ 342275 w 364760"/>
              <a:gd name="connsiteY3" fmla="*/ 414728 h 639580"/>
              <a:gd name="connsiteX4" fmla="*/ 192374 w 364760"/>
              <a:gd name="connsiteY4" fmla="*/ 534649 h 639580"/>
              <a:gd name="connsiteX5" fmla="*/ 27482 w 364760"/>
              <a:gd name="connsiteY5" fmla="*/ 564629 h 639580"/>
              <a:gd name="connsiteX6" fmla="*/ 27482 w 364760"/>
              <a:gd name="connsiteY6" fmla="*/ 69954 h 6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760" h="639580">
                <a:moveTo>
                  <a:pt x="27482" y="69954"/>
                </a:moveTo>
                <a:cubicBezTo>
                  <a:pt x="54964" y="0"/>
                  <a:pt x="142407" y="109928"/>
                  <a:pt x="192374" y="144905"/>
                </a:cubicBezTo>
                <a:cubicBezTo>
                  <a:pt x="242341" y="179882"/>
                  <a:pt x="302302" y="234846"/>
                  <a:pt x="327285" y="279816"/>
                </a:cubicBezTo>
                <a:cubicBezTo>
                  <a:pt x="352268" y="324786"/>
                  <a:pt x="364760" y="372256"/>
                  <a:pt x="342275" y="414728"/>
                </a:cubicBezTo>
                <a:cubicBezTo>
                  <a:pt x="319790" y="457200"/>
                  <a:pt x="244840" y="509666"/>
                  <a:pt x="192374" y="534649"/>
                </a:cubicBezTo>
                <a:cubicBezTo>
                  <a:pt x="139909" y="559633"/>
                  <a:pt x="52466" y="639580"/>
                  <a:pt x="27482" y="564629"/>
                </a:cubicBezTo>
                <a:cubicBezTo>
                  <a:pt x="2498" y="489678"/>
                  <a:pt x="0" y="139908"/>
                  <a:pt x="27482" y="69954"/>
                </a:cubicBezTo>
                <a:close/>
              </a:path>
            </a:pathLst>
          </a:custGeom>
          <a:solidFill>
            <a:schemeClr val="accent2">
              <a:lumMod val="60000"/>
              <a:lumOff val="40000"/>
              <a:alpha val="49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563318" y="1538990"/>
            <a:ext cx="1099279" cy="1821305"/>
          </a:xfrm>
          <a:custGeom>
            <a:avLst/>
            <a:gdLst>
              <a:gd name="connsiteX0" fmla="*/ 1064302 w 1099279"/>
              <a:gd name="connsiteY0" fmla="*/ 1743856 h 1821305"/>
              <a:gd name="connsiteX1" fmla="*/ 854439 w 1099279"/>
              <a:gd name="connsiteY1" fmla="*/ 1578964 h 1821305"/>
              <a:gd name="connsiteX2" fmla="*/ 704538 w 1099279"/>
              <a:gd name="connsiteY2" fmla="*/ 1444053 h 1821305"/>
              <a:gd name="connsiteX3" fmla="*/ 689548 w 1099279"/>
              <a:gd name="connsiteY3" fmla="*/ 1249180 h 1821305"/>
              <a:gd name="connsiteX4" fmla="*/ 539646 w 1099279"/>
              <a:gd name="connsiteY4" fmla="*/ 1084289 h 1821305"/>
              <a:gd name="connsiteX5" fmla="*/ 239843 w 1099279"/>
              <a:gd name="connsiteY5" fmla="*/ 964367 h 1821305"/>
              <a:gd name="connsiteX6" fmla="*/ 29980 w 1099279"/>
              <a:gd name="connsiteY6" fmla="*/ 709535 h 1821305"/>
              <a:gd name="connsiteX7" fmla="*/ 59961 w 1099279"/>
              <a:gd name="connsiteY7" fmla="*/ 334780 h 1821305"/>
              <a:gd name="connsiteX8" fmla="*/ 164892 w 1099279"/>
              <a:gd name="connsiteY8" fmla="*/ 139908 h 1821305"/>
              <a:gd name="connsiteX9" fmla="*/ 359764 w 1099279"/>
              <a:gd name="connsiteY9" fmla="*/ 19987 h 1821305"/>
              <a:gd name="connsiteX10" fmla="*/ 584616 w 1099279"/>
              <a:gd name="connsiteY10" fmla="*/ 19987 h 1821305"/>
              <a:gd name="connsiteX11" fmla="*/ 839449 w 1099279"/>
              <a:gd name="connsiteY11" fmla="*/ 109928 h 1821305"/>
              <a:gd name="connsiteX12" fmla="*/ 944380 w 1099279"/>
              <a:gd name="connsiteY12" fmla="*/ 424721 h 1821305"/>
              <a:gd name="connsiteX13" fmla="*/ 929390 w 1099279"/>
              <a:gd name="connsiteY13" fmla="*/ 769495 h 1821305"/>
              <a:gd name="connsiteX14" fmla="*/ 824459 w 1099279"/>
              <a:gd name="connsiteY14" fmla="*/ 964367 h 1821305"/>
              <a:gd name="connsiteX15" fmla="*/ 869430 w 1099279"/>
              <a:gd name="connsiteY15" fmla="*/ 1114269 h 1821305"/>
              <a:gd name="connsiteX16" fmla="*/ 959371 w 1099279"/>
              <a:gd name="connsiteY16" fmla="*/ 1129259 h 1821305"/>
              <a:gd name="connsiteX17" fmla="*/ 1049312 w 1099279"/>
              <a:gd name="connsiteY17" fmla="*/ 1054308 h 1821305"/>
              <a:gd name="connsiteX18" fmla="*/ 1064302 w 1099279"/>
              <a:gd name="connsiteY18" fmla="*/ 1114269 h 1821305"/>
              <a:gd name="connsiteX19" fmla="*/ 1064302 w 1099279"/>
              <a:gd name="connsiteY19" fmla="*/ 1743856 h 18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9279" h="1821305">
                <a:moveTo>
                  <a:pt x="1064302" y="1743856"/>
                </a:moveTo>
                <a:cubicBezTo>
                  <a:pt x="1029325" y="1821305"/>
                  <a:pt x="914400" y="1628931"/>
                  <a:pt x="854439" y="1578964"/>
                </a:cubicBezTo>
                <a:cubicBezTo>
                  <a:pt x="794478" y="1528997"/>
                  <a:pt x="732020" y="1499017"/>
                  <a:pt x="704538" y="1444053"/>
                </a:cubicBezTo>
                <a:cubicBezTo>
                  <a:pt x="677056" y="1389089"/>
                  <a:pt x="717030" y="1309141"/>
                  <a:pt x="689548" y="1249180"/>
                </a:cubicBezTo>
                <a:cubicBezTo>
                  <a:pt x="662066" y="1189219"/>
                  <a:pt x="614597" y="1131758"/>
                  <a:pt x="539646" y="1084289"/>
                </a:cubicBezTo>
                <a:cubicBezTo>
                  <a:pt x="464695" y="1036820"/>
                  <a:pt x="324787" y="1026826"/>
                  <a:pt x="239843" y="964367"/>
                </a:cubicBezTo>
                <a:cubicBezTo>
                  <a:pt x="154899" y="901908"/>
                  <a:pt x="59960" y="814466"/>
                  <a:pt x="29980" y="709535"/>
                </a:cubicBezTo>
                <a:cubicBezTo>
                  <a:pt x="0" y="604604"/>
                  <a:pt x="37476" y="429718"/>
                  <a:pt x="59961" y="334780"/>
                </a:cubicBezTo>
                <a:cubicBezTo>
                  <a:pt x="82446" y="239842"/>
                  <a:pt x="114925" y="192373"/>
                  <a:pt x="164892" y="139908"/>
                </a:cubicBezTo>
                <a:cubicBezTo>
                  <a:pt x="214859" y="87443"/>
                  <a:pt x="289810" y="39974"/>
                  <a:pt x="359764" y="19987"/>
                </a:cubicBezTo>
                <a:cubicBezTo>
                  <a:pt x="429718" y="0"/>
                  <a:pt x="504668" y="4997"/>
                  <a:pt x="584616" y="19987"/>
                </a:cubicBezTo>
                <a:cubicBezTo>
                  <a:pt x="664564" y="34977"/>
                  <a:pt x="779488" y="42472"/>
                  <a:pt x="839449" y="109928"/>
                </a:cubicBezTo>
                <a:cubicBezTo>
                  <a:pt x="899410" y="177384"/>
                  <a:pt x="929390" y="314793"/>
                  <a:pt x="944380" y="424721"/>
                </a:cubicBezTo>
                <a:cubicBezTo>
                  <a:pt x="959370" y="534649"/>
                  <a:pt x="949377" y="679554"/>
                  <a:pt x="929390" y="769495"/>
                </a:cubicBezTo>
                <a:cubicBezTo>
                  <a:pt x="909403" y="859436"/>
                  <a:pt x="834452" y="906905"/>
                  <a:pt x="824459" y="964367"/>
                </a:cubicBezTo>
                <a:cubicBezTo>
                  <a:pt x="814466" y="1021829"/>
                  <a:pt x="846945" y="1086787"/>
                  <a:pt x="869430" y="1114269"/>
                </a:cubicBezTo>
                <a:cubicBezTo>
                  <a:pt x="891915" y="1141751"/>
                  <a:pt x="929391" y="1139252"/>
                  <a:pt x="959371" y="1129259"/>
                </a:cubicBezTo>
                <a:cubicBezTo>
                  <a:pt x="989351" y="1119266"/>
                  <a:pt x="1031824" y="1056806"/>
                  <a:pt x="1049312" y="1054308"/>
                </a:cubicBezTo>
                <a:cubicBezTo>
                  <a:pt x="1066801" y="1051810"/>
                  <a:pt x="1059305" y="996846"/>
                  <a:pt x="1064302" y="1114269"/>
                </a:cubicBezTo>
                <a:cubicBezTo>
                  <a:pt x="1069299" y="1231692"/>
                  <a:pt x="1099279" y="1666407"/>
                  <a:pt x="1064302" y="1743856"/>
                </a:cubicBezTo>
                <a:close/>
              </a:path>
            </a:pathLst>
          </a:custGeom>
          <a:solidFill>
            <a:srgbClr val="0070C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82"/>
          <p:cNvGrpSpPr/>
          <p:nvPr/>
        </p:nvGrpSpPr>
        <p:grpSpPr>
          <a:xfrm>
            <a:off x="76200" y="1371600"/>
            <a:ext cx="4724400" cy="461665"/>
            <a:chOff x="-6052122" y="4482405"/>
            <a:chExt cx="4724400" cy="461665"/>
          </a:xfrm>
        </p:grpSpPr>
        <p:sp>
          <p:nvSpPr>
            <p:cNvPr id="140" name="TextBox 139"/>
            <p:cNvSpPr txBox="1"/>
            <p:nvPr/>
          </p:nvSpPr>
          <p:spPr>
            <a:xfrm>
              <a:off x="-6052122" y="4482405"/>
              <a:ext cx="846707" cy="461665"/>
            </a:xfrm>
            <a:prstGeom prst="rect">
              <a:avLst/>
            </a:prstGeom>
            <a:solidFill>
              <a:srgbClr val="FF0000">
                <a:alpha val="99000"/>
              </a:srgbClr>
            </a:solidFill>
            <a:ln>
              <a:solidFill>
                <a:schemeClr val="tx1"/>
              </a:solidFill>
            </a:ln>
          </p:spPr>
          <p:txBody>
            <a:bodyPr wrap="none" rtlCol="0">
              <a:spAutoFit/>
            </a:bodyPr>
            <a:lstStyle/>
            <a:p>
              <a:r>
                <a:rPr lang="en-US" sz="2400" b="1" dirty="0" smtClean="0">
                  <a:solidFill>
                    <a:schemeClr val="bg1"/>
                  </a:solidFill>
                </a:rPr>
                <a:t>0.1M</a:t>
              </a:r>
              <a:endParaRPr lang="en-US" sz="2400" b="1" dirty="0">
                <a:solidFill>
                  <a:schemeClr val="bg1"/>
                </a:solidFill>
              </a:endParaRPr>
            </a:p>
          </p:txBody>
        </p:sp>
        <p:cxnSp>
          <p:nvCxnSpPr>
            <p:cNvPr id="141" name="Straight Arrow Connector 140"/>
            <p:cNvCxnSpPr/>
            <p:nvPr/>
          </p:nvCxnSpPr>
          <p:spPr>
            <a:xfrm flipV="1">
              <a:off x="-5205415" y="4787205"/>
              <a:ext cx="3877693" cy="4466"/>
            </a:xfrm>
            <a:prstGeom prst="straightConnector1">
              <a:avLst/>
            </a:pr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154" name="TextBox 153"/>
          <p:cNvSpPr txBox="1"/>
          <p:nvPr/>
        </p:nvSpPr>
        <p:spPr>
          <a:xfrm>
            <a:off x="76200" y="1371600"/>
            <a:ext cx="846707" cy="461665"/>
          </a:xfrm>
          <a:prstGeom prst="rect">
            <a:avLst/>
          </a:prstGeom>
          <a:solidFill>
            <a:srgbClr val="FF0000">
              <a:alpha val="99000"/>
            </a:srgbClr>
          </a:solidFill>
          <a:ln>
            <a:solidFill>
              <a:schemeClr val="tx1"/>
            </a:solidFill>
          </a:ln>
        </p:spPr>
        <p:txBody>
          <a:bodyPr wrap="none" rtlCol="0">
            <a:spAutoFit/>
          </a:bodyPr>
          <a:lstStyle/>
          <a:p>
            <a:r>
              <a:rPr lang="en-US" sz="2400" b="1" dirty="0" smtClean="0">
                <a:solidFill>
                  <a:schemeClr val="bg1"/>
                </a:solidFill>
              </a:rPr>
              <a:t>0.1M</a:t>
            </a:r>
            <a:endParaRPr lang="en-US" sz="2400" b="1" dirty="0">
              <a:solidFill>
                <a:schemeClr val="bg1"/>
              </a:solidFill>
            </a:endParaRPr>
          </a:p>
        </p:txBody>
      </p:sp>
      <p:sp>
        <p:nvSpPr>
          <p:cNvPr id="144" name="TextBox 143"/>
          <p:cNvSpPr txBox="1"/>
          <p:nvPr/>
        </p:nvSpPr>
        <p:spPr>
          <a:xfrm>
            <a:off x="3702967" y="1290935"/>
            <a:ext cx="1021433" cy="461665"/>
          </a:xfrm>
          <a:prstGeom prst="rect">
            <a:avLst/>
          </a:prstGeom>
          <a:solidFill>
            <a:schemeClr val="accent1">
              <a:lumMod val="40000"/>
              <a:lumOff val="60000"/>
            </a:schemeClr>
          </a:solidFill>
        </p:spPr>
        <p:txBody>
          <a:bodyPr wrap="none" rtlCol="0">
            <a:spAutoFit/>
          </a:bodyPr>
          <a:lstStyle/>
          <a:p>
            <a:r>
              <a:rPr lang="en-US" sz="2400" b="1" dirty="0" err="1" smtClean="0"/>
              <a:t>sapien</a:t>
            </a:r>
            <a:endParaRPr lang="en-US" sz="2400" b="1" dirty="0"/>
          </a:p>
        </p:txBody>
      </p:sp>
      <p:sp>
        <p:nvSpPr>
          <p:cNvPr id="92" name="TextBox 91"/>
          <p:cNvSpPr txBox="1"/>
          <p:nvPr/>
        </p:nvSpPr>
        <p:spPr>
          <a:xfrm>
            <a:off x="4800600" y="3657600"/>
            <a:ext cx="1125373" cy="461665"/>
          </a:xfrm>
          <a:prstGeom prst="rect">
            <a:avLst/>
          </a:prstGeom>
          <a:solidFill>
            <a:srgbClr val="E2ADAC"/>
          </a:solidFill>
        </p:spPr>
        <p:txBody>
          <a:bodyPr wrap="none" rtlCol="0">
            <a:spAutoFit/>
          </a:bodyPr>
          <a:lstStyle/>
          <a:p>
            <a:r>
              <a:rPr lang="en-US" sz="2400" b="1" dirty="0" smtClean="0"/>
              <a:t>erectus</a:t>
            </a:r>
            <a:endParaRPr lang="en-US" sz="2400" b="1" dirty="0"/>
          </a:p>
        </p:txBody>
      </p:sp>
      <p:sp>
        <p:nvSpPr>
          <p:cNvPr id="94" name="TextBox 93"/>
          <p:cNvSpPr txBox="1"/>
          <p:nvPr/>
        </p:nvSpPr>
        <p:spPr>
          <a:xfrm>
            <a:off x="3412938" y="2433935"/>
            <a:ext cx="1463862" cy="461665"/>
          </a:xfrm>
          <a:prstGeom prst="rect">
            <a:avLst/>
          </a:prstGeom>
          <a:solidFill>
            <a:schemeClr val="accent1">
              <a:lumMod val="40000"/>
              <a:lumOff val="60000"/>
            </a:schemeClr>
          </a:solidFill>
        </p:spPr>
        <p:txBody>
          <a:bodyPr wrap="none" rtlCol="0">
            <a:spAutoFit/>
          </a:bodyPr>
          <a:lstStyle/>
          <a:p>
            <a:r>
              <a:rPr lang="en-US" sz="2400" b="1" dirty="0" err="1" smtClean="0"/>
              <a:t>rhodesien</a:t>
            </a:r>
            <a:endParaRPr lang="en-US" sz="2400" b="1" dirty="0"/>
          </a:p>
        </p:txBody>
      </p:sp>
      <p:sp>
        <p:nvSpPr>
          <p:cNvPr id="91" name="TextBox 90"/>
          <p:cNvSpPr txBox="1"/>
          <p:nvPr/>
        </p:nvSpPr>
        <p:spPr>
          <a:xfrm>
            <a:off x="3574046" y="5486400"/>
            <a:ext cx="1226554" cy="461665"/>
          </a:xfrm>
          <a:prstGeom prst="rect">
            <a:avLst/>
          </a:prstGeom>
          <a:solidFill>
            <a:schemeClr val="accent1">
              <a:lumMod val="40000"/>
              <a:lumOff val="60000"/>
            </a:schemeClr>
          </a:solidFill>
        </p:spPr>
        <p:txBody>
          <a:bodyPr wrap="square" rtlCol="0">
            <a:spAutoFit/>
          </a:bodyPr>
          <a:lstStyle/>
          <a:p>
            <a:r>
              <a:rPr lang="en-US" sz="2400" b="1" dirty="0" err="1" smtClean="0"/>
              <a:t>ergaster</a:t>
            </a:r>
            <a:endParaRPr lang="en-US" sz="2400" b="1" dirty="0"/>
          </a:p>
        </p:txBody>
      </p:sp>
      <p:sp>
        <p:nvSpPr>
          <p:cNvPr id="69" name="Freeform 68"/>
          <p:cNvSpPr/>
          <p:nvPr/>
        </p:nvSpPr>
        <p:spPr>
          <a:xfrm>
            <a:off x="6012657" y="1478757"/>
            <a:ext cx="821531" cy="166687"/>
          </a:xfrm>
          <a:custGeom>
            <a:avLst/>
            <a:gdLst>
              <a:gd name="connsiteX0" fmla="*/ 30956 w 821531"/>
              <a:gd name="connsiteY0" fmla="*/ 7143 h 166687"/>
              <a:gd name="connsiteX1" fmla="*/ 283368 w 821531"/>
              <a:gd name="connsiteY1" fmla="*/ 21431 h 166687"/>
              <a:gd name="connsiteX2" fmla="*/ 578643 w 821531"/>
              <a:gd name="connsiteY2" fmla="*/ 16668 h 166687"/>
              <a:gd name="connsiteX3" fmla="*/ 821531 w 821531"/>
              <a:gd name="connsiteY3" fmla="*/ 11906 h 166687"/>
              <a:gd name="connsiteX4" fmla="*/ 578643 w 821531"/>
              <a:gd name="connsiteY4" fmla="*/ 88106 h 166687"/>
              <a:gd name="connsiteX5" fmla="*/ 130968 w 821531"/>
              <a:gd name="connsiteY5" fmla="*/ 135731 h 166687"/>
              <a:gd name="connsiteX6" fmla="*/ 21431 w 821531"/>
              <a:gd name="connsiteY6" fmla="*/ 154781 h 166687"/>
              <a:gd name="connsiteX7" fmla="*/ 2381 w 821531"/>
              <a:gd name="connsiteY7" fmla="*/ 64293 h 166687"/>
              <a:gd name="connsiteX8" fmla="*/ 30956 w 821531"/>
              <a:gd name="connsiteY8" fmla="*/ 7143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531" h="166687">
                <a:moveTo>
                  <a:pt x="30956" y="7143"/>
                </a:moveTo>
                <a:cubicBezTo>
                  <a:pt x="111521" y="13493"/>
                  <a:pt x="283368" y="21431"/>
                  <a:pt x="283368" y="21431"/>
                </a:cubicBezTo>
                <a:lnTo>
                  <a:pt x="578643" y="16668"/>
                </a:lnTo>
                <a:cubicBezTo>
                  <a:pt x="668337" y="15081"/>
                  <a:pt x="821531" y="0"/>
                  <a:pt x="821531" y="11906"/>
                </a:cubicBezTo>
                <a:cubicBezTo>
                  <a:pt x="821531" y="23812"/>
                  <a:pt x="693737" y="67469"/>
                  <a:pt x="578643" y="88106"/>
                </a:cubicBezTo>
                <a:cubicBezTo>
                  <a:pt x="463549" y="108743"/>
                  <a:pt x="223837" y="124619"/>
                  <a:pt x="130968" y="135731"/>
                </a:cubicBezTo>
                <a:cubicBezTo>
                  <a:pt x="38099" y="146843"/>
                  <a:pt x="42862" y="166687"/>
                  <a:pt x="21431" y="154781"/>
                </a:cubicBezTo>
                <a:cubicBezTo>
                  <a:pt x="0" y="142875"/>
                  <a:pt x="1587" y="88105"/>
                  <a:pt x="2381" y="64293"/>
                </a:cubicBezTo>
                <a:cubicBezTo>
                  <a:pt x="3175" y="40481"/>
                  <a:pt x="14684" y="26193"/>
                  <a:pt x="30956" y="7143"/>
                </a:cubicBezTo>
                <a:close/>
              </a:path>
            </a:pathLst>
          </a:cu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p:cNvSpPr txBox="1"/>
          <p:nvPr/>
        </p:nvSpPr>
        <p:spPr>
          <a:xfrm>
            <a:off x="2593003" y="2819400"/>
            <a:ext cx="3350597" cy="830997"/>
          </a:xfrm>
          <a:prstGeom prst="rect">
            <a:avLst/>
          </a:prstGeom>
          <a:solidFill>
            <a:srgbClr val="FF0000">
              <a:alpha val="99000"/>
            </a:srgbClr>
          </a:solidFill>
          <a:ln>
            <a:solidFill>
              <a:schemeClr val="tx1"/>
            </a:solidFill>
          </a:ln>
        </p:spPr>
        <p:txBody>
          <a:bodyPr wrap="none" rtlCol="0">
            <a:spAutoFit/>
          </a:bodyPr>
          <a:lstStyle/>
          <a:p>
            <a:r>
              <a:rPr lang="en-US" sz="4800" b="1" dirty="0" smtClean="0">
                <a:solidFill>
                  <a:schemeClr val="bg1"/>
                </a:solidFill>
              </a:rPr>
              <a:t>100,000 YBP</a:t>
            </a:r>
            <a:endParaRPr lang="en-US" sz="4800" b="1" dirty="0">
              <a:solidFill>
                <a:schemeClr val="bg1"/>
              </a:solidFill>
            </a:endParaRPr>
          </a:p>
        </p:txBody>
      </p:sp>
      <p:sp>
        <p:nvSpPr>
          <p:cNvPr id="40" name="TextBox 39"/>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74" name="Arc 73"/>
          <p:cNvSpPr/>
          <p:nvPr/>
        </p:nvSpPr>
        <p:spPr>
          <a:xfrm rot="6250213">
            <a:off x="4060413" y="5279612"/>
            <a:ext cx="914400" cy="914400"/>
          </a:xfrm>
          <a:prstGeom prst="arc">
            <a:avLst>
              <a:gd name="adj1" fmla="val 16200000"/>
              <a:gd name="adj2" fmla="val 19023537"/>
            </a:avLst>
          </a:prstGeom>
          <a:ln w="76200">
            <a:solidFill>
              <a:schemeClr val="accent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6250213">
            <a:off x="3854110" y="3535090"/>
            <a:ext cx="2045377" cy="1055398"/>
          </a:xfrm>
          <a:prstGeom prst="arc">
            <a:avLst>
              <a:gd name="adj1" fmla="val 16200000"/>
              <a:gd name="adj2" fmla="val 21186784"/>
            </a:avLst>
          </a:prstGeom>
          <a:ln w="76200">
            <a:solidFill>
              <a:schemeClr val="accent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4726898" y="2021174"/>
            <a:ext cx="604604" cy="899409"/>
          </a:xfrm>
          <a:custGeom>
            <a:avLst/>
            <a:gdLst>
              <a:gd name="connsiteX0" fmla="*/ 24984 w 604604"/>
              <a:gd name="connsiteY0" fmla="*/ 856937 h 899409"/>
              <a:gd name="connsiteX1" fmla="*/ 54964 w 604604"/>
              <a:gd name="connsiteY1" fmla="*/ 811967 h 899409"/>
              <a:gd name="connsiteX2" fmla="*/ 354768 w 604604"/>
              <a:gd name="connsiteY2" fmla="*/ 557134 h 899409"/>
              <a:gd name="connsiteX3" fmla="*/ 534650 w 604604"/>
              <a:gd name="connsiteY3" fmla="*/ 317292 h 899409"/>
              <a:gd name="connsiteX4" fmla="*/ 579620 w 604604"/>
              <a:gd name="connsiteY4" fmla="*/ 77449 h 899409"/>
              <a:gd name="connsiteX5" fmla="*/ 384748 w 604604"/>
              <a:gd name="connsiteY5" fmla="*/ 17488 h 899409"/>
              <a:gd name="connsiteX6" fmla="*/ 249836 w 604604"/>
              <a:gd name="connsiteY6" fmla="*/ 182380 h 899409"/>
              <a:gd name="connsiteX7" fmla="*/ 114925 w 604604"/>
              <a:gd name="connsiteY7" fmla="*/ 317292 h 899409"/>
              <a:gd name="connsiteX8" fmla="*/ 39974 w 604604"/>
              <a:gd name="connsiteY8" fmla="*/ 392242 h 899409"/>
              <a:gd name="connsiteX9" fmla="*/ 54964 w 604604"/>
              <a:gd name="connsiteY9" fmla="*/ 557134 h 899409"/>
              <a:gd name="connsiteX10" fmla="*/ 24984 w 604604"/>
              <a:gd name="connsiteY10" fmla="*/ 856937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604" h="899409">
                <a:moveTo>
                  <a:pt x="24984" y="856937"/>
                </a:moveTo>
                <a:cubicBezTo>
                  <a:pt x="24984" y="899409"/>
                  <a:pt x="0" y="861934"/>
                  <a:pt x="54964" y="811967"/>
                </a:cubicBezTo>
                <a:cubicBezTo>
                  <a:pt x="109928" y="762000"/>
                  <a:pt x="274820" y="639580"/>
                  <a:pt x="354768" y="557134"/>
                </a:cubicBezTo>
                <a:cubicBezTo>
                  <a:pt x="434716" y="474688"/>
                  <a:pt x="497175" y="397239"/>
                  <a:pt x="534650" y="317292"/>
                </a:cubicBezTo>
                <a:cubicBezTo>
                  <a:pt x="572125" y="237345"/>
                  <a:pt x="604604" y="127416"/>
                  <a:pt x="579620" y="77449"/>
                </a:cubicBezTo>
                <a:cubicBezTo>
                  <a:pt x="554636" y="27482"/>
                  <a:pt x="439712" y="0"/>
                  <a:pt x="384748" y="17488"/>
                </a:cubicBezTo>
                <a:cubicBezTo>
                  <a:pt x="329784" y="34976"/>
                  <a:pt x="294807" y="132413"/>
                  <a:pt x="249836" y="182380"/>
                </a:cubicBezTo>
                <a:cubicBezTo>
                  <a:pt x="204866" y="232347"/>
                  <a:pt x="114925" y="317292"/>
                  <a:pt x="114925" y="317292"/>
                </a:cubicBezTo>
                <a:cubicBezTo>
                  <a:pt x="79948" y="352269"/>
                  <a:pt x="49967" y="352268"/>
                  <a:pt x="39974" y="392242"/>
                </a:cubicBezTo>
                <a:cubicBezTo>
                  <a:pt x="29981" y="432216"/>
                  <a:pt x="54964" y="477186"/>
                  <a:pt x="54964" y="557134"/>
                </a:cubicBezTo>
                <a:cubicBezTo>
                  <a:pt x="54964" y="637082"/>
                  <a:pt x="24984" y="814465"/>
                  <a:pt x="24984" y="856937"/>
                </a:cubicBezTo>
                <a:close/>
              </a:path>
            </a:pathLst>
          </a:custGeom>
          <a:solidFill>
            <a:schemeClr val="accent2">
              <a:lumMod val="60000"/>
              <a:lumOff val="40000"/>
              <a:alpha val="49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p:cNvSpPr/>
          <p:nvPr/>
        </p:nvSpPr>
        <p:spPr>
          <a:xfrm rot="6250213">
            <a:off x="4399520" y="1927194"/>
            <a:ext cx="921986" cy="519528"/>
          </a:xfrm>
          <a:prstGeom prst="arc">
            <a:avLst/>
          </a:prstGeom>
          <a:ln w="76200">
            <a:solidFill>
              <a:schemeClr val="accent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Arc 80"/>
          <p:cNvSpPr/>
          <p:nvPr/>
        </p:nvSpPr>
        <p:spPr>
          <a:xfrm rot="5400000" flipV="1">
            <a:off x="2874316" y="3179116"/>
            <a:ext cx="2045377" cy="1349990"/>
          </a:xfrm>
          <a:prstGeom prst="arc">
            <a:avLst>
              <a:gd name="adj1" fmla="val 13897710"/>
              <a:gd name="adj2" fmla="val 20289747"/>
            </a:avLst>
          </a:prstGeom>
          <a:ln w="76200">
            <a:solidFill>
              <a:schemeClr val="accent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rc 82"/>
          <p:cNvSpPr/>
          <p:nvPr/>
        </p:nvSpPr>
        <p:spPr>
          <a:xfrm rot="3712139" flipV="1">
            <a:off x="2987729" y="1416364"/>
            <a:ext cx="1447801" cy="1349990"/>
          </a:xfrm>
          <a:prstGeom prst="arc">
            <a:avLst>
              <a:gd name="adj1" fmla="val 13897710"/>
              <a:gd name="adj2" fmla="val 19067777"/>
            </a:avLst>
          </a:prstGeom>
          <a:ln w="76200">
            <a:solidFill>
              <a:schemeClr val="accent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Arc 85"/>
          <p:cNvSpPr/>
          <p:nvPr/>
        </p:nvSpPr>
        <p:spPr>
          <a:xfrm rot="6250213" flipV="1">
            <a:off x="3543275" y="4750393"/>
            <a:ext cx="914400" cy="1105129"/>
          </a:xfrm>
          <a:prstGeom prst="arc">
            <a:avLst>
              <a:gd name="adj1" fmla="val 16200000"/>
              <a:gd name="adj2" fmla="val 19023537"/>
            </a:avLst>
          </a:prstGeom>
          <a:ln w="76200">
            <a:solidFill>
              <a:schemeClr val="accent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p:cNvSpPr txBox="1"/>
          <p:nvPr/>
        </p:nvSpPr>
        <p:spPr>
          <a:xfrm>
            <a:off x="2057400" y="1828800"/>
            <a:ext cx="1752403" cy="461665"/>
          </a:xfrm>
          <a:prstGeom prst="rect">
            <a:avLst/>
          </a:prstGeom>
          <a:solidFill>
            <a:schemeClr val="tx2">
              <a:lumMod val="40000"/>
              <a:lumOff val="60000"/>
            </a:schemeClr>
          </a:solidFill>
        </p:spPr>
        <p:txBody>
          <a:bodyPr wrap="none" rtlCol="0">
            <a:spAutoFit/>
          </a:bodyPr>
          <a:lstStyle/>
          <a:p>
            <a:r>
              <a:rPr lang="en-US" sz="2400" b="1" dirty="0" err="1" smtClean="0"/>
              <a:t>neanderthal</a:t>
            </a:r>
            <a:endParaRPr lang="en-US" sz="2400" b="1" dirty="0"/>
          </a:p>
        </p:txBody>
      </p:sp>
      <p:sp>
        <p:nvSpPr>
          <p:cNvPr id="93" name="TextBox 92"/>
          <p:cNvSpPr txBox="1"/>
          <p:nvPr/>
        </p:nvSpPr>
        <p:spPr>
          <a:xfrm>
            <a:off x="2743200" y="3822192"/>
            <a:ext cx="1562992" cy="461665"/>
          </a:xfrm>
          <a:prstGeom prst="rect">
            <a:avLst/>
          </a:prstGeom>
          <a:solidFill>
            <a:schemeClr val="accent1">
              <a:lumMod val="40000"/>
              <a:lumOff val="60000"/>
            </a:schemeClr>
          </a:solidFill>
        </p:spPr>
        <p:txBody>
          <a:bodyPr wrap="none" rtlCol="0">
            <a:spAutoFit/>
          </a:bodyPr>
          <a:lstStyle/>
          <a:p>
            <a:r>
              <a:rPr lang="en-US" sz="2400" b="1" dirty="0" smtClean="0"/>
              <a:t>antecessor</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1000" fill="hold"/>
                                        <p:tgtEl>
                                          <p:spTgt spid="152"/>
                                        </p:tgtEl>
                                        <p:attrNameLst>
                                          <p:attrName>ppt_w</p:attrName>
                                        </p:attrNameLst>
                                      </p:cBhvr>
                                      <p:tavLst>
                                        <p:tav tm="0">
                                          <p:val>
                                            <p:fltVal val="0"/>
                                          </p:val>
                                        </p:tav>
                                        <p:tav tm="100000">
                                          <p:val>
                                            <p:strVal val="#ppt_w"/>
                                          </p:val>
                                        </p:tav>
                                      </p:tavLst>
                                    </p:anim>
                                    <p:anim calcmode="lin" valueType="num">
                                      <p:cBhvr>
                                        <p:cTn id="8" dur="1000" fill="hold"/>
                                        <p:tgtEl>
                                          <p:spTgt spid="152"/>
                                        </p:tgtEl>
                                        <p:attrNameLst>
                                          <p:attrName>ppt_h</p:attrName>
                                        </p:attrNameLst>
                                      </p:cBhvr>
                                      <p:tavLst>
                                        <p:tav tm="0">
                                          <p:val>
                                            <p:fltVal val="0"/>
                                          </p:val>
                                        </p:tav>
                                        <p:tav tm="100000">
                                          <p:val>
                                            <p:strVal val="#ppt_h"/>
                                          </p:val>
                                        </p:tav>
                                      </p:tavLst>
                                    </p:anim>
                                    <p:animEffect transition="in" filter="fade">
                                      <p:cBhvr>
                                        <p:cTn id="9" dur="1000"/>
                                        <p:tgtEl>
                                          <p:spTgt spid="15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46"/>
                                        </p:tgtEl>
                                        <p:attrNameLst>
                                          <p:attrName>style.visibility</p:attrName>
                                        </p:attrNameLst>
                                      </p:cBhvr>
                                      <p:to>
                                        <p:strVal val="visible"/>
                                      </p:to>
                                    </p:set>
                                    <p:anim calcmode="lin" valueType="num">
                                      <p:cBhvr>
                                        <p:cTn id="13" dur="2000" fill="hold"/>
                                        <p:tgtEl>
                                          <p:spTgt spid="146"/>
                                        </p:tgtEl>
                                        <p:attrNameLst>
                                          <p:attrName>ppt_w</p:attrName>
                                        </p:attrNameLst>
                                      </p:cBhvr>
                                      <p:tavLst>
                                        <p:tav tm="0">
                                          <p:val>
                                            <p:strVal val="#ppt_w*0.70"/>
                                          </p:val>
                                        </p:tav>
                                        <p:tav tm="100000">
                                          <p:val>
                                            <p:strVal val="#ppt_w"/>
                                          </p:val>
                                        </p:tav>
                                      </p:tavLst>
                                    </p:anim>
                                    <p:anim calcmode="lin" valueType="num">
                                      <p:cBhvr>
                                        <p:cTn id="14" dur="2000" fill="hold"/>
                                        <p:tgtEl>
                                          <p:spTgt spid="146"/>
                                        </p:tgtEl>
                                        <p:attrNameLst>
                                          <p:attrName>ppt_h</p:attrName>
                                        </p:attrNameLst>
                                      </p:cBhvr>
                                      <p:tavLst>
                                        <p:tav tm="0">
                                          <p:val>
                                            <p:strVal val="#ppt_h"/>
                                          </p:val>
                                        </p:tav>
                                        <p:tav tm="100000">
                                          <p:val>
                                            <p:strVal val="#ppt_h"/>
                                          </p:val>
                                        </p:tav>
                                      </p:tavLst>
                                    </p:anim>
                                    <p:animEffect transition="in" filter="fade">
                                      <p:cBhvr>
                                        <p:cTn id="15" dur="2000"/>
                                        <p:tgtEl>
                                          <p:spTgt spid="1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146"/>
                                        </p:tgtEl>
                                      </p:cBhvr>
                                    </p:animEffect>
                                    <p:set>
                                      <p:cBhvr>
                                        <p:cTn id="20" dur="1" fill="hold">
                                          <p:stCondLst>
                                            <p:cond delay="999"/>
                                          </p:stCondLst>
                                        </p:cTn>
                                        <p:tgtEl>
                                          <p:spTgt spid="146"/>
                                        </p:tgtEl>
                                        <p:attrNameLst>
                                          <p:attrName>style.visibility</p:attrName>
                                        </p:attrNameLst>
                                      </p:cBhvr>
                                      <p:to>
                                        <p:strVal val="hidden"/>
                                      </p:to>
                                    </p:se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1000"/>
                                        <p:tgtEl>
                                          <p:spTgt spid="1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par>
                                <p:cTn id="29" presetID="10" presetClass="exit" presetSubtype="0" fill="hold" grpId="1" nodeType="withEffect">
                                  <p:stCondLst>
                                    <p:cond delay="0"/>
                                  </p:stCondLst>
                                  <p:childTnLst>
                                    <p:animEffect transition="out" filter="fade">
                                      <p:cBhvr>
                                        <p:cTn id="30" dur="1000"/>
                                        <p:tgtEl>
                                          <p:spTgt spid="152"/>
                                        </p:tgtEl>
                                      </p:cBhvr>
                                    </p:animEffect>
                                    <p:set>
                                      <p:cBhvr>
                                        <p:cTn id="31" dur="1" fill="hold">
                                          <p:stCondLst>
                                            <p:cond delay="999"/>
                                          </p:stCondLst>
                                        </p:cTn>
                                        <p:tgtEl>
                                          <p:spTgt spid="15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10"/>
                                        </p:tgtEl>
                                      </p:cBhvr>
                                    </p:animEffect>
                                    <p:set>
                                      <p:cBhvr>
                                        <p:cTn id="36" dur="1" fill="hold">
                                          <p:stCondLst>
                                            <p:cond delay="999"/>
                                          </p:stCondLst>
                                        </p:cTn>
                                        <p:tgtEl>
                                          <p:spTgt spid="10"/>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wipe(down)">
                                      <p:cBhvr>
                                        <p:cTn id="45" dur="1000"/>
                                        <p:tgtEl>
                                          <p:spTgt spid="88"/>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wipe(down)">
                                      <p:cBhvr>
                                        <p:cTn id="49" dur="1000"/>
                                        <p:tgtEl>
                                          <p:spTgt spid="8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wipe(left)">
                                      <p:cBhvr>
                                        <p:cTn id="54" dur="1000"/>
                                        <p:tgtEl>
                                          <p:spTgt spid="7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wipe(left)">
                                      <p:cBhvr>
                                        <p:cTn id="63" dur="1000"/>
                                        <p:tgtEl>
                                          <p:spTgt spid="101"/>
                                        </p:tgtEl>
                                      </p:cBhvr>
                                    </p:animEffect>
                                  </p:childTnLst>
                                </p:cTn>
                              </p:par>
                            </p:childTnLst>
                          </p:cTn>
                        </p:par>
                        <p:par>
                          <p:cTn id="64" fill="hold">
                            <p:stCondLst>
                              <p:cond delay="2000"/>
                            </p:stCondLst>
                            <p:childTnLst>
                              <p:par>
                                <p:cTn id="65" presetID="53" presetClass="entr" presetSubtype="0" fill="hold" grpId="0" nodeType="afterEffect">
                                  <p:stCondLst>
                                    <p:cond delay="0"/>
                                  </p:stCondLst>
                                  <p:childTnLst>
                                    <p:set>
                                      <p:cBhvr>
                                        <p:cTn id="66" dur="1" fill="hold">
                                          <p:stCondLst>
                                            <p:cond delay="0"/>
                                          </p:stCondLst>
                                        </p:cTn>
                                        <p:tgtEl>
                                          <p:spTgt spid="91"/>
                                        </p:tgtEl>
                                        <p:attrNameLst>
                                          <p:attrName>style.visibility</p:attrName>
                                        </p:attrNameLst>
                                      </p:cBhvr>
                                      <p:to>
                                        <p:strVal val="visible"/>
                                      </p:to>
                                    </p:set>
                                    <p:anim calcmode="lin" valueType="num">
                                      <p:cBhvr>
                                        <p:cTn id="67" dur="1000" fill="hold"/>
                                        <p:tgtEl>
                                          <p:spTgt spid="91"/>
                                        </p:tgtEl>
                                        <p:attrNameLst>
                                          <p:attrName>ppt_w</p:attrName>
                                        </p:attrNameLst>
                                      </p:cBhvr>
                                      <p:tavLst>
                                        <p:tav tm="0">
                                          <p:val>
                                            <p:fltVal val="0"/>
                                          </p:val>
                                        </p:tav>
                                        <p:tav tm="100000">
                                          <p:val>
                                            <p:strVal val="#ppt_w"/>
                                          </p:val>
                                        </p:tav>
                                      </p:tavLst>
                                    </p:anim>
                                    <p:anim calcmode="lin" valueType="num">
                                      <p:cBhvr>
                                        <p:cTn id="68" dur="1000" fill="hold"/>
                                        <p:tgtEl>
                                          <p:spTgt spid="91"/>
                                        </p:tgtEl>
                                        <p:attrNameLst>
                                          <p:attrName>ppt_h</p:attrName>
                                        </p:attrNameLst>
                                      </p:cBhvr>
                                      <p:tavLst>
                                        <p:tav tm="0">
                                          <p:val>
                                            <p:fltVal val="0"/>
                                          </p:val>
                                        </p:tav>
                                        <p:tav tm="100000">
                                          <p:val>
                                            <p:strVal val="#ppt_h"/>
                                          </p:val>
                                        </p:tav>
                                      </p:tavLst>
                                    </p:anim>
                                    <p:animEffect transition="in" filter="fade">
                                      <p:cBhvr>
                                        <p:cTn id="69" dur="1000"/>
                                        <p:tgtEl>
                                          <p:spTgt spid="91"/>
                                        </p:tgtEl>
                                      </p:cBhvr>
                                    </p:animEffect>
                                  </p:childTnLst>
                                </p:cTn>
                              </p:par>
                            </p:childTnLst>
                          </p:cTn>
                        </p:par>
                        <p:par>
                          <p:cTn id="70" fill="hold">
                            <p:stCondLst>
                              <p:cond delay="3000"/>
                            </p:stCondLst>
                            <p:childTnLst>
                              <p:par>
                                <p:cTn id="71" presetID="22" presetClass="entr" presetSubtype="4" fill="hold" grpId="0"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down)">
                                      <p:cBhvr>
                                        <p:cTn id="73" dur="1000"/>
                                        <p:tgtEl>
                                          <p:spTgt spid="5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wipe(left)">
                                      <p:cBhvr>
                                        <p:cTn id="76" dur="1000"/>
                                        <p:tgtEl>
                                          <p:spTgt spid="74"/>
                                        </p:tgtEl>
                                      </p:cBhvr>
                                    </p:animEffect>
                                  </p:childTnLst>
                                </p:cTn>
                              </p:par>
                            </p:childTnLst>
                          </p:cTn>
                        </p:par>
                        <p:par>
                          <p:cTn id="77" fill="hold">
                            <p:stCondLst>
                              <p:cond delay="4000"/>
                            </p:stCondLst>
                            <p:childTnLst>
                              <p:par>
                                <p:cTn id="78" presetID="22" presetClass="entr" presetSubtype="4"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down)">
                                      <p:cBhvr>
                                        <p:cTn id="80" dur="10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wipe(down)">
                                      <p:cBhvr>
                                        <p:cTn id="85" dur="1000"/>
                                        <p:tgtEl>
                                          <p:spTgt spid="56"/>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wipe(down)">
                                      <p:cBhvr>
                                        <p:cTn id="88" dur="1000"/>
                                        <p:tgtEl>
                                          <p:spTgt spid="86"/>
                                        </p:tgtEl>
                                      </p:cBhvr>
                                    </p:animEffect>
                                  </p:childTnLst>
                                </p:cTn>
                              </p:par>
                            </p:childTnLst>
                          </p:cTn>
                        </p:par>
                        <p:par>
                          <p:cTn id="89" fill="hold">
                            <p:stCondLst>
                              <p:cond delay="1000"/>
                            </p:stCondLst>
                            <p:childTnLst>
                              <p:par>
                                <p:cTn id="90" presetID="22" presetClass="entr" presetSubtype="4"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wipe(down)">
                                      <p:cBhvr>
                                        <p:cTn id="92" dur="10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1000"/>
                                        <p:tgtEl>
                                          <p:spTgt spid="101"/>
                                        </p:tgtEl>
                                      </p:cBhvr>
                                    </p:animEffect>
                                    <p:set>
                                      <p:cBhvr>
                                        <p:cTn id="97" dur="1" fill="hold">
                                          <p:stCondLst>
                                            <p:cond delay="999"/>
                                          </p:stCondLst>
                                        </p:cTn>
                                        <p:tgtEl>
                                          <p:spTgt spid="10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86"/>
                                        </p:tgtEl>
                                      </p:cBhvr>
                                    </p:animEffect>
                                    <p:set>
                                      <p:cBhvr>
                                        <p:cTn id="100" dur="1" fill="hold">
                                          <p:stCondLst>
                                            <p:cond delay="999"/>
                                          </p:stCondLst>
                                        </p:cTn>
                                        <p:tgtEl>
                                          <p:spTgt spid="86"/>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74"/>
                                        </p:tgtEl>
                                      </p:cBhvr>
                                    </p:animEffect>
                                    <p:set>
                                      <p:cBhvr>
                                        <p:cTn id="103" dur="1" fill="hold">
                                          <p:stCondLst>
                                            <p:cond delay="999"/>
                                          </p:stCondLst>
                                        </p:cTn>
                                        <p:tgtEl>
                                          <p:spTgt spid="74"/>
                                        </p:tgtEl>
                                        <p:attrNameLst>
                                          <p:attrName>style.visibility</p:attrName>
                                        </p:attrNameLst>
                                      </p:cBhvr>
                                      <p:to>
                                        <p:strVal val="hidden"/>
                                      </p:to>
                                    </p:set>
                                  </p:childTnLst>
                                </p:cTn>
                              </p:par>
                            </p:childTnLst>
                          </p:cTn>
                        </p:par>
                        <p:par>
                          <p:cTn id="104" fill="hold">
                            <p:stCondLst>
                              <p:cond delay="1000"/>
                            </p:stCondLst>
                            <p:childTnLst>
                              <p:par>
                                <p:cTn id="105" presetID="22" presetClass="entr" presetSubtype="8" fill="hold" nodeType="after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wipe(left)">
                                      <p:cBhvr>
                                        <p:cTn id="107" dur="1000"/>
                                        <p:tgtEl>
                                          <p:spTgt spid="116"/>
                                        </p:tgtEl>
                                      </p:cBhvr>
                                    </p:animEffect>
                                  </p:childTnLst>
                                </p:cTn>
                              </p:par>
                            </p:childTnLst>
                          </p:cTn>
                        </p:par>
                        <p:par>
                          <p:cTn id="108" fill="hold">
                            <p:stCondLst>
                              <p:cond delay="2000"/>
                            </p:stCondLst>
                            <p:childTnLst>
                              <p:par>
                                <p:cTn id="109" presetID="53" presetClass="entr" presetSubtype="0" fill="hold" grpId="0" nodeType="afterEffect">
                                  <p:stCondLst>
                                    <p:cond delay="0"/>
                                  </p:stCondLst>
                                  <p:childTnLst>
                                    <p:set>
                                      <p:cBhvr>
                                        <p:cTn id="110" dur="1" fill="hold">
                                          <p:stCondLst>
                                            <p:cond delay="0"/>
                                          </p:stCondLst>
                                        </p:cTn>
                                        <p:tgtEl>
                                          <p:spTgt spid="92"/>
                                        </p:tgtEl>
                                        <p:attrNameLst>
                                          <p:attrName>style.visibility</p:attrName>
                                        </p:attrNameLst>
                                      </p:cBhvr>
                                      <p:to>
                                        <p:strVal val="visible"/>
                                      </p:to>
                                    </p:set>
                                    <p:anim calcmode="lin" valueType="num">
                                      <p:cBhvr>
                                        <p:cTn id="111" dur="1000" fill="hold"/>
                                        <p:tgtEl>
                                          <p:spTgt spid="92"/>
                                        </p:tgtEl>
                                        <p:attrNameLst>
                                          <p:attrName>ppt_w</p:attrName>
                                        </p:attrNameLst>
                                      </p:cBhvr>
                                      <p:tavLst>
                                        <p:tav tm="0">
                                          <p:val>
                                            <p:fltVal val="0"/>
                                          </p:val>
                                        </p:tav>
                                        <p:tav tm="100000">
                                          <p:val>
                                            <p:strVal val="#ppt_w"/>
                                          </p:val>
                                        </p:tav>
                                      </p:tavLst>
                                    </p:anim>
                                    <p:anim calcmode="lin" valueType="num">
                                      <p:cBhvr>
                                        <p:cTn id="112" dur="1000" fill="hold"/>
                                        <p:tgtEl>
                                          <p:spTgt spid="92"/>
                                        </p:tgtEl>
                                        <p:attrNameLst>
                                          <p:attrName>ppt_h</p:attrName>
                                        </p:attrNameLst>
                                      </p:cBhvr>
                                      <p:tavLst>
                                        <p:tav tm="0">
                                          <p:val>
                                            <p:fltVal val="0"/>
                                          </p:val>
                                        </p:tav>
                                        <p:tav tm="100000">
                                          <p:val>
                                            <p:strVal val="#ppt_h"/>
                                          </p:val>
                                        </p:tav>
                                      </p:tavLst>
                                    </p:anim>
                                    <p:animEffect transition="in" filter="fade">
                                      <p:cBhvr>
                                        <p:cTn id="113" dur="1000"/>
                                        <p:tgtEl>
                                          <p:spTgt spid="92"/>
                                        </p:tgtEl>
                                      </p:cBhvr>
                                    </p:animEffect>
                                  </p:childTnLst>
                                </p:cTn>
                              </p:par>
                            </p:childTnLst>
                          </p:cTn>
                        </p:par>
                        <p:par>
                          <p:cTn id="114" fill="hold">
                            <p:stCondLst>
                              <p:cond delay="3000"/>
                            </p:stCondLst>
                            <p:childTnLst>
                              <p:par>
                                <p:cTn id="115" presetID="22" presetClass="entr" presetSubtype="4" fill="hold" grpId="0" nodeType="after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wipe(down)">
                                      <p:cBhvr>
                                        <p:cTn id="117" dur="1000"/>
                                        <p:tgtEl>
                                          <p:spTgt spid="58"/>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wipe(down)">
                                      <p:cBhvr>
                                        <p:cTn id="120" dur="1000"/>
                                        <p:tgtEl>
                                          <p:spTgt spid="7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1000"/>
                                        <p:tgtEl>
                                          <p:spTgt spid="116"/>
                                        </p:tgtEl>
                                      </p:cBhvr>
                                    </p:animEffect>
                                    <p:set>
                                      <p:cBhvr>
                                        <p:cTn id="125" dur="1" fill="hold">
                                          <p:stCondLst>
                                            <p:cond delay="999"/>
                                          </p:stCondLst>
                                        </p:cTn>
                                        <p:tgtEl>
                                          <p:spTgt spid="11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75"/>
                                        </p:tgtEl>
                                      </p:cBhvr>
                                    </p:animEffect>
                                    <p:set>
                                      <p:cBhvr>
                                        <p:cTn id="128" dur="1" fill="hold">
                                          <p:stCondLst>
                                            <p:cond delay="999"/>
                                          </p:stCondLst>
                                        </p:cTn>
                                        <p:tgtEl>
                                          <p:spTgt spid="75"/>
                                        </p:tgtEl>
                                        <p:attrNameLst>
                                          <p:attrName>style.visibility</p:attrName>
                                        </p:attrNameLst>
                                      </p:cBhvr>
                                      <p:to>
                                        <p:strVal val="hidden"/>
                                      </p:to>
                                    </p:set>
                                  </p:childTnLst>
                                </p:cTn>
                              </p:par>
                            </p:childTnLst>
                          </p:cTn>
                        </p:par>
                        <p:par>
                          <p:cTn id="129" fill="hold">
                            <p:stCondLst>
                              <p:cond delay="1000"/>
                            </p:stCondLst>
                            <p:childTnLst>
                              <p:par>
                                <p:cTn id="130" presetID="22" presetClass="entr" presetSubtype="8" fill="hold" nodeType="afterEffect">
                                  <p:stCondLst>
                                    <p:cond delay="0"/>
                                  </p:stCondLst>
                                  <p:childTnLst>
                                    <p:set>
                                      <p:cBhvr>
                                        <p:cTn id="131" dur="1" fill="hold">
                                          <p:stCondLst>
                                            <p:cond delay="0"/>
                                          </p:stCondLst>
                                        </p:cTn>
                                        <p:tgtEl>
                                          <p:spTgt spid="123"/>
                                        </p:tgtEl>
                                        <p:attrNameLst>
                                          <p:attrName>style.visibility</p:attrName>
                                        </p:attrNameLst>
                                      </p:cBhvr>
                                      <p:to>
                                        <p:strVal val="visible"/>
                                      </p:to>
                                    </p:set>
                                    <p:animEffect transition="in" filter="wipe(left)">
                                      <p:cBhvr>
                                        <p:cTn id="132" dur="1000"/>
                                        <p:tgtEl>
                                          <p:spTgt spid="123"/>
                                        </p:tgtEl>
                                      </p:cBhvr>
                                    </p:animEffect>
                                  </p:childTnLst>
                                </p:cTn>
                              </p:par>
                            </p:childTnLst>
                          </p:cTn>
                        </p:par>
                        <p:par>
                          <p:cTn id="133" fill="hold">
                            <p:stCondLst>
                              <p:cond delay="2000"/>
                            </p:stCondLst>
                            <p:childTnLst>
                              <p:par>
                                <p:cTn id="134" presetID="53" presetClass="entr" presetSubtype="0" fill="hold" grpId="0" nodeType="afterEffect">
                                  <p:stCondLst>
                                    <p:cond delay="0"/>
                                  </p:stCondLst>
                                  <p:childTnLst>
                                    <p:set>
                                      <p:cBhvr>
                                        <p:cTn id="135" dur="1" fill="hold">
                                          <p:stCondLst>
                                            <p:cond delay="0"/>
                                          </p:stCondLst>
                                        </p:cTn>
                                        <p:tgtEl>
                                          <p:spTgt spid="93"/>
                                        </p:tgtEl>
                                        <p:attrNameLst>
                                          <p:attrName>style.visibility</p:attrName>
                                        </p:attrNameLst>
                                      </p:cBhvr>
                                      <p:to>
                                        <p:strVal val="visible"/>
                                      </p:to>
                                    </p:set>
                                    <p:anim calcmode="lin" valueType="num">
                                      <p:cBhvr>
                                        <p:cTn id="136" dur="1000" fill="hold"/>
                                        <p:tgtEl>
                                          <p:spTgt spid="93"/>
                                        </p:tgtEl>
                                        <p:attrNameLst>
                                          <p:attrName>ppt_w</p:attrName>
                                        </p:attrNameLst>
                                      </p:cBhvr>
                                      <p:tavLst>
                                        <p:tav tm="0">
                                          <p:val>
                                            <p:fltVal val="0"/>
                                          </p:val>
                                        </p:tav>
                                        <p:tav tm="100000">
                                          <p:val>
                                            <p:strVal val="#ppt_w"/>
                                          </p:val>
                                        </p:tav>
                                      </p:tavLst>
                                    </p:anim>
                                    <p:anim calcmode="lin" valueType="num">
                                      <p:cBhvr>
                                        <p:cTn id="137" dur="1000" fill="hold"/>
                                        <p:tgtEl>
                                          <p:spTgt spid="93"/>
                                        </p:tgtEl>
                                        <p:attrNameLst>
                                          <p:attrName>ppt_h</p:attrName>
                                        </p:attrNameLst>
                                      </p:cBhvr>
                                      <p:tavLst>
                                        <p:tav tm="0">
                                          <p:val>
                                            <p:fltVal val="0"/>
                                          </p:val>
                                        </p:tav>
                                        <p:tav tm="100000">
                                          <p:val>
                                            <p:strVal val="#ppt_h"/>
                                          </p:val>
                                        </p:tav>
                                      </p:tavLst>
                                    </p:anim>
                                    <p:animEffect transition="in" filter="fade">
                                      <p:cBhvr>
                                        <p:cTn id="138" dur="1000"/>
                                        <p:tgtEl>
                                          <p:spTgt spid="93"/>
                                        </p:tgtEl>
                                      </p:cBhvr>
                                    </p:animEffect>
                                  </p:childTnLst>
                                </p:cTn>
                              </p:par>
                            </p:childTnLst>
                          </p:cTn>
                        </p:par>
                        <p:par>
                          <p:cTn id="139" fill="hold">
                            <p:stCondLst>
                              <p:cond delay="3000"/>
                            </p:stCondLst>
                            <p:childTnLst>
                              <p:par>
                                <p:cTn id="140" presetID="22" presetClass="entr" presetSubtype="4" fill="hold" grpId="0" nodeType="afterEffect">
                                  <p:stCondLst>
                                    <p:cond delay="0"/>
                                  </p:stCondLst>
                                  <p:childTnLst>
                                    <p:set>
                                      <p:cBhvr>
                                        <p:cTn id="141" dur="1" fill="hold">
                                          <p:stCondLst>
                                            <p:cond delay="0"/>
                                          </p:stCondLst>
                                        </p:cTn>
                                        <p:tgtEl>
                                          <p:spTgt spid="59"/>
                                        </p:tgtEl>
                                        <p:attrNameLst>
                                          <p:attrName>style.visibility</p:attrName>
                                        </p:attrNameLst>
                                      </p:cBhvr>
                                      <p:to>
                                        <p:strVal val="visible"/>
                                      </p:to>
                                    </p:set>
                                    <p:animEffect transition="in" filter="wipe(down)">
                                      <p:cBhvr>
                                        <p:cTn id="142" dur="1000"/>
                                        <p:tgtEl>
                                          <p:spTgt spid="59"/>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wipe(down)">
                                      <p:cBhvr>
                                        <p:cTn id="145" dur="1000"/>
                                        <p:tgtEl>
                                          <p:spTgt spid="81"/>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1000"/>
                                        <p:tgtEl>
                                          <p:spTgt spid="123"/>
                                        </p:tgtEl>
                                      </p:cBhvr>
                                    </p:animEffect>
                                    <p:set>
                                      <p:cBhvr>
                                        <p:cTn id="150" dur="1" fill="hold">
                                          <p:stCondLst>
                                            <p:cond delay="999"/>
                                          </p:stCondLst>
                                        </p:cTn>
                                        <p:tgtEl>
                                          <p:spTgt spid="123"/>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81"/>
                                        </p:tgtEl>
                                      </p:cBhvr>
                                    </p:animEffect>
                                    <p:set>
                                      <p:cBhvr>
                                        <p:cTn id="153" dur="1" fill="hold">
                                          <p:stCondLst>
                                            <p:cond delay="999"/>
                                          </p:stCondLst>
                                        </p:cTn>
                                        <p:tgtEl>
                                          <p:spTgt spid="81"/>
                                        </p:tgtEl>
                                        <p:attrNameLst>
                                          <p:attrName>style.visibility</p:attrName>
                                        </p:attrNameLst>
                                      </p:cBhvr>
                                      <p:to>
                                        <p:strVal val="hidden"/>
                                      </p:to>
                                    </p:set>
                                  </p:childTnLst>
                                </p:cTn>
                              </p:par>
                            </p:childTnLst>
                          </p:cTn>
                        </p:par>
                        <p:par>
                          <p:cTn id="154" fill="hold">
                            <p:stCondLst>
                              <p:cond delay="1000"/>
                            </p:stCondLst>
                            <p:childTnLst>
                              <p:par>
                                <p:cTn id="155" presetID="22" presetClass="entr" presetSubtype="8" fill="hold" nodeType="afterEffect">
                                  <p:stCondLst>
                                    <p:cond delay="0"/>
                                  </p:stCondLst>
                                  <p:childTnLst>
                                    <p:set>
                                      <p:cBhvr>
                                        <p:cTn id="156" dur="1" fill="hold">
                                          <p:stCondLst>
                                            <p:cond delay="0"/>
                                          </p:stCondLst>
                                        </p:cTn>
                                        <p:tgtEl>
                                          <p:spTgt spid="129"/>
                                        </p:tgtEl>
                                        <p:attrNameLst>
                                          <p:attrName>style.visibility</p:attrName>
                                        </p:attrNameLst>
                                      </p:cBhvr>
                                      <p:to>
                                        <p:strVal val="visible"/>
                                      </p:to>
                                    </p:set>
                                    <p:animEffect transition="in" filter="wipe(left)">
                                      <p:cBhvr>
                                        <p:cTn id="157" dur="1000"/>
                                        <p:tgtEl>
                                          <p:spTgt spid="129"/>
                                        </p:tgtEl>
                                      </p:cBhvr>
                                    </p:animEffect>
                                  </p:childTnLst>
                                </p:cTn>
                              </p:par>
                            </p:childTnLst>
                          </p:cTn>
                        </p:par>
                        <p:par>
                          <p:cTn id="158" fill="hold">
                            <p:stCondLst>
                              <p:cond delay="2000"/>
                            </p:stCondLst>
                            <p:childTnLst>
                              <p:par>
                                <p:cTn id="159" presetID="53" presetClass="entr" presetSubtype="0" fill="hold" grpId="0" nodeType="afterEffect">
                                  <p:stCondLst>
                                    <p:cond delay="0"/>
                                  </p:stCondLst>
                                  <p:childTnLst>
                                    <p:set>
                                      <p:cBhvr>
                                        <p:cTn id="160" dur="1" fill="hold">
                                          <p:stCondLst>
                                            <p:cond delay="0"/>
                                          </p:stCondLst>
                                        </p:cTn>
                                        <p:tgtEl>
                                          <p:spTgt spid="96"/>
                                        </p:tgtEl>
                                        <p:attrNameLst>
                                          <p:attrName>style.visibility</p:attrName>
                                        </p:attrNameLst>
                                      </p:cBhvr>
                                      <p:to>
                                        <p:strVal val="visible"/>
                                      </p:to>
                                    </p:set>
                                    <p:anim calcmode="lin" valueType="num">
                                      <p:cBhvr>
                                        <p:cTn id="161" dur="1000" fill="hold"/>
                                        <p:tgtEl>
                                          <p:spTgt spid="96"/>
                                        </p:tgtEl>
                                        <p:attrNameLst>
                                          <p:attrName>ppt_w</p:attrName>
                                        </p:attrNameLst>
                                      </p:cBhvr>
                                      <p:tavLst>
                                        <p:tav tm="0">
                                          <p:val>
                                            <p:fltVal val="0"/>
                                          </p:val>
                                        </p:tav>
                                        <p:tav tm="100000">
                                          <p:val>
                                            <p:strVal val="#ppt_w"/>
                                          </p:val>
                                        </p:tav>
                                      </p:tavLst>
                                    </p:anim>
                                    <p:anim calcmode="lin" valueType="num">
                                      <p:cBhvr>
                                        <p:cTn id="162" dur="1000" fill="hold"/>
                                        <p:tgtEl>
                                          <p:spTgt spid="96"/>
                                        </p:tgtEl>
                                        <p:attrNameLst>
                                          <p:attrName>ppt_h</p:attrName>
                                        </p:attrNameLst>
                                      </p:cBhvr>
                                      <p:tavLst>
                                        <p:tav tm="0">
                                          <p:val>
                                            <p:fltVal val="0"/>
                                          </p:val>
                                        </p:tav>
                                        <p:tav tm="100000">
                                          <p:val>
                                            <p:strVal val="#ppt_h"/>
                                          </p:val>
                                        </p:tav>
                                      </p:tavLst>
                                    </p:anim>
                                    <p:animEffect transition="in" filter="fade">
                                      <p:cBhvr>
                                        <p:cTn id="163" dur="1000"/>
                                        <p:tgtEl>
                                          <p:spTgt spid="96"/>
                                        </p:tgtEl>
                                      </p:cBhvr>
                                    </p:animEffect>
                                  </p:childTnLst>
                                </p:cTn>
                              </p:par>
                            </p:childTnLst>
                          </p:cTn>
                        </p:par>
                        <p:par>
                          <p:cTn id="164" fill="hold">
                            <p:stCondLst>
                              <p:cond delay="3000"/>
                            </p:stCondLst>
                            <p:childTnLst>
                              <p:par>
                                <p:cTn id="165" presetID="22" presetClass="entr" presetSubtype="4" fill="hold" grpId="0" nodeType="afterEffect">
                                  <p:stCondLst>
                                    <p:cond delay="0"/>
                                  </p:stCondLst>
                                  <p:childTnLst>
                                    <p:set>
                                      <p:cBhvr>
                                        <p:cTn id="166" dur="1" fill="hold">
                                          <p:stCondLst>
                                            <p:cond delay="0"/>
                                          </p:stCondLst>
                                        </p:cTn>
                                        <p:tgtEl>
                                          <p:spTgt spid="60"/>
                                        </p:tgtEl>
                                        <p:attrNameLst>
                                          <p:attrName>style.visibility</p:attrName>
                                        </p:attrNameLst>
                                      </p:cBhvr>
                                      <p:to>
                                        <p:strVal val="visible"/>
                                      </p:to>
                                    </p:set>
                                    <p:animEffect transition="in" filter="wipe(down)">
                                      <p:cBhvr>
                                        <p:cTn id="167" dur="1000"/>
                                        <p:tgtEl>
                                          <p:spTgt spid="60"/>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83"/>
                                        </p:tgtEl>
                                        <p:attrNameLst>
                                          <p:attrName>style.visibility</p:attrName>
                                        </p:attrNameLst>
                                      </p:cBhvr>
                                      <p:to>
                                        <p:strVal val="visible"/>
                                      </p:to>
                                    </p:set>
                                    <p:animEffect transition="in" filter="wipe(down)">
                                      <p:cBhvr>
                                        <p:cTn id="170" dur="1000"/>
                                        <p:tgtEl>
                                          <p:spTgt spid="83"/>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00"/>
                                        <p:tgtEl>
                                          <p:spTgt spid="129"/>
                                        </p:tgtEl>
                                      </p:cBhvr>
                                    </p:animEffect>
                                    <p:set>
                                      <p:cBhvr>
                                        <p:cTn id="175" dur="1" fill="hold">
                                          <p:stCondLst>
                                            <p:cond delay="999"/>
                                          </p:stCondLst>
                                        </p:cTn>
                                        <p:tgtEl>
                                          <p:spTgt spid="12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1000"/>
                                        <p:tgtEl>
                                          <p:spTgt spid="83"/>
                                        </p:tgtEl>
                                      </p:cBhvr>
                                    </p:animEffect>
                                    <p:set>
                                      <p:cBhvr>
                                        <p:cTn id="178" dur="1" fill="hold">
                                          <p:stCondLst>
                                            <p:cond delay="999"/>
                                          </p:stCondLst>
                                        </p:cTn>
                                        <p:tgtEl>
                                          <p:spTgt spid="83"/>
                                        </p:tgtEl>
                                        <p:attrNameLst>
                                          <p:attrName>style.visibility</p:attrName>
                                        </p:attrNameLst>
                                      </p:cBhvr>
                                      <p:to>
                                        <p:strVal val="hidden"/>
                                      </p:to>
                                    </p:set>
                                  </p:childTnLst>
                                </p:cTn>
                              </p:par>
                            </p:childTnLst>
                          </p:cTn>
                        </p:par>
                        <p:par>
                          <p:cTn id="179" fill="hold">
                            <p:stCondLst>
                              <p:cond delay="1000"/>
                            </p:stCondLst>
                            <p:childTnLst>
                              <p:par>
                                <p:cTn id="180" presetID="22" presetClass="entr" presetSubtype="8" fill="hold" nodeType="afterEffect">
                                  <p:stCondLst>
                                    <p:cond delay="0"/>
                                  </p:stCondLst>
                                  <p:childTnLst>
                                    <p:set>
                                      <p:cBhvr>
                                        <p:cTn id="181" dur="1" fill="hold">
                                          <p:stCondLst>
                                            <p:cond delay="0"/>
                                          </p:stCondLst>
                                        </p:cTn>
                                        <p:tgtEl>
                                          <p:spTgt spid="135"/>
                                        </p:tgtEl>
                                        <p:attrNameLst>
                                          <p:attrName>style.visibility</p:attrName>
                                        </p:attrNameLst>
                                      </p:cBhvr>
                                      <p:to>
                                        <p:strVal val="visible"/>
                                      </p:to>
                                    </p:set>
                                    <p:animEffect transition="in" filter="wipe(left)">
                                      <p:cBhvr>
                                        <p:cTn id="182" dur="1000"/>
                                        <p:tgtEl>
                                          <p:spTgt spid="135"/>
                                        </p:tgtEl>
                                      </p:cBhvr>
                                    </p:animEffect>
                                  </p:childTnLst>
                                </p:cTn>
                              </p:par>
                            </p:childTnLst>
                          </p:cTn>
                        </p:par>
                        <p:par>
                          <p:cTn id="183" fill="hold">
                            <p:stCondLst>
                              <p:cond delay="2000"/>
                            </p:stCondLst>
                            <p:childTnLst>
                              <p:par>
                                <p:cTn id="184" presetID="53" presetClass="entr" presetSubtype="0" fill="hold" grpId="0" nodeType="afterEffect">
                                  <p:stCondLst>
                                    <p:cond delay="0"/>
                                  </p:stCondLst>
                                  <p:childTnLst>
                                    <p:set>
                                      <p:cBhvr>
                                        <p:cTn id="185" dur="1" fill="hold">
                                          <p:stCondLst>
                                            <p:cond delay="0"/>
                                          </p:stCondLst>
                                        </p:cTn>
                                        <p:tgtEl>
                                          <p:spTgt spid="94"/>
                                        </p:tgtEl>
                                        <p:attrNameLst>
                                          <p:attrName>style.visibility</p:attrName>
                                        </p:attrNameLst>
                                      </p:cBhvr>
                                      <p:to>
                                        <p:strVal val="visible"/>
                                      </p:to>
                                    </p:set>
                                    <p:anim calcmode="lin" valueType="num">
                                      <p:cBhvr>
                                        <p:cTn id="186" dur="1000" fill="hold"/>
                                        <p:tgtEl>
                                          <p:spTgt spid="94"/>
                                        </p:tgtEl>
                                        <p:attrNameLst>
                                          <p:attrName>ppt_w</p:attrName>
                                        </p:attrNameLst>
                                      </p:cBhvr>
                                      <p:tavLst>
                                        <p:tav tm="0">
                                          <p:val>
                                            <p:fltVal val="0"/>
                                          </p:val>
                                        </p:tav>
                                        <p:tav tm="100000">
                                          <p:val>
                                            <p:strVal val="#ppt_w"/>
                                          </p:val>
                                        </p:tav>
                                      </p:tavLst>
                                    </p:anim>
                                    <p:anim calcmode="lin" valueType="num">
                                      <p:cBhvr>
                                        <p:cTn id="187" dur="1000" fill="hold"/>
                                        <p:tgtEl>
                                          <p:spTgt spid="94"/>
                                        </p:tgtEl>
                                        <p:attrNameLst>
                                          <p:attrName>ppt_h</p:attrName>
                                        </p:attrNameLst>
                                      </p:cBhvr>
                                      <p:tavLst>
                                        <p:tav tm="0">
                                          <p:val>
                                            <p:fltVal val="0"/>
                                          </p:val>
                                        </p:tav>
                                        <p:tav tm="100000">
                                          <p:val>
                                            <p:strVal val="#ppt_h"/>
                                          </p:val>
                                        </p:tav>
                                      </p:tavLst>
                                    </p:anim>
                                    <p:animEffect transition="in" filter="fade">
                                      <p:cBhvr>
                                        <p:cTn id="188" dur="1000"/>
                                        <p:tgtEl>
                                          <p:spTgt spid="94"/>
                                        </p:tgtEl>
                                      </p:cBhvr>
                                    </p:animEffect>
                                  </p:childTnLst>
                                </p:cTn>
                              </p:par>
                            </p:childTnLst>
                          </p:cTn>
                        </p:par>
                        <p:par>
                          <p:cTn id="189" fill="hold">
                            <p:stCondLst>
                              <p:cond delay="3000"/>
                            </p:stCondLst>
                            <p:childTnLst>
                              <p:par>
                                <p:cTn id="190" presetID="22" presetClass="entr" presetSubtype="4" fill="hold" grpId="0" nodeType="afterEffect">
                                  <p:stCondLst>
                                    <p:cond delay="0"/>
                                  </p:stCondLst>
                                  <p:childTnLst>
                                    <p:set>
                                      <p:cBhvr>
                                        <p:cTn id="191" dur="1" fill="hold">
                                          <p:stCondLst>
                                            <p:cond delay="0"/>
                                          </p:stCondLst>
                                        </p:cTn>
                                        <p:tgtEl>
                                          <p:spTgt spid="61"/>
                                        </p:tgtEl>
                                        <p:attrNameLst>
                                          <p:attrName>style.visibility</p:attrName>
                                        </p:attrNameLst>
                                      </p:cBhvr>
                                      <p:to>
                                        <p:strVal val="visible"/>
                                      </p:to>
                                    </p:set>
                                    <p:animEffect transition="in" filter="wipe(down)">
                                      <p:cBhvr>
                                        <p:cTn id="192" dur="1000"/>
                                        <p:tgtEl>
                                          <p:spTgt spid="61"/>
                                        </p:tgtEl>
                                      </p:cBhvr>
                                    </p:animEffect>
                                  </p:childTnLst>
                                </p:cTn>
                              </p:par>
                              <p:par>
                                <p:cTn id="193" presetID="22" presetClass="entr" presetSubtype="8" fill="hold" grpId="0" nodeType="withEffect">
                                  <p:stCondLst>
                                    <p:cond delay="0"/>
                                  </p:stCondLst>
                                  <p:childTnLst>
                                    <p:set>
                                      <p:cBhvr>
                                        <p:cTn id="194" dur="1" fill="hold">
                                          <p:stCondLst>
                                            <p:cond delay="0"/>
                                          </p:stCondLst>
                                        </p:cTn>
                                        <p:tgtEl>
                                          <p:spTgt spid="78"/>
                                        </p:tgtEl>
                                        <p:attrNameLst>
                                          <p:attrName>style.visibility</p:attrName>
                                        </p:attrNameLst>
                                      </p:cBhvr>
                                      <p:to>
                                        <p:strVal val="visible"/>
                                      </p:to>
                                    </p:set>
                                    <p:animEffect transition="in" filter="wipe(left)">
                                      <p:cBhvr>
                                        <p:cTn id="195" dur="1000"/>
                                        <p:tgtEl>
                                          <p:spTgt spid="78"/>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xit" presetSubtype="0" fill="hold" nodeType="clickEffect">
                                  <p:stCondLst>
                                    <p:cond delay="0"/>
                                  </p:stCondLst>
                                  <p:childTnLst>
                                    <p:animEffect transition="out" filter="fade">
                                      <p:cBhvr>
                                        <p:cTn id="199" dur="1000"/>
                                        <p:tgtEl>
                                          <p:spTgt spid="135"/>
                                        </p:tgtEl>
                                      </p:cBhvr>
                                    </p:animEffect>
                                    <p:set>
                                      <p:cBhvr>
                                        <p:cTn id="200" dur="1" fill="hold">
                                          <p:stCondLst>
                                            <p:cond delay="999"/>
                                          </p:stCondLst>
                                        </p:cTn>
                                        <p:tgtEl>
                                          <p:spTgt spid="135"/>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1000"/>
                                        <p:tgtEl>
                                          <p:spTgt spid="78"/>
                                        </p:tgtEl>
                                      </p:cBhvr>
                                    </p:animEffect>
                                    <p:set>
                                      <p:cBhvr>
                                        <p:cTn id="203" dur="1" fill="hold">
                                          <p:stCondLst>
                                            <p:cond delay="999"/>
                                          </p:stCondLst>
                                        </p:cTn>
                                        <p:tgtEl>
                                          <p:spTgt spid="78"/>
                                        </p:tgtEl>
                                        <p:attrNameLst>
                                          <p:attrName>style.visibility</p:attrName>
                                        </p:attrNameLst>
                                      </p:cBhvr>
                                      <p:to>
                                        <p:strVal val="hidden"/>
                                      </p:to>
                                    </p:set>
                                  </p:childTnLst>
                                </p:cTn>
                              </p:par>
                            </p:childTnLst>
                          </p:cTn>
                        </p:par>
                        <p:par>
                          <p:cTn id="204" fill="hold">
                            <p:stCondLst>
                              <p:cond delay="1000"/>
                            </p:stCondLst>
                            <p:childTnLst>
                              <p:par>
                                <p:cTn id="205" presetID="22" presetClass="entr" presetSubtype="8" fill="hold" nodeType="afterEffect">
                                  <p:stCondLst>
                                    <p:cond delay="0"/>
                                  </p:stCondLst>
                                  <p:childTnLst>
                                    <p:set>
                                      <p:cBhvr>
                                        <p:cTn id="206" dur="1" fill="hold">
                                          <p:stCondLst>
                                            <p:cond delay="0"/>
                                          </p:stCondLst>
                                        </p:cTn>
                                        <p:tgtEl>
                                          <p:spTgt spid="139"/>
                                        </p:tgtEl>
                                        <p:attrNameLst>
                                          <p:attrName>style.visibility</p:attrName>
                                        </p:attrNameLst>
                                      </p:cBhvr>
                                      <p:to>
                                        <p:strVal val="visible"/>
                                      </p:to>
                                    </p:set>
                                    <p:animEffect transition="in" filter="wipe(left)">
                                      <p:cBhvr>
                                        <p:cTn id="207" dur="1000"/>
                                        <p:tgtEl>
                                          <p:spTgt spid="139"/>
                                        </p:tgtEl>
                                      </p:cBhvr>
                                    </p:animEffect>
                                  </p:childTnLst>
                                </p:cTn>
                              </p:par>
                            </p:childTnLst>
                          </p:cTn>
                        </p:par>
                        <p:par>
                          <p:cTn id="208" fill="hold">
                            <p:stCondLst>
                              <p:cond delay="2000"/>
                            </p:stCondLst>
                            <p:childTnLst>
                              <p:par>
                                <p:cTn id="209" presetID="53" presetClass="entr" presetSubtype="0" fill="hold" grpId="0" nodeType="afterEffect">
                                  <p:stCondLst>
                                    <p:cond delay="0"/>
                                  </p:stCondLst>
                                  <p:childTnLst>
                                    <p:set>
                                      <p:cBhvr>
                                        <p:cTn id="210" dur="1" fill="hold">
                                          <p:stCondLst>
                                            <p:cond delay="0"/>
                                          </p:stCondLst>
                                        </p:cTn>
                                        <p:tgtEl>
                                          <p:spTgt spid="144"/>
                                        </p:tgtEl>
                                        <p:attrNameLst>
                                          <p:attrName>style.visibility</p:attrName>
                                        </p:attrNameLst>
                                      </p:cBhvr>
                                      <p:to>
                                        <p:strVal val="visible"/>
                                      </p:to>
                                    </p:set>
                                    <p:anim calcmode="lin" valueType="num">
                                      <p:cBhvr>
                                        <p:cTn id="211" dur="1000" fill="hold"/>
                                        <p:tgtEl>
                                          <p:spTgt spid="144"/>
                                        </p:tgtEl>
                                        <p:attrNameLst>
                                          <p:attrName>ppt_w</p:attrName>
                                        </p:attrNameLst>
                                      </p:cBhvr>
                                      <p:tavLst>
                                        <p:tav tm="0">
                                          <p:val>
                                            <p:fltVal val="0"/>
                                          </p:val>
                                        </p:tav>
                                        <p:tav tm="100000">
                                          <p:val>
                                            <p:strVal val="#ppt_w"/>
                                          </p:val>
                                        </p:tav>
                                      </p:tavLst>
                                    </p:anim>
                                    <p:anim calcmode="lin" valueType="num">
                                      <p:cBhvr>
                                        <p:cTn id="212" dur="1000" fill="hold"/>
                                        <p:tgtEl>
                                          <p:spTgt spid="144"/>
                                        </p:tgtEl>
                                        <p:attrNameLst>
                                          <p:attrName>ppt_h</p:attrName>
                                        </p:attrNameLst>
                                      </p:cBhvr>
                                      <p:tavLst>
                                        <p:tav tm="0">
                                          <p:val>
                                            <p:fltVal val="0"/>
                                          </p:val>
                                        </p:tav>
                                        <p:tav tm="100000">
                                          <p:val>
                                            <p:strVal val="#ppt_h"/>
                                          </p:val>
                                        </p:tav>
                                      </p:tavLst>
                                    </p:anim>
                                    <p:animEffect transition="in" filter="fade">
                                      <p:cBhvr>
                                        <p:cTn id="213" dur="1000"/>
                                        <p:tgtEl>
                                          <p:spTgt spid="144"/>
                                        </p:tgtEl>
                                      </p:cBhvr>
                                    </p:animEffect>
                                  </p:childTnLst>
                                </p:cTn>
                              </p:par>
                            </p:childTnLst>
                          </p:cTn>
                        </p:par>
                        <p:par>
                          <p:cTn id="214" fill="hold">
                            <p:stCondLst>
                              <p:cond delay="3000"/>
                            </p:stCondLst>
                            <p:childTnLst>
                              <p:par>
                                <p:cTn id="215" presetID="22" presetClass="entr" presetSubtype="2" fill="hold" grpId="0" nodeType="afterEffect">
                                  <p:stCondLst>
                                    <p:cond delay="0"/>
                                  </p:stCondLst>
                                  <p:childTnLst>
                                    <p:set>
                                      <p:cBhvr>
                                        <p:cTn id="216" dur="1" fill="hold">
                                          <p:stCondLst>
                                            <p:cond delay="0"/>
                                          </p:stCondLst>
                                        </p:cTn>
                                        <p:tgtEl>
                                          <p:spTgt spid="73"/>
                                        </p:tgtEl>
                                        <p:attrNameLst>
                                          <p:attrName>style.visibility</p:attrName>
                                        </p:attrNameLst>
                                      </p:cBhvr>
                                      <p:to>
                                        <p:strVal val="visible"/>
                                      </p:to>
                                    </p:set>
                                    <p:animEffect transition="in" filter="wipe(right)">
                                      <p:cBhvr>
                                        <p:cTn id="217" dur="1000"/>
                                        <p:tgtEl>
                                          <p:spTgt spid="73"/>
                                        </p:tgtEl>
                                      </p:cBhvr>
                                    </p:animEffect>
                                  </p:childTnLst>
                                </p:cTn>
                              </p:par>
                              <p:par>
                                <p:cTn id="218" presetID="22" presetClass="entr" presetSubtype="8" fill="hold" grpId="0" nodeType="withEffect">
                                  <p:stCondLst>
                                    <p:cond delay="0"/>
                                  </p:stCondLst>
                                  <p:childTnLst>
                                    <p:set>
                                      <p:cBhvr>
                                        <p:cTn id="219" dur="1" fill="hold">
                                          <p:stCondLst>
                                            <p:cond delay="0"/>
                                          </p:stCondLst>
                                        </p:cTn>
                                        <p:tgtEl>
                                          <p:spTgt spid="72"/>
                                        </p:tgtEl>
                                        <p:attrNameLst>
                                          <p:attrName>style.visibility</p:attrName>
                                        </p:attrNameLst>
                                      </p:cBhvr>
                                      <p:to>
                                        <p:strVal val="visible"/>
                                      </p:to>
                                    </p:set>
                                    <p:animEffect transition="in" filter="wipe(left)">
                                      <p:cBhvr>
                                        <p:cTn id="220" dur="1000"/>
                                        <p:tgtEl>
                                          <p:spTgt spid="72"/>
                                        </p:tgtEl>
                                      </p:cBhvr>
                                    </p:animEffect>
                                  </p:childTnLst>
                                </p:cTn>
                              </p:par>
                            </p:childTnLst>
                          </p:cTn>
                        </p:par>
                        <p:par>
                          <p:cTn id="221" fill="hold">
                            <p:stCondLst>
                              <p:cond delay="4000"/>
                            </p:stCondLst>
                            <p:childTnLst>
                              <p:par>
                                <p:cTn id="222" presetID="22" presetClass="entr" presetSubtype="8" fill="hold" grpId="0" nodeType="afterEffect">
                                  <p:stCondLst>
                                    <p:cond delay="0"/>
                                  </p:stCondLst>
                                  <p:childTnLst>
                                    <p:set>
                                      <p:cBhvr>
                                        <p:cTn id="223" dur="1" fill="hold">
                                          <p:stCondLst>
                                            <p:cond delay="0"/>
                                          </p:stCondLst>
                                        </p:cTn>
                                        <p:tgtEl>
                                          <p:spTgt spid="69"/>
                                        </p:tgtEl>
                                        <p:attrNameLst>
                                          <p:attrName>style.visibility</p:attrName>
                                        </p:attrNameLst>
                                      </p:cBhvr>
                                      <p:to>
                                        <p:strVal val="visible"/>
                                      </p:to>
                                    </p:set>
                                    <p:animEffect transition="in" filter="wipe(left)">
                                      <p:cBhvr>
                                        <p:cTn id="224" dur="1000"/>
                                        <p:tgtEl>
                                          <p:spTgt spid="69"/>
                                        </p:tgtEl>
                                      </p:cBhvr>
                                    </p:animEffect>
                                  </p:childTnLst>
                                </p:cTn>
                              </p:par>
                            </p:childTnLst>
                          </p:cTn>
                        </p:par>
                        <p:par>
                          <p:cTn id="225" fill="hold">
                            <p:stCondLst>
                              <p:cond delay="5000"/>
                            </p:stCondLst>
                            <p:childTnLst>
                              <p:par>
                                <p:cTn id="226" presetID="53" presetClass="entr" presetSubtype="0" fill="hold" grpId="0" nodeType="afterEffect">
                                  <p:stCondLst>
                                    <p:cond delay="0"/>
                                  </p:stCondLst>
                                  <p:childTnLst>
                                    <p:set>
                                      <p:cBhvr>
                                        <p:cTn id="227" dur="1" fill="hold">
                                          <p:stCondLst>
                                            <p:cond delay="0"/>
                                          </p:stCondLst>
                                        </p:cTn>
                                        <p:tgtEl>
                                          <p:spTgt spid="70"/>
                                        </p:tgtEl>
                                        <p:attrNameLst>
                                          <p:attrName>style.visibility</p:attrName>
                                        </p:attrNameLst>
                                      </p:cBhvr>
                                      <p:to>
                                        <p:strVal val="visible"/>
                                      </p:to>
                                    </p:set>
                                    <p:anim calcmode="lin" valueType="num">
                                      <p:cBhvr>
                                        <p:cTn id="228" dur="1000" fill="hold"/>
                                        <p:tgtEl>
                                          <p:spTgt spid="70"/>
                                        </p:tgtEl>
                                        <p:attrNameLst>
                                          <p:attrName>ppt_w</p:attrName>
                                        </p:attrNameLst>
                                      </p:cBhvr>
                                      <p:tavLst>
                                        <p:tav tm="0">
                                          <p:val>
                                            <p:fltVal val="0"/>
                                          </p:val>
                                        </p:tav>
                                        <p:tav tm="100000">
                                          <p:val>
                                            <p:strVal val="#ppt_w"/>
                                          </p:val>
                                        </p:tav>
                                      </p:tavLst>
                                    </p:anim>
                                    <p:anim calcmode="lin" valueType="num">
                                      <p:cBhvr>
                                        <p:cTn id="229" dur="1000" fill="hold"/>
                                        <p:tgtEl>
                                          <p:spTgt spid="70"/>
                                        </p:tgtEl>
                                        <p:attrNameLst>
                                          <p:attrName>ppt_h</p:attrName>
                                        </p:attrNameLst>
                                      </p:cBhvr>
                                      <p:tavLst>
                                        <p:tav tm="0">
                                          <p:val>
                                            <p:fltVal val="0"/>
                                          </p:val>
                                        </p:tav>
                                        <p:tav tm="100000">
                                          <p:val>
                                            <p:strVal val="#ppt_h"/>
                                          </p:val>
                                        </p:tav>
                                      </p:tavLst>
                                    </p:anim>
                                    <p:animEffect transition="in" filter="fade">
                                      <p:cBhvr>
                                        <p:cTn id="230" dur="1000"/>
                                        <p:tgtEl>
                                          <p:spTgt spid="70"/>
                                        </p:tgtEl>
                                      </p:cBhvr>
                                    </p:animEffect>
                                  </p:childTnLst>
                                </p:cTn>
                              </p:par>
                            </p:childTnLst>
                          </p:cTn>
                        </p:par>
                      </p:childTnLst>
                    </p:cTn>
                  </p:par>
                  <p:par>
                    <p:cTn id="231" fill="hold">
                      <p:stCondLst>
                        <p:cond delay="indefinite"/>
                      </p:stCondLst>
                      <p:childTnLst>
                        <p:par>
                          <p:cTn id="232" fill="hold">
                            <p:stCondLst>
                              <p:cond delay="0"/>
                            </p:stCondLst>
                            <p:childTnLst>
                              <p:par>
                                <p:cTn id="233" presetID="10" presetClass="exit" presetSubtype="0" fill="hold" grpId="1" nodeType="clickEffect">
                                  <p:stCondLst>
                                    <p:cond delay="0"/>
                                  </p:stCondLst>
                                  <p:childTnLst>
                                    <p:animEffect transition="out" filter="fade">
                                      <p:cBhvr>
                                        <p:cTn id="234" dur="1000"/>
                                        <p:tgtEl>
                                          <p:spTgt spid="60"/>
                                        </p:tgtEl>
                                      </p:cBhvr>
                                    </p:animEffect>
                                    <p:set>
                                      <p:cBhvr>
                                        <p:cTn id="235" dur="1" fill="hold">
                                          <p:stCondLst>
                                            <p:cond delay="999"/>
                                          </p:stCondLst>
                                        </p:cTn>
                                        <p:tgtEl>
                                          <p:spTgt spid="60"/>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1000"/>
                                        <p:tgtEl>
                                          <p:spTgt spid="61"/>
                                        </p:tgtEl>
                                      </p:cBhvr>
                                    </p:animEffect>
                                    <p:set>
                                      <p:cBhvr>
                                        <p:cTn id="238" dur="1" fill="hold">
                                          <p:stCondLst>
                                            <p:cond delay="999"/>
                                          </p:stCondLst>
                                        </p:cTn>
                                        <p:tgtEl>
                                          <p:spTgt spid="61"/>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1000"/>
                                        <p:tgtEl>
                                          <p:spTgt spid="58"/>
                                        </p:tgtEl>
                                      </p:cBhvr>
                                    </p:animEffect>
                                    <p:set>
                                      <p:cBhvr>
                                        <p:cTn id="241" dur="1" fill="hold">
                                          <p:stCondLst>
                                            <p:cond delay="999"/>
                                          </p:stCondLst>
                                        </p:cTn>
                                        <p:tgtEl>
                                          <p:spTgt spid="58"/>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1000"/>
                                        <p:tgtEl>
                                          <p:spTgt spid="59"/>
                                        </p:tgtEl>
                                      </p:cBhvr>
                                    </p:animEffect>
                                    <p:set>
                                      <p:cBhvr>
                                        <p:cTn id="244" dur="1" fill="hold">
                                          <p:stCondLst>
                                            <p:cond delay="999"/>
                                          </p:stCondLst>
                                        </p:cTn>
                                        <p:tgtEl>
                                          <p:spTgt spid="59"/>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1000"/>
                                        <p:tgtEl>
                                          <p:spTgt spid="56"/>
                                        </p:tgtEl>
                                      </p:cBhvr>
                                    </p:animEffect>
                                    <p:set>
                                      <p:cBhvr>
                                        <p:cTn id="247" dur="1" fill="hold">
                                          <p:stCondLst>
                                            <p:cond delay="999"/>
                                          </p:stCondLst>
                                        </p:cTn>
                                        <p:tgtEl>
                                          <p:spTgt spid="56"/>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1000"/>
                                        <p:tgtEl>
                                          <p:spTgt spid="57"/>
                                        </p:tgtEl>
                                      </p:cBhvr>
                                    </p:animEffect>
                                    <p:set>
                                      <p:cBhvr>
                                        <p:cTn id="250" dur="1" fill="hold">
                                          <p:stCondLst>
                                            <p:cond delay="999"/>
                                          </p:stCondLst>
                                        </p:cTn>
                                        <p:tgtEl>
                                          <p:spTgt spid="57"/>
                                        </p:tgtEl>
                                        <p:attrNameLst>
                                          <p:attrName>style.visibility</p:attrName>
                                        </p:attrNameLst>
                                      </p:cBhvr>
                                      <p:to>
                                        <p:strVal val="hidden"/>
                                      </p:to>
                                    </p:set>
                                  </p:childTnLst>
                                </p:cTn>
                              </p:par>
                              <p:par>
                                <p:cTn id="251" presetID="10" presetClass="exit" presetSubtype="0" fill="hold" grpId="1" nodeType="withEffect">
                                  <p:stCondLst>
                                    <p:cond delay="0"/>
                                  </p:stCondLst>
                                  <p:childTnLst>
                                    <p:animEffect transition="out" filter="fade">
                                      <p:cBhvr>
                                        <p:cTn id="252" dur="1000"/>
                                        <p:tgtEl>
                                          <p:spTgt spid="88"/>
                                        </p:tgtEl>
                                      </p:cBhvr>
                                    </p:animEffect>
                                    <p:set>
                                      <p:cBhvr>
                                        <p:cTn id="253" dur="1" fill="hold">
                                          <p:stCondLst>
                                            <p:cond delay="999"/>
                                          </p:stCondLst>
                                        </p:cTn>
                                        <p:tgtEl>
                                          <p:spTgt spid="88"/>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1000"/>
                                        <p:tgtEl>
                                          <p:spTgt spid="96"/>
                                        </p:tgtEl>
                                      </p:cBhvr>
                                    </p:animEffect>
                                    <p:set>
                                      <p:cBhvr>
                                        <p:cTn id="256" dur="1" fill="hold">
                                          <p:stCondLst>
                                            <p:cond delay="999"/>
                                          </p:stCondLst>
                                        </p:cTn>
                                        <p:tgtEl>
                                          <p:spTgt spid="96"/>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1000"/>
                                        <p:tgtEl>
                                          <p:spTgt spid="94"/>
                                        </p:tgtEl>
                                      </p:cBhvr>
                                    </p:animEffect>
                                    <p:set>
                                      <p:cBhvr>
                                        <p:cTn id="259" dur="1" fill="hold">
                                          <p:stCondLst>
                                            <p:cond delay="999"/>
                                          </p:stCondLst>
                                        </p:cTn>
                                        <p:tgtEl>
                                          <p:spTgt spid="94"/>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1000"/>
                                        <p:tgtEl>
                                          <p:spTgt spid="92"/>
                                        </p:tgtEl>
                                      </p:cBhvr>
                                    </p:animEffect>
                                    <p:set>
                                      <p:cBhvr>
                                        <p:cTn id="262" dur="1" fill="hold">
                                          <p:stCondLst>
                                            <p:cond delay="999"/>
                                          </p:stCondLst>
                                        </p:cTn>
                                        <p:tgtEl>
                                          <p:spTgt spid="92"/>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1000"/>
                                        <p:tgtEl>
                                          <p:spTgt spid="93"/>
                                        </p:tgtEl>
                                      </p:cBhvr>
                                    </p:animEffect>
                                    <p:set>
                                      <p:cBhvr>
                                        <p:cTn id="265" dur="1" fill="hold">
                                          <p:stCondLst>
                                            <p:cond delay="999"/>
                                          </p:stCondLst>
                                        </p:cTn>
                                        <p:tgtEl>
                                          <p:spTgt spid="93"/>
                                        </p:tgtEl>
                                        <p:attrNameLst>
                                          <p:attrName>style.visibility</p:attrName>
                                        </p:attrNameLst>
                                      </p:cBhvr>
                                      <p:to>
                                        <p:strVal val="hidden"/>
                                      </p:to>
                                    </p:set>
                                  </p:childTnLst>
                                </p:cTn>
                              </p:par>
                              <p:par>
                                <p:cTn id="266" presetID="10" presetClass="exit" presetSubtype="0" fill="hold" grpId="1" nodeType="withEffect">
                                  <p:stCondLst>
                                    <p:cond delay="0"/>
                                  </p:stCondLst>
                                  <p:childTnLst>
                                    <p:animEffect transition="out" filter="fade">
                                      <p:cBhvr>
                                        <p:cTn id="267" dur="1000"/>
                                        <p:tgtEl>
                                          <p:spTgt spid="91"/>
                                        </p:tgtEl>
                                      </p:cBhvr>
                                    </p:animEffect>
                                    <p:set>
                                      <p:cBhvr>
                                        <p:cTn id="268" dur="1" fill="hold">
                                          <p:stCondLst>
                                            <p:cond delay="999"/>
                                          </p:stCondLst>
                                        </p:cTn>
                                        <p:tgtEl>
                                          <p:spTgt spid="91"/>
                                        </p:tgtEl>
                                        <p:attrNameLst>
                                          <p:attrName>style.visibility</p:attrName>
                                        </p:attrNameLst>
                                      </p:cBhvr>
                                      <p:to>
                                        <p:strVal val="hidden"/>
                                      </p:to>
                                    </p:set>
                                  </p:childTnLst>
                                </p:cTn>
                              </p:par>
                              <p:par>
                                <p:cTn id="269" presetID="10" presetClass="exit" presetSubtype="0" fill="hold" nodeType="withEffect">
                                  <p:stCondLst>
                                    <p:cond delay="0"/>
                                  </p:stCondLst>
                                  <p:childTnLst>
                                    <p:animEffect transition="out" filter="fade">
                                      <p:cBhvr>
                                        <p:cTn id="270" dur="1000"/>
                                        <p:tgtEl>
                                          <p:spTgt spid="82"/>
                                        </p:tgtEl>
                                      </p:cBhvr>
                                    </p:animEffect>
                                    <p:set>
                                      <p:cBhvr>
                                        <p:cTn id="271" dur="1" fill="hold">
                                          <p:stCondLst>
                                            <p:cond delay="999"/>
                                          </p:stCondLst>
                                        </p:cTn>
                                        <p:tgtEl>
                                          <p:spTgt spid="82"/>
                                        </p:tgtEl>
                                        <p:attrNameLst>
                                          <p:attrName>style.visibility</p:attrName>
                                        </p:attrNameLst>
                                      </p:cBhvr>
                                      <p:to>
                                        <p:strVal val="hidden"/>
                                      </p:to>
                                    </p:set>
                                  </p:childTnLst>
                                </p:cTn>
                              </p:par>
                              <p:par>
                                <p:cTn id="272" presetID="10" presetClass="exit" presetSubtype="0" fill="hold" nodeType="withEffect">
                                  <p:stCondLst>
                                    <p:cond delay="0"/>
                                  </p:stCondLst>
                                  <p:childTnLst>
                                    <p:animEffect transition="out" filter="fade">
                                      <p:cBhvr>
                                        <p:cTn id="273" dur="1000"/>
                                        <p:tgtEl>
                                          <p:spTgt spid="76"/>
                                        </p:tgtEl>
                                      </p:cBhvr>
                                    </p:animEffect>
                                    <p:set>
                                      <p:cBhvr>
                                        <p:cTn id="274" dur="1" fill="hold">
                                          <p:stCondLst>
                                            <p:cond delay="999"/>
                                          </p:stCondLst>
                                        </p:cTn>
                                        <p:tgtEl>
                                          <p:spTgt spid="76"/>
                                        </p:tgtEl>
                                        <p:attrNameLst>
                                          <p:attrName>style.visibility</p:attrName>
                                        </p:attrNameLst>
                                      </p:cBhvr>
                                      <p:to>
                                        <p:strVal val="hidden"/>
                                      </p:to>
                                    </p:set>
                                  </p:childTnLst>
                                </p:cTn>
                              </p:par>
                            </p:childTnLst>
                          </p:cTn>
                        </p:par>
                        <p:par>
                          <p:cTn id="275" fill="hold">
                            <p:stCondLst>
                              <p:cond delay="1000"/>
                            </p:stCondLst>
                            <p:childTnLst>
                              <p:par>
                                <p:cTn id="276" presetID="53" presetClass="entr" presetSubtype="0" fill="hold" grpId="0" nodeType="afterEffect">
                                  <p:stCondLst>
                                    <p:cond delay="0"/>
                                  </p:stCondLst>
                                  <p:childTnLst>
                                    <p:set>
                                      <p:cBhvr>
                                        <p:cTn id="277" dur="1" fill="hold">
                                          <p:stCondLst>
                                            <p:cond delay="0"/>
                                          </p:stCondLst>
                                        </p:cTn>
                                        <p:tgtEl>
                                          <p:spTgt spid="154"/>
                                        </p:tgtEl>
                                        <p:attrNameLst>
                                          <p:attrName>style.visibility</p:attrName>
                                        </p:attrNameLst>
                                      </p:cBhvr>
                                      <p:to>
                                        <p:strVal val="visible"/>
                                      </p:to>
                                    </p:set>
                                    <p:anim calcmode="lin" valueType="num">
                                      <p:cBhvr>
                                        <p:cTn id="278" dur="1000" fill="hold"/>
                                        <p:tgtEl>
                                          <p:spTgt spid="154"/>
                                        </p:tgtEl>
                                        <p:attrNameLst>
                                          <p:attrName>ppt_w</p:attrName>
                                        </p:attrNameLst>
                                      </p:cBhvr>
                                      <p:tavLst>
                                        <p:tav tm="0">
                                          <p:val>
                                            <p:fltVal val="0"/>
                                          </p:val>
                                        </p:tav>
                                        <p:tav tm="100000">
                                          <p:val>
                                            <p:strVal val="#ppt_w"/>
                                          </p:val>
                                        </p:tav>
                                      </p:tavLst>
                                    </p:anim>
                                    <p:anim calcmode="lin" valueType="num">
                                      <p:cBhvr>
                                        <p:cTn id="279" dur="1000" fill="hold"/>
                                        <p:tgtEl>
                                          <p:spTgt spid="154"/>
                                        </p:tgtEl>
                                        <p:attrNameLst>
                                          <p:attrName>ppt_h</p:attrName>
                                        </p:attrNameLst>
                                      </p:cBhvr>
                                      <p:tavLst>
                                        <p:tav tm="0">
                                          <p:val>
                                            <p:fltVal val="0"/>
                                          </p:val>
                                        </p:tav>
                                        <p:tav tm="100000">
                                          <p:val>
                                            <p:strVal val="#ppt_h"/>
                                          </p:val>
                                        </p:tav>
                                      </p:tavLst>
                                    </p:anim>
                                    <p:animEffect transition="in" filter="fade">
                                      <p:cBhvr>
                                        <p:cTn id="280" dur="1000"/>
                                        <p:tgtEl>
                                          <p:spTgt spid="154"/>
                                        </p:tgtEl>
                                      </p:cBhvr>
                                    </p:animEffect>
                                  </p:childTnLst>
                                </p:cTn>
                              </p:par>
                              <p:par>
                                <p:cTn id="281" presetID="63" presetClass="path" presetSubtype="0" accel="50000" decel="50000" fill="hold" grpId="1" nodeType="withEffect">
                                  <p:stCondLst>
                                    <p:cond delay="0"/>
                                  </p:stCondLst>
                                  <p:childTnLst>
                                    <p:animMotion origin="layout" path="M -3.88889E-6 -4.79769E-6 L 0.38716 0.24394 " pathEditMode="relative" rAng="0" ptsTypes="AA">
                                      <p:cBhvr>
                                        <p:cTn id="282" dur="1000" fill="hold"/>
                                        <p:tgtEl>
                                          <p:spTgt spid="154"/>
                                        </p:tgtEl>
                                        <p:attrNameLst>
                                          <p:attrName>ppt_x</p:attrName>
                                          <p:attrName>ppt_y</p:attrName>
                                        </p:attrNameLst>
                                      </p:cBhvr>
                                      <p:rCtr x="194" y="122"/>
                                    </p:animMotion>
                                  </p:childTnLst>
                                </p:cTn>
                              </p:par>
                              <p:par>
                                <p:cTn id="283" presetID="10" presetClass="exit" presetSubtype="0" fill="hold" nodeType="withEffect">
                                  <p:stCondLst>
                                    <p:cond delay="0"/>
                                  </p:stCondLst>
                                  <p:childTnLst>
                                    <p:animEffect transition="out" filter="fade">
                                      <p:cBhvr>
                                        <p:cTn id="284" dur="1000"/>
                                        <p:tgtEl>
                                          <p:spTgt spid="139"/>
                                        </p:tgtEl>
                                      </p:cBhvr>
                                    </p:animEffect>
                                    <p:set>
                                      <p:cBhvr>
                                        <p:cTn id="285" dur="1" fill="hold">
                                          <p:stCondLst>
                                            <p:cond delay="999"/>
                                          </p:stCondLst>
                                        </p:cTn>
                                        <p:tgtEl>
                                          <p:spTgt spid="139"/>
                                        </p:tgtEl>
                                        <p:attrNameLst>
                                          <p:attrName>style.visibility</p:attrName>
                                        </p:attrNameLst>
                                      </p:cBhvr>
                                      <p:to>
                                        <p:strVal val="hidden"/>
                                      </p:to>
                                    </p:set>
                                  </p:childTnLst>
                                </p:cTn>
                              </p:par>
                              <p:par>
                                <p:cTn id="286" presetID="10" presetClass="exit" presetSubtype="0" fill="hold" grpId="2" nodeType="withEffect">
                                  <p:stCondLst>
                                    <p:cond delay="500"/>
                                  </p:stCondLst>
                                  <p:childTnLst>
                                    <p:animEffect transition="out" filter="fade">
                                      <p:cBhvr>
                                        <p:cTn id="287" dur="1000"/>
                                        <p:tgtEl>
                                          <p:spTgt spid="154"/>
                                        </p:tgtEl>
                                      </p:cBhvr>
                                    </p:animEffect>
                                    <p:set>
                                      <p:cBhvr>
                                        <p:cTn id="288" dur="1" fill="hold">
                                          <p:stCondLst>
                                            <p:cond delay="999"/>
                                          </p:stCondLst>
                                        </p:cTn>
                                        <p:tgtEl>
                                          <p:spTgt spid="154"/>
                                        </p:tgtEl>
                                        <p:attrNameLst>
                                          <p:attrName>style.visibility</p:attrName>
                                        </p:attrNameLst>
                                      </p:cBhvr>
                                      <p:to>
                                        <p:strVal val="hidden"/>
                                      </p:to>
                                    </p:set>
                                  </p:childTnLst>
                                </p:cTn>
                              </p:par>
                              <p:par>
                                <p:cTn id="289" presetID="10" presetClass="entr" presetSubtype="0" fill="hold" grpId="0" nodeType="withEffect">
                                  <p:stCondLst>
                                    <p:cond delay="500"/>
                                  </p:stCondLst>
                                  <p:childTnLst>
                                    <p:set>
                                      <p:cBhvr>
                                        <p:cTn id="290" dur="1" fill="hold">
                                          <p:stCondLst>
                                            <p:cond delay="0"/>
                                          </p:stCondLst>
                                        </p:cTn>
                                        <p:tgtEl>
                                          <p:spTgt spid="153"/>
                                        </p:tgtEl>
                                        <p:attrNameLst>
                                          <p:attrName>style.visibility</p:attrName>
                                        </p:attrNameLst>
                                      </p:cBhvr>
                                      <p:to>
                                        <p:strVal val="visible"/>
                                      </p:to>
                                    </p:set>
                                    <p:animEffect transition="in" filter="fade">
                                      <p:cBhvr>
                                        <p:cTn id="291" dur="1000"/>
                                        <p:tgtEl>
                                          <p:spTgt spid="153"/>
                                        </p:tgtEl>
                                      </p:cBhvr>
                                    </p:animEffect>
                                  </p:childTnLst>
                                </p:cTn>
                              </p:par>
                            </p:childTnLst>
                          </p:cTn>
                        </p:par>
                        <p:par>
                          <p:cTn id="292" fill="hold">
                            <p:stCondLst>
                              <p:cond delay="2500"/>
                            </p:stCondLst>
                            <p:childTnLst>
                              <p:par>
                                <p:cTn id="293" presetID="16" presetClass="entr" presetSubtype="37" fill="hold" nodeType="afterEffect">
                                  <p:stCondLst>
                                    <p:cond delay="0"/>
                                  </p:stCondLst>
                                  <p:childTnLst>
                                    <p:set>
                                      <p:cBhvr>
                                        <p:cTn id="294" dur="1" fill="hold">
                                          <p:stCondLst>
                                            <p:cond delay="0"/>
                                          </p:stCondLst>
                                        </p:cTn>
                                        <p:tgtEl>
                                          <p:spTgt spid="146"/>
                                        </p:tgtEl>
                                        <p:attrNameLst>
                                          <p:attrName>style.visibility</p:attrName>
                                        </p:attrNameLst>
                                      </p:cBhvr>
                                      <p:to>
                                        <p:strVal val="visible"/>
                                      </p:to>
                                    </p:set>
                                    <p:animEffect transition="in" filter="barn(outVertical)">
                                      <p:cBhvr>
                                        <p:cTn id="295"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animBg="1"/>
      <p:bldP spid="72" grpId="0" animBg="1"/>
      <p:bldP spid="88" grpId="0" animBg="1"/>
      <p:bldP spid="88" grpId="1" animBg="1"/>
      <p:bldP spid="152" grpId="0" animBg="1"/>
      <p:bldP spid="152" grpId="1" animBg="1"/>
      <p:bldP spid="58" grpId="0" animBg="1"/>
      <p:bldP spid="58" grpId="1" animBg="1"/>
      <p:bldP spid="59" grpId="0" animBg="1"/>
      <p:bldP spid="59" grpId="1" animBg="1"/>
      <p:bldP spid="56" grpId="0" animBg="1"/>
      <p:bldP spid="56" grpId="1" animBg="1"/>
      <p:bldP spid="57" grpId="0" animBg="1"/>
      <p:bldP spid="57" grpId="1" animBg="1"/>
      <p:bldP spid="60" grpId="0" animBg="1"/>
      <p:bldP spid="60" grpId="1" animBg="1"/>
      <p:bldP spid="154" grpId="0" animBg="1"/>
      <p:bldP spid="154" grpId="1" animBg="1"/>
      <p:bldP spid="154" grpId="2" animBg="1"/>
      <p:bldP spid="144" grpId="0" animBg="1"/>
      <p:bldP spid="92" grpId="0" animBg="1"/>
      <p:bldP spid="92" grpId="1" animBg="1"/>
      <p:bldP spid="94" grpId="0" animBg="1"/>
      <p:bldP spid="94" grpId="1" animBg="1"/>
      <p:bldP spid="91" grpId="0" animBg="1"/>
      <p:bldP spid="91" grpId="1" animBg="1"/>
      <p:bldP spid="69" grpId="0" animBg="1"/>
      <p:bldP spid="153" grpId="0" animBg="1"/>
      <p:bldP spid="74" grpId="0" animBg="1"/>
      <p:bldP spid="75" grpId="0" animBg="1"/>
      <p:bldP spid="75" grpId="1" animBg="1"/>
      <p:bldP spid="61" grpId="0" animBg="1"/>
      <p:bldP spid="61" grpId="1" animBg="1"/>
      <p:bldP spid="78" grpId="0" animBg="1"/>
      <p:bldP spid="78" grpId="1" animBg="1"/>
      <p:bldP spid="81" grpId="0" animBg="1"/>
      <p:bldP spid="81" grpId="1" animBg="1"/>
      <p:bldP spid="83" grpId="0" animBg="1"/>
      <p:bldP spid="83" grpId="1" animBg="1"/>
      <p:bldP spid="86" grpId="0" animBg="1"/>
      <p:bldP spid="96" grpId="0" animBg="1"/>
      <p:bldP spid="96" grpId="1" animBg="1"/>
      <p:bldP spid="93" grpId="0" animBg="1"/>
      <p:bldP spid="93"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grpSp>
        <p:nvGrpSpPr>
          <p:cNvPr id="11" name="Group 64"/>
          <p:cNvGrpSpPr/>
          <p:nvPr/>
        </p:nvGrpSpPr>
        <p:grpSpPr>
          <a:xfrm>
            <a:off x="3657600" y="838200"/>
            <a:ext cx="1116011" cy="6019800"/>
            <a:chOff x="3657600" y="838200"/>
            <a:chExt cx="1116011" cy="6019800"/>
          </a:xfrm>
        </p:grpSpPr>
        <p:sp>
          <p:nvSpPr>
            <p:cNvPr id="64" name="TextBox 63"/>
            <p:cNvSpPr txBox="1"/>
            <p:nvPr/>
          </p:nvSpPr>
          <p:spPr>
            <a:xfrm>
              <a:off x="3657600" y="838200"/>
              <a:ext cx="1116011" cy="461665"/>
            </a:xfrm>
            <a:prstGeom prst="rect">
              <a:avLst/>
            </a:prstGeom>
            <a:solidFill>
              <a:srgbClr val="FF0000"/>
            </a:solidFill>
          </p:spPr>
          <p:txBody>
            <a:bodyPr wrap="none" rtlCol="0">
              <a:spAutoFit/>
            </a:bodyPr>
            <a:lstStyle/>
            <a:p>
              <a:r>
                <a:rPr lang="en-US" sz="2400" b="1" dirty="0" smtClean="0">
                  <a:solidFill>
                    <a:schemeClr val="bg1"/>
                  </a:solidFill>
                </a:rPr>
                <a:t>AFRICA</a:t>
              </a:r>
              <a:endParaRPr lang="en-US" sz="2400" b="1" dirty="0">
                <a:solidFill>
                  <a:schemeClr val="bg1"/>
                </a:solidFill>
              </a:endParaRPr>
            </a:p>
          </p:txBody>
        </p:sp>
        <p:sp>
          <p:nvSpPr>
            <p:cNvPr id="55" name="Rectangle 54"/>
            <p:cNvSpPr/>
            <p:nvPr/>
          </p:nvSpPr>
          <p:spPr>
            <a:xfrm>
              <a:off x="3657600" y="1295400"/>
              <a:ext cx="1066800" cy="5562600"/>
            </a:xfrm>
            <a:prstGeom prst="rect">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Freeform 72"/>
          <p:cNvSpPr/>
          <p:nvPr/>
        </p:nvSpPr>
        <p:spPr>
          <a:xfrm>
            <a:off x="2473377" y="1419069"/>
            <a:ext cx="1211705" cy="297304"/>
          </a:xfrm>
          <a:custGeom>
            <a:avLst/>
            <a:gdLst>
              <a:gd name="connsiteX0" fmla="*/ 1094282 w 1211705"/>
              <a:gd name="connsiteY0" fmla="*/ 34977 h 297304"/>
              <a:gd name="connsiteX1" fmla="*/ 434715 w 1211705"/>
              <a:gd name="connsiteY1" fmla="*/ 49967 h 297304"/>
              <a:gd name="connsiteX2" fmla="*/ 29980 w 1211705"/>
              <a:gd name="connsiteY2" fmla="*/ 49967 h 297304"/>
              <a:gd name="connsiteX3" fmla="*/ 254833 w 1211705"/>
              <a:gd name="connsiteY3" fmla="*/ 154898 h 297304"/>
              <a:gd name="connsiteX4" fmla="*/ 659567 w 1211705"/>
              <a:gd name="connsiteY4" fmla="*/ 259829 h 297304"/>
              <a:gd name="connsiteX5" fmla="*/ 1094282 w 1211705"/>
              <a:gd name="connsiteY5" fmla="*/ 259829 h 297304"/>
              <a:gd name="connsiteX6" fmla="*/ 1139253 w 1211705"/>
              <a:gd name="connsiteY6" fmla="*/ 259829 h 297304"/>
              <a:gd name="connsiteX7" fmla="*/ 1094282 w 1211705"/>
              <a:gd name="connsiteY7" fmla="*/ 34977 h 29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1705" h="297304">
                <a:moveTo>
                  <a:pt x="1094282" y="34977"/>
                </a:moveTo>
                <a:cubicBezTo>
                  <a:pt x="976859" y="0"/>
                  <a:pt x="612099" y="47469"/>
                  <a:pt x="434715" y="49967"/>
                </a:cubicBezTo>
                <a:cubicBezTo>
                  <a:pt x="257331" y="52465"/>
                  <a:pt x="59960" y="32479"/>
                  <a:pt x="29980" y="49967"/>
                </a:cubicBezTo>
                <a:cubicBezTo>
                  <a:pt x="0" y="67455"/>
                  <a:pt x="149902" y="119921"/>
                  <a:pt x="254833" y="154898"/>
                </a:cubicBezTo>
                <a:cubicBezTo>
                  <a:pt x="359764" y="189875"/>
                  <a:pt x="519659" y="242341"/>
                  <a:pt x="659567" y="259829"/>
                </a:cubicBezTo>
                <a:cubicBezTo>
                  <a:pt x="799475" y="277317"/>
                  <a:pt x="1094282" y="259829"/>
                  <a:pt x="1094282" y="259829"/>
                </a:cubicBezTo>
                <a:cubicBezTo>
                  <a:pt x="1174230" y="259829"/>
                  <a:pt x="1139253" y="297304"/>
                  <a:pt x="1139253" y="259829"/>
                </a:cubicBezTo>
                <a:cubicBezTo>
                  <a:pt x="1139253" y="222354"/>
                  <a:pt x="1211705" y="69954"/>
                  <a:pt x="1094282" y="34977"/>
                </a:cubicBezTo>
                <a:close/>
              </a:path>
            </a:pathLst>
          </a:custGeom>
          <a:solidFill>
            <a:srgbClr val="0070C0">
              <a:alpha val="5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6019800" y="838200"/>
            <a:ext cx="1046953" cy="461665"/>
          </a:xfrm>
          <a:prstGeom prst="rect">
            <a:avLst/>
          </a:prstGeom>
          <a:solidFill>
            <a:srgbClr val="FFFF00"/>
          </a:solidFill>
        </p:spPr>
        <p:txBody>
          <a:bodyPr wrap="none" rtlCol="0">
            <a:spAutoFit/>
          </a:bodyPr>
          <a:lstStyle/>
          <a:p>
            <a:r>
              <a:rPr lang="en-US" sz="2400" b="1" dirty="0" smtClean="0"/>
              <a:t>AMER.</a:t>
            </a:r>
            <a:endParaRPr lang="en-US" sz="2400" b="1" dirty="0"/>
          </a:p>
        </p:txBody>
      </p:sp>
      <p:grpSp>
        <p:nvGrpSpPr>
          <p:cNvPr id="4" name="Group 67"/>
          <p:cNvGrpSpPr/>
          <p:nvPr/>
        </p:nvGrpSpPr>
        <p:grpSpPr>
          <a:xfrm>
            <a:off x="2429187" y="838200"/>
            <a:ext cx="1228413" cy="6019800"/>
            <a:chOff x="2429187" y="838200"/>
            <a:chExt cx="1228413" cy="6019800"/>
          </a:xfrm>
        </p:grpSpPr>
        <p:sp>
          <p:nvSpPr>
            <p:cNvPr id="62" name="Rectangle 61"/>
            <p:cNvSpPr/>
            <p:nvPr/>
          </p:nvSpPr>
          <p:spPr>
            <a:xfrm>
              <a:off x="2514600" y="1295400"/>
              <a:ext cx="1066800" cy="5562600"/>
            </a:xfrm>
            <a:prstGeom prst="rect">
              <a:avLst/>
            </a:prstGeom>
            <a:noFill/>
            <a:ln w="76200">
              <a:solidFill>
                <a:srgbClr val="0070C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429187" y="838200"/>
              <a:ext cx="1228413" cy="461665"/>
            </a:xfrm>
            <a:prstGeom prst="rect">
              <a:avLst/>
            </a:prstGeom>
            <a:solidFill>
              <a:srgbClr val="0070C0"/>
            </a:solidFill>
          </p:spPr>
          <p:txBody>
            <a:bodyPr wrap="none" rtlCol="0">
              <a:spAutoFit/>
            </a:bodyPr>
            <a:lstStyle/>
            <a:p>
              <a:r>
                <a:rPr lang="en-US" sz="2400" b="1" dirty="0" smtClean="0">
                  <a:solidFill>
                    <a:schemeClr val="bg1"/>
                  </a:solidFill>
                </a:rPr>
                <a:t>EUROPE</a:t>
              </a:r>
              <a:endParaRPr lang="en-US" sz="2400" b="1" dirty="0">
                <a:solidFill>
                  <a:schemeClr val="bg1"/>
                </a:solidFill>
              </a:endParaRPr>
            </a:p>
          </p:txBody>
        </p:sp>
      </p:grpSp>
      <p:grpSp>
        <p:nvGrpSpPr>
          <p:cNvPr id="7" name="Group 68"/>
          <p:cNvGrpSpPr/>
          <p:nvPr/>
        </p:nvGrpSpPr>
        <p:grpSpPr>
          <a:xfrm>
            <a:off x="4800600" y="838200"/>
            <a:ext cx="1219200" cy="6019800"/>
            <a:chOff x="4800600" y="838200"/>
            <a:chExt cx="1219200" cy="6019800"/>
          </a:xfrm>
        </p:grpSpPr>
        <p:sp>
          <p:nvSpPr>
            <p:cNvPr id="63" name="Rectangle 62"/>
            <p:cNvSpPr/>
            <p:nvPr/>
          </p:nvSpPr>
          <p:spPr>
            <a:xfrm>
              <a:off x="4800600" y="1295400"/>
              <a:ext cx="1219200" cy="5562600"/>
            </a:xfrm>
            <a:prstGeom prst="rect">
              <a:avLst/>
            </a:prstGeom>
            <a:noFill/>
            <a:ln w="76200">
              <a:solidFill>
                <a:schemeClr val="accent2">
                  <a:lumMod val="60000"/>
                  <a:lumOff val="40000"/>
                </a:schemeClr>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800600" y="838200"/>
              <a:ext cx="1219199" cy="461665"/>
            </a:xfrm>
            <a:prstGeom prst="rect">
              <a:avLst/>
            </a:prstGeom>
            <a:solidFill>
              <a:schemeClr val="accent2">
                <a:lumMod val="75000"/>
              </a:schemeClr>
            </a:solidFill>
          </p:spPr>
          <p:txBody>
            <a:bodyPr wrap="square" rtlCol="0">
              <a:spAutoFit/>
            </a:bodyPr>
            <a:lstStyle/>
            <a:p>
              <a:pPr algn="ctr"/>
              <a:r>
                <a:rPr lang="en-US" sz="2400" b="1" dirty="0" smtClean="0">
                  <a:solidFill>
                    <a:schemeClr val="bg1"/>
                  </a:solidFill>
                </a:rPr>
                <a:t>ASIA</a:t>
              </a:r>
              <a:endParaRPr lang="en-US" sz="2400" b="1" dirty="0">
                <a:solidFill>
                  <a:schemeClr val="bg1"/>
                </a:solidFill>
              </a:endParaRPr>
            </a:p>
          </p:txBody>
        </p:sp>
      </p:grpSp>
      <p:cxnSp>
        <p:nvCxnSpPr>
          <p:cNvPr id="74" name="Straight Arrow Connector 73"/>
          <p:cNvCxnSpPr/>
          <p:nvPr/>
        </p:nvCxnSpPr>
        <p:spPr>
          <a:xfrm>
            <a:off x="2667000" y="1295400"/>
            <a:ext cx="3723877" cy="4465"/>
          </a:xfrm>
          <a:prstGeom prst="straightConnector1">
            <a:avLst/>
          </a:prstGeom>
          <a:ln w="76200">
            <a:solidFill>
              <a:srgbClr val="FF0000"/>
            </a:solidFill>
            <a:headEnd type="arrow"/>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9" name="Freeform 68"/>
          <p:cNvSpPr/>
          <p:nvPr/>
        </p:nvSpPr>
        <p:spPr>
          <a:xfrm>
            <a:off x="6012657" y="1478757"/>
            <a:ext cx="821531" cy="166687"/>
          </a:xfrm>
          <a:custGeom>
            <a:avLst/>
            <a:gdLst>
              <a:gd name="connsiteX0" fmla="*/ 30956 w 821531"/>
              <a:gd name="connsiteY0" fmla="*/ 7143 h 166687"/>
              <a:gd name="connsiteX1" fmla="*/ 283368 w 821531"/>
              <a:gd name="connsiteY1" fmla="*/ 21431 h 166687"/>
              <a:gd name="connsiteX2" fmla="*/ 578643 w 821531"/>
              <a:gd name="connsiteY2" fmla="*/ 16668 h 166687"/>
              <a:gd name="connsiteX3" fmla="*/ 821531 w 821531"/>
              <a:gd name="connsiteY3" fmla="*/ 11906 h 166687"/>
              <a:gd name="connsiteX4" fmla="*/ 578643 w 821531"/>
              <a:gd name="connsiteY4" fmla="*/ 88106 h 166687"/>
              <a:gd name="connsiteX5" fmla="*/ 130968 w 821531"/>
              <a:gd name="connsiteY5" fmla="*/ 135731 h 166687"/>
              <a:gd name="connsiteX6" fmla="*/ 21431 w 821531"/>
              <a:gd name="connsiteY6" fmla="*/ 154781 h 166687"/>
              <a:gd name="connsiteX7" fmla="*/ 2381 w 821531"/>
              <a:gd name="connsiteY7" fmla="*/ 64293 h 166687"/>
              <a:gd name="connsiteX8" fmla="*/ 30956 w 821531"/>
              <a:gd name="connsiteY8" fmla="*/ 7143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531" h="166687">
                <a:moveTo>
                  <a:pt x="30956" y="7143"/>
                </a:moveTo>
                <a:cubicBezTo>
                  <a:pt x="111521" y="13493"/>
                  <a:pt x="283368" y="21431"/>
                  <a:pt x="283368" y="21431"/>
                </a:cubicBezTo>
                <a:lnTo>
                  <a:pt x="578643" y="16668"/>
                </a:lnTo>
                <a:cubicBezTo>
                  <a:pt x="668337" y="15081"/>
                  <a:pt x="821531" y="0"/>
                  <a:pt x="821531" y="11906"/>
                </a:cubicBezTo>
                <a:cubicBezTo>
                  <a:pt x="821531" y="23812"/>
                  <a:pt x="693737" y="67469"/>
                  <a:pt x="578643" y="88106"/>
                </a:cubicBezTo>
                <a:cubicBezTo>
                  <a:pt x="463549" y="108743"/>
                  <a:pt x="223837" y="124619"/>
                  <a:pt x="130968" y="135731"/>
                </a:cubicBezTo>
                <a:cubicBezTo>
                  <a:pt x="38099" y="146843"/>
                  <a:pt x="42862" y="166687"/>
                  <a:pt x="21431" y="154781"/>
                </a:cubicBezTo>
                <a:cubicBezTo>
                  <a:pt x="0" y="142875"/>
                  <a:pt x="1587" y="88105"/>
                  <a:pt x="2381" y="64293"/>
                </a:cubicBezTo>
                <a:cubicBezTo>
                  <a:pt x="3175" y="40481"/>
                  <a:pt x="14684" y="26193"/>
                  <a:pt x="30956" y="7143"/>
                </a:cubicBezTo>
                <a:close/>
              </a:path>
            </a:pathLst>
          </a:cu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4649450" y="1434059"/>
            <a:ext cx="1401579" cy="302302"/>
          </a:xfrm>
          <a:custGeom>
            <a:avLst/>
            <a:gdLst>
              <a:gd name="connsiteX0" fmla="*/ 162393 w 1401579"/>
              <a:gd name="connsiteY0" fmla="*/ 34977 h 302302"/>
              <a:gd name="connsiteX1" fmla="*/ 1076793 w 1401579"/>
              <a:gd name="connsiteY1" fmla="*/ 64957 h 302302"/>
              <a:gd name="connsiteX2" fmla="*/ 1316635 w 1401579"/>
              <a:gd name="connsiteY2" fmla="*/ 49967 h 302302"/>
              <a:gd name="connsiteX3" fmla="*/ 1331625 w 1401579"/>
              <a:gd name="connsiteY3" fmla="*/ 124918 h 302302"/>
              <a:gd name="connsiteX4" fmla="*/ 1331625 w 1401579"/>
              <a:gd name="connsiteY4" fmla="*/ 169889 h 302302"/>
              <a:gd name="connsiteX5" fmla="*/ 911901 w 1401579"/>
              <a:gd name="connsiteY5" fmla="*/ 214859 h 302302"/>
              <a:gd name="connsiteX6" fmla="*/ 327284 w 1401579"/>
              <a:gd name="connsiteY6" fmla="*/ 229849 h 302302"/>
              <a:gd name="connsiteX7" fmla="*/ 102432 w 1401579"/>
              <a:gd name="connsiteY7" fmla="*/ 274820 h 302302"/>
              <a:gd name="connsiteX8" fmla="*/ 162393 w 1401579"/>
              <a:gd name="connsiteY8" fmla="*/ 34977 h 3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579" h="302302">
                <a:moveTo>
                  <a:pt x="162393" y="34977"/>
                </a:moveTo>
                <a:cubicBezTo>
                  <a:pt x="324787" y="0"/>
                  <a:pt x="884419" y="62459"/>
                  <a:pt x="1076793" y="64957"/>
                </a:cubicBezTo>
                <a:cubicBezTo>
                  <a:pt x="1269167" y="67455"/>
                  <a:pt x="1274163" y="39974"/>
                  <a:pt x="1316635" y="49967"/>
                </a:cubicBezTo>
                <a:cubicBezTo>
                  <a:pt x="1359107" y="59961"/>
                  <a:pt x="1329127" y="104931"/>
                  <a:pt x="1331625" y="124918"/>
                </a:cubicBezTo>
                <a:cubicBezTo>
                  <a:pt x="1334123" y="144905"/>
                  <a:pt x="1401579" y="154899"/>
                  <a:pt x="1331625" y="169889"/>
                </a:cubicBezTo>
                <a:cubicBezTo>
                  <a:pt x="1261671" y="184879"/>
                  <a:pt x="1079291" y="204866"/>
                  <a:pt x="911901" y="214859"/>
                </a:cubicBezTo>
                <a:cubicBezTo>
                  <a:pt x="744511" y="224852"/>
                  <a:pt x="462195" y="219856"/>
                  <a:pt x="327284" y="229849"/>
                </a:cubicBezTo>
                <a:cubicBezTo>
                  <a:pt x="192373" y="239842"/>
                  <a:pt x="127416" y="302302"/>
                  <a:pt x="102432" y="274820"/>
                </a:cubicBezTo>
                <a:cubicBezTo>
                  <a:pt x="77448" y="247338"/>
                  <a:pt x="0" y="69954"/>
                  <a:pt x="162393" y="34977"/>
                </a:cubicBezTo>
                <a:close/>
              </a:path>
            </a:pathLst>
          </a:custGeom>
          <a:solidFill>
            <a:schemeClr val="accent2">
              <a:lumMod val="60000"/>
              <a:lumOff val="40000"/>
              <a:alpha val="73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3702967" y="1290935"/>
            <a:ext cx="1021433" cy="461665"/>
          </a:xfrm>
          <a:prstGeom prst="rect">
            <a:avLst/>
          </a:prstGeom>
          <a:solidFill>
            <a:schemeClr val="accent1">
              <a:lumMod val="40000"/>
              <a:lumOff val="60000"/>
            </a:schemeClr>
          </a:solidFill>
        </p:spPr>
        <p:txBody>
          <a:bodyPr wrap="none" rtlCol="0">
            <a:spAutoFit/>
          </a:bodyPr>
          <a:lstStyle/>
          <a:p>
            <a:r>
              <a:rPr lang="en-US" sz="2400" b="1" dirty="0" err="1" smtClean="0"/>
              <a:t>sapien</a:t>
            </a:r>
            <a:endParaRPr lang="en-US" sz="2400" b="1" dirty="0"/>
          </a:p>
        </p:txBody>
      </p:sp>
      <p:sp>
        <p:nvSpPr>
          <p:cNvPr id="153" name="TextBox 152"/>
          <p:cNvSpPr txBox="1"/>
          <p:nvPr/>
        </p:nvSpPr>
        <p:spPr>
          <a:xfrm>
            <a:off x="2593003" y="2819400"/>
            <a:ext cx="3350597" cy="830997"/>
          </a:xfrm>
          <a:prstGeom prst="rect">
            <a:avLst/>
          </a:prstGeom>
          <a:solidFill>
            <a:srgbClr val="FF0000">
              <a:alpha val="99000"/>
            </a:srgbClr>
          </a:solidFill>
          <a:ln>
            <a:solidFill>
              <a:schemeClr val="tx1"/>
            </a:solidFill>
          </a:ln>
        </p:spPr>
        <p:txBody>
          <a:bodyPr wrap="none" rtlCol="0">
            <a:spAutoFit/>
          </a:bodyPr>
          <a:lstStyle/>
          <a:p>
            <a:r>
              <a:rPr lang="en-US" sz="4800" b="1" dirty="0" smtClean="0">
                <a:solidFill>
                  <a:schemeClr val="bg1"/>
                </a:solidFill>
              </a:rPr>
              <a:t>100,000 YBP</a:t>
            </a:r>
            <a:endParaRPr lang="en-US" sz="4800" b="1" dirty="0">
              <a:solidFill>
                <a:schemeClr val="bg1"/>
              </a:solidFill>
            </a:endParaRPr>
          </a:p>
        </p:txBody>
      </p:sp>
      <p:grpSp>
        <p:nvGrpSpPr>
          <p:cNvPr id="147" name="Group 146"/>
          <p:cNvGrpSpPr/>
          <p:nvPr/>
        </p:nvGrpSpPr>
        <p:grpSpPr>
          <a:xfrm>
            <a:off x="3200400" y="3348335"/>
            <a:ext cx="5372992" cy="461665"/>
            <a:chOff x="3200400" y="3348335"/>
            <a:chExt cx="5372992" cy="461665"/>
          </a:xfrm>
        </p:grpSpPr>
        <p:cxnSp>
          <p:nvCxnSpPr>
            <p:cNvPr id="97" name="Straight Connector 96"/>
            <p:cNvCxnSpPr/>
            <p:nvPr/>
          </p:nvCxnSpPr>
          <p:spPr>
            <a:xfrm>
              <a:off x="3200400" y="3352800"/>
              <a:ext cx="38100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010400" y="3348335"/>
              <a:ext cx="1562992" cy="461665"/>
            </a:xfrm>
            <a:prstGeom prst="rect">
              <a:avLst/>
            </a:prstGeom>
            <a:solidFill>
              <a:srgbClr val="B5BFCB"/>
            </a:solidFill>
          </p:spPr>
          <p:txBody>
            <a:bodyPr wrap="none" rtlCol="0">
              <a:spAutoFit/>
            </a:bodyPr>
            <a:lstStyle/>
            <a:p>
              <a:r>
                <a:rPr lang="en-US" sz="2400" b="1" dirty="0" smtClean="0"/>
                <a:t>antecessor</a:t>
              </a:r>
              <a:endParaRPr lang="en-US" sz="2400" b="1" dirty="0"/>
            </a:p>
          </p:txBody>
        </p:sp>
      </p:grpSp>
      <p:grpSp>
        <p:nvGrpSpPr>
          <p:cNvPr id="149" name="Group 148"/>
          <p:cNvGrpSpPr/>
          <p:nvPr/>
        </p:nvGrpSpPr>
        <p:grpSpPr>
          <a:xfrm>
            <a:off x="2895600" y="1219200"/>
            <a:ext cx="5867203" cy="461665"/>
            <a:chOff x="2895600" y="1219200"/>
            <a:chExt cx="5867203" cy="461665"/>
          </a:xfrm>
        </p:grpSpPr>
        <p:cxnSp>
          <p:nvCxnSpPr>
            <p:cNvPr id="101" name="Straight Connector 100"/>
            <p:cNvCxnSpPr/>
            <p:nvPr/>
          </p:nvCxnSpPr>
          <p:spPr>
            <a:xfrm flipV="1">
              <a:off x="2895600" y="1600200"/>
              <a:ext cx="4191000" cy="4466"/>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7010400" y="1219200"/>
              <a:ext cx="1752403" cy="461665"/>
            </a:xfrm>
            <a:prstGeom prst="rect">
              <a:avLst/>
            </a:prstGeom>
            <a:solidFill>
              <a:srgbClr val="B5BFCB"/>
            </a:solidFill>
          </p:spPr>
          <p:txBody>
            <a:bodyPr wrap="none" rtlCol="0">
              <a:spAutoFit/>
            </a:bodyPr>
            <a:lstStyle/>
            <a:p>
              <a:r>
                <a:rPr lang="en-US" sz="2400" b="1" dirty="0" err="1" smtClean="0"/>
                <a:t>neanderthal</a:t>
              </a:r>
              <a:endParaRPr lang="en-US" sz="2400" b="1" dirty="0"/>
            </a:p>
          </p:txBody>
        </p:sp>
      </p:grpSp>
      <p:grpSp>
        <p:nvGrpSpPr>
          <p:cNvPr id="145" name="Group 144"/>
          <p:cNvGrpSpPr/>
          <p:nvPr/>
        </p:nvGrpSpPr>
        <p:grpSpPr>
          <a:xfrm>
            <a:off x="3962400" y="5029200"/>
            <a:ext cx="4274554" cy="461665"/>
            <a:chOff x="3962400" y="5029200"/>
            <a:chExt cx="4274554" cy="461665"/>
          </a:xfrm>
        </p:grpSpPr>
        <p:cxnSp>
          <p:nvCxnSpPr>
            <p:cNvPr id="89" name="Straight Connector 88"/>
            <p:cNvCxnSpPr/>
            <p:nvPr/>
          </p:nvCxnSpPr>
          <p:spPr>
            <a:xfrm>
              <a:off x="3962400" y="5105400"/>
              <a:ext cx="30480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010400" y="5029200"/>
              <a:ext cx="1226554" cy="461665"/>
            </a:xfrm>
            <a:prstGeom prst="rect">
              <a:avLst/>
            </a:prstGeom>
            <a:solidFill>
              <a:srgbClr val="B5BFCB"/>
            </a:solidFill>
          </p:spPr>
          <p:txBody>
            <a:bodyPr wrap="square" rtlCol="0">
              <a:spAutoFit/>
            </a:bodyPr>
            <a:lstStyle/>
            <a:p>
              <a:r>
                <a:rPr lang="en-US" sz="2400" b="1" dirty="0" err="1" smtClean="0"/>
                <a:t>ergaster</a:t>
              </a:r>
              <a:endParaRPr lang="en-US" sz="2400" b="1" dirty="0"/>
            </a:p>
          </p:txBody>
        </p:sp>
      </p:grpSp>
      <p:grpSp>
        <p:nvGrpSpPr>
          <p:cNvPr id="148" name="Group 147"/>
          <p:cNvGrpSpPr/>
          <p:nvPr/>
        </p:nvGrpSpPr>
        <p:grpSpPr>
          <a:xfrm>
            <a:off x="4038600" y="2132012"/>
            <a:ext cx="4435662" cy="615653"/>
            <a:chOff x="4038600" y="2132012"/>
            <a:chExt cx="4435662" cy="615653"/>
          </a:xfrm>
        </p:grpSpPr>
        <p:cxnSp>
          <p:nvCxnSpPr>
            <p:cNvPr id="95" name="Straight Connector 94"/>
            <p:cNvCxnSpPr/>
            <p:nvPr/>
          </p:nvCxnSpPr>
          <p:spPr>
            <a:xfrm>
              <a:off x="4038600" y="2132012"/>
              <a:ext cx="21336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7010400" y="2286000"/>
              <a:ext cx="1463862" cy="461665"/>
            </a:xfrm>
            <a:prstGeom prst="rect">
              <a:avLst/>
            </a:prstGeom>
            <a:solidFill>
              <a:srgbClr val="B5BFCB"/>
            </a:solidFill>
          </p:spPr>
          <p:txBody>
            <a:bodyPr wrap="none" rtlCol="0">
              <a:spAutoFit/>
            </a:bodyPr>
            <a:lstStyle/>
            <a:p>
              <a:r>
                <a:rPr lang="en-US" sz="2400" b="1" dirty="0" err="1" smtClean="0"/>
                <a:t>rhodesien</a:t>
              </a:r>
              <a:endParaRPr lang="en-US" sz="2400" b="1" dirty="0"/>
            </a:p>
          </p:txBody>
        </p:sp>
        <p:cxnSp>
          <p:nvCxnSpPr>
            <p:cNvPr id="138" name="Straight Connector 137"/>
            <p:cNvCxnSpPr/>
            <p:nvPr/>
          </p:nvCxnSpPr>
          <p:spPr>
            <a:xfrm>
              <a:off x="6019800" y="2133600"/>
              <a:ext cx="914400" cy="1524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5791200" y="1737360"/>
            <a:ext cx="2344573" cy="461665"/>
            <a:chOff x="5791200" y="1737360"/>
            <a:chExt cx="2344573" cy="461665"/>
          </a:xfrm>
        </p:grpSpPr>
        <p:cxnSp>
          <p:nvCxnSpPr>
            <p:cNvPr id="99" name="Straight Connector 98"/>
            <p:cNvCxnSpPr/>
            <p:nvPr/>
          </p:nvCxnSpPr>
          <p:spPr>
            <a:xfrm>
              <a:off x="5791200" y="1752600"/>
              <a:ext cx="12192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7010400" y="1737360"/>
              <a:ext cx="1125373" cy="461665"/>
            </a:xfrm>
            <a:prstGeom prst="rect">
              <a:avLst/>
            </a:prstGeom>
            <a:solidFill>
              <a:srgbClr val="B5BFCB"/>
            </a:solidFill>
          </p:spPr>
          <p:txBody>
            <a:bodyPr wrap="none" rtlCol="0">
              <a:spAutoFit/>
            </a:bodyPr>
            <a:lstStyle/>
            <a:p>
              <a:r>
                <a:rPr lang="en-US" sz="2400" b="1" dirty="0" smtClean="0"/>
                <a:t>erectus</a:t>
              </a:r>
              <a:endParaRPr lang="en-US" sz="2400" b="1" dirty="0"/>
            </a:p>
          </p:txBody>
        </p:sp>
      </p:grpSp>
      <p:sp>
        <p:nvSpPr>
          <p:cNvPr id="158" name="TextBox 157"/>
          <p:cNvSpPr txBox="1"/>
          <p:nvPr/>
        </p:nvSpPr>
        <p:spPr>
          <a:xfrm rot="19933386">
            <a:off x="7395609" y="4070353"/>
            <a:ext cx="1649811"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Why?</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40" name="TextBox 39"/>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86" name="TextBox 85"/>
          <p:cNvSpPr txBox="1"/>
          <p:nvPr/>
        </p:nvSpPr>
        <p:spPr>
          <a:xfrm>
            <a:off x="6395274" y="0"/>
            <a:ext cx="2800767" cy="830997"/>
          </a:xfrm>
          <a:prstGeom prst="rect">
            <a:avLst/>
          </a:prstGeom>
          <a:solidFill>
            <a:schemeClr val="tx1"/>
          </a:solidFill>
        </p:spPr>
        <p:txBody>
          <a:bodyPr wrap="none" rtlCol="0">
            <a:spAutoFit/>
          </a:bodyPr>
          <a:lstStyle/>
          <a:p>
            <a:endParaRPr lang="en-US" sz="600" b="1" dirty="0" smtClean="0">
              <a:solidFill>
                <a:schemeClr val="bg1"/>
              </a:solidFill>
              <a:latin typeface="Arial" pitchFamily="34" charset="0"/>
              <a:cs typeface="Arial" pitchFamily="34" charset="0"/>
            </a:endParaRPr>
          </a:p>
          <a:p>
            <a:r>
              <a:rPr lang="en-US" sz="3600" b="1" dirty="0" smtClean="0">
                <a:solidFill>
                  <a:schemeClr val="bg1"/>
                </a:solidFill>
                <a:latin typeface="Arial" pitchFamily="34" charset="0"/>
                <a:cs typeface="Arial" pitchFamily="34" charset="0"/>
              </a:rPr>
              <a:t>Extinctions </a:t>
            </a:r>
          </a:p>
          <a:p>
            <a:endParaRPr lang="en-US" sz="600" b="1" dirty="0" smtClean="0">
              <a:solidFill>
                <a:schemeClr val="bg1"/>
              </a:solidFill>
              <a:latin typeface="Arial" pitchFamily="34" charset="0"/>
              <a:cs typeface="Arial" pitchFamily="34" charset="0"/>
            </a:endParaRPr>
          </a:p>
        </p:txBody>
      </p:sp>
      <p:sp useBgFill="1">
        <p:nvSpPr>
          <p:cNvPr id="168" name="TextBox 167"/>
          <p:cNvSpPr txBox="1"/>
          <p:nvPr/>
        </p:nvSpPr>
        <p:spPr>
          <a:xfrm>
            <a:off x="0" y="6027003"/>
            <a:ext cx="9144000" cy="815608"/>
          </a:xfrm>
          <a:prstGeom prst="rect">
            <a:avLst/>
          </a:prstGeom>
        </p:spPr>
        <p:txBody>
          <a:bodyPr wrap="square" rtlCol="0">
            <a:spAutoFit/>
          </a:bodyPr>
          <a:lstStyle/>
          <a:p>
            <a:pPr algn="ctr"/>
            <a:r>
              <a:rPr lang="en-US" sz="4700" b="1" dirty="0" smtClean="0">
                <a:solidFill>
                  <a:srgbClr val="FF0000"/>
                </a:solidFill>
                <a:effectLst>
                  <a:outerShdw dist="38100" dir="5400000" algn="ctr" rotWithShape="0">
                    <a:schemeClr val="tx1"/>
                  </a:outerShdw>
                </a:effectLst>
                <a:latin typeface="Tempus Sans ITC" pitchFamily="82" charset="0"/>
              </a:rPr>
              <a:t>often attributed to climate change</a:t>
            </a:r>
            <a:endParaRPr lang="en-US" sz="4700" b="1" dirty="0">
              <a:solidFill>
                <a:srgbClr val="FF0000"/>
              </a:solidFill>
              <a:effectLst>
                <a:outerShdw dist="381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4"/>
                                        </p:tgtEl>
                                      </p:cBhvr>
                                    </p:animEffect>
                                    <p:set>
                                      <p:cBhvr>
                                        <p:cTn id="7" dur="1" fill="hold">
                                          <p:stCondLst>
                                            <p:cond delay="999"/>
                                          </p:stCondLst>
                                        </p:cTn>
                                        <p:tgtEl>
                                          <p:spTgt spid="7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53"/>
                                        </p:tgtEl>
                                      </p:cBhvr>
                                    </p:animEffect>
                                    <p:set>
                                      <p:cBhvr>
                                        <p:cTn id="10" dur="1" fill="hold">
                                          <p:stCondLst>
                                            <p:cond delay="999"/>
                                          </p:stCondLst>
                                        </p:cTn>
                                        <p:tgtEl>
                                          <p:spTgt spid="15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44"/>
                                        </p:tgtEl>
                                      </p:cBhvr>
                                    </p:animEffect>
                                    <p:set>
                                      <p:cBhvr>
                                        <p:cTn id="13" dur="1" fill="hold">
                                          <p:stCondLst>
                                            <p:cond delay="999"/>
                                          </p:stCondLst>
                                        </p:cTn>
                                        <p:tgtEl>
                                          <p:spTgt spid="14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72"/>
                                        </p:tgtEl>
                                      </p:cBhvr>
                                    </p:animEffect>
                                    <p:set>
                                      <p:cBhvr>
                                        <p:cTn id="16" dur="1" fill="hold">
                                          <p:stCondLst>
                                            <p:cond delay="999"/>
                                          </p:stCondLst>
                                        </p:cTn>
                                        <p:tgtEl>
                                          <p:spTgt spid="7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69"/>
                                        </p:tgtEl>
                                      </p:cBhvr>
                                    </p:animEffect>
                                    <p:set>
                                      <p:cBhvr>
                                        <p:cTn id="19" dur="1" fill="hold">
                                          <p:stCondLst>
                                            <p:cond delay="999"/>
                                          </p:stCondLst>
                                        </p:cTn>
                                        <p:tgtEl>
                                          <p:spTgt spid="6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73"/>
                                        </p:tgtEl>
                                      </p:cBhvr>
                                    </p:animEffect>
                                    <p:set>
                                      <p:cBhvr>
                                        <p:cTn id="22" dur="1" fill="hold">
                                          <p:stCondLst>
                                            <p:cond delay="999"/>
                                          </p:stCondLst>
                                        </p:cTn>
                                        <p:tgtEl>
                                          <p:spTgt spid="7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70"/>
                                        </p:tgtEl>
                                      </p:cBhvr>
                                    </p:animEffect>
                                    <p:set>
                                      <p:cBhvr>
                                        <p:cTn id="34" dur="1" fill="hold">
                                          <p:stCondLst>
                                            <p:cond delay="999"/>
                                          </p:stCondLst>
                                        </p:cTn>
                                        <p:tgtEl>
                                          <p:spTgt spid="70"/>
                                        </p:tgtEl>
                                        <p:attrNameLst>
                                          <p:attrName>style.visibility</p:attrName>
                                        </p:attrNameLst>
                                      </p:cBhvr>
                                      <p:to>
                                        <p:strVal val="hidden"/>
                                      </p:to>
                                    </p:set>
                                  </p:childTnLst>
                                </p:cTn>
                              </p:par>
                            </p:childTnLst>
                          </p:cTn>
                        </p:par>
                        <p:par>
                          <p:cTn id="35" fill="hold">
                            <p:stCondLst>
                              <p:cond delay="1000"/>
                            </p:stCondLst>
                            <p:childTnLst>
                              <p:par>
                                <p:cTn id="36" presetID="53" presetClass="entr" presetSubtype="0" fill="hold" grpId="0" nodeType="afterEffect">
                                  <p:stCondLst>
                                    <p:cond delay="0"/>
                                  </p:stCondLst>
                                  <p:childTnLst>
                                    <p:set>
                                      <p:cBhvr>
                                        <p:cTn id="37" dur="1" fill="hold">
                                          <p:stCondLst>
                                            <p:cond delay="0"/>
                                          </p:stCondLst>
                                        </p:cTn>
                                        <p:tgtEl>
                                          <p:spTgt spid="86"/>
                                        </p:tgtEl>
                                        <p:attrNameLst>
                                          <p:attrName>style.visibility</p:attrName>
                                        </p:attrNameLst>
                                      </p:cBhvr>
                                      <p:to>
                                        <p:strVal val="visible"/>
                                      </p:to>
                                    </p:set>
                                    <p:anim calcmode="lin" valueType="num">
                                      <p:cBhvr>
                                        <p:cTn id="38" dur="1000" fill="hold"/>
                                        <p:tgtEl>
                                          <p:spTgt spid="86"/>
                                        </p:tgtEl>
                                        <p:attrNameLst>
                                          <p:attrName>ppt_w</p:attrName>
                                        </p:attrNameLst>
                                      </p:cBhvr>
                                      <p:tavLst>
                                        <p:tav tm="0">
                                          <p:val>
                                            <p:fltVal val="0"/>
                                          </p:val>
                                        </p:tav>
                                        <p:tav tm="100000">
                                          <p:val>
                                            <p:strVal val="#ppt_w"/>
                                          </p:val>
                                        </p:tav>
                                      </p:tavLst>
                                    </p:anim>
                                    <p:anim calcmode="lin" valueType="num">
                                      <p:cBhvr>
                                        <p:cTn id="39" dur="1000" fill="hold"/>
                                        <p:tgtEl>
                                          <p:spTgt spid="86"/>
                                        </p:tgtEl>
                                        <p:attrNameLst>
                                          <p:attrName>ppt_h</p:attrName>
                                        </p:attrNameLst>
                                      </p:cBhvr>
                                      <p:tavLst>
                                        <p:tav tm="0">
                                          <p:val>
                                            <p:fltVal val="0"/>
                                          </p:val>
                                        </p:tav>
                                        <p:tav tm="100000">
                                          <p:val>
                                            <p:strVal val="#ppt_h"/>
                                          </p:val>
                                        </p:tav>
                                      </p:tavLst>
                                    </p:anim>
                                    <p:animEffect transition="in" filter="fade">
                                      <p:cBhvr>
                                        <p:cTn id="40" dur="10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5"/>
                                        </p:tgtEl>
                                        <p:attrNameLst>
                                          <p:attrName>style.visibility</p:attrName>
                                        </p:attrNameLst>
                                      </p:cBhvr>
                                      <p:to>
                                        <p:strVal val="visible"/>
                                      </p:to>
                                    </p:set>
                                    <p:animEffect transition="in" filter="wipe(left)">
                                      <p:cBhvr>
                                        <p:cTn id="45" dur="1000"/>
                                        <p:tgtEl>
                                          <p:spTgt spid="14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7"/>
                                        </p:tgtEl>
                                        <p:attrNameLst>
                                          <p:attrName>style.visibility</p:attrName>
                                        </p:attrNameLst>
                                      </p:cBhvr>
                                      <p:to>
                                        <p:strVal val="visible"/>
                                      </p:to>
                                    </p:set>
                                    <p:animEffect transition="in" filter="wipe(left)">
                                      <p:cBhvr>
                                        <p:cTn id="50" dur="1000"/>
                                        <p:tgtEl>
                                          <p:spTgt spid="14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8"/>
                                        </p:tgtEl>
                                        <p:attrNameLst>
                                          <p:attrName>style.visibility</p:attrName>
                                        </p:attrNameLst>
                                      </p:cBhvr>
                                      <p:to>
                                        <p:strVal val="visible"/>
                                      </p:to>
                                    </p:set>
                                    <p:animEffect transition="in" filter="wipe(left)">
                                      <p:cBhvr>
                                        <p:cTn id="55" dur="1000"/>
                                        <p:tgtEl>
                                          <p:spTgt spid="14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50"/>
                                        </p:tgtEl>
                                        <p:attrNameLst>
                                          <p:attrName>style.visibility</p:attrName>
                                        </p:attrNameLst>
                                      </p:cBhvr>
                                      <p:to>
                                        <p:strVal val="visible"/>
                                      </p:to>
                                    </p:set>
                                    <p:animEffect transition="in" filter="wipe(left)">
                                      <p:cBhvr>
                                        <p:cTn id="60" dur="1000"/>
                                        <p:tgtEl>
                                          <p:spTgt spid="15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49"/>
                                        </p:tgtEl>
                                        <p:attrNameLst>
                                          <p:attrName>style.visibility</p:attrName>
                                        </p:attrNameLst>
                                      </p:cBhvr>
                                      <p:to>
                                        <p:strVal val="visible"/>
                                      </p:to>
                                    </p:set>
                                    <p:animEffect transition="in" filter="wipe(left)">
                                      <p:cBhvr>
                                        <p:cTn id="65" dur="1000"/>
                                        <p:tgtEl>
                                          <p:spTgt spid="14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58"/>
                                        </p:tgtEl>
                                        <p:attrNameLst>
                                          <p:attrName>style.visibility</p:attrName>
                                        </p:attrNameLst>
                                      </p:cBhvr>
                                      <p:to>
                                        <p:strVal val="visible"/>
                                      </p:to>
                                    </p:set>
                                    <p:anim calcmode="lin" valueType="num">
                                      <p:cBhvr>
                                        <p:cTn id="70" dur="1000" fill="hold"/>
                                        <p:tgtEl>
                                          <p:spTgt spid="158"/>
                                        </p:tgtEl>
                                        <p:attrNameLst>
                                          <p:attrName>ppt_w</p:attrName>
                                        </p:attrNameLst>
                                      </p:cBhvr>
                                      <p:tavLst>
                                        <p:tav tm="0">
                                          <p:val>
                                            <p:fltVal val="0"/>
                                          </p:val>
                                        </p:tav>
                                        <p:tav tm="100000">
                                          <p:val>
                                            <p:strVal val="#ppt_w"/>
                                          </p:val>
                                        </p:tav>
                                      </p:tavLst>
                                    </p:anim>
                                    <p:anim calcmode="lin" valueType="num">
                                      <p:cBhvr>
                                        <p:cTn id="71" dur="1000" fill="hold"/>
                                        <p:tgtEl>
                                          <p:spTgt spid="158"/>
                                        </p:tgtEl>
                                        <p:attrNameLst>
                                          <p:attrName>ppt_h</p:attrName>
                                        </p:attrNameLst>
                                      </p:cBhvr>
                                      <p:tavLst>
                                        <p:tav tm="0">
                                          <p:val>
                                            <p:fltVal val="0"/>
                                          </p:val>
                                        </p:tav>
                                        <p:tav tm="100000">
                                          <p:val>
                                            <p:strVal val="#ppt_h"/>
                                          </p:val>
                                        </p:tav>
                                      </p:tavLst>
                                    </p:anim>
                                    <p:animEffect transition="in" filter="fade">
                                      <p:cBhvr>
                                        <p:cTn id="72" dur="1000"/>
                                        <p:tgtEl>
                                          <p:spTgt spid="15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8"/>
                                        </p:tgtEl>
                                        <p:attrNameLst>
                                          <p:attrName>style.visibility</p:attrName>
                                        </p:attrNameLst>
                                      </p:cBhvr>
                                      <p:to>
                                        <p:strVal val="visible"/>
                                      </p:to>
                                    </p:set>
                                    <p:animEffect transition="in" filter="wipe(left)">
                                      <p:cBhvr>
                                        <p:cTn id="77" dur="1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0" grpId="0" animBg="1"/>
      <p:bldP spid="69" grpId="0" animBg="1"/>
      <p:bldP spid="72" grpId="0" animBg="1"/>
      <p:bldP spid="144" grpId="0" animBg="1"/>
      <p:bldP spid="153" grpId="0" animBg="1"/>
      <p:bldP spid="158" grpId="0"/>
      <p:bldP spid="86" grpId="0" animBg="1"/>
      <p:bldP spid="1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62" name="Rectangle 61"/>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4" name="TextBox 153"/>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nvGrpSpPr>
          <p:cNvPr id="6" name="Group 46"/>
          <p:cNvGrpSpPr/>
          <p:nvPr/>
        </p:nvGrpSpPr>
        <p:grpSpPr>
          <a:xfrm>
            <a:off x="228600" y="3063240"/>
            <a:ext cx="7113350"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87"/>
          <p:cNvGrpSpPr/>
          <p:nvPr/>
        </p:nvGrpSpPr>
        <p:grpSpPr>
          <a:xfrm>
            <a:off x="8686800" y="685800"/>
            <a:ext cx="549894" cy="2438400"/>
            <a:chOff x="8686800" y="685800"/>
            <a:chExt cx="549894" cy="2438400"/>
          </a:xfrm>
        </p:grpSpPr>
        <p:sp useBgFill="1">
          <p:nvSpPr>
            <p:cNvPr id="75" name="TextBox 74"/>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76" name="Straight Arrow Connector 75"/>
            <p:cNvCxnSpPr/>
            <p:nvPr/>
          </p:nvCxnSpPr>
          <p:spPr>
            <a:xfrm>
              <a:off x="9098280"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13" name="Group 82"/>
          <p:cNvGrpSpPr/>
          <p:nvPr/>
        </p:nvGrpSpPr>
        <p:grpSpPr>
          <a:xfrm>
            <a:off x="228600" y="1312213"/>
            <a:ext cx="8412030" cy="2421587"/>
            <a:chOff x="228600" y="1312213"/>
            <a:chExt cx="8412030" cy="2421587"/>
          </a:xfrm>
        </p:grpSpPr>
        <p:sp>
          <p:nvSpPr>
            <p:cNvPr id="178" name="Rectangle 177"/>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cxnSp>
          <p:nvCxnSpPr>
            <p:cNvPr id="68" name="Straight Arrow Connector 67"/>
            <p:cNvCxnSpPr>
              <a:stCxn id="64" idx="2"/>
            </p:cNvCxnSpPr>
            <p:nvPr/>
          </p:nvCxnSpPr>
          <p:spPr>
            <a:xfrm rot="5400000">
              <a:off x="7279153" y="2397159"/>
              <a:ext cx="1448890" cy="5191"/>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64" name="TextBox 63"/>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grpSp>
      <p:grpSp>
        <p:nvGrpSpPr>
          <p:cNvPr id="116" name="Group 115"/>
          <p:cNvGrpSpPr/>
          <p:nvPr/>
        </p:nvGrpSpPr>
        <p:grpSpPr>
          <a:xfrm>
            <a:off x="1524000" y="2057400"/>
            <a:ext cx="5029200" cy="1828800"/>
            <a:chOff x="1524000" y="2057400"/>
            <a:chExt cx="5029200" cy="1828800"/>
          </a:xfrm>
        </p:grpSpPr>
        <p:sp>
          <p:nvSpPr>
            <p:cNvPr id="67" name="Oval 66"/>
            <p:cNvSpPr/>
            <p:nvPr/>
          </p:nvSpPr>
          <p:spPr>
            <a:xfrm>
              <a:off x="1524000" y="3048000"/>
              <a:ext cx="27432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Curved Connector 90"/>
            <p:cNvCxnSpPr>
              <a:stCxn id="67" idx="0"/>
            </p:cNvCxnSpPr>
            <p:nvPr/>
          </p:nvCxnSpPr>
          <p:spPr>
            <a:xfrm rot="5400000" flipH="1" flipV="1">
              <a:off x="4229100" y="723900"/>
              <a:ext cx="990600" cy="3657600"/>
            </a:xfrm>
            <a:prstGeom prst="curvedConnector2">
              <a:avLst/>
            </a:prstGeom>
            <a:ln w="762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sp useBgFill="1">
        <p:nvSpPr>
          <p:cNvPr id="106" name="TextBox 105"/>
          <p:cNvSpPr txBox="1"/>
          <p:nvPr/>
        </p:nvSpPr>
        <p:spPr>
          <a:xfrm rot="19581047">
            <a:off x="6446676" y="1349074"/>
            <a:ext cx="2295821" cy="584775"/>
          </a:xfrm>
          <a:prstGeom prst="rect">
            <a:avLst/>
          </a:prstGeom>
          <a:ln w="76200">
            <a:solidFill>
              <a:srgbClr val="FF0000"/>
            </a:solidFill>
          </a:ln>
        </p:spPr>
        <p:txBody>
          <a:bodyPr wrap="none" rtlCol="0">
            <a:spAutoFit/>
          </a:bodyPr>
          <a:lstStyle/>
          <a:p>
            <a:r>
              <a:rPr lang="en-US" sz="3200" b="1" dirty="0" smtClean="0"/>
              <a:t>400,000 YBP</a:t>
            </a:r>
            <a:endParaRPr lang="en-US" sz="3200" b="1" dirty="0"/>
          </a:p>
        </p:txBody>
      </p:sp>
      <p:grpSp>
        <p:nvGrpSpPr>
          <p:cNvPr id="114" name="Group 113"/>
          <p:cNvGrpSpPr/>
          <p:nvPr/>
        </p:nvGrpSpPr>
        <p:grpSpPr>
          <a:xfrm>
            <a:off x="4267200" y="152400"/>
            <a:ext cx="2397542" cy="1660587"/>
            <a:chOff x="4267200" y="152400"/>
            <a:chExt cx="2397542" cy="1660587"/>
          </a:xfrm>
        </p:grpSpPr>
        <p:sp>
          <p:nvSpPr>
            <p:cNvPr id="112" name="Oval 111"/>
            <p:cNvSpPr/>
            <p:nvPr/>
          </p:nvSpPr>
          <p:spPr>
            <a:xfrm>
              <a:off x="4267200" y="152400"/>
              <a:ext cx="1600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rot="187567">
              <a:off x="6052074" y="612658"/>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grpSp>
      <p:sp>
        <p:nvSpPr>
          <p:cNvPr id="115" name="TextBox 114"/>
          <p:cNvSpPr txBox="1"/>
          <p:nvPr/>
        </p:nvSpPr>
        <p:spPr>
          <a:xfrm rot="21164362">
            <a:off x="71311" y="4665328"/>
            <a:ext cx="9073318" cy="615553"/>
          </a:xfrm>
          <a:prstGeom prst="rect">
            <a:avLst/>
          </a:prstGeom>
          <a:noFill/>
        </p:spPr>
        <p:txBody>
          <a:bodyPr wrap="none" rtlCol="0">
            <a:spAutoFit/>
          </a:bodyPr>
          <a:lstStyle/>
          <a:p>
            <a:r>
              <a:rPr lang="en-US" sz="3400" b="1" dirty="0" smtClean="0">
                <a:latin typeface="Tempus Sans ITC" pitchFamily="82" charset="0"/>
              </a:rPr>
              <a:t>What 3 </a:t>
            </a:r>
            <a:r>
              <a:rPr lang="en-US" sz="3400" b="1" u="sng" dirty="0" smtClean="0">
                <a:latin typeface="Tempus Sans ITC" pitchFamily="82" charset="0"/>
              </a:rPr>
              <a:t>Genera</a:t>
            </a:r>
            <a:r>
              <a:rPr lang="en-US" sz="3400" b="1" dirty="0" smtClean="0">
                <a:latin typeface="Tempus Sans ITC" pitchFamily="82" charset="0"/>
              </a:rPr>
              <a:t> lived during the Early Stone Age?</a:t>
            </a:r>
            <a:endParaRPr lang="en-US" sz="3400" b="1" dirty="0">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Effect transition="in" filter="fade">
                                      <p:cBhvr>
                                        <p:cTn id="14" dur="1000"/>
                                        <p:tgtEl>
                                          <p:spTgt spid="11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1000" fill="hold"/>
                                        <p:tgtEl>
                                          <p:spTgt spid="106"/>
                                        </p:tgtEl>
                                        <p:attrNameLst>
                                          <p:attrName>ppt_w</p:attrName>
                                        </p:attrNameLst>
                                      </p:cBhvr>
                                      <p:tavLst>
                                        <p:tav tm="0">
                                          <p:val>
                                            <p:fltVal val="0"/>
                                          </p:val>
                                        </p:tav>
                                        <p:tav tm="100000">
                                          <p:val>
                                            <p:strVal val="#ppt_w"/>
                                          </p:val>
                                        </p:tav>
                                      </p:tavLst>
                                    </p:anim>
                                    <p:anim calcmode="lin" valueType="num">
                                      <p:cBhvr>
                                        <p:cTn id="18" dur="1000" fill="hold"/>
                                        <p:tgtEl>
                                          <p:spTgt spid="106"/>
                                        </p:tgtEl>
                                        <p:attrNameLst>
                                          <p:attrName>ppt_h</p:attrName>
                                        </p:attrNameLst>
                                      </p:cBhvr>
                                      <p:tavLst>
                                        <p:tav tm="0">
                                          <p:val>
                                            <p:fltVal val="0"/>
                                          </p:val>
                                        </p:tav>
                                        <p:tav tm="100000">
                                          <p:val>
                                            <p:strVal val="#ppt_h"/>
                                          </p:val>
                                        </p:tav>
                                      </p:tavLst>
                                    </p:anim>
                                    <p:animEffect transition="in" filter="fade">
                                      <p:cBhvr>
                                        <p:cTn id="19" dur="1000"/>
                                        <p:tgtEl>
                                          <p:spTgt spid="1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wipe(right)">
                                      <p:cBhvr>
                                        <p:cTn id="24" dur="1000"/>
                                        <p:tgtEl>
                                          <p:spTgt spid="1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14"/>
                                        </p:tgtEl>
                                      </p:cBhvr>
                                    </p:animEffect>
                                    <p:set>
                                      <p:cBhvr>
                                        <p:cTn id="29" dur="1" fill="hold">
                                          <p:stCondLst>
                                            <p:cond delay="999"/>
                                          </p:stCondLst>
                                        </p:cTn>
                                        <p:tgtEl>
                                          <p:spTgt spid="11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16"/>
                                        </p:tgtEl>
                                      </p:cBhvr>
                                    </p:animEffect>
                                    <p:set>
                                      <p:cBhvr>
                                        <p:cTn id="32" dur="1" fill="hold">
                                          <p:stCondLst>
                                            <p:cond delay="999"/>
                                          </p:stCondLst>
                                        </p:cTn>
                                        <p:tgtEl>
                                          <p:spTgt spid="11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06"/>
                                        </p:tgtEl>
                                      </p:cBhvr>
                                    </p:animEffect>
                                    <p:set>
                                      <p:cBhvr>
                                        <p:cTn id="35" dur="1" fill="hold">
                                          <p:stCondLst>
                                            <p:cond delay="999"/>
                                          </p:stCondLst>
                                        </p:cTn>
                                        <p:tgtEl>
                                          <p:spTgt spid="106"/>
                                        </p:tgtEl>
                                        <p:attrNameLst>
                                          <p:attrName>style.visibility</p:attrName>
                                        </p:attrNameLst>
                                      </p:cBhvr>
                                      <p:to>
                                        <p:strVal val="hidden"/>
                                      </p:to>
                                    </p:se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wipe(left)">
                                      <p:cBhvr>
                                        <p:cTn id="39"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6" grpId="1" animBg="1"/>
      <p:bldP spid="11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600199" y="838200"/>
            <a:ext cx="7162604" cy="6019802"/>
            <a:chOff x="1600199" y="838200"/>
            <a:chExt cx="7162604" cy="6019802"/>
          </a:xfrm>
        </p:grpSpPr>
        <p:grpSp>
          <p:nvGrpSpPr>
            <p:cNvPr id="28" name="Group 27"/>
            <p:cNvGrpSpPr/>
            <p:nvPr/>
          </p:nvGrpSpPr>
          <p:grpSpPr>
            <a:xfrm>
              <a:off x="1600199" y="838200"/>
              <a:ext cx="6973193" cy="6019802"/>
              <a:chOff x="1600199" y="838200"/>
              <a:chExt cx="6973193" cy="6019802"/>
            </a:xfrm>
          </p:grpSpPr>
          <p:pic>
            <p:nvPicPr>
              <p:cNvPr id="10"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grpSp>
            <p:nvGrpSpPr>
              <p:cNvPr id="11" name="Group 10"/>
              <p:cNvGrpSpPr/>
              <p:nvPr/>
            </p:nvGrpSpPr>
            <p:grpSpPr>
              <a:xfrm>
                <a:off x="3200400" y="3348335"/>
                <a:ext cx="5372992" cy="461665"/>
                <a:chOff x="3200400" y="3348335"/>
                <a:chExt cx="5372992" cy="461665"/>
              </a:xfrm>
            </p:grpSpPr>
            <p:cxnSp>
              <p:nvCxnSpPr>
                <p:cNvPr id="12" name="Straight Connector 11"/>
                <p:cNvCxnSpPr/>
                <p:nvPr/>
              </p:nvCxnSpPr>
              <p:spPr>
                <a:xfrm>
                  <a:off x="3200400" y="3352800"/>
                  <a:ext cx="38100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10400" y="3348335"/>
                  <a:ext cx="1562992" cy="461665"/>
                </a:xfrm>
                <a:prstGeom prst="rect">
                  <a:avLst/>
                </a:prstGeom>
                <a:solidFill>
                  <a:srgbClr val="B5BFCB"/>
                </a:solidFill>
              </p:spPr>
              <p:txBody>
                <a:bodyPr wrap="none" rtlCol="0">
                  <a:spAutoFit/>
                </a:bodyPr>
                <a:lstStyle/>
                <a:p>
                  <a:r>
                    <a:rPr lang="en-US" sz="2400" b="1" dirty="0" smtClean="0"/>
                    <a:t>antecessor</a:t>
                  </a:r>
                  <a:endParaRPr lang="en-US" sz="2400" b="1" dirty="0"/>
                </a:p>
              </p:txBody>
            </p:sp>
          </p:grpSp>
          <p:grpSp>
            <p:nvGrpSpPr>
              <p:cNvPr id="17" name="Group 16"/>
              <p:cNvGrpSpPr/>
              <p:nvPr/>
            </p:nvGrpSpPr>
            <p:grpSpPr>
              <a:xfrm>
                <a:off x="3962400" y="5029200"/>
                <a:ext cx="4274554" cy="461665"/>
                <a:chOff x="3962400" y="5029200"/>
                <a:chExt cx="4274554" cy="461665"/>
              </a:xfrm>
            </p:grpSpPr>
            <p:cxnSp>
              <p:nvCxnSpPr>
                <p:cNvPr id="18" name="Straight Connector 17"/>
                <p:cNvCxnSpPr/>
                <p:nvPr/>
              </p:nvCxnSpPr>
              <p:spPr>
                <a:xfrm>
                  <a:off x="3962400" y="5105400"/>
                  <a:ext cx="30480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10400" y="5029200"/>
                  <a:ext cx="1226554" cy="461665"/>
                </a:xfrm>
                <a:prstGeom prst="rect">
                  <a:avLst/>
                </a:prstGeom>
                <a:solidFill>
                  <a:srgbClr val="B5BFCB"/>
                </a:solidFill>
              </p:spPr>
              <p:txBody>
                <a:bodyPr wrap="square" rtlCol="0">
                  <a:spAutoFit/>
                </a:bodyPr>
                <a:lstStyle/>
                <a:p>
                  <a:r>
                    <a:rPr lang="en-US" sz="2400" b="1" dirty="0" err="1" smtClean="0"/>
                    <a:t>ergaster</a:t>
                  </a:r>
                  <a:endParaRPr lang="en-US" sz="2400" b="1" dirty="0"/>
                </a:p>
              </p:txBody>
            </p:sp>
          </p:grpSp>
        </p:grpSp>
        <p:grpSp>
          <p:nvGrpSpPr>
            <p:cNvPr id="37" name="Group 36"/>
            <p:cNvGrpSpPr/>
            <p:nvPr/>
          </p:nvGrpSpPr>
          <p:grpSpPr>
            <a:xfrm>
              <a:off x="2895600" y="1219200"/>
              <a:ext cx="5867203" cy="461665"/>
              <a:chOff x="2895600" y="1219200"/>
              <a:chExt cx="5867203" cy="461665"/>
            </a:xfrm>
          </p:grpSpPr>
          <p:cxnSp>
            <p:nvCxnSpPr>
              <p:cNvPr id="38" name="Straight Connector 37"/>
              <p:cNvCxnSpPr/>
              <p:nvPr/>
            </p:nvCxnSpPr>
            <p:spPr>
              <a:xfrm flipV="1">
                <a:off x="2895600" y="1600200"/>
                <a:ext cx="4191000" cy="4466"/>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10400" y="1219200"/>
                <a:ext cx="1752403" cy="461665"/>
              </a:xfrm>
              <a:prstGeom prst="rect">
                <a:avLst/>
              </a:prstGeom>
              <a:solidFill>
                <a:srgbClr val="B5BFCB"/>
              </a:solidFill>
            </p:spPr>
            <p:txBody>
              <a:bodyPr wrap="none" rtlCol="0">
                <a:spAutoFit/>
              </a:bodyPr>
              <a:lstStyle/>
              <a:p>
                <a:r>
                  <a:rPr lang="en-US" sz="2400" b="1" dirty="0" err="1" smtClean="0"/>
                  <a:t>neanderthal</a:t>
                </a:r>
                <a:endParaRPr lang="en-US" sz="2400" b="1" dirty="0"/>
              </a:p>
            </p:txBody>
          </p:sp>
        </p:grpSp>
        <p:grpSp>
          <p:nvGrpSpPr>
            <p:cNvPr id="40" name="Group 39"/>
            <p:cNvGrpSpPr/>
            <p:nvPr/>
          </p:nvGrpSpPr>
          <p:grpSpPr>
            <a:xfrm>
              <a:off x="4038600" y="2132012"/>
              <a:ext cx="4435662" cy="615653"/>
              <a:chOff x="4038600" y="2132012"/>
              <a:chExt cx="4435662" cy="615653"/>
            </a:xfrm>
          </p:grpSpPr>
          <p:cxnSp>
            <p:nvCxnSpPr>
              <p:cNvPr id="41" name="Straight Connector 40"/>
              <p:cNvCxnSpPr/>
              <p:nvPr/>
            </p:nvCxnSpPr>
            <p:spPr>
              <a:xfrm>
                <a:off x="4038600" y="2132012"/>
                <a:ext cx="21336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010400" y="2286000"/>
                <a:ext cx="1463862" cy="461665"/>
              </a:xfrm>
              <a:prstGeom prst="rect">
                <a:avLst/>
              </a:prstGeom>
              <a:solidFill>
                <a:srgbClr val="B5BFCB"/>
              </a:solidFill>
            </p:spPr>
            <p:txBody>
              <a:bodyPr wrap="none" rtlCol="0">
                <a:spAutoFit/>
              </a:bodyPr>
              <a:lstStyle/>
              <a:p>
                <a:r>
                  <a:rPr lang="en-US" sz="2400" b="1" dirty="0" err="1" smtClean="0"/>
                  <a:t>rhodesien</a:t>
                </a:r>
                <a:endParaRPr lang="en-US" sz="2400" b="1" dirty="0"/>
              </a:p>
            </p:txBody>
          </p:sp>
          <p:cxnSp>
            <p:nvCxnSpPr>
              <p:cNvPr id="43" name="Straight Connector 42"/>
              <p:cNvCxnSpPr/>
              <p:nvPr/>
            </p:nvCxnSpPr>
            <p:spPr>
              <a:xfrm>
                <a:off x="6019800" y="2133600"/>
                <a:ext cx="914400" cy="1524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791200" y="1737360"/>
              <a:ext cx="2344573" cy="461665"/>
              <a:chOff x="5791200" y="1737360"/>
              <a:chExt cx="2344573" cy="461665"/>
            </a:xfrm>
          </p:grpSpPr>
          <p:cxnSp>
            <p:nvCxnSpPr>
              <p:cNvPr id="45" name="Straight Connector 44"/>
              <p:cNvCxnSpPr/>
              <p:nvPr/>
            </p:nvCxnSpPr>
            <p:spPr>
              <a:xfrm>
                <a:off x="5791200" y="1752600"/>
                <a:ext cx="12192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10400" y="1737360"/>
                <a:ext cx="1125373" cy="461665"/>
              </a:xfrm>
              <a:prstGeom prst="rect">
                <a:avLst/>
              </a:prstGeom>
              <a:solidFill>
                <a:srgbClr val="B5BFCB"/>
              </a:solidFill>
            </p:spPr>
            <p:txBody>
              <a:bodyPr wrap="none" rtlCol="0">
                <a:spAutoFit/>
              </a:bodyPr>
              <a:lstStyle/>
              <a:p>
                <a:r>
                  <a:rPr lang="en-US" sz="2400" b="1" dirty="0" smtClean="0"/>
                  <a:t>erectus</a:t>
                </a:r>
                <a:endParaRPr lang="en-US" sz="2400" b="1" dirty="0"/>
              </a:p>
            </p:txBody>
          </p:sp>
        </p:grpSp>
      </p:grpSp>
      <p:grpSp>
        <p:nvGrpSpPr>
          <p:cNvPr id="4" name="Group 3"/>
          <p:cNvGrpSpPr>
            <a:grpSpLocks noChangeAspect="1"/>
          </p:cNvGrpSpPr>
          <p:nvPr/>
        </p:nvGrpSpPr>
        <p:grpSpPr>
          <a:xfrm>
            <a:off x="2362200" y="765835"/>
            <a:ext cx="4214446" cy="6092166"/>
            <a:chOff x="0" y="378738"/>
            <a:chExt cx="2057400" cy="2974062"/>
          </a:xfrm>
        </p:grpSpPr>
        <p:pic>
          <p:nvPicPr>
            <p:cNvPr id="2" name="Picture 4" descr="http://upload.wikimedia.org/wikipedia/commons/c/c9/Co2_glacial_cycles_800k.png"/>
            <p:cNvPicPr>
              <a:picLocks noChangeAspect="1" noChangeArrowheads="1"/>
            </p:cNvPicPr>
            <p:nvPr/>
          </p:nvPicPr>
          <p:blipFill>
            <a:blip r:embed="rId3" cstate="print"/>
            <a:srcRect/>
            <a:stretch>
              <a:fillRect/>
            </a:stretch>
          </p:blipFill>
          <p:spPr bwMode="auto">
            <a:xfrm rot="16200000">
              <a:off x="-342900" y="952500"/>
              <a:ext cx="2743200" cy="2057400"/>
            </a:xfrm>
            <a:prstGeom prst="rect">
              <a:avLst/>
            </a:prstGeom>
            <a:noFill/>
          </p:spPr>
        </p:pic>
        <p:sp>
          <p:nvSpPr>
            <p:cNvPr id="3" name="TextBox 2"/>
            <p:cNvSpPr txBox="1"/>
            <p:nvPr/>
          </p:nvSpPr>
          <p:spPr>
            <a:xfrm>
              <a:off x="0" y="378738"/>
              <a:ext cx="2045525" cy="233830"/>
            </a:xfrm>
            <a:prstGeom prst="rect">
              <a:avLst/>
            </a:prstGeom>
            <a:solidFill>
              <a:srgbClr val="97E4FF"/>
            </a:solidFill>
          </p:spPr>
          <p:txBody>
            <a:bodyPr wrap="square" rtlCol="0">
              <a:spAutoFit/>
            </a:bodyPr>
            <a:lstStyle/>
            <a:p>
              <a:pPr algn="ctr"/>
              <a:r>
                <a:rPr lang="en-US" sz="2400" b="1" dirty="0" smtClean="0">
                  <a:latin typeface="Arial" pitchFamily="34" charset="0"/>
                  <a:cs typeface="Arial" pitchFamily="34" charset="0"/>
                </a:rPr>
                <a:t>Continental Glaciation</a:t>
              </a:r>
            </a:p>
          </p:txBody>
        </p:sp>
      </p:grpSp>
      <p:sp>
        <p:nvSpPr>
          <p:cNvPr id="5" name="TextBox 4"/>
          <p:cNvSpPr txBox="1"/>
          <p:nvPr/>
        </p:nvSpPr>
        <p:spPr>
          <a:xfrm rot="19103091">
            <a:off x="4865535" y="3230948"/>
            <a:ext cx="1267206" cy="677108"/>
          </a:xfrm>
          <a:prstGeom prst="rect">
            <a:avLst/>
          </a:prstGeom>
          <a:solidFill>
            <a:srgbClr val="66FFFF"/>
          </a:solidFill>
        </p:spPr>
        <p:txBody>
          <a:bodyPr wrap="none" rtlCol="0">
            <a:spAutoFit/>
          </a:bodyPr>
          <a:lstStyle/>
          <a:p>
            <a:r>
              <a:rPr lang="en-US" sz="3800" dirty="0" smtClean="0">
                <a:effectLst>
                  <a:outerShdw dist="50800" dir="5400000" algn="ctr" rotWithShape="0">
                    <a:schemeClr val="bg1"/>
                  </a:outerShdw>
                </a:effectLst>
              </a:rPr>
              <a:t>COLD</a:t>
            </a:r>
            <a:endParaRPr lang="en-US" sz="3800" dirty="0">
              <a:effectLst>
                <a:outerShdw dist="50800" dir="5400000" algn="ctr" rotWithShape="0">
                  <a:schemeClr val="bg1"/>
                </a:outerShdw>
              </a:effectLst>
            </a:endParaRPr>
          </a:p>
        </p:txBody>
      </p:sp>
      <p:sp>
        <p:nvSpPr>
          <p:cNvPr id="6" name="TextBox 5"/>
          <p:cNvSpPr txBox="1"/>
          <p:nvPr/>
        </p:nvSpPr>
        <p:spPr>
          <a:xfrm rot="19103091">
            <a:off x="2617883" y="2774143"/>
            <a:ext cx="1486176" cy="646331"/>
          </a:xfrm>
          <a:prstGeom prst="rect">
            <a:avLst/>
          </a:prstGeom>
          <a:solidFill>
            <a:srgbClr val="FFFF00"/>
          </a:solidFill>
        </p:spPr>
        <p:txBody>
          <a:bodyPr wrap="none" rtlCol="0">
            <a:spAutoFit/>
          </a:bodyPr>
          <a:lstStyle/>
          <a:p>
            <a:r>
              <a:rPr lang="en-US" sz="3600" dirty="0" smtClean="0">
                <a:effectLst>
                  <a:outerShdw dist="50800" dir="5400000" algn="ctr" rotWithShape="0">
                    <a:schemeClr val="bg1"/>
                  </a:outerShdw>
                </a:effectLst>
              </a:rPr>
              <a:t>WARM</a:t>
            </a:r>
            <a:endParaRPr lang="en-US" sz="3600" dirty="0">
              <a:effectLst>
                <a:outerShdw dist="50800" dir="5400000" algn="ctr" rotWithShape="0">
                  <a:schemeClr val="bg1"/>
                </a:outerShdw>
              </a:effectLst>
            </a:endParaRPr>
          </a:p>
        </p:txBody>
      </p:sp>
      <p:sp>
        <p:nvSpPr>
          <p:cNvPr id="7" name="TextBox 6"/>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8" name="TextBox 7"/>
          <p:cNvSpPr txBox="1"/>
          <p:nvPr/>
        </p:nvSpPr>
        <p:spPr>
          <a:xfrm rot="19933386">
            <a:off x="7395609" y="4070353"/>
            <a:ext cx="1649811" cy="830997"/>
          </a:xfrm>
          <a:prstGeom prst="rect">
            <a:avLst/>
          </a:prstGeom>
          <a:noFill/>
        </p:spPr>
        <p:txBody>
          <a:bodyPr wrap="none" rtlCol="0">
            <a:spAutoFit/>
          </a:bodyPr>
          <a:lstStyle/>
          <a:p>
            <a:r>
              <a:rPr lang="en-US" sz="4800" b="1" dirty="0" smtClean="0">
                <a:solidFill>
                  <a:srgbClr val="FF0000"/>
                </a:solidFill>
                <a:effectLst>
                  <a:outerShdw dist="38100" dir="5400000" algn="ctr" rotWithShape="0">
                    <a:schemeClr val="tx1"/>
                  </a:outerShdw>
                </a:effectLst>
                <a:latin typeface="Tempus Sans ITC" pitchFamily="82" charset="0"/>
              </a:rPr>
              <a:t>Why?</a:t>
            </a:r>
            <a:endParaRPr lang="en-US" sz="4800" b="1" dirty="0">
              <a:solidFill>
                <a:srgbClr val="FF0000"/>
              </a:solidFill>
              <a:effectLst>
                <a:outerShdw dist="38100" dir="5400000" algn="ctr" rotWithShape="0">
                  <a:schemeClr val="tx1"/>
                </a:outerShdw>
              </a:effectLst>
              <a:latin typeface="Tempus Sans ITC" pitchFamily="82" charset="0"/>
            </a:endParaRPr>
          </a:p>
        </p:txBody>
      </p:sp>
      <p:sp>
        <p:nvSpPr>
          <p:cNvPr id="31" name="TextBox 30"/>
          <p:cNvSpPr txBox="1"/>
          <p:nvPr/>
        </p:nvSpPr>
        <p:spPr>
          <a:xfrm>
            <a:off x="6395274" y="0"/>
            <a:ext cx="2800767" cy="830997"/>
          </a:xfrm>
          <a:prstGeom prst="rect">
            <a:avLst/>
          </a:prstGeom>
          <a:solidFill>
            <a:schemeClr val="tx1"/>
          </a:solidFill>
        </p:spPr>
        <p:txBody>
          <a:bodyPr wrap="none" rtlCol="0">
            <a:spAutoFit/>
          </a:bodyPr>
          <a:lstStyle/>
          <a:p>
            <a:endParaRPr lang="en-US" sz="600" b="1" dirty="0" smtClean="0">
              <a:solidFill>
                <a:schemeClr val="bg1"/>
              </a:solidFill>
              <a:latin typeface="Arial" pitchFamily="34" charset="0"/>
              <a:cs typeface="Arial" pitchFamily="34" charset="0"/>
            </a:endParaRPr>
          </a:p>
          <a:p>
            <a:r>
              <a:rPr lang="en-US" sz="3600" b="1" dirty="0" smtClean="0">
                <a:solidFill>
                  <a:schemeClr val="bg1"/>
                </a:solidFill>
                <a:latin typeface="Arial" pitchFamily="34" charset="0"/>
                <a:cs typeface="Arial" pitchFamily="34" charset="0"/>
              </a:rPr>
              <a:t>Extinctions </a:t>
            </a:r>
          </a:p>
          <a:p>
            <a:endParaRPr lang="en-US" sz="600" b="1" dirty="0" smtClean="0">
              <a:solidFill>
                <a:schemeClr val="bg1"/>
              </a:solidFill>
              <a:latin typeface="Arial" pitchFamily="34" charset="0"/>
              <a:cs typeface="Arial" pitchFamily="34" charset="0"/>
            </a:endParaRPr>
          </a:p>
        </p:txBody>
      </p:sp>
      <p:grpSp>
        <p:nvGrpSpPr>
          <p:cNvPr id="32" name="Group 80"/>
          <p:cNvGrpSpPr/>
          <p:nvPr/>
        </p:nvGrpSpPr>
        <p:grpSpPr>
          <a:xfrm>
            <a:off x="6583680" y="833735"/>
            <a:ext cx="838691" cy="5567068"/>
            <a:chOff x="1402080" y="905470"/>
            <a:chExt cx="838691" cy="5567068"/>
          </a:xfrm>
        </p:grpSpPr>
        <p:sp>
          <p:nvSpPr>
            <p:cNvPr id="33" name="TextBox 32"/>
            <p:cNvSpPr txBox="1"/>
            <p:nvPr/>
          </p:nvSpPr>
          <p:spPr>
            <a:xfrm>
              <a:off x="1402080" y="905470"/>
              <a:ext cx="838691" cy="461665"/>
            </a:xfrm>
            <a:prstGeom prst="rect">
              <a:avLst/>
            </a:prstGeom>
            <a:solidFill>
              <a:schemeClr val="tx1"/>
            </a:solidFill>
            <a:ln>
              <a:solidFill>
                <a:schemeClr val="tx1"/>
              </a:solidFill>
            </a:ln>
          </p:spPr>
          <p:txBody>
            <a:bodyPr wrap="none" rtlCol="0">
              <a:spAutoFit/>
            </a:bodyPr>
            <a:lstStyle/>
            <a:p>
              <a:r>
                <a:rPr lang="en-US" sz="2400" b="1" dirty="0" smtClean="0">
                  <a:solidFill>
                    <a:schemeClr val="bg1"/>
                  </a:solidFill>
                </a:rPr>
                <a:t>TIME</a:t>
              </a:r>
              <a:endParaRPr lang="en-US" sz="2400" b="1" dirty="0">
                <a:solidFill>
                  <a:schemeClr val="bg1"/>
                </a:solidFill>
              </a:endParaRPr>
            </a:p>
          </p:txBody>
        </p:sp>
        <p:cxnSp>
          <p:nvCxnSpPr>
            <p:cNvPr id="34" name="Straight Arrow Connector 33"/>
            <p:cNvCxnSpPr/>
            <p:nvPr/>
          </p:nvCxnSpPr>
          <p:spPr>
            <a:xfrm rot="5400000">
              <a:off x="-1101874" y="3922068"/>
              <a:ext cx="5100144" cy="79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6553200" y="6396335"/>
            <a:ext cx="1292341" cy="461665"/>
          </a:xfrm>
          <a:prstGeom prst="rect">
            <a:avLst/>
          </a:prstGeom>
          <a:solidFill>
            <a:schemeClr val="tx1">
              <a:alpha val="99000"/>
            </a:schemeClr>
          </a:solidFill>
          <a:ln>
            <a:solidFill>
              <a:schemeClr val="tx1"/>
            </a:solidFill>
          </a:ln>
        </p:spPr>
        <p:txBody>
          <a:bodyPr wrap="none" rtlCol="0">
            <a:spAutoFit/>
          </a:bodyPr>
          <a:lstStyle/>
          <a:p>
            <a:r>
              <a:rPr lang="en-US" sz="2400" b="1" dirty="0" smtClean="0">
                <a:solidFill>
                  <a:schemeClr val="bg1"/>
                </a:solidFill>
              </a:rPr>
              <a:t>-800,000</a:t>
            </a:r>
            <a:endParaRPr lang="en-US" sz="2400" b="1" dirty="0">
              <a:solidFill>
                <a:schemeClr val="bg1"/>
              </a:solidFill>
            </a:endParaRPr>
          </a:p>
        </p:txBody>
      </p:sp>
      <p:sp>
        <p:nvSpPr>
          <p:cNvPr id="36" name="TextBox 35"/>
          <p:cNvSpPr txBox="1"/>
          <p:nvPr/>
        </p:nvSpPr>
        <p:spPr>
          <a:xfrm>
            <a:off x="6594042" y="1295400"/>
            <a:ext cx="340158" cy="461665"/>
          </a:xfrm>
          <a:prstGeom prst="rect">
            <a:avLst/>
          </a:prstGeom>
          <a:solidFill>
            <a:schemeClr val="tx1">
              <a:alpha val="99000"/>
            </a:schemeClr>
          </a:solidFill>
          <a:ln>
            <a:solidFill>
              <a:schemeClr val="tx1"/>
            </a:solidFill>
          </a:ln>
        </p:spPr>
        <p:txBody>
          <a:bodyPr wrap="none" rtlCol="0">
            <a:spAutoFit/>
          </a:bodyPr>
          <a:lstStyle/>
          <a:p>
            <a:r>
              <a:rPr lang="en-US" sz="2400" b="1" dirty="0" smtClean="0">
                <a:solidFill>
                  <a:schemeClr val="bg1"/>
                </a:solidFill>
              </a:rPr>
              <a:t>0</a:t>
            </a:r>
            <a:endParaRPr lang="en-US" sz="2400" b="1" dirty="0">
              <a:solidFill>
                <a:schemeClr val="bg1"/>
              </a:solidFill>
            </a:endParaRPr>
          </a:p>
        </p:txBody>
      </p:sp>
      <p:sp useBgFill="1">
        <p:nvSpPr>
          <p:cNvPr id="29" name="TextBox 28"/>
          <p:cNvSpPr txBox="1"/>
          <p:nvPr/>
        </p:nvSpPr>
        <p:spPr>
          <a:xfrm>
            <a:off x="0" y="6027003"/>
            <a:ext cx="9144000" cy="830997"/>
          </a:xfrm>
          <a:prstGeom prst="rect">
            <a:avLst/>
          </a:prstGeom>
        </p:spPr>
        <p:txBody>
          <a:bodyPr wrap="square" rtlCol="0">
            <a:spAutoFit/>
          </a:bodyPr>
          <a:lstStyle/>
          <a:p>
            <a:pPr algn="ctr"/>
            <a:r>
              <a:rPr lang="en-US" sz="4700" b="1" dirty="0" smtClean="0">
                <a:solidFill>
                  <a:srgbClr val="FF0000"/>
                </a:solidFill>
                <a:effectLst>
                  <a:outerShdw dist="38100" dir="5400000" algn="ctr" rotWithShape="0">
                    <a:schemeClr val="tx1"/>
                  </a:outerShdw>
                </a:effectLst>
                <a:latin typeface="Tempus Sans ITC" pitchFamily="82" charset="0"/>
              </a:rPr>
              <a:t>often attributed to climate change</a:t>
            </a:r>
            <a:endParaRPr lang="en-US" sz="4700" b="1" dirty="0">
              <a:solidFill>
                <a:srgbClr val="FF0000"/>
              </a:solidFill>
              <a:effectLst>
                <a:outerShdw dist="381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7"/>
                                        </p:tgtEl>
                                      </p:cBhvr>
                                    </p:animEffect>
                                    <p:set>
                                      <p:cBhvr>
                                        <p:cTn id="7" dur="1" fill="hold">
                                          <p:stCondLst>
                                            <p:cond delay="999"/>
                                          </p:stCondLst>
                                        </p:cTn>
                                        <p:tgtEl>
                                          <p:spTgt spid="4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9"/>
                                        </p:tgtEl>
                                      </p:cBhvr>
                                    </p:animEffect>
                                    <p:set>
                                      <p:cBhvr>
                                        <p:cTn id="10" dur="1" fill="hold">
                                          <p:stCondLst>
                                            <p:cond delay="999"/>
                                          </p:stCondLst>
                                        </p:cTn>
                                        <p:tgtEl>
                                          <p:spTgt spid="2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10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4.72222E-6 -4.50867E-6 L -0.29705 -0.00023 " pathEditMode="relative" rAng="0" ptsTypes="AA">
                                      <p:cBhvr>
                                        <p:cTn id="47" dur="1000" fill="hold"/>
                                        <p:tgtEl>
                                          <p:spTgt spid="4"/>
                                        </p:tgtEl>
                                        <p:attrNameLst>
                                          <p:attrName>ppt_x</p:attrName>
                                          <p:attrName>ppt_y</p:attrName>
                                        </p:attrNameLst>
                                      </p:cBhvr>
                                      <p:rCtr x="-149" y="0"/>
                                    </p:animMotion>
                                  </p:childTnLst>
                                </p:cTn>
                              </p:par>
                              <p:par>
                                <p:cTn id="48" presetID="1" presetClass="exit"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5"/>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32"/>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3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p:bldP spid="35" grpId="0" animBg="1"/>
      <p:bldP spid="35" grpId="1" animBg="1"/>
      <p:bldP spid="36" grpId="0" animBg="1"/>
      <p:bldP spid="36" grpId="1" animBg="1"/>
      <p:bldP spid="2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noChangeAspect="1"/>
          </p:cNvGrpSpPr>
          <p:nvPr/>
        </p:nvGrpSpPr>
        <p:grpSpPr>
          <a:xfrm>
            <a:off x="-347472" y="758952"/>
            <a:ext cx="4214446" cy="6092166"/>
            <a:chOff x="0" y="378738"/>
            <a:chExt cx="2057400" cy="2974062"/>
          </a:xfrm>
        </p:grpSpPr>
        <p:pic>
          <p:nvPicPr>
            <p:cNvPr id="23" name="Picture 4" descr="http://upload.wikimedia.org/wikipedia/commons/c/c9/Co2_glacial_cycles_800k.png"/>
            <p:cNvPicPr>
              <a:picLocks noChangeAspect="1" noChangeArrowheads="1"/>
            </p:cNvPicPr>
            <p:nvPr/>
          </p:nvPicPr>
          <p:blipFill>
            <a:blip r:embed="rId2" cstate="print"/>
            <a:srcRect/>
            <a:stretch>
              <a:fillRect/>
            </a:stretch>
          </p:blipFill>
          <p:spPr bwMode="auto">
            <a:xfrm rot="16200000">
              <a:off x="-342900" y="952500"/>
              <a:ext cx="2743200" cy="2057400"/>
            </a:xfrm>
            <a:prstGeom prst="rect">
              <a:avLst/>
            </a:prstGeom>
            <a:noFill/>
          </p:spPr>
        </p:pic>
        <p:sp>
          <p:nvSpPr>
            <p:cNvPr id="24" name="TextBox 23"/>
            <p:cNvSpPr txBox="1"/>
            <p:nvPr/>
          </p:nvSpPr>
          <p:spPr>
            <a:xfrm>
              <a:off x="0" y="378738"/>
              <a:ext cx="2045525" cy="233830"/>
            </a:xfrm>
            <a:prstGeom prst="rect">
              <a:avLst/>
            </a:prstGeom>
            <a:solidFill>
              <a:srgbClr val="97E4FF"/>
            </a:solidFill>
          </p:spPr>
          <p:txBody>
            <a:bodyPr wrap="square" rtlCol="0">
              <a:spAutoFit/>
            </a:bodyPr>
            <a:lstStyle/>
            <a:p>
              <a:pPr algn="ctr"/>
              <a:r>
                <a:rPr lang="en-US" sz="2400" b="1" dirty="0" smtClean="0">
                  <a:latin typeface="Arial" pitchFamily="34" charset="0"/>
                  <a:cs typeface="Arial" pitchFamily="34" charset="0"/>
                </a:rPr>
                <a:t>Continental Glaciation</a:t>
              </a:r>
            </a:p>
          </p:txBody>
        </p:sp>
      </p:grpSp>
      <p:grpSp>
        <p:nvGrpSpPr>
          <p:cNvPr id="62" name="Group 61"/>
          <p:cNvGrpSpPr/>
          <p:nvPr/>
        </p:nvGrpSpPr>
        <p:grpSpPr>
          <a:xfrm>
            <a:off x="3581400" y="-109728"/>
            <a:ext cx="6477000" cy="6891528"/>
            <a:chOff x="3886200" y="-109728"/>
            <a:chExt cx="6477000" cy="6891528"/>
          </a:xfrm>
        </p:grpSpPr>
        <p:grpSp>
          <p:nvGrpSpPr>
            <p:cNvPr id="37" name="Group 36"/>
            <p:cNvGrpSpPr/>
            <p:nvPr/>
          </p:nvGrpSpPr>
          <p:grpSpPr>
            <a:xfrm>
              <a:off x="3886200" y="-109728"/>
              <a:ext cx="6477000" cy="6891528"/>
              <a:chOff x="3886200" y="-109728"/>
              <a:chExt cx="6477000" cy="6891528"/>
            </a:xfrm>
          </p:grpSpPr>
          <p:pic>
            <p:nvPicPr>
              <p:cNvPr id="21" name="Picture 2" descr="http://upload.wikimedia.org/wikipedia/commons/3/3a/Humanevolutionchart.png"/>
              <p:cNvPicPr>
                <a:picLocks noChangeAspect="1" noChangeArrowheads="1"/>
              </p:cNvPicPr>
              <p:nvPr/>
            </p:nvPicPr>
            <p:blipFill>
              <a:blip r:embed="rId3" cstate="print"/>
              <a:srcRect r="-611" b="51749"/>
              <a:stretch>
                <a:fillRect/>
              </a:stretch>
            </p:blipFill>
            <p:spPr bwMode="auto">
              <a:xfrm>
                <a:off x="3886200" y="-109728"/>
                <a:ext cx="6477000" cy="6858000"/>
              </a:xfrm>
              <a:prstGeom prst="rect">
                <a:avLst/>
              </a:prstGeom>
              <a:noFill/>
              <a:ln w="25400">
                <a:noFill/>
              </a:ln>
            </p:spPr>
          </p:pic>
          <p:pic>
            <p:nvPicPr>
              <p:cNvPr id="25" name="Picture 2" descr="http://upload.wikimedia.org/wikipedia/commons/3/3a/Humanevolutionchart.png"/>
              <p:cNvPicPr>
                <a:picLocks noChangeAspect="1" noChangeArrowheads="1"/>
              </p:cNvPicPr>
              <p:nvPr/>
            </p:nvPicPr>
            <p:blipFill>
              <a:blip r:embed="rId3" cstate="print"/>
              <a:srcRect l="66285" t="36992" r="24246" b="58719"/>
              <a:stretch>
                <a:fillRect/>
              </a:stretch>
            </p:blipFill>
            <p:spPr bwMode="auto">
              <a:xfrm>
                <a:off x="5105400" y="2438400"/>
                <a:ext cx="609600" cy="381000"/>
              </a:xfrm>
              <a:prstGeom prst="rect">
                <a:avLst/>
              </a:prstGeom>
              <a:noFill/>
              <a:ln w="25400">
                <a:noFill/>
              </a:ln>
            </p:spPr>
          </p:pic>
          <p:pic>
            <p:nvPicPr>
              <p:cNvPr id="26" name="Picture 2" descr="http://upload.wikimedia.org/wikipedia/commons/3/3a/Humanevolutionchart.png"/>
              <p:cNvPicPr>
                <a:picLocks noChangeAspect="1" noChangeArrowheads="1"/>
              </p:cNvPicPr>
              <p:nvPr/>
            </p:nvPicPr>
            <p:blipFill>
              <a:blip r:embed="rId3" cstate="print"/>
              <a:srcRect l="66285" t="36992" r="24246" b="58719"/>
              <a:stretch>
                <a:fillRect/>
              </a:stretch>
            </p:blipFill>
            <p:spPr bwMode="auto">
              <a:xfrm>
                <a:off x="6629400" y="1600200"/>
                <a:ext cx="609600" cy="457200"/>
              </a:xfrm>
              <a:prstGeom prst="rect">
                <a:avLst/>
              </a:prstGeom>
              <a:noFill/>
              <a:ln w="25400">
                <a:noFill/>
              </a:ln>
            </p:spPr>
          </p:pic>
          <p:pic>
            <p:nvPicPr>
              <p:cNvPr id="27" name="Picture 2" descr="http://upload.wikimedia.org/wikipedia/commons/3/3a/Humanevolutionchart.png"/>
              <p:cNvPicPr>
                <a:picLocks noChangeAspect="1" noChangeArrowheads="1"/>
              </p:cNvPicPr>
              <p:nvPr/>
            </p:nvPicPr>
            <p:blipFill>
              <a:blip r:embed="rId3" cstate="print"/>
              <a:srcRect l="66285" t="36992" r="24246" b="58719"/>
              <a:stretch>
                <a:fillRect/>
              </a:stretch>
            </p:blipFill>
            <p:spPr bwMode="auto">
              <a:xfrm>
                <a:off x="6553200" y="3962400"/>
                <a:ext cx="762000" cy="457200"/>
              </a:xfrm>
              <a:prstGeom prst="rect">
                <a:avLst/>
              </a:prstGeom>
              <a:noFill/>
              <a:ln w="25400">
                <a:noFill/>
              </a:ln>
            </p:spPr>
          </p:pic>
          <p:pic>
            <p:nvPicPr>
              <p:cNvPr id="29" name="Picture 2" descr="http://upload.wikimedia.org/wikipedia/commons/3/3a/Humanevolutionchart.png"/>
              <p:cNvPicPr>
                <a:picLocks noChangeAspect="1" noChangeArrowheads="1"/>
              </p:cNvPicPr>
              <p:nvPr/>
            </p:nvPicPr>
            <p:blipFill>
              <a:blip r:embed="rId3" cstate="print"/>
              <a:srcRect l="68729" t="50003" r="20643" b="46200"/>
              <a:stretch>
                <a:fillRect/>
              </a:stretch>
            </p:blipFill>
            <p:spPr bwMode="auto">
              <a:xfrm>
                <a:off x="8305800" y="4343400"/>
                <a:ext cx="762000" cy="609600"/>
              </a:xfrm>
              <a:prstGeom prst="rect">
                <a:avLst/>
              </a:prstGeom>
              <a:noFill/>
              <a:ln w="25400">
                <a:noFill/>
              </a:ln>
            </p:spPr>
          </p:pic>
          <p:pic>
            <p:nvPicPr>
              <p:cNvPr id="30" name="Picture 29" descr="http://upload.wikimedia.org/wikipedia/commons/3/3a/Humanevolutionchart.png"/>
              <p:cNvPicPr>
                <a:picLocks noChangeAspect="1" noChangeArrowheads="1"/>
              </p:cNvPicPr>
              <p:nvPr/>
            </p:nvPicPr>
            <p:blipFill>
              <a:blip r:embed="rId3" cstate="print"/>
              <a:srcRect l="27826" t="51554" r="58776" b="45455"/>
              <a:stretch>
                <a:fillRect/>
              </a:stretch>
            </p:blipFill>
            <p:spPr bwMode="auto">
              <a:xfrm>
                <a:off x="5715000" y="6274981"/>
                <a:ext cx="990600" cy="506819"/>
              </a:xfrm>
              <a:prstGeom prst="rect">
                <a:avLst/>
              </a:prstGeom>
              <a:noFill/>
              <a:ln w="25400">
                <a:noFill/>
              </a:ln>
            </p:spPr>
          </p:pic>
        </p:grpSp>
        <p:grpSp>
          <p:nvGrpSpPr>
            <p:cNvPr id="61" name="Group 60"/>
            <p:cNvGrpSpPr/>
            <p:nvPr/>
          </p:nvGrpSpPr>
          <p:grpSpPr>
            <a:xfrm>
              <a:off x="3886200" y="762000"/>
              <a:ext cx="914400" cy="533400"/>
              <a:chOff x="3886200" y="762000"/>
              <a:chExt cx="914400" cy="533400"/>
            </a:xfrm>
          </p:grpSpPr>
          <p:pic>
            <p:nvPicPr>
              <p:cNvPr id="59" name="Picture 2" descr="http://upload.wikimedia.org/wikipedia/commons/3/3a/Humanevolutionchart.png"/>
              <p:cNvPicPr>
                <a:picLocks noChangeAspect="1" noChangeArrowheads="1"/>
              </p:cNvPicPr>
              <p:nvPr/>
            </p:nvPicPr>
            <p:blipFill>
              <a:blip r:embed="rId3" cstate="print"/>
              <a:srcRect l="85024" t="74684" r="806" b="16455"/>
              <a:stretch>
                <a:fillRect/>
              </a:stretch>
            </p:blipFill>
            <p:spPr bwMode="auto">
              <a:xfrm>
                <a:off x="3886200" y="762000"/>
                <a:ext cx="914400" cy="457200"/>
              </a:xfrm>
              <a:prstGeom prst="rect">
                <a:avLst/>
              </a:prstGeom>
              <a:noFill/>
              <a:ln w="25400">
                <a:noFill/>
              </a:ln>
            </p:spPr>
          </p:pic>
          <p:sp>
            <p:nvSpPr>
              <p:cNvPr id="60" name="TextBox 59"/>
              <p:cNvSpPr txBox="1"/>
              <p:nvPr/>
            </p:nvSpPr>
            <p:spPr>
              <a:xfrm>
                <a:off x="3962400" y="926068"/>
                <a:ext cx="673582" cy="369332"/>
              </a:xfrm>
              <a:prstGeom prst="rect">
                <a:avLst/>
              </a:prstGeom>
              <a:noFill/>
            </p:spPr>
            <p:txBody>
              <a:bodyPr wrap="none" rtlCol="0">
                <a:spAutoFit/>
              </a:bodyPr>
              <a:lstStyle/>
              <a:p>
                <a:pPr algn="ctr"/>
                <a:r>
                  <a:rPr lang="en-US" b="1" dirty="0" smtClean="0"/>
                  <a:t>TIME</a:t>
                </a:r>
                <a:endParaRPr lang="en-US" b="1" dirty="0"/>
              </a:p>
            </p:txBody>
          </p:sp>
        </p:grpSp>
      </p:grpSp>
      <p:sp>
        <p:nvSpPr>
          <p:cNvPr id="31" name="TextBox 30"/>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32" name="TextBox 31"/>
          <p:cNvSpPr txBox="1"/>
          <p:nvPr/>
        </p:nvSpPr>
        <p:spPr>
          <a:xfrm>
            <a:off x="6395274" y="0"/>
            <a:ext cx="2800767" cy="830997"/>
          </a:xfrm>
          <a:prstGeom prst="rect">
            <a:avLst/>
          </a:prstGeom>
          <a:solidFill>
            <a:schemeClr val="tx1"/>
          </a:solidFill>
        </p:spPr>
        <p:txBody>
          <a:bodyPr wrap="none" rtlCol="0">
            <a:spAutoFit/>
          </a:bodyPr>
          <a:lstStyle/>
          <a:p>
            <a:endParaRPr lang="en-US" sz="600" b="1" dirty="0" smtClean="0">
              <a:solidFill>
                <a:schemeClr val="bg1"/>
              </a:solidFill>
              <a:latin typeface="Arial" pitchFamily="34" charset="0"/>
              <a:cs typeface="Arial" pitchFamily="34" charset="0"/>
            </a:endParaRPr>
          </a:p>
          <a:p>
            <a:r>
              <a:rPr lang="en-US" sz="3600" b="1" dirty="0" smtClean="0">
                <a:solidFill>
                  <a:schemeClr val="bg1"/>
                </a:solidFill>
                <a:latin typeface="Arial" pitchFamily="34" charset="0"/>
                <a:cs typeface="Arial" pitchFamily="34" charset="0"/>
              </a:rPr>
              <a:t>Extinctions </a:t>
            </a:r>
          </a:p>
          <a:p>
            <a:endParaRPr lang="en-US" sz="600" b="1" dirty="0" smtClean="0">
              <a:solidFill>
                <a:schemeClr val="bg1"/>
              </a:solidFill>
              <a:latin typeface="Arial" pitchFamily="34" charset="0"/>
              <a:cs typeface="Arial" pitchFamily="34" charset="0"/>
            </a:endParaRPr>
          </a:p>
        </p:txBody>
      </p:sp>
      <p:sp>
        <p:nvSpPr>
          <p:cNvPr id="51" name="Freeform 50"/>
          <p:cNvSpPr/>
          <p:nvPr/>
        </p:nvSpPr>
        <p:spPr>
          <a:xfrm>
            <a:off x="4966741" y="5736236"/>
            <a:ext cx="1746354" cy="1054308"/>
          </a:xfrm>
          <a:custGeom>
            <a:avLst/>
            <a:gdLst>
              <a:gd name="connsiteX0" fmla="*/ 184879 w 1746354"/>
              <a:gd name="connsiteY0" fmla="*/ 979357 h 1054308"/>
              <a:gd name="connsiteX1" fmla="*/ 304800 w 1746354"/>
              <a:gd name="connsiteY1" fmla="*/ 529653 h 1054308"/>
              <a:gd name="connsiteX2" fmla="*/ 439711 w 1746354"/>
              <a:gd name="connsiteY2" fmla="*/ 79948 h 1054308"/>
              <a:gd name="connsiteX3" fmla="*/ 514662 w 1746354"/>
              <a:gd name="connsiteY3" fmla="*/ 49967 h 1054308"/>
              <a:gd name="connsiteX4" fmla="*/ 829456 w 1746354"/>
              <a:gd name="connsiteY4" fmla="*/ 154898 h 1054308"/>
              <a:gd name="connsiteX5" fmla="*/ 994348 w 1746354"/>
              <a:gd name="connsiteY5" fmla="*/ 169889 h 1054308"/>
              <a:gd name="connsiteX6" fmla="*/ 1279161 w 1746354"/>
              <a:gd name="connsiteY6" fmla="*/ 289810 h 1054308"/>
              <a:gd name="connsiteX7" fmla="*/ 1459043 w 1746354"/>
              <a:gd name="connsiteY7" fmla="*/ 514662 h 1054308"/>
              <a:gd name="connsiteX8" fmla="*/ 1683895 w 1746354"/>
              <a:gd name="connsiteY8" fmla="*/ 844446 h 1054308"/>
              <a:gd name="connsiteX9" fmla="*/ 1743856 w 1746354"/>
              <a:gd name="connsiteY9" fmla="*/ 949377 h 1054308"/>
              <a:gd name="connsiteX10" fmla="*/ 1698885 w 1746354"/>
              <a:gd name="connsiteY10" fmla="*/ 1009338 h 1054308"/>
              <a:gd name="connsiteX11" fmla="*/ 244839 w 1746354"/>
              <a:gd name="connsiteY11" fmla="*/ 979357 h 1054308"/>
              <a:gd name="connsiteX12" fmla="*/ 184879 w 1746354"/>
              <a:gd name="connsiteY12" fmla="*/ 979357 h 105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6354" h="1054308">
                <a:moveTo>
                  <a:pt x="184879" y="979357"/>
                </a:moveTo>
                <a:cubicBezTo>
                  <a:pt x="194873" y="904406"/>
                  <a:pt x="262328" y="679554"/>
                  <a:pt x="304800" y="529653"/>
                </a:cubicBezTo>
                <a:cubicBezTo>
                  <a:pt x="347272" y="379752"/>
                  <a:pt x="404734" y="159896"/>
                  <a:pt x="439711" y="79948"/>
                </a:cubicBezTo>
                <a:cubicBezTo>
                  <a:pt x="474688" y="0"/>
                  <a:pt x="449704" y="37475"/>
                  <a:pt x="514662" y="49967"/>
                </a:cubicBezTo>
                <a:cubicBezTo>
                  <a:pt x="579620" y="62459"/>
                  <a:pt x="749508" y="134911"/>
                  <a:pt x="829456" y="154898"/>
                </a:cubicBezTo>
                <a:cubicBezTo>
                  <a:pt x="909404" y="174885"/>
                  <a:pt x="919397" y="147404"/>
                  <a:pt x="994348" y="169889"/>
                </a:cubicBezTo>
                <a:cubicBezTo>
                  <a:pt x="1069299" y="192374"/>
                  <a:pt x="1201712" y="232348"/>
                  <a:pt x="1279161" y="289810"/>
                </a:cubicBezTo>
                <a:cubicBezTo>
                  <a:pt x="1356610" y="347272"/>
                  <a:pt x="1391587" y="422223"/>
                  <a:pt x="1459043" y="514662"/>
                </a:cubicBezTo>
                <a:cubicBezTo>
                  <a:pt x="1526499" y="607101"/>
                  <a:pt x="1636426" y="771994"/>
                  <a:pt x="1683895" y="844446"/>
                </a:cubicBezTo>
                <a:cubicBezTo>
                  <a:pt x="1731364" y="916899"/>
                  <a:pt x="1741358" y="921895"/>
                  <a:pt x="1743856" y="949377"/>
                </a:cubicBezTo>
                <a:cubicBezTo>
                  <a:pt x="1746354" y="976859"/>
                  <a:pt x="1698885" y="1009338"/>
                  <a:pt x="1698885" y="1009338"/>
                </a:cubicBezTo>
                <a:lnTo>
                  <a:pt x="244839" y="979357"/>
                </a:lnTo>
                <a:cubicBezTo>
                  <a:pt x="0" y="974360"/>
                  <a:pt x="174886" y="1054308"/>
                  <a:pt x="184879" y="979357"/>
                </a:cubicBezTo>
                <a:close/>
              </a:path>
            </a:pathLst>
          </a:cu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5846165" y="2770681"/>
            <a:ext cx="2231035" cy="3400269"/>
          </a:xfrm>
          <a:custGeom>
            <a:avLst/>
            <a:gdLst>
              <a:gd name="connsiteX0" fmla="*/ 1593954 w 2231035"/>
              <a:gd name="connsiteY0" fmla="*/ 1831298 h 2423410"/>
              <a:gd name="connsiteX1" fmla="*/ 1668905 w 2231035"/>
              <a:gd name="connsiteY1" fmla="*/ 1741357 h 2423410"/>
              <a:gd name="connsiteX2" fmla="*/ 2043659 w 2231035"/>
              <a:gd name="connsiteY2" fmla="*/ 976859 h 2423410"/>
              <a:gd name="connsiteX3" fmla="*/ 2178570 w 2231035"/>
              <a:gd name="connsiteY3" fmla="*/ 482184 h 2423410"/>
              <a:gd name="connsiteX4" fmla="*/ 2193560 w 2231035"/>
              <a:gd name="connsiteY4" fmla="*/ 137410 h 2423410"/>
              <a:gd name="connsiteX5" fmla="*/ 1953718 w 2231035"/>
              <a:gd name="connsiteY5" fmla="*/ 17488 h 2423410"/>
              <a:gd name="connsiteX6" fmla="*/ 1788826 w 2231035"/>
              <a:gd name="connsiteY6" fmla="*/ 242341 h 2423410"/>
              <a:gd name="connsiteX7" fmla="*/ 1653914 w 2231035"/>
              <a:gd name="connsiteY7" fmla="*/ 602105 h 2423410"/>
              <a:gd name="connsiteX8" fmla="*/ 1519003 w 2231035"/>
              <a:gd name="connsiteY8" fmla="*/ 752007 h 2423410"/>
              <a:gd name="connsiteX9" fmla="*/ 1324131 w 2231035"/>
              <a:gd name="connsiteY9" fmla="*/ 707036 h 2423410"/>
              <a:gd name="connsiteX10" fmla="*/ 1279160 w 2231035"/>
              <a:gd name="connsiteY10" fmla="*/ 452203 h 2423410"/>
              <a:gd name="connsiteX11" fmla="*/ 1129259 w 2231035"/>
              <a:gd name="connsiteY11" fmla="*/ 257331 h 2423410"/>
              <a:gd name="connsiteX12" fmla="*/ 799475 w 2231035"/>
              <a:gd name="connsiteY12" fmla="*/ 152400 h 2423410"/>
              <a:gd name="connsiteX13" fmla="*/ 574623 w 2231035"/>
              <a:gd name="connsiteY13" fmla="*/ 347272 h 2423410"/>
              <a:gd name="connsiteX14" fmla="*/ 394741 w 2231035"/>
              <a:gd name="connsiteY14" fmla="*/ 1051810 h 2423410"/>
              <a:gd name="connsiteX15" fmla="*/ 49967 w 2231035"/>
              <a:gd name="connsiteY15" fmla="*/ 1441554 h 2423410"/>
              <a:gd name="connsiteX16" fmla="*/ 94937 w 2231035"/>
              <a:gd name="connsiteY16" fmla="*/ 1636426 h 2423410"/>
              <a:gd name="connsiteX17" fmla="*/ 364760 w 2231035"/>
              <a:gd name="connsiteY17" fmla="*/ 2251023 h 2423410"/>
              <a:gd name="connsiteX18" fmla="*/ 724524 w 2231035"/>
              <a:gd name="connsiteY18" fmla="*/ 2400925 h 2423410"/>
              <a:gd name="connsiteX19" fmla="*/ 1159239 w 2231035"/>
              <a:gd name="connsiteY19" fmla="*/ 2385934 h 2423410"/>
              <a:gd name="connsiteX20" fmla="*/ 1414072 w 2231035"/>
              <a:gd name="connsiteY20" fmla="*/ 2176072 h 2423410"/>
              <a:gd name="connsiteX21" fmla="*/ 1593954 w 2231035"/>
              <a:gd name="connsiteY21" fmla="*/ 1831298 h 2423410"/>
              <a:gd name="connsiteX0" fmla="*/ 1593954 w 2231035"/>
              <a:gd name="connsiteY0" fmla="*/ 1831298 h 2809407"/>
              <a:gd name="connsiteX1" fmla="*/ 1668905 w 2231035"/>
              <a:gd name="connsiteY1" fmla="*/ 1741357 h 2809407"/>
              <a:gd name="connsiteX2" fmla="*/ 2043659 w 2231035"/>
              <a:gd name="connsiteY2" fmla="*/ 976859 h 2809407"/>
              <a:gd name="connsiteX3" fmla="*/ 2178570 w 2231035"/>
              <a:gd name="connsiteY3" fmla="*/ 482184 h 2809407"/>
              <a:gd name="connsiteX4" fmla="*/ 2193560 w 2231035"/>
              <a:gd name="connsiteY4" fmla="*/ 137410 h 2809407"/>
              <a:gd name="connsiteX5" fmla="*/ 1953718 w 2231035"/>
              <a:gd name="connsiteY5" fmla="*/ 17488 h 2809407"/>
              <a:gd name="connsiteX6" fmla="*/ 1788826 w 2231035"/>
              <a:gd name="connsiteY6" fmla="*/ 242341 h 2809407"/>
              <a:gd name="connsiteX7" fmla="*/ 1653914 w 2231035"/>
              <a:gd name="connsiteY7" fmla="*/ 602105 h 2809407"/>
              <a:gd name="connsiteX8" fmla="*/ 1519003 w 2231035"/>
              <a:gd name="connsiteY8" fmla="*/ 752007 h 2809407"/>
              <a:gd name="connsiteX9" fmla="*/ 1324131 w 2231035"/>
              <a:gd name="connsiteY9" fmla="*/ 707036 h 2809407"/>
              <a:gd name="connsiteX10" fmla="*/ 1279160 w 2231035"/>
              <a:gd name="connsiteY10" fmla="*/ 452203 h 2809407"/>
              <a:gd name="connsiteX11" fmla="*/ 1129259 w 2231035"/>
              <a:gd name="connsiteY11" fmla="*/ 257331 h 2809407"/>
              <a:gd name="connsiteX12" fmla="*/ 799475 w 2231035"/>
              <a:gd name="connsiteY12" fmla="*/ 152400 h 2809407"/>
              <a:gd name="connsiteX13" fmla="*/ 574623 w 2231035"/>
              <a:gd name="connsiteY13" fmla="*/ 347272 h 2809407"/>
              <a:gd name="connsiteX14" fmla="*/ 394741 w 2231035"/>
              <a:gd name="connsiteY14" fmla="*/ 1051810 h 2809407"/>
              <a:gd name="connsiteX15" fmla="*/ 49967 w 2231035"/>
              <a:gd name="connsiteY15" fmla="*/ 1441554 h 2809407"/>
              <a:gd name="connsiteX16" fmla="*/ 94937 w 2231035"/>
              <a:gd name="connsiteY16" fmla="*/ 1636426 h 2809407"/>
              <a:gd name="connsiteX17" fmla="*/ 364760 w 2231035"/>
              <a:gd name="connsiteY17" fmla="*/ 2251023 h 2809407"/>
              <a:gd name="connsiteX18" fmla="*/ 151150 w 2231035"/>
              <a:gd name="connsiteY18" fmla="*/ 2784423 h 2809407"/>
              <a:gd name="connsiteX19" fmla="*/ 724524 w 2231035"/>
              <a:gd name="connsiteY19" fmla="*/ 2400925 h 2809407"/>
              <a:gd name="connsiteX20" fmla="*/ 1159239 w 2231035"/>
              <a:gd name="connsiteY20" fmla="*/ 2385934 h 2809407"/>
              <a:gd name="connsiteX21" fmla="*/ 1414072 w 2231035"/>
              <a:gd name="connsiteY21" fmla="*/ 2176072 h 2809407"/>
              <a:gd name="connsiteX22" fmla="*/ 1593954 w 2231035"/>
              <a:gd name="connsiteY22" fmla="*/ 1831298 h 2809407"/>
              <a:gd name="connsiteX0" fmla="*/ 1593954 w 2231035"/>
              <a:gd name="connsiteY0" fmla="*/ 1831298 h 2809407"/>
              <a:gd name="connsiteX1" fmla="*/ 1668905 w 2231035"/>
              <a:gd name="connsiteY1" fmla="*/ 1741357 h 2809407"/>
              <a:gd name="connsiteX2" fmla="*/ 2043659 w 2231035"/>
              <a:gd name="connsiteY2" fmla="*/ 976859 h 2809407"/>
              <a:gd name="connsiteX3" fmla="*/ 2178570 w 2231035"/>
              <a:gd name="connsiteY3" fmla="*/ 482184 h 2809407"/>
              <a:gd name="connsiteX4" fmla="*/ 2193560 w 2231035"/>
              <a:gd name="connsiteY4" fmla="*/ 137410 h 2809407"/>
              <a:gd name="connsiteX5" fmla="*/ 1953718 w 2231035"/>
              <a:gd name="connsiteY5" fmla="*/ 17488 h 2809407"/>
              <a:gd name="connsiteX6" fmla="*/ 1788826 w 2231035"/>
              <a:gd name="connsiteY6" fmla="*/ 242341 h 2809407"/>
              <a:gd name="connsiteX7" fmla="*/ 1653914 w 2231035"/>
              <a:gd name="connsiteY7" fmla="*/ 602105 h 2809407"/>
              <a:gd name="connsiteX8" fmla="*/ 1519003 w 2231035"/>
              <a:gd name="connsiteY8" fmla="*/ 752007 h 2809407"/>
              <a:gd name="connsiteX9" fmla="*/ 1324131 w 2231035"/>
              <a:gd name="connsiteY9" fmla="*/ 707036 h 2809407"/>
              <a:gd name="connsiteX10" fmla="*/ 1279160 w 2231035"/>
              <a:gd name="connsiteY10" fmla="*/ 452203 h 2809407"/>
              <a:gd name="connsiteX11" fmla="*/ 1129259 w 2231035"/>
              <a:gd name="connsiteY11" fmla="*/ 257331 h 2809407"/>
              <a:gd name="connsiteX12" fmla="*/ 799475 w 2231035"/>
              <a:gd name="connsiteY12" fmla="*/ 152400 h 2809407"/>
              <a:gd name="connsiteX13" fmla="*/ 574623 w 2231035"/>
              <a:gd name="connsiteY13" fmla="*/ 347272 h 2809407"/>
              <a:gd name="connsiteX14" fmla="*/ 394741 w 2231035"/>
              <a:gd name="connsiteY14" fmla="*/ 1051810 h 2809407"/>
              <a:gd name="connsiteX15" fmla="*/ 49967 w 2231035"/>
              <a:gd name="connsiteY15" fmla="*/ 1441554 h 2809407"/>
              <a:gd name="connsiteX16" fmla="*/ 94937 w 2231035"/>
              <a:gd name="connsiteY16" fmla="*/ 1636426 h 2809407"/>
              <a:gd name="connsiteX17" fmla="*/ 212360 w 2231035"/>
              <a:gd name="connsiteY17" fmla="*/ 2251023 h 2809407"/>
              <a:gd name="connsiteX18" fmla="*/ 151150 w 2231035"/>
              <a:gd name="connsiteY18" fmla="*/ 2784423 h 2809407"/>
              <a:gd name="connsiteX19" fmla="*/ 724524 w 2231035"/>
              <a:gd name="connsiteY19" fmla="*/ 2400925 h 2809407"/>
              <a:gd name="connsiteX20" fmla="*/ 1159239 w 2231035"/>
              <a:gd name="connsiteY20" fmla="*/ 2385934 h 2809407"/>
              <a:gd name="connsiteX21" fmla="*/ 1414072 w 2231035"/>
              <a:gd name="connsiteY21" fmla="*/ 2176072 h 2809407"/>
              <a:gd name="connsiteX22" fmla="*/ 1593954 w 2231035"/>
              <a:gd name="connsiteY22" fmla="*/ 1831298 h 2809407"/>
              <a:gd name="connsiteX0" fmla="*/ 1593954 w 2231035"/>
              <a:gd name="connsiteY0" fmla="*/ 1831298 h 2874364"/>
              <a:gd name="connsiteX1" fmla="*/ 1668905 w 2231035"/>
              <a:gd name="connsiteY1" fmla="*/ 1741357 h 2874364"/>
              <a:gd name="connsiteX2" fmla="*/ 2043659 w 2231035"/>
              <a:gd name="connsiteY2" fmla="*/ 976859 h 2874364"/>
              <a:gd name="connsiteX3" fmla="*/ 2178570 w 2231035"/>
              <a:gd name="connsiteY3" fmla="*/ 482184 h 2874364"/>
              <a:gd name="connsiteX4" fmla="*/ 2193560 w 2231035"/>
              <a:gd name="connsiteY4" fmla="*/ 137410 h 2874364"/>
              <a:gd name="connsiteX5" fmla="*/ 1953718 w 2231035"/>
              <a:gd name="connsiteY5" fmla="*/ 17488 h 2874364"/>
              <a:gd name="connsiteX6" fmla="*/ 1788826 w 2231035"/>
              <a:gd name="connsiteY6" fmla="*/ 242341 h 2874364"/>
              <a:gd name="connsiteX7" fmla="*/ 1653914 w 2231035"/>
              <a:gd name="connsiteY7" fmla="*/ 602105 h 2874364"/>
              <a:gd name="connsiteX8" fmla="*/ 1519003 w 2231035"/>
              <a:gd name="connsiteY8" fmla="*/ 752007 h 2874364"/>
              <a:gd name="connsiteX9" fmla="*/ 1324131 w 2231035"/>
              <a:gd name="connsiteY9" fmla="*/ 707036 h 2874364"/>
              <a:gd name="connsiteX10" fmla="*/ 1279160 w 2231035"/>
              <a:gd name="connsiteY10" fmla="*/ 452203 h 2874364"/>
              <a:gd name="connsiteX11" fmla="*/ 1129259 w 2231035"/>
              <a:gd name="connsiteY11" fmla="*/ 257331 h 2874364"/>
              <a:gd name="connsiteX12" fmla="*/ 799475 w 2231035"/>
              <a:gd name="connsiteY12" fmla="*/ 152400 h 2874364"/>
              <a:gd name="connsiteX13" fmla="*/ 574623 w 2231035"/>
              <a:gd name="connsiteY13" fmla="*/ 347272 h 2874364"/>
              <a:gd name="connsiteX14" fmla="*/ 394741 w 2231035"/>
              <a:gd name="connsiteY14" fmla="*/ 1051810 h 2874364"/>
              <a:gd name="connsiteX15" fmla="*/ 49967 w 2231035"/>
              <a:gd name="connsiteY15" fmla="*/ 1441554 h 2874364"/>
              <a:gd name="connsiteX16" fmla="*/ 94937 w 2231035"/>
              <a:gd name="connsiteY16" fmla="*/ 1636426 h 2874364"/>
              <a:gd name="connsiteX17" fmla="*/ 212360 w 2231035"/>
              <a:gd name="connsiteY17" fmla="*/ 2251023 h 2874364"/>
              <a:gd name="connsiteX18" fmla="*/ 151150 w 2231035"/>
              <a:gd name="connsiteY18" fmla="*/ 2784423 h 2874364"/>
              <a:gd name="connsiteX19" fmla="*/ 154898 w 2231035"/>
              <a:gd name="connsiteY19" fmla="*/ 2790669 h 2874364"/>
              <a:gd name="connsiteX20" fmla="*/ 724524 w 2231035"/>
              <a:gd name="connsiteY20" fmla="*/ 2400925 h 2874364"/>
              <a:gd name="connsiteX21" fmla="*/ 1159239 w 2231035"/>
              <a:gd name="connsiteY21" fmla="*/ 2385934 h 2874364"/>
              <a:gd name="connsiteX22" fmla="*/ 1414072 w 2231035"/>
              <a:gd name="connsiteY22" fmla="*/ 2176072 h 2874364"/>
              <a:gd name="connsiteX23" fmla="*/ 1593954 w 2231035"/>
              <a:gd name="connsiteY23" fmla="*/ 1831298 h 2874364"/>
              <a:gd name="connsiteX0" fmla="*/ 1593954 w 2231035"/>
              <a:gd name="connsiteY0" fmla="*/ 1831298 h 2874364"/>
              <a:gd name="connsiteX1" fmla="*/ 1668905 w 2231035"/>
              <a:gd name="connsiteY1" fmla="*/ 1741357 h 2874364"/>
              <a:gd name="connsiteX2" fmla="*/ 2043659 w 2231035"/>
              <a:gd name="connsiteY2" fmla="*/ 976859 h 2874364"/>
              <a:gd name="connsiteX3" fmla="*/ 2178570 w 2231035"/>
              <a:gd name="connsiteY3" fmla="*/ 482184 h 2874364"/>
              <a:gd name="connsiteX4" fmla="*/ 2193560 w 2231035"/>
              <a:gd name="connsiteY4" fmla="*/ 137410 h 2874364"/>
              <a:gd name="connsiteX5" fmla="*/ 1953718 w 2231035"/>
              <a:gd name="connsiteY5" fmla="*/ 17488 h 2874364"/>
              <a:gd name="connsiteX6" fmla="*/ 1788826 w 2231035"/>
              <a:gd name="connsiteY6" fmla="*/ 242341 h 2874364"/>
              <a:gd name="connsiteX7" fmla="*/ 1653914 w 2231035"/>
              <a:gd name="connsiteY7" fmla="*/ 602105 h 2874364"/>
              <a:gd name="connsiteX8" fmla="*/ 1519003 w 2231035"/>
              <a:gd name="connsiteY8" fmla="*/ 752007 h 2874364"/>
              <a:gd name="connsiteX9" fmla="*/ 1324131 w 2231035"/>
              <a:gd name="connsiteY9" fmla="*/ 707036 h 2874364"/>
              <a:gd name="connsiteX10" fmla="*/ 1279160 w 2231035"/>
              <a:gd name="connsiteY10" fmla="*/ 452203 h 2874364"/>
              <a:gd name="connsiteX11" fmla="*/ 1129259 w 2231035"/>
              <a:gd name="connsiteY11" fmla="*/ 257331 h 2874364"/>
              <a:gd name="connsiteX12" fmla="*/ 799475 w 2231035"/>
              <a:gd name="connsiteY12" fmla="*/ 152400 h 2874364"/>
              <a:gd name="connsiteX13" fmla="*/ 574623 w 2231035"/>
              <a:gd name="connsiteY13" fmla="*/ 347272 h 2874364"/>
              <a:gd name="connsiteX14" fmla="*/ 394741 w 2231035"/>
              <a:gd name="connsiteY14" fmla="*/ 1051810 h 2874364"/>
              <a:gd name="connsiteX15" fmla="*/ 49967 w 2231035"/>
              <a:gd name="connsiteY15" fmla="*/ 1441554 h 2874364"/>
              <a:gd name="connsiteX16" fmla="*/ 94937 w 2231035"/>
              <a:gd name="connsiteY16" fmla="*/ 1636426 h 2874364"/>
              <a:gd name="connsiteX17" fmla="*/ 212360 w 2231035"/>
              <a:gd name="connsiteY17" fmla="*/ 2251023 h 2874364"/>
              <a:gd name="connsiteX18" fmla="*/ 151150 w 2231035"/>
              <a:gd name="connsiteY18" fmla="*/ 2784423 h 2874364"/>
              <a:gd name="connsiteX19" fmla="*/ 154898 w 2231035"/>
              <a:gd name="connsiteY19" fmla="*/ 2790669 h 2874364"/>
              <a:gd name="connsiteX20" fmla="*/ 724524 w 2231035"/>
              <a:gd name="connsiteY20" fmla="*/ 2400925 h 2874364"/>
              <a:gd name="connsiteX21" fmla="*/ 1159239 w 2231035"/>
              <a:gd name="connsiteY21" fmla="*/ 2385934 h 2874364"/>
              <a:gd name="connsiteX22" fmla="*/ 1414072 w 2231035"/>
              <a:gd name="connsiteY22" fmla="*/ 2176072 h 2874364"/>
              <a:gd name="connsiteX23" fmla="*/ 1593954 w 2231035"/>
              <a:gd name="connsiteY23" fmla="*/ 1831298 h 2874364"/>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214859 w 2231035"/>
              <a:gd name="connsiteY18" fmla="*/ 2505855 h 2854585"/>
              <a:gd name="connsiteX19" fmla="*/ 151150 w 2231035"/>
              <a:gd name="connsiteY19" fmla="*/ 2784423 h 2854585"/>
              <a:gd name="connsiteX20" fmla="*/ 154898 w 2231035"/>
              <a:gd name="connsiteY20" fmla="*/ 2790669 h 2854585"/>
              <a:gd name="connsiteX21" fmla="*/ 724524 w 2231035"/>
              <a:gd name="connsiteY21" fmla="*/ 2400925 h 2854585"/>
              <a:gd name="connsiteX22" fmla="*/ 1159239 w 2231035"/>
              <a:gd name="connsiteY22" fmla="*/ 2385934 h 2854585"/>
              <a:gd name="connsiteX23" fmla="*/ 1414072 w 2231035"/>
              <a:gd name="connsiteY23" fmla="*/ 2176072 h 2854585"/>
              <a:gd name="connsiteX24" fmla="*/ 1593954 w 2231035"/>
              <a:gd name="connsiteY24"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214859 w 2231035"/>
              <a:gd name="connsiteY18" fmla="*/ 2505855 h 2854585"/>
              <a:gd name="connsiteX19" fmla="*/ 151150 w 2231035"/>
              <a:gd name="connsiteY19" fmla="*/ 2784423 h 2854585"/>
              <a:gd name="connsiteX20" fmla="*/ 154898 w 2231035"/>
              <a:gd name="connsiteY20" fmla="*/ 2790669 h 2854585"/>
              <a:gd name="connsiteX21" fmla="*/ 724524 w 2231035"/>
              <a:gd name="connsiteY21" fmla="*/ 2400925 h 2854585"/>
              <a:gd name="connsiteX22" fmla="*/ 1159239 w 2231035"/>
              <a:gd name="connsiteY22" fmla="*/ 2385934 h 2854585"/>
              <a:gd name="connsiteX23" fmla="*/ 1414072 w 2231035"/>
              <a:gd name="connsiteY23" fmla="*/ 2176072 h 2854585"/>
              <a:gd name="connsiteX24" fmla="*/ 1593954 w 2231035"/>
              <a:gd name="connsiteY24"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214859 w 2231035"/>
              <a:gd name="connsiteY18" fmla="*/ 2505855 h 2854585"/>
              <a:gd name="connsiteX19" fmla="*/ 151150 w 2231035"/>
              <a:gd name="connsiteY19" fmla="*/ 2784423 h 2854585"/>
              <a:gd name="connsiteX20" fmla="*/ 154898 w 2231035"/>
              <a:gd name="connsiteY20" fmla="*/ 2790669 h 2854585"/>
              <a:gd name="connsiteX21" fmla="*/ 724524 w 2231035"/>
              <a:gd name="connsiteY21" fmla="*/ 2400925 h 2854585"/>
              <a:gd name="connsiteX22" fmla="*/ 1159239 w 2231035"/>
              <a:gd name="connsiteY22" fmla="*/ 2385934 h 2854585"/>
              <a:gd name="connsiteX23" fmla="*/ 1414072 w 2231035"/>
              <a:gd name="connsiteY23" fmla="*/ 2176072 h 2854585"/>
              <a:gd name="connsiteX24" fmla="*/ 1593954 w 2231035"/>
              <a:gd name="connsiteY24"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214859 w 2231035"/>
              <a:gd name="connsiteY18" fmla="*/ 2505855 h 2854585"/>
              <a:gd name="connsiteX19" fmla="*/ 42105 w 2231035"/>
              <a:gd name="connsiteY19" fmla="*/ 2658393 h 2854585"/>
              <a:gd name="connsiteX20" fmla="*/ 151150 w 2231035"/>
              <a:gd name="connsiteY20" fmla="*/ 2784423 h 2854585"/>
              <a:gd name="connsiteX21" fmla="*/ 154898 w 2231035"/>
              <a:gd name="connsiteY21" fmla="*/ 2790669 h 2854585"/>
              <a:gd name="connsiteX22" fmla="*/ 724524 w 2231035"/>
              <a:gd name="connsiteY22" fmla="*/ 2400925 h 2854585"/>
              <a:gd name="connsiteX23" fmla="*/ 1159239 w 2231035"/>
              <a:gd name="connsiteY23" fmla="*/ 2385934 h 2854585"/>
              <a:gd name="connsiteX24" fmla="*/ 1414072 w 2231035"/>
              <a:gd name="connsiteY24" fmla="*/ 2176072 h 2854585"/>
              <a:gd name="connsiteX25" fmla="*/ 1593954 w 2231035"/>
              <a:gd name="connsiteY25"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138659 w 2231035"/>
              <a:gd name="connsiteY18" fmla="*/ 2505855 h 2854585"/>
              <a:gd name="connsiteX19" fmla="*/ 42105 w 2231035"/>
              <a:gd name="connsiteY19" fmla="*/ 2658393 h 2854585"/>
              <a:gd name="connsiteX20" fmla="*/ 151150 w 2231035"/>
              <a:gd name="connsiteY20" fmla="*/ 2784423 h 2854585"/>
              <a:gd name="connsiteX21" fmla="*/ 154898 w 2231035"/>
              <a:gd name="connsiteY21" fmla="*/ 2790669 h 2854585"/>
              <a:gd name="connsiteX22" fmla="*/ 724524 w 2231035"/>
              <a:gd name="connsiteY22" fmla="*/ 2400925 h 2854585"/>
              <a:gd name="connsiteX23" fmla="*/ 1159239 w 2231035"/>
              <a:gd name="connsiteY23" fmla="*/ 2385934 h 2854585"/>
              <a:gd name="connsiteX24" fmla="*/ 1414072 w 2231035"/>
              <a:gd name="connsiteY24" fmla="*/ 2176072 h 2854585"/>
              <a:gd name="connsiteX25" fmla="*/ 1593954 w 2231035"/>
              <a:gd name="connsiteY25"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138659 w 2231035"/>
              <a:gd name="connsiteY18" fmla="*/ 2505855 h 2854585"/>
              <a:gd name="connsiteX19" fmla="*/ 42105 w 2231035"/>
              <a:gd name="connsiteY19" fmla="*/ 2658393 h 2854585"/>
              <a:gd name="connsiteX20" fmla="*/ 151150 w 2231035"/>
              <a:gd name="connsiteY20" fmla="*/ 2784423 h 2854585"/>
              <a:gd name="connsiteX21" fmla="*/ 154898 w 2231035"/>
              <a:gd name="connsiteY21" fmla="*/ 2790669 h 2854585"/>
              <a:gd name="connsiteX22" fmla="*/ 724524 w 2231035"/>
              <a:gd name="connsiteY22" fmla="*/ 2400925 h 2854585"/>
              <a:gd name="connsiteX23" fmla="*/ 1159239 w 2231035"/>
              <a:gd name="connsiteY23" fmla="*/ 2385934 h 2854585"/>
              <a:gd name="connsiteX24" fmla="*/ 1414072 w 2231035"/>
              <a:gd name="connsiteY24" fmla="*/ 2176072 h 2854585"/>
              <a:gd name="connsiteX25" fmla="*/ 1593954 w 2231035"/>
              <a:gd name="connsiteY25" fmla="*/ 1831298 h 2854585"/>
              <a:gd name="connsiteX0" fmla="*/ 1593954 w 2231035"/>
              <a:gd name="connsiteY0" fmla="*/ 1831298 h 2821694"/>
              <a:gd name="connsiteX1" fmla="*/ 1668905 w 2231035"/>
              <a:gd name="connsiteY1" fmla="*/ 1741357 h 2821694"/>
              <a:gd name="connsiteX2" fmla="*/ 2043659 w 2231035"/>
              <a:gd name="connsiteY2" fmla="*/ 976859 h 2821694"/>
              <a:gd name="connsiteX3" fmla="*/ 2178570 w 2231035"/>
              <a:gd name="connsiteY3" fmla="*/ 482184 h 2821694"/>
              <a:gd name="connsiteX4" fmla="*/ 2193560 w 2231035"/>
              <a:gd name="connsiteY4" fmla="*/ 137410 h 2821694"/>
              <a:gd name="connsiteX5" fmla="*/ 1953718 w 2231035"/>
              <a:gd name="connsiteY5" fmla="*/ 17488 h 2821694"/>
              <a:gd name="connsiteX6" fmla="*/ 1788826 w 2231035"/>
              <a:gd name="connsiteY6" fmla="*/ 242341 h 2821694"/>
              <a:gd name="connsiteX7" fmla="*/ 1653914 w 2231035"/>
              <a:gd name="connsiteY7" fmla="*/ 602105 h 2821694"/>
              <a:gd name="connsiteX8" fmla="*/ 1519003 w 2231035"/>
              <a:gd name="connsiteY8" fmla="*/ 752007 h 2821694"/>
              <a:gd name="connsiteX9" fmla="*/ 1324131 w 2231035"/>
              <a:gd name="connsiteY9" fmla="*/ 707036 h 2821694"/>
              <a:gd name="connsiteX10" fmla="*/ 1279160 w 2231035"/>
              <a:gd name="connsiteY10" fmla="*/ 452203 h 2821694"/>
              <a:gd name="connsiteX11" fmla="*/ 1129259 w 2231035"/>
              <a:gd name="connsiteY11" fmla="*/ 257331 h 2821694"/>
              <a:gd name="connsiteX12" fmla="*/ 799475 w 2231035"/>
              <a:gd name="connsiteY12" fmla="*/ 152400 h 2821694"/>
              <a:gd name="connsiteX13" fmla="*/ 574623 w 2231035"/>
              <a:gd name="connsiteY13" fmla="*/ 347272 h 2821694"/>
              <a:gd name="connsiteX14" fmla="*/ 394741 w 2231035"/>
              <a:gd name="connsiteY14" fmla="*/ 1051810 h 2821694"/>
              <a:gd name="connsiteX15" fmla="*/ 49967 w 2231035"/>
              <a:gd name="connsiteY15" fmla="*/ 1441554 h 2821694"/>
              <a:gd name="connsiteX16" fmla="*/ 94937 w 2231035"/>
              <a:gd name="connsiteY16" fmla="*/ 1636426 h 2821694"/>
              <a:gd name="connsiteX17" fmla="*/ 212360 w 2231035"/>
              <a:gd name="connsiteY17" fmla="*/ 2251023 h 2821694"/>
              <a:gd name="connsiteX18" fmla="*/ 138659 w 2231035"/>
              <a:gd name="connsiteY18" fmla="*/ 2505855 h 2821694"/>
              <a:gd name="connsiteX19" fmla="*/ 42105 w 2231035"/>
              <a:gd name="connsiteY19" fmla="*/ 2658393 h 2821694"/>
              <a:gd name="connsiteX20" fmla="*/ 151150 w 2231035"/>
              <a:gd name="connsiteY20" fmla="*/ 2784423 h 2821694"/>
              <a:gd name="connsiteX21" fmla="*/ 154898 w 2231035"/>
              <a:gd name="connsiteY21" fmla="*/ 2790669 h 2821694"/>
              <a:gd name="connsiteX22" fmla="*/ 412619 w 2231035"/>
              <a:gd name="connsiteY22" fmla="*/ 2598272 h 2821694"/>
              <a:gd name="connsiteX23" fmla="*/ 724524 w 2231035"/>
              <a:gd name="connsiteY23" fmla="*/ 2400925 h 2821694"/>
              <a:gd name="connsiteX24" fmla="*/ 1159239 w 2231035"/>
              <a:gd name="connsiteY24" fmla="*/ 2385934 h 2821694"/>
              <a:gd name="connsiteX25" fmla="*/ 1414072 w 2231035"/>
              <a:gd name="connsiteY25" fmla="*/ 2176072 h 2821694"/>
              <a:gd name="connsiteX26" fmla="*/ 1593954 w 2231035"/>
              <a:gd name="connsiteY26" fmla="*/ 1831298 h 2821694"/>
              <a:gd name="connsiteX0" fmla="*/ 1593954 w 2231035"/>
              <a:gd name="connsiteY0" fmla="*/ 1831298 h 3278894"/>
              <a:gd name="connsiteX1" fmla="*/ 1668905 w 2231035"/>
              <a:gd name="connsiteY1" fmla="*/ 1741357 h 3278894"/>
              <a:gd name="connsiteX2" fmla="*/ 2043659 w 2231035"/>
              <a:gd name="connsiteY2" fmla="*/ 976859 h 3278894"/>
              <a:gd name="connsiteX3" fmla="*/ 2178570 w 2231035"/>
              <a:gd name="connsiteY3" fmla="*/ 482184 h 3278894"/>
              <a:gd name="connsiteX4" fmla="*/ 2193560 w 2231035"/>
              <a:gd name="connsiteY4" fmla="*/ 137410 h 3278894"/>
              <a:gd name="connsiteX5" fmla="*/ 1953718 w 2231035"/>
              <a:gd name="connsiteY5" fmla="*/ 17488 h 3278894"/>
              <a:gd name="connsiteX6" fmla="*/ 1788826 w 2231035"/>
              <a:gd name="connsiteY6" fmla="*/ 242341 h 3278894"/>
              <a:gd name="connsiteX7" fmla="*/ 1653914 w 2231035"/>
              <a:gd name="connsiteY7" fmla="*/ 602105 h 3278894"/>
              <a:gd name="connsiteX8" fmla="*/ 1519003 w 2231035"/>
              <a:gd name="connsiteY8" fmla="*/ 752007 h 3278894"/>
              <a:gd name="connsiteX9" fmla="*/ 1324131 w 2231035"/>
              <a:gd name="connsiteY9" fmla="*/ 707036 h 3278894"/>
              <a:gd name="connsiteX10" fmla="*/ 1279160 w 2231035"/>
              <a:gd name="connsiteY10" fmla="*/ 452203 h 3278894"/>
              <a:gd name="connsiteX11" fmla="*/ 1129259 w 2231035"/>
              <a:gd name="connsiteY11" fmla="*/ 257331 h 3278894"/>
              <a:gd name="connsiteX12" fmla="*/ 799475 w 2231035"/>
              <a:gd name="connsiteY12" fmla="*/ 152400 h 3278894"/>
              <a:gd name="connsiteX13" fmla="*/ 574623 w 2231035"/>
              <a:gd name="connsiteY13" fmla="*/ 347272 h 3278894"/>
              <a:gd name="connsiteX14" fmla="*/ 394741 w 2231035"/>
              <a:gd name="connsiteY14" fmla="*/ 1051810 h 3278894"/>
              <a:gd name="connsiteX15" fmla="*/ 49967 w 2231035"/>
              <a:gd name="connsiteY15" fmla="*/ 1441554 h 3278894"/>
              <a:gd name="connsiteX16" fmla="*/ 94937 w 2231035"/>
              <a:gd name="connsiteY16" fmla="*/ 1636426 h 3278894"/>
              <a:gd name="connsiteX17" fmla="*/ 212360 w 2231035"/>
              <a:gd name="connsiteY17" fmla="*/ 2251023 h 3278894"/>
              <a:gd name="connsiteX18" fmla="*/ 138659 w 2231035"/>
              <a:gd name="connsiteY18" fmla="*/ 2505855 h 3278894"/>
              <a:gd name="connsiteX19" fmla="*/ 42105 w 2231035"/>
              <a:gd name="connsiteY19" fmla="*/ 2658393 h 3278894"/>
              <a:gd name="connsiteX20" fmla="*/ 151150 w 2231035"/>
              <a:gd name="connsiteY20" fmla="*/ 2784423 h 3278894"/>
              <a:gd name="connsiteX21" fmla="*/ 383498 w 2231035"/>
              <a:gd name="connsiteY21" fmla="*/ 3247869 h 3278894"/>
              <a:gd name="connsiteX22" fmla="*/ 412619 w 2231035"/>
              <a:gd name="connsiteY22" fmla="*/ 2598272 h 3278894"/>
              <a:gd name="connsiteX23" fmla="*/ 724524 w 2231035"/>
              <a:gd name="connsiteY23" fmla="*/ 2400925 h 3278894"/>
              <a:gd name="connsiteX24" fmla="*/ 1159239 w 2231035"/>
              <a:gd name="connsiteY24" fmla="*/ 2385934 h 3278894"/>
              <a:gd name="connsiteX25" fmla="*/ 1414072 w 2231035"/>
              <a:gd name="connsiteY25" fmla="*/ 2176072 h 3278894"/>
              <a:gd name="connsiteX26" fmla="*/ 1593954 w 2231035"/>
              <a:gd name="connsiteY26" fmla="*/ 1831298 h 3278894"/>
              <a:gd name="connsiteX0" fmla="*/ 151150 w 2231035"/>
              <a:gd name="connsiteY0" fmla="*/ 2784423 h 3278894"/>
              <a:gd name="connsiteX1" fmla="*/ 383498 w 2231035"/>
              <a:gd name="connsiteY1" fmla="*/ 3247869 h 3278894"/>
              <a:gd name="connsiteX2" fmla="*/ 412619 w 2231035"/>
              <a:gd name="connsiteY2" fmla="*/ 2598272 h 3278894"/>
              <a:gd name="connsiteX3" fmla="*/ 724524 w 2231035"/>
              <a:gd name="connsiteY3" fmla="*/ 2400925 h 3278894"/>
              <a:gd name="connsiteX4" fmla="*/ 1159239 w 2231035"/>
              <a:gd name="connsiteY4" fmla="*/ 2385934 h 3278894"/>
              <a:gd name="connsiteX5" fmla="*/ 1414072 w 2231035"/>
              <a:gd name="connsiteY5" fmla="*/ 2176072 h 3278894"/>
              <a:gd name="connsiteX6" fmla="*/ 1593954 w 2231035"/>
              <a:gd name="connsiteY6" fmla="*/ 1831298 h 3278894"/>
              <a:gd name="connsiteX7" fmla="*/ 1668905 w 2231035"/>
              <a:gd name="connsiteY7" fmla="*/ 1741357 h 3278894"/>
              <a:gd name="connsiteX8" fmla="*/ 2043659 w 2231035"/>
              <a:gd name="connsiteY8" fmla="*/ 976859 h 3278894"/>
              <a:gd name="connsiteX9" fmla="*/ 2178570 w 2231035"/>
              <a:gd name="connsiteY9" fmla="*/ 482184 h 3278894"/>
              <a:gd name="connsiteX10" fmla="*/ 2193560 w 2231035"/>
              <a:gd name="connsiteY10" fmla="*/ 137410 h 3278894"/>
              <a:gd name="connsiteX11" fmla="*/ 1953718 w 2231035"/>
              <a:gd name="connsiteY11" fmla="*/ 17488 h 3278894"/>
              <a:gd name="connsiteX12" fmla="*/ 1788826 w 2231035"/>
              <a:gd name="connsiteY12" fmla="*/ 242341 h 3278894"/>
              <a:gd name="connsiteX13" fmla="*/ 1653914 w 2231035"/>
              <a:gd name="connsiteY13" fmla="*/ 602105 h 3278894"/>
              <a:gd name="connsiteX14" fmla="*/ 1519003 w 2231035"/>
              <a:gd name="connsiteY14" fmla="*/ 752007 h 3278894"/>
              <a:gd name="connsiteX15" fmla="*/ 1324131 w 2231035"/>
              <a:gd name="connsiteY15" fmla="*/ 707036 h 3278894"/>
              <a:gd name="connsiteX16" fmla="*/ 1279160 w 2231035"/>
              <a:gd name="connsiteY16" fmla="*/ 452203 h 3278894"/>
              <a:gd name="connsiteX17" fmla="*/ 1129259 w 2231035"/>
              <a:gd name="connsiteY17" fmla="*/ 257331 h 3278894"/>
              <a:gd name="connsiteX18" fmla="*/ 799475 w 2231035"/>
              <a:gd name="connsiteY18" fmla="*/ 152400 h 3278894"/>
              <a:gd name="connsiteX19" fmla="*/ 574623 w 2231035"/>
              <a:gd name="connsiteY19" fmla="*/ 347272 h 3278894"/>
              <a:gd name="connsiteX20" fmla="*/ 394741 w 2231035"/>
              <a:gd name="connsiteY20" fmla="*/ 1051810 h 3278894"/>
              <a:gd name="connsiteX21" fmla="*/ 49967 w 2231035"/>
              <a:gd name="connsiteY21" fmla="*/ 1441554 h 3278894"/>
              <a:gd name="connsiteX22" fmla="*/ 94937 w 2231035"/>
              <a:gd name="connsiteY22" fmla="*/ 1636426 h 3278894"/>
              <a:gd name="connsiteX23" fmla="*/ 212360 w 2231035"/>
              <a:gd name="connsiteY23" fmla="*/ 2251023 h 3278894"/>
              <a:gd name="connsiteX24" fmla="*/ 138659 w 2231035"/>
              <a:gd name="connsiteY24" fmla="*/ 2505855 h 3278894"/>
              <a:gd name="connsiteX25" fmla="*/ 133545 w 2231035"/>
              <a:gd name="connsiteY25" fmla="*/ 2749833 h 3278894"/>
              <a:gd name="connsiteX0" fmla="*/ 151150 w 2231035"/>
              <a:gd name="connsiteY0" fmla="*/ 2784423 h 3278894"/>
              <a:gd name="connsiteX1" fmla="*/ 383498 w 2231035"/>
              <a:gd name="connsiteY1" fmla="*/ 3247869 h 3278894"/>
              <a:gd name="connsiteX2" fmla="*/ 412619 w 2231035"/>
              <a:gd name="connsiteY2" fmla="*/ 2598272 h 3278894"/>
              <a:gd name="connsiteX3" fmla="*/ 724524 w 2231035"/>
              <a:gd name="connsiteY3" fmla="*/ 2400925 h 3278894"/>
              <a:gd name="connsiteX4" fmla="*/ 1159239 w 2231035"/>
              <a:gd name="connsiteY4" fmla="*/ 2385934 h 3278894"/>
              <a:gd name="connsiteX5" fmla="*/ 1414072 w 2231035"/>
              <a:gd name="connsiteY5" fmla="*/ 2176072 h 3278894"/>
              <a:gd name="connsiteX6" fmla="*/ 1593954 w 2231035"/>
              <a:gd name="connsiteY6" fmla="*/ 1831298 h 3278894"/>
              <a:gd name="connsiteX7" fmla="*/ 1668905 w 2231035"/>
              <a:gd name="connsiteY7" fmla="*/ 1741357 h 3278894"/>
              <a:gd name="connsiteX8" fmla="*/ 2043659 w 2231035"/>
              <a:gd name="connsiteY8" fmla="*/ 976859 h 3278894"/>
              <a:gd name="connsiteX9" fmla="*/ 2178570 w 2231035"/>
              <a:gd name="connsiteY9" fmla="*/ 482184 h 3278894"/>
              <a:gd name="connsiteX10" fmla="*/ 2193560 w 2231035"/>
              <a:gd name="connsiteY10" fmla="*/ 137410 h 3278894"/>
              <a:gd name="connsiteX11" fmla="*/ 1953718 w 2231035"/>
              <a:gd name="connsiteY11" fmla="*/ 17488 h 3278894"/>
              <a:gd name="connsiteX12" fmla="*/ 1788826 w 2231035"/>
              <a:gd name="connsiteY12" fmla="*/ 242341 h 3278894"/>
              <a:gd name="connsiteX13" fmla="*/ 1653914 w 2231035"/>
              <a:gd name="connsiteY13" fmla="*/ 602105 h 3278894"/>
              <a:gd name="connsiteX14" fmla="*/ 1519003 w 2231035"/>
              <a:gd name="connsiteY14" fmla="*/ 752007 h 3278894"/>
              <a:gd name="connsiteX15" fmla="*/ 1324131 w 2231035"/>
              <a:gd name="connsiteY15" fmla="*/ 707036 h 3278894"/>
              <a:gd name="connsiteX16" fmla="*/ 1279160 w 2231035"/>
              <a:gd name="connsiteY16" fmla="*/ 452203 h 3278894"/>
              <a:gd name="connsiteX17" fmla="*/ 1129259 w 2231035"/>
              <a:gd name="connsiteY17" fmla="*/ 257331 h 3278894"/>
              <a:gd name="connsiteX18" fmla="*/ 799475 w 2231035"/>
              <a:gd name="connsiteY18" fmla="*/ 152400 h 3278894"/>
              <a:gd name="connsiteX19" fmla="*/ 574623 w 2231035"/>
              <a:gd name="connsiteY19" fmla="*/ 347272 h 3278894"/>
              <a:gd name="connsiteX20" fmla="*/ 394741 w 2231035"/>
              <a:gd name="connsiteY20" fmla="*/ 1051810 h 3278894"/>
              <a:gd name="connsiteX21" fmla="*/ 49967 w 2231035"/>
              <a:gd name="connsiteY21" fmla="*/ 1441554 h 3278894"/>
              <a:gd name="connsiteX22" fmla="*/ 94937 w 2231035"/>
              <a:gd name="connsiteY22" fmla="*/ 1636426 h 3278894"/>
              <a:gd name="connsiteX23" fmla="*/ 212360 w 2231035"/>
              <a:gd name="connsiteY23" fmla="*/ 2251023 h 3278894"/>
              <a:gd name="connsiteX24" fmla="*/ 138659 w 2231035"/>
              <a:gd name="connsiteY24" fmla="*/ 2505855 h 3278894"/>
              <a:gd name="connsiteX25" fmla="*/ 209745 w 2231035"/>
              <a:gd name="connsiteY25" fmla="*/ 2749833 h 3278894"/>
              <a:gd name="connsiteX0" fmla="*/ 383498 w 2231035"/>
              <a:gd name="connsiteY0" fmla="*/ 3247869 h 3247869"/>
              <a:gd name="connsiteX1" fmla="*/ 412619 w 2231035"/>
              <a:gd name="connsiteY1" fmla="*/ 2598272 h 3247869"/>
              <a:gd name="connsiteX2" fmla="*/ 724524 w 2231035"/>
              <a:gd name="connsiteY2" fmla="*/ 2400925 h 3247869"/>
              <a:gd name="connsiteX3" fmla="*/ 1159239 w 2231035"/>
              <a:gd name="connsiteY3" fmla="*/ 2385934 h 3247869"/>
              <a:gd name="connsiteX4" fmla="*/ 1414072 w 2231035"/>
              <a:gd name="connsiteY4" fmla="*/ 2176072 h 3247869"/>
              <a:gd name="connsiteX5" fmla="*/ 1593954 w 2231035"/>
              <a:gd name="connsiteY5" fmla="*/ 1831298 h 3247869"/>
              <a:gd name="connsiteX6" fmla="*/ 1668905 w 2231035"/>
              <a:gd name="connsiteY6" fmla="*/ 1741357 h 3247869"/>
              <a:gd name="connsiteX7" fmla="*/ 2043659 w 2231035"/>
              <a:gd name="connsiteY7" fmla="*/ 976859 h 3247869"/>
              <a:gd name="connsiteX8" fmla="*/ 2178570 w 2231035"/>
              <a:gd name="connsiteY8" fmla="*/ 482184 h 3247869"/>
              <a:gd name="connsiteX9" fmla="*/ 2193560 w 2231035"/>
              <a:gd name="connsiteY9" fmla="*/ 137410 h 3247869"/>
              <a:gd name="connsiteX10" fmla="*/ 1953718 w 2231035"/>
              <a:gd name="connsiteY10" fmla="*/ 17488 h 3247869"/>
              <a:gd name="connsiteX11" fmla="*/ 1788826 w 2231035"/>
              <a:gd name="connsiteY11" fmla="*/ 242341 h 3247869"/>
              <a:gd name="connsiteX12" fmla="*/ 1653914 w 2231035"/>
              <a:gd name="connsiteY12" fmla="*/ 602105 h 3247869"/>
              <a:gd name="connsiteX13" fmla="*/ 1519003 w 2231035"/>
              <a:gd name="connsiteY13" fmla="*/ 752007 h 3247869"/>
              <a:gd name="connsiteX14" fmla="*/ 1324131 w 2231035"/>
              <a:gd name="connsiteY14" fmla="*/ 707036 h 3247869"/>
              <a:gd name="connsiteX15" fmla="*/ 1279160 w 2231035"/>
              <a:gd name="connsiteY15" fmla="*/ 452203 h 3247869"/>
              <a:gd name="connsiteX16" fmla="*/ 1129259 w 2231035"/>
              <a:gd name="connsiteY16" fmla="*/ 257331 h 3247869"/>
              <a:gd name="connsiteX17" fmla="*/ 799475 w 2231035"/>
              <a:gd name="connsiteY17" fmla="*/ 152400 h 3247869"/>
              <a:gd name="connsiteX18" fmla="*/ 574623 w 2231035"/>
              <a:gd name="connsiteY18" fmla="*/ 347272 h 3247869"/>
              <a:gd name="connsiteX19" fmla="*/ 394741 w 2231035"/>
              <a:gd name="connsiteY19" fmla="*/ 1051810 h 3247869"/>
              <a:gd name="connsiteX20" fmla="*/ 49967 w 2231035"/>
              <a:gd name="connsiteY20" fmla="*/ 1441554 h 3247869"/>
              <a:gd name="connsiteX21" fmla="*/ 94937 w 2231035"/>
              <a:gd name="connsiteY21" fmla="*/ 1636426 h 3247869"/>
              <a:gd name="connsiteX22" fmla="*/ 212360 w 2231035"/>
              <a:gd name="connsiteY22" fmla="*/ 2251023 h 3247869"/>
              <a:gd name="connsiteX23" fmla="*/ 138659 w 2231035"/>
              <a:gd name="connsiteY23" fmla="*/ 2505855 h 3247869"/>
              <a:gd name="connsiteX24" fmla="*/ 209745 w 2231035"/>
              <a:gd name="connsiteY24" fmla="*/ 2749833 h 3247869"/>
              <a:gd name="connsiteX0" fmla="*/ 383498 w 2231035"/>
              <a:gd name="connsiteY0" fmla="*/ 3247869 h 3247869"/>
              <a:gd name="connsiteX1" fmla="*/ 412619 w 2231035"/>
              <a:gd name="connsiteY1" fmla="*/ 2598272 h 3247869"/>
              <a:gd name="connsiteX2" fmla="*/ 724524 w 2231035"/>
              <a:gd name="connsiteY2" fmla="*/ 2400925 h 3247869"/>
              <a:gd name="connsiteX3" fmla="*/ 1159239 w 2231035"/>
              <a:gd name="connsiteY3" fmla="*/ 2385934 h 3247869"/>
              <a:gd name="connsiteX4" fmla="*/ 1414072 w 2231035"/>
              <a:gd name="connsiteY4" fmla="*/ 2176072 h 3247869"/>
              <a:gd name="connsiteX5" fmla="*/ 1593954 w 2231035"/>
              <a:gd name="connsiteY5" fmla="*/ 1831298 h 3247869"/>
              <a:gd name="connsiteX6" fmla="*/ 1668905 w 2231035"/>
              <a:gd name="connsiteY6" fmla="*/ 1741357 h 3247869"/>
              <a:gd name="connsiteX7" fmla="*/ 2043659 w 2231035"/>
              <a:gd name="connsiteY7" fmla="*/ 976859 h 3247869"/>
              <a:gd name="connsiteX8" fmla="*/ 2178570 w 2231035"/>
              <a:gd name="connsiteY8" fmla="*/ 482184 h 3247869"/>
              <a:gd name="connsiteX9" fmla="*/ 2193560 w 2231035"/>
              <a:gd name="connsiteY9" fmla="*/ 137410 h 3247869"/>
              <a:gd name="connsiteX10" fmla="*/ 1953718 w 2231035"/>
              <a:gd name="connsiteY10" fmla="*/ 17488 h 3247869"/>
              <a:gd name="connsiteX11" fmla="*/ 1788826 w 2231035"/>
              <a:gd name="connsiteY11" fmla="*/ 242341 h 3247869"/>
              <a:gd name="connsiteX12" fmla="*/ 1653914 w 2231035"/>
              <a:gd name="connsiteY12" fmla="*/ 602105 h 3247869"/>
              <a:gd name="connsiteX13" fmla="*/ 1519003 w 2231035"/>
              <a:gd name="connsiteY13" fmla="*/ 752007 h 3247869"/>
              <a:gd name="connsiteX14" fmla="*/ 1324131 w 2231035"/>
              <a:gd name="connsiteY14" fmla="*/ 707036 h 3247869"/>
              <a:gd name="connsiteX15" fmla="*/ 1279160 w 2231035"/>
              <a:gd name="connsiteY15" fmla="*/ 452203 h 3247869"/>
              <a:gd name="connsiteX16" fmla="*/ 1129259 w 2231035"/>
              <a:gd name="connsiteY16" fmla="*/ 257331 h 3247869"/>
              <a:gd name="connsiteX17" fmla="*/ 799475 w 2231035"/>
              <a:gd name="connsiteY17" fmla="*/ 152400 h 3247869"/>
              <a:gd name="connsiteX18" fmla="*/ 574623 w 2231035"/>
              <a:gd name="connsiteY18" fmla="*/ 347272 h 3247869"/>
              <a:gd name="connsiteX19" fmla="*/ 394741 w 2231035"/>
              <a:gd name="connsiteY19" fmla="*/ 1051810 h 3247869"/>
              <a:gd name="connsiteX20" fmla="*/ 49967 w 2231035"/>
              <a:gd name="connsiteY20" fmla="*/ 1441554 h 3247869"/>
              <a:gd name="connsiteX21" fmla="*/ 94937 w 2231035"/>
              <a:gd name="connsiteY21" fmla="*/ 1636426 h 3247869"/>
              <a:gd name="connsiteX22" fmla="*/ 212360 w 2231035"/>
              <a:gd name="connsiteY22" fmla="*/ 2251023 h 3247869"/>
              <a:gd name="connsiteX23" fmla="*/ 209745 w 2231035"/>
              <a:gd name="connsiteY23" fmla="*/ 2749833 h 3247869"/>
              <a:gd name="connsiteX0" fmla="*/ 383498 w 2231035"/>
              <a:gd name="connsiteY0" fmla="*/ 3247869 h 3247869"/>
              <a:gd name="connsiteX1" fmla="*/ 412619 w 2231035"/>
              <a:gd name="connsiteY1" fmla="*/ 2598272 h 3247869"/>
              <a:gd name="connsiteX2" fmla="*/ 724524 w 2231035"/>
              <a:gd name="connsiteY2" fmla="*/ 2400925 h 3247869"/>
              <a:gd name="connsiteX3" fmla="*/ 1159239 w 2231035"/>
              <a:gd name="connsiteY3" fmla="*/ 2385934 h 3247869"/>
              <a:gd name="connsiteX4" fmla="*/ 1414072 w 2231035"/>
              <a:gd name="connsiteY4" fmla="*/ 2176072 h 3247869"/>
              <a:gd name="connsiteX5" fmla="*/ 1593954 w 2231035"/>
              <a:gd name="connsiteY5" fmla="*/ 1831298 h 3247869"/>
              <a:gd name="connsiteX6" fmla="*/ 1668905 w 2231035"/>
              <a:gd name="connsiteY6" fmla="*/ 1741357 h 3247869"/>
              <a:gd name="connsiteX7" fmla="*/ 2043659 w 2231035"/>
              <a:gd name="connsiteY7" fmla="*/ 976859 h 3247869"/>
              <a:gd name="connsiteX8" fmla="*/ 2178570 w 2231035"/>
              <a:gd name="connsiteY8" fmla="*/ 482184 h 3247869"/>
              <a:gd name="connsiteX9" fmla="*/ 2193560 w 2231035"/>
              <a:gd name="connsiteY9" fmla="*/ 137410 h 3247869"/>
              <a:gd name="connsiteX10" fmla="*/ 1953718 w 2231035"/>
              <a:gd name="connsiteY10" fmla="*/ 17488 h 3247869"/>
              <a:gd name="connsiteX11" fmla="*/ 1788826 w 2231035"/>
              <a:gd name="connsiteY11" fmla="*/ 242341 h 3247869"/>
              <a:gd name="connsiteX12" fmla="*/ 1653914 w 2231035"/>
              <a:gd name="connsiteY12" fmla="*/ 602105 h 3247869"/>
              <a:gd name="connsiteX13" fmla="*/ 1519003 w 2231035"/>
              <a:gd name="connsiteY13" fmla="*/ 752007 h 3247869"/>
              <a:gd name="connsiteX14" fmla="*/ 1324131 w 2231035"/>
              <a:gd name="connsiteY14" fmla="*/ 707036 h 3247869"/>
              <a:gd name="connsiteX15" fmla="*/ 1279160 w 2231035"/>
              <a:gd name="connsiteY15" fmla="*/ 452203 h 3247869"/>
              <a:gd name="connsiteX16" fmla="*/ 1129259 w 2231035"/>
              <a:gd name="connsiteY16" fmla="*/ 257331 h 3247869"/>
              <a:gd name="connsiteX17" fmla="*/ 799475 w 2231035"/>
              <a:gd name="connsiteY17" fmla="*/ 152400 h 3247869"/>
              <a:gd name="connsiteX18" fmla="*/ 574623 w 2231035"/>
              <a:gd name="connsiteY18" fmla="*/ 347272 h 3247869"/>
              <a:gd name="connsiteX19" fmla="*/ 394741 w 2231035"/>
              <a:gd name="connsiteY19" fmla="*/ 1051810 h 3247869"/>
              <a:gd name="connsiteX20" fmla="*/ 49967 w 2231035"/>
              <a:gd name="connsiteY20" fmla="*/ 1441554 h 3247869"/>
              <a:gd name="connsiteX21" fmla="*/ 94937 w 2231035"/>
              <a:gd name="connsiteY21" fmla="*/ 1636426 h 3247869"/>
              <a:gd name="connsiteX22" fmla="*/ 212360 w 2231035"/>
              <a:gd name="connsiteY22" fmla="*/ 2251023 h 3247869"/>
              <a:gd name="connsiteX23" fmla="*/ 209745 w 2231035"/>
              <a:gd name="connsiteY23" fmla="*/ 2749833 h 3247869"/>
              <a:gd name="connsiteX0" fmla="*/ 383498 w 2231035"/>
              <a:gd name="connsiteY0" fmla="*/ 3247869 h 3247869"/>
              <a:gd name="connsiteX1" fmla="*/ 412619 w 2231035"/>
              <a:gd name="connsiteY1" fmla="*/ 2598272 h 3247869"/>
              <a:gd name="connsiteX2" fmla="*/ 724524 w 2231035"/>
              <a:gd name="connsiteY2" fmla="*/ 2400925 h 3247869"/>
              <a:gd name="connsiteX3" fmla="*/ 1159239 w 2231035"/>
              <a:gd name="connsiteY3" fmla="*/ 2385934 h 3247869"/>
              <a:gd name="connsiteX4" fmla="*/ 1414072 w 2231035"/>
              <a:gd name="connsiteY4" fmla="*/ 2176072 h 3247869"/>
              <a:gd name="connsiteX5" fmla="*/ 1593954 w 2231035"/>
              <a:gd name="connsiteY5" fmla="*/ 1831298 h 3247869"/>
              <a:gd name="connsiteX6" fmla="*/ 1668905 w 2231035"/>
              <a:gd name="connsiteY6" fmla="*/ 1741357 h 3247869"/>
              <a:gd name="connsiteX7" fmla="*/ 2043659 w 2231035"/>
              <a:gd name="connsiteY7" fmla="*/ 976859 h 3247869"/>
              <a:gd name="connsiteX8" fmla="*/ 2178570 w 2231035"/>
              <a:gd name="connsiteY8" fmla="*/ 482184 h 3247869"/>
              <a:gd name="connsiteX9" fmla="*/ 2193560 w 2231035"/>
              <a:gd name="connsiteY9" fmla="*/ 137410 h 3247869"/>
              <a:gd name="connsiteX10" fmla="*/ 1953718 w 2231035"/>
              <a:gd name="connsiteY10" fmla="*/ 17488 h 3247869"/>
              <a:gd name="connsiteX11" fmla="*/ 1788826 w 2231035"/>
              <a:gd name="connsiteY11" fmla="*/ 242341 h 3247869"/>
              <a:gd name="connsiteX12" fmla="*/ 1653914 w 2231035"/>
              <a:gd name="connsiteY12" fmla="*/ 602105 h 3247869"/>
              <a:gd name="connsiteX13" fmla="*/ 1519003 w 2231035"/>
              <a:gd name="connsiteY13" fmla="*/ 752007 h 3247869"/>
              <a:gd name="connsiteX14" fmla="*/ 1324131 w 2231035"/>
              <a:gd name="connsiteY14" fmla="*/ 707036 h 3247869"/>
              <a:gd name="connsiteX15" fmla="*/ 1279160 w 2231035"/>
              <a:gd name="connsiteY15" fmla="*/ 452203 h 3247869"/>
              <a:gd name="connsiteX16" fmla="*/ 1129259 w 2231035"/>
              <a:gd name="connsiteY16" fmla="*/ 257331 h 3247869"/>
              <a:gd name="connsiteX17" fmla="*/ 799475 w 2231035"/>
              <a:gd name="connsiteY17" fmla="*/ 152400 h 3247869"/>
              <a:gd name="connsiteX18" fmla="*/ 574623 w 2231035"/>
              <a:gd name="connsiteY18" fmla="*/ 347272 h 3247869"/>
              <a:gd name="connsiteX19" fmla="*/ 394741 w 2231035"/>
              <a:gd name="connsiteY19" fmla="*/ 1051810 h 3247869"/>
              <a:gd name="connsiteX20" fmla="*/ 49967 w 2231035"/>
              <a:gd name="connsiteY20" fmla="*/ 1441554 h 3247869"/>
              <a:gd name="connsiteX21" fmla="*/ 94937 w 2231035"/>
              <a:gd name="connsiteY21" fmla="*/ 1636426 h 3247869"/>
              <a:gd name="connsiteX22" fmla="*/ 212360 w 2231035"/>
              <a:gd name="connsiteY22" fmla="*/ 2251023 h 3247869"/>
              <a:gd name="connsiteX23" fmla="*/ 209745 w 2231035"/>
              <a:gd name="connsiteY23" fmla="*/ 2749833 h 32478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09745 w 2231035"/>
              <a:gd name="connsiteY23" fmla="*/ 27498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44839 w 2231035"/>
              <a:gd name="connsiteY23" fmla="*/ 2266014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44839 w 2231035"/>
              <a:gd name="connsiteY23" fmla="*/ 2266014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97090 w 2231035"/>
              <a:gd name="connsiteY23" fmla="*/ 2787565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20890 w 2231035"/>
              <a:gd name="connsiteY23" fmla="*/ 2787565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20890 w 2231035"/>
              <a:gd name="connsiteY23" fmla="*/ 2787565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20890 w 2231035"/>
              <a:gd name="connsiteY23" fmla="*/ 2787565 h 3400269"/>
              <a:gd name="connsiteX24" fmla="*/ 362145 w 2231035"/>
              <a:gd name="connsiteY24" fmla="*/ 3207033 h 340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31035" h="3400269">
                <a:moveTo>
                  <a:pt x="535898" y="3400269"/>
                </a:moveTo>
                <a:cubicBezTo>
                  <a:pt x="579476" y="3369244"/>
                  <a:pt x="381181" y="2764829"/>
                  <a:pt x="412619" y="2598272"/>
                </a:cubicBezTo>
                <a:cubicBezTo>
                  <a:pt x="444057" y="2431715"/>
                  <a:pt x="600087" y="2436315"/>
                  <a:pt x="724524" y="2400925"/>
                </a:cubicBezTo>
                <a:cubicBezTo>
                  <a:pt x="848961" y="2365535"/>
                  <a:pt x="1044314" y="2423410"/>
                  <a:pt x="1159239" y="2385934"/>
                </a:cubicBezTo>
                <a:cubicBezTo>
                  <a:pt x="1274164" y="2348459"/>
                  <a:pt x="1344118" y="2261016"/>
                  <a:pt x="1414072" y="2176072"/>
                </a:cubicBezTo>
                <a:cubicBezTo>
                  <a:pt x="1484026" y="2091128"/>
                  <a:pt x="1551482" y="1903751"/>
                  <a:pt x="1593954" y="1831298"/>
                </a:cubicBezTo>
                <a:cubicBezTo>
                  <a:pt x="1636426" y="1758846"/>
                  <a:pt x="1593954" y="1883763"/>
                  <a:pt x="1668905" y="1741357"/>
                </a:cubicBezTo>
                <a:cubicBezTo>
                  <a:pt x="1743856" y="1598951"/>
                  <a:pt x="1958715" y="1186721"/>
                  <a:pt x="2043659" y="976859"/>
                </a:cubicBezTo>
                <a:cubicBezTo>
                  <a:pt x="2128603" y="766997"/>
                  <a:pt x="2153587" y="622092"/>
                  <a:pt x="2178570" y="482184"/>
                </a:cubicBezTo>
                <a:cubicBezTo>
                  <a:pt x="2203554" y="342276"/>
                  <a:pt x="2231035" y="214859"/>
                  <a:pt x="2193560" y="137410"/>
                </a:cubicBezTo>
                <a:cubicBezTo>
                  <a:pt x="2156085" y="59961"/>
                  <a:pt x="2021174" y="0"/>
                  <a:pt x="1953718" y="17488"/>
                </a:cubicBezTo>
                <a:cubicBezTo>
                  <a:pt x="1886262" y="34977"/>
                  <a:pt x="1838793" y="144905"/>
                  <a:pt x="1788826" y="242341"/>
                </a:cubicBezTo>
                <a:cubicBezTo>
                  <a:pt x="1738859" y="339777"/>
                  <a:pt x="1698885" y="517161"/>
                  <a:pt x="1653914" y="602105"/>
                </a:cubicBezTo>
                <a:cubicBezTo>
                  <a:pt x="1608943" y="687049"/>
                  <a:pt x="1573967" y="734519"/>
                  <a:pt x="1519003" y="752007"/>
                </a:cubicBezTo>
                <a:cubicBezTo>
                  <a:pt x="1464039" y="769495"/>
                  <a:pt x="1364105" y="757003"/>
                  <a:pt x="1324131" y="707036"/>
                </a:cubicBezTo>
                <a:cubicBezTo>
                  <a:pt x="1284157" y="657069"/>
                  <a:pt x="1311639" y="527154"/>
                  <a:pt x="1279160" y="452203"/>
                </a:cubicBezTo>
                <a:cubicBezTo>
                  <a:pt x="1246681" y="377252"/>
                  <a:pt x="1209207" y="307298"/>
                  <a:pt x="1129259" y="257331"/>
                </a:cubicBezTo>
                <a:cubicBezTo>
                  <a:pt x="1049311" y="207364"/>
                  <a:pt x="891914" y="137410"/>
                  <a:pt x="799475" y="152400"/>
                </a:cubicBezTo>
                <a:cubicBezTo>
                  <a:pt x="707036" y="167390"/>
                  <a:pt x="642079" y="197370"/>
                  <a:pt x="574623" y="347272"/>
                </a:cubicBezTo>
                <a:cubicBezTo>
                  <a:pt x="507167" y="497174"/>
                  <a:pt x="482184" y="869430"/>
                  <a:pt x="394741" y="1051810"/>
                </a:cubicBezTo>
                <a:cubicBezTo>
                  <a:pt x="307298" y="1234190"/>
                  <a:pt x="99934" y="1344118"/>
                  <a:pt x="49967" y="1441554"/>
                </a:cubicBezTo>
                <a:cubicBezTo>
                  <a:pt x="0" y="1538990"/>
                  <a:pt x="67872" y="1501515"/>
                  <a:pt x="94937" y="1636426"/>
                </a:cubicBezTo>
                <a:cubicBezTo>
                  <a:pt x="122002" y="1771337"/>
                  <a:pt x="191368" y="2059167"/>
                  <a:pt x="212360" y="2251023"/>
                </a:cubicBezTo>
                <a:cubicBezTo>
                  <a:pt x="174569" y="2473359"/>
                  <a:pt x="219875" y="2449704"/>
                  <a:pt x="220890" y="2787565"/>
                </a:cubicBezTo>
                <a:cubicBezTo>
                  <a:pt x="245854" y="2946900"/>
                  <a:pt x="351303" y="3137122"/>
                  <a:pt x="362145" y="3207033"/>
                </a:cubicBezTo>
              </a:path>
            </a:pathLst>
          </a:cu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7610007" y="1873770"/>
            <a:ext cx="1224197" cy="4939260"/>
          </a:xfrm>
          <a:custGeom>
            <a:avLst/>
            <a:gdLst>
              <a:gd name="connsiteX0" fmla="*/ 0 w 1269168"/>
              <a:gd name="connsiteY0" fmla="*/ 4781863 h 4981731"/>
              <a:gd name="connsiteX1" fmla="*/ 44971 w 1269168"/>
              <a:gd name="connsiteY1" fmla="*/ 4736892 h 4981731"/>
              <a:gd name="connsiteX2" fmla="*/ 269823 w 1269168"/>
              <a:gd name="connsiteY2" fmla="*/ 3312827 h 4981731"/>
              <a:gd name="connsiteX3" fmla="*/ 629587 w 1269168"/>
              <a:gd name="connsiteY3" fmla="*/ 1603948 h 4981731"/>
              <a:gd name="connsiteX4" fmla="*/ 764498 w 1269168"/>
              <a:gd name="connsiteY4" fmla="*/ 884420 h 4981731"/>
              <a:gd name="connsiteX5" fmla="*/ 914400 w 1269168"/>
              <a:gd name="connsiteY5" fmla="*/ 404735 h 4981731"/>
              <a:gd name="connsiteX6" fmla="*/ 1079292 w 1269168"/>
              <a:gd name="connsiteY6" fmla="*/ 119922 h 4981731"/>
              <a:gd name="connsiteX7" fmla="*/ 1199213 w 1269168"/>
              <a:gd name="connsiteY7" fmla="*/ 164892 h 4981731"/>
              <a:gd name="connsiteX8" fmla="*/ 1259174 w 1269168"/>
              <a:gd name="connsiteY8" fmla="*/ 1109273 h 4981731"/>
              <a:gd name="connsiteX9" fmla="*/ 1229194 w 1269168"/>
              <a:gd name="connsiteY9" fmla="*/ 2893102 h 4981731"/>
              <a:gd name="connsiteX10" fmla="*/ 1214203 w 1269168"/>
              <a:gd name="connsiteY10" fmla="*/ 3882453 h 4981731"/>
              <a:gd name="connsiteX11" fmla="*/ 1259174 w 1269168"/>
              <a:gd name="connsiteY11" fmla="*/ 4572000 h 4981731"/>
              <a:gd name="connsiteX12" fmla="*/ 1229194 w 1269168"/>
              <a:gd name="connsiteY12" fmla="*/ 4886794 h 4981731"/>
              <a:gd name="connsiteX13" fmla="*/ 1019331 w 1269168"/>
              <a:gd name="connsiteY13" fmla="*/ 4886794 h 4981731"/>
              <a:gd name="connsiteX14" fmla="*/ 74951 w 1269168"/>
              <a:gd name="connsiteY14" fmla="*/ 4886794 h 4981731"/>
              <a:gd name="connsiteX0" fmla="*/ 0 w 1269168"/>
              <a:gd name="connsiteY0" fmla="*/ 4781863 h 4981731"/>
              <a:gd name="connsiteX1" fmla="*/ 44971 w 1269168"/>
              <a:gd name="connsiteY1" fmla="*/ 4736892 h 4981731"/>
              <a:gd name="connsiteX2" fmla="*/ 269823 w 1269168"/>
              <a:gd name="connsiteY2" fmla="*/ 3312827 h 4981731"/>
              <a:gd name="connsiteX3" fmla="*/ 629587 w 1269168"/>
              <a:gd name="connsiteY3" fmla="*/ 1603948 h 4981731"/>
              <a:gd name="connsiteX4" fmla="*/ 764498 w 1269168"/>
              <a:gd name="connsiteY4" fmla="*/ 884420 h 4981731"/>
              <a:gd name="connsiteX5" fmla="*/ 914400 w 1269168"/>
              <a:gd name="connsiteY5" fmla="*/ 404735 h 4981731"/>
              <a:gd name="connsiteX6" fmla="*/ 1079292 w 1269168"/>
              <a:gd name="connsiteY6" fmla="*/ 119922 h 4981731"/>
              <a:gd name="connsiteX7" fmla="*/ 1199213 w 1269168"/>
              <a:gd name="connsiteY7" fmla="*/ 164892 h 4981731"/>
              <a:gd name="connsiteX8" fmla="*/ 1259174 w 1269168"/>
              <a:gd name="connsiteY8" fmla="*/ 1109273 h 4981731"/>
              <a:gd name="connsiteX9" fmla="*/ 1229194 w 1269168"/>
              <a:gd name="connsiteY9" fmla="*/ 2893102 h 4981731"/>
              <a:gd name="connsiteX10" fmla="*/ 1214203 w 1269168"/>
              <a:gd name="connsiteY10" fmla="*/ 3882453 h 4981731"/>
              <a:gd name="connsiteX11" fmla="*/ 1259174 w 1269168"/>
              <a:gd name="connsiteY11" fmla="*/ 4572000 h 4981731"/>
              <a:gd name="connsiteX12" fmla="*/ 1229194 w 1269168"/>
              <a:gd name="connsiteY12" fmla="*/ 4886794 h 4981731"/>
              <a:gd name="connsiteX13" fmla="*/ 1019331 w 1269168"/>
              <a:gd name="connsiteY13" fmla="*/ 4886794 h 4981731"/>
              <a:gd name="connsiteX14" fmla="*/ 74951 w 1269168"/>
              <a:gd name="connsiteY14" fmla="*/ 4886794 h 4981731"/>
              <a:gd name="connsiteX15" fmla="*/ 0 w 1269168"/>
              <a:gd name="connsiteY15" fmla="*/ 4781863 h 4981731"/>
              <a:gd name="connsiteX0" fmla="*/ 29980 w 1224197"/>
              <a:gd name="connsiteY0" fmla="*/ 4886794 h 4939260"/>
              <a:gd name="connsiteX1" fmla="*/ 0 w 1224197"/>
              <a:gd name="connsiteY1" fmla="*/ 4736892 h 4939260"/>
              <a:gd name="connsiteX2" fmla="*/ 224852 w 1224197"/>
              <a:gd name="connsiteY2" fmla="*/ 3312827 h 4939260"/>
              <a:gd name="connsiteX3" fmla="*/ 584616 w 1224197"/>
              <a:gd name="connsiteY3" fmla="*/ 1603948 h 4939260"/>
              <a:gd name="connsiteX4" fmla="*/ 719527 w 1224197"/>
              <a:gd name="connsiteY4" fmla="*/ 884420 h 4939260"/>
              <a:gd name="connsiteX5" fmla="*/ 869429 w 1224197"/>
              <a:gd name="connsiteY5" fmla="*/ 404735 h 4939260"/>
              <a:gd name="connsiteX6" fmla="*/ 1034321 w 1224197"/>
              <a:gd name="connsiteY6" fmla="*/ 119922 h 4939260"/>
              <a:gd name="connsiteX7" fmla="*/ 1154242 w 1224197"/>
              <a:gd name="connsiteY7" fmla="*/ 164892 h 4939260"/>
              <a:gd name="connsiteX8" fmla="*/ 1214203 w 1224197"/>
              <a:gd name="connsiteY8" fmla="*/ 1109273 h 4939260"/>
              <a:gd name="connsiteX9" fmla="*/ 1184223 w 1224197"/>
              <a:gd name="connsiteY9" fmla="*/ 2893102 h 4939260"/>
              <a:gd name="connsiteX10" fmla="*/ 1169232 w 1224197"/>
              <a:gd name="connsiteY10" fmla="*/ 3882453 h 4939260"/>
              <a:gd name="connsiteX11" fmla="*/ 1214203 w 1224197"/>
              <a:gd name="connsiteY11" fmla="*/ 4572000 h 4939260"/>
              <a:gd name="connsiteX12" fmla="*/ 1184223 w 1224197"/>
              <a:gd name="connsiteY12" fmla="*/ 4886794 h 4939260"/>
              <a:gd name="connsiteX13" fmla="*/ 974360 w 1224197"/>
              <a:gd name="connsiteY13" fmla="*/ 4886794 h 4939260"/>
              <a:gd name="connsiteX14" fmla="*/ 29980 w 1224197"/>
              <a:gd name="connsiteY14" fmla="*/ 4886794 h 4939260"/>
              <a:gd name="connsiteX0" fmla="*/ 29980 w 1224197"/>
              <a:gd name="connsiteY0" fmla="*/ 4886794 h 4939260"/>
              <a:gd name="connsiteX1" fmla="*/ 0 w 1224197"/>
              <a:gd name="connsiteY1" fmla="*/ 4736892 h 4939260"/>
              <a:gd name="connsiteX2" fmla="*/ 224852 w 1224197"/>
              <a:gd name="connsiteY2" fmla="*/ 3312827 h 4939260"/>
              <a:gd name="connsiteX3" fmla="*/ 584616 w 1224197"/>
              <a:gd name="connsiteY3" fmla="*/ 1603948 h 4939260"/>
              <a:gd name="connsiteX4" fmla="*/ 719527 w 1224197"/>
              <a:gd name="connsiteY4" fmla="*/ 884420 h 4939260"/>
              <a:gd name="connsiteX5" fmla="*/ 869429 w 1224197"/>
              <a:gd name="connsiteY5" fmla="*/ 404735 h 4939260"/>
              <a:gd name="connsiteX6" fmla="*/ 1034321 w 1224197"/>
              <a:gd name="connsiteY6" fmla="*/ 119922 h 4939260"/>
              <a:gd name="connsiteX7" fmla="*/ 1154242 w 1224197"/>
              <a:gd name="connsiteY7" fmla="*/ 164892 h 4939260"/>
              <a:gd name="connsiteX8" fmla="*/ 1214203 w 1224197"/>
              <a:gd name="connsiteY8" fmla="*/ 1109273 h 4939260"/>
              <a:gd name="connsiteX9" fmla="*/ 1184223 w 1224197"/>
              <a:gd name="connsiteY9" fmla="*/ 2893102 h 4939260"/>
              <a:gd name="connsiteX10" fmla="*/ 1169232 w 1224197"/>
              <a:gd name="connsiteY10" fmla="*/ 3882453 h 4939260"/>
              <a:gd name="connsiteX11" fmla="*/ 1214203 w 1224197"/>
              <a:gd name="connsiteY11" fmla="*/ 4572000 h 4939260"/>
              <a:gd name="connsiteX12" fmla="*/ 1184223 w 1224197"/>
              <a:gd name="connsiteY12" fmla="*/ 4886794 h 4939260"/>
              <a:gd name="connsiteX13" fmla="*/ 974360 w 1224197"/>
              <a:gd name="connsiteY13" fmla="*/ 4886794 h 4939260"/>
              <a:gd name="connsiteX14" fmla="*/ 29980 w 1224197"/>
              <a:gd name="connsiteY14" fmla="*/ 4886794 h 493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197" h="4939260">
                <a:moveTo>
                  <a:pt x="29980" y="4886794"/>
                </a:moveTo>
                <a:lnTo>
                  <a:pt x="0" y="4736892"/>
                </a:lnTo>
                <a:cubicBezTo>
                  <a:pt x="44970" y="4492053"/>
                  <a:pt x="127416" y="3834984"/>
                  <a:pt x="224852" y="3312827"/>
                </a:cubicBezTo>
                <a:cubicBezTo>
                  <a:pt x="322288" y="2790670"/>
                  <a:pt x="364760" y="2274757"/>
                  <a:pt x="584616" y="1603948"/>
                </a:cubicBezTo>
                <a:cubicBezTo>
                  <a:pt x="667062" y="1199214"/>
                  <a:pt x="672058" y="1084289"/>
                  <a:pt x="719527" y="884420"/>
                </a:cubicBezTo>
                <a:cubicBezTo>
                  <a:pt x="766996" y="684551"/>
                  <a:pt x="816963" y="532151"/>
                  <a:pt x="869429" y="404735"/>
                </a:cubicBezTo>
                <a:cubicBezTo>
                  <a:pt x="921895" y="277319"/>
                  <a:pt x="986852" y="159896"/>
                  <a:pt x="1034321" y="119922"/>
                </a:cubicBezTo>
                <a:cubicBezTo>
                  <a:pt x="1081790" y="79948"/>
                  <a:pt x="1124262" y="0"/>
                  <a:pt x="1154242" y="164892"/>
                </a:cubicBezTo>
                <a:cubicBezTo>
                  <a:pt x="1184222" y="329784"/>
                  <a:pt x="1209206" y="654571"/>
                  <a:pt x="1214203" y="1109273"/>
                </a:cubicBezTo>
                <a:cubicBezTo>
                  <a:pt x="1219200" y="1563975"/>
                  <a:pt x="1191718" y="2430905"/>
                  <a:pt x="1184223" y="2893102"/>
                </a:cubicBezTo>
                <a:cubicBezTo>
                  <a:pt x="1176728" y="3355299"/>
                  <a:pt x="1164235" y="3602637"/>
                  <a:pt x="1169232" y="3882453"/>
                </a:cubicBezTo>
                <a:cubicBezTo>
                  <a:pt x="1174229" y="4162269"/>
                  <a:pt x="1211705" y="4404610"/>
                  <a:pt x="1214203" y="4572000"/>
                </a:cubicBezTo>
                <a:cubicBezTo>
                  <a:pt x="1216701" y="4739390"/>
                  <a:pt x="1224197" y="4834328"/>
                  <a:pt x="1184223" y="4886794"/>
                </a:cubicBezTo>
                <a:cubicBezTo>
                  <a:pt x="1144249" y="4939260"/>
                  <a:pt x="974360" y="4886794"/>
                  <a:pt x="974360" y="4886794"/>
                </a:cubicBezTo>
                <a:lnTo>
                  <a:pt x="29980" y="4886794"/>
                </a:lnTo>
                <a:close/>
              </a:path>
            </a:pathLst>
          </a:custGeom>
          <a:solidFill>
            <a:srgbClr val="565656"/>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4711907" y="1506510"/>
            <a:ext cx="1492027" cy="4581837"/>
          </a:xfrm>
          <a:custGeom>
            <a:avLst/>
            <a:gdLst>
              <a:gd name="connsiteX0" fmla="*/ 949377 w 1344118"/>
              <a:gd name="connsiteY0" fmla="*/ 2720715 h 3944912"/>
              <a:gd name="connsiteX1" fmla="*/ 1084289 w 1344118"/>
              <a:gd name="connsiteY1" fmla="*/ 2286000 h 3944912"/>
              <a:gd name="connsiteX2" fmla="*/ 1174230 w 1344118"/>
              <a:gd name="connsiteY2" fmla="*/ 1731364 h 3944912"/>
              <a:gd name="connsiteX3" fmla="*/ 1174230 w 1344118"/>
              <a:gd name="connsiteY3" fmla="*/ 1041817 h 3944912"/>
              <a:gd name="connsiteX4" fmla="*/ 1159240 w 1344118"/>
              <a:gd name="connsiteY4" fmla="*/ 562132 h 3944912"/>
              <a:gd name="connsiteX5" fmla="*/ 979358 w 1344118"/>
              <a:gd name="connsiteY5" fmla="*/ 277319 h 3944912"/>
              <a:gd name="connsiteX6" fmla="*/ 784485 w 1344118"/>
              <a:gd name="connsiteY6" fmla="*/ 157397 h 3944912"/>
              <a:gd name="connsiteX7" fmla="*/ 529653 w 1344118"/>
              <a:gd name="connsiteY7" fmla="*/ 52466 h 3944912"/>
              <a:gd name="connsiteX8" fmla="*/ 214859 w 1344118"/>
              <a:gd name="connsiteY8" fmla="*/ 472191 h 3944912"/>
              <a:gd name="connsiteX9" fmla="*/ 19987 w 1344118"/>
              <a:gd name="connsiteY9" fmla="*/ 1266669 h 3944912"/>
              <a:gd name="connsiteX10" fmla="*/ 94938 w 1344118"/>
              <a:gd name="connsiteY10" fmla="*/ 1821305 h 3944912"/>
              <a:gd name="connsiteX11" fmla="*/ 199869 w 1344118"/>
              <a:gd name="connsiteY11" fmla="*/ 2300991 h 3944912"/>
              <a:gd name="connsiteX12" fmla="*/ 454702 w 1344118"/>
              <a:gd name="connsiteY12" fmla="*/ 2465882 h 3944912"/>
              <a:gd name="connsiteX13" fmla="*/ 739515 w 1344118"/>
              <a:gd name="connsiteY13" fmla="*/ 2705725 h 3944912"/>
              <a:gd name="connsiteX14" fmla="*/ 874426 w 1344118"/>
              <a:gd name="connsiteY14" fmla="*/ 3095469 h 3944912"/>
              <a:gd name="connsiteX15" fmla="*/ 874426 w 1344118"/>
              <a:gd name="connsiteY15" fmla="*/ 3455233 h 3944912"/>
              <a:gd name="connsiteX16" fmla="*/ 1009338 w 1344118"/>
              <a:gd name="connsiteY16" fmla="*/ 3680086 h 3944912"/>
              <a:gd name="connsiteX17" fmla="*/ 1144249 w 1344118"/>
              <a:gd name="connsiteY17" fmla="*/ 3919928 h 3944912"/>
              <a:gd name="connsiteX18" fmla="*/ 1324131 w 1344118"/>
              <a:gd name="connsiteY18" fmla="*/ 3530184 h 3944912"/>
              <a:gd name="connsiteX19" fmla="*/ 1264171 w 1344118"/>
              <a:gd name="connsiteY19" fmla="*/ 3095469 h 3944912"/>
              <a:gd name="connsiteX20" fmla="*/ 1204210 w 1344118"/>
              <a:gd name="connsiteY20" fmla="*/ 2840637 h 3944912"/>
              <a:gd name="connsiteX21" fmla="*/ 949377 w 1344118"/>
              <a:gd name="connsiteY21" fmla="*/ 2720715 h 3944912"/>
              <a:gd name="connsiteX0" fmla="*/ 949377 w 1344118"/>
              <a:gd name="connsiteY0" fmla="*/ 2720715 h 4124794"/>
              <a:gd name="connsiteX1" fmla="*/ 1084289 w 1344118"/>
              <a:gd name="connsiteY1" fmla="*/ 2286000 h 4124794"/>
              <a:gd name="connsiteX2" fmla="*/ 1174230 w 1344118"/>
              <a:gd name="connsiteY2" fmla="*/ 1731364 h 4124794"/>
              <a:gd name="connsiteX3" fmla="*/ 1174230 w 1344118"/>
              <a:gd name="connsiteY3" fmla="*/ 1041817 h 4124794"/>
              <a:gd name="connsiteX4" fmla="*/ 1159240 w 1344118"/>
              <a:gd name="connsiteY4" fmla="*/ 562132 h 4124794"/>
              <a:gd name="connsiteX5" fmla="*/ 979358 w 1344118"/>
              <a:gd name="connsiteY5" fmla="*/ 277319 h 4124794"/>
              <a:gd name="connsiteX6" fmla="*/ 784485 w 1344118"/>
              <a:gd name="connsiteY6" fmla="*/ 157397 h 4124794"/>
              <a:gd name="connsiteX7" fmla="*/ 529653 w 1344118"/>
              <a:gd name="connsiteY7" fmla="*/ 52466 h 4124794"/>
              <a:gd name="connsiteX8" fmla="*/ 214859 w 1344118"/>
              <a:gd name="connsiteY8" fmla="*/ 472191 h 4124794"/>
              <a:gd name="connsiteX9" fmla="*/ 19987 w 1344118"/>
              <a:gd name="connsiteY9" fmla="*/ 1266669 h 4124794"/>
              <a:gd name="connsiteX10" fmla="*/ 94938 w 1344118"/>
              <a:gd name="connsiteY10" fmla="*/ 1821305 h 4124794"/>
              <a:gd name="connsiteX11" fmla="*/ 199869 w 1344118"/>
              <a:gd name="connsiteY11" fmla="*/ 2300991 h 4124794"/>
              <a:gd name="connsiteX12" fmla="*/ 454702 w 1344118"/>
              <a:gd name="connsiteY12" fmla="*/ 2465882 h 4124794"/>
              <a:gd name="connsiteX13" fmla="*/ 739515 w 1344118"/>
              <a:gd name="connsiteY13" fmla="*/ 2705725 h 4124794"/>
              <a:gd name="connsiteX14" fmla="*/ 874426 w 1344118"/>
              <a:gd name="connsiteY14" fmla="*/ 3095469 h 4124794"/>
              <a:gd name="connsiteX15" fmla="*/ 874426 w 1344118"/>
              <a:gd name="connsiteY15" fmla="*/ 3455233 h 4124794"/>
              <a:gd name="connsiteX16" fmla="*/ 1009338 w 1344118"/>
              <a:gd name="connsiteY16" fmla="*/ 3680086 h 4124794"/>
              <a:gd name="connsiteX17" fmla="*/ 1144249 w 1344118"/>
              <a:gd name="connsiteY17" fmla="*/ 3919928 h 4124794"/>
              <a:gd name="connsiteX18" fmla="*/ 1324131 w 1344118"/>
              <a:gd name="connsiteY18" fmla="*/ 3987384 h 4124794"/>
              <a:gd name="connsiteX19" fmla="*/ 1264171 w 1344118"/>
              <a:gd name="connsiteY19" fmla="*/ 3095469 h 4124794"/>
              <a:gd name="connsiteX20" fmla="*/ 1204210 w 1344118"/>
              <a:gd name="connsiteY20" fmla="*/ 2840637 h 4124794"/>
              <a:gd name="connsiteX21" fmla="*/ 949377 w 1344118"/>
              <a:gd name="connsiteY21" fmla="*/ 2720715 h 4124794"/>
              <a:gd name="connsiteX0" fmla="*/ 949377 w 1572718"/>
              <a:gd name="connsiteY0" fmla="*/ 2720715 h 4658194"/>
              <a:gd name="connsiteX1" fmla="*/ 1084289 w 1572718"/>
              <a:gd name="connsiteY1" fmla="*/ 2286000 h 4658194"/>
              <a:gd name="connsiteX2" fmla="*/ 1174230 w 1572718"/>
              <a:gd name="connsiteY2" fmla="*/ 1731364 h 4658194"/>
              <a:gd name="connsiteX3" fmla="*/ 1174230 w 1572718"/>
              <a:gd name="connsiteY3" fmla="*/ 1041817 h 4658194"/>
              <a:gd name="connsiteX4" fmla="*/ 1159240 w 1572718"/>
              <a:gd name="connsiteY4" fmla="*/ 562132 h 4658194"/>
              <a:gd name="connsiteX5" fmla="*/ 979358 w 1572718"/>
              <a:gd name="connsiteY5" fmla="*/ 277319 h 4658194"/>
              <a:gd name="connsiteX6" fmla="*/ 784485 w 1572718"/>
              <a:gd name="connsiteY6" fmla="*/ 157397 h 4658194"/>
              <a:gd name="connsiteX7" fmla="*/ 529653 w 1572718"/>
              <a:gd name="connsiteY7" fmla="*/ 52466 h 4658194"/>
              <a:gd name="connsiteX8" fmla="*/ 214859 w 1572718"/>
              <a:gd name="connsiteY8" fmla="*/ 472191 h 4658194"/>
              <a:gd name="connsiteX9" fmla="*/ 19987 w 1572718"/>
              <a:gd name="connsiteY9" fmla="*/ 1266669 h 4658194"/>
              <a:gd name="connsiteX10" fmla="*/ 94938 w 1572718"/>
              <a:gd name="connsiteY10" fmla="*/ 1821305 h 4658194"/>
              <a:gd name="connsiteX11" fmla="*/ 199869 w 1572718"/>
              <a:gd name="connsiteY11" fmla="*/ 2300991 h 4658194"/>
              <a:gd name="connsiteX12" fmla="*/ 454702 w 1572718"/>
              <a:gd name="connsiteY12" fmla="*/ 2465882 h 4658194"/>
              <a:gd name="connsiteX13" fmla="*/ 739515 w 1572718"/>
              <a:gd name="connsiteY13" fmla="*/ 2705725 h 4658194"/>
              <a:gd name="connsiteX14" fmla="*/ 874426 w 1572718"/>
              <a:gd name="connsiteY14" fmla="*/ 3095469 h 4658194"/>
              <a:gd name="connsiteX15" fmla="*/ 874426 w 1572718"/>
              <a:gd name="connsiteY15" fmla="*/ 3455233 h 4658194"/>
              <a:gd name="connsiteX16" fmla="*/ 1009338 w 1572718"/>
              <a:gd name="connsiteY16" fmla="*/ 3680086 h 4658194"/>
              <a:gd name="connsiteX17" fmla="*/ 1144249 w 1572718"/>
              <a:gd name="connsiteY17" fmla="*/ 3919928 h 4658194"/>
              <a:gd name="connsiteX18" fmla="*/ 1552731 w 1572718"/>
              <a:gd name="connsiteY18" fmla="*/ 4520784 h 4658194"/>
              <a:gd name="connsiteX19" fmla="*/ 1264171 w 1572718"/>
              <a:gd name="connsiteY19" fmla="*/ 3095469 h 4658194"/>
              <a:gd name="connsiteX20" fmla="*/ 1204210 w 1572718"/>
              <a:gd name="connsiteY20" fmla="*/ 2840637 h 4658194"/>
              <a:gd name="connsiteX21" fmla="*/ 949377 w 1572718"/>
              <a:gd name="connsiteY21" fmla="*/ 2720715 h 4658194"/>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264171 w 1595501"/>
              <a:gd name="connsiteY20" fmla="*/ 3095469 h 4556930"/>
              <a:gd name="connsiteX21" fmla="*/ 1204210 w 1595501"/>
              <a:gd name="connsiteY21" fmla="*/ 2840637 h 4556930"/>
              <a:gd name="connsiteX22" fmla="*/ 949377 w 1595501"/>
              <a:gd name="connsiteY22" fmla="*/ 2720715 h 4556930"/>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400870 w 1595501"/>
              <a:gd name="connsiteY20" fmla="*/ 3830285 h 4556930"/>
              <a:gd name="connsiteX21" fmla="*/ 1264171 w 1595501"/>
              <a:gd name="connsiteY21" fmla="*/ 3095469 h 4556930"/>
              <a:gd name="connsiteX22" fmla="*/ 1204210 w 1595501"/>
              <a:gd name="connsiteY22" fmla="*/ 2840637 h 4556930"/>
              <a:gd name="connsiteX23" fmla="*/ 949377 w 1595501"/>
              <a:gd name="connsiteY23" fmla="*/ 2720715 h 4556930"/>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400870 w 1595501"/>
              <a:gd name="connsiteY20" fmla="*/ 3830285 h 4556930"/>
              <a:gd name="connsiteX21" fmla="*/ 1248470 w 1595501"/>
              <a:gd name="connsiteY21" fmla="*/ 3591898 h 4556930"/>
              <a:gd name="connsiteX22" fmla="*/ 1264171 w 1595501"/>
              <a:gd name="connsiteY22" fmla="*/ 3095469 h 4556930"/>
              <a:gd name="connsiteX23" fmla="*/ 1204210 w 1595501"/>
              <a:gd name="connsiteY23" fmla="*/ 2840637 h 4556930"/>
              <a:gd name="connsiteX24" fmla="*/ 949377 w 1595501"/>
              <a:gd name="connsiteY24" fmla="*/ 2720715 h 4556930"/>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248470 w 1595501"/>
              <a:gd name="connsiteY20" fmla="*/ 3830285 h 4556930"/>
              <a:gd name="connsiteX21" fmla="*/ 1248470 w 1595501"/>
              <a:gd name="connsiteY21" fmla="*/ 3591898 h 4556930"/>
              <a:gd name="connsiteX22" fmla="*/ 1264171 w 1595501"/>
              <a:gd name="connsiteY22" fmla="*/ 3095469 h 4556930"/>
              <a:gd name="connsiteX23" fmla="*/ 1204210 w 1595501"/>
              <a:gd name="connsiteY23" fmla="*/ 2840637 h 4556930"/>
              <a:gd name="connsiteX24" fmla="*/ 949377 w 1595501"/>
              <a:gd name="connsiteY24" fmla="*/ 2720715 h 4556930"/>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392481 w 1595501"/>
              <a:gd name="connsiteY20" fmla="*/ 3999463 h 4556930"/>
              <a:gd name="connsiteX21" fmla="*/ 1248470 w 1595501"/>
              <a:gd name="connsiteY21" fmla="*/ 3830285 h 4556930"/>
              <a:gd name="connsiteX22" fmla="*/ 1248470 w 1595501"/>
              <a:gd name="connsiteY22" fmla="*/ 3591898 h 4556930"/>
              <a:gd name="connsiteX23" fmla="*/ 1264171 w 1595501"/>
              <a:gd name="connsiteY23" fmla="*/ 3095469 h 4556930"/>
              <a:gd name="connsiteX24" fmla="*/ 1204210 w 1595501"/>
              <a:gd name="connsiteY24" fmla="*/ 2840637 h 4556930"/>
              <a:gd name="connsiteX25" fmla="*/ 949377 w 1595501"/>
              <a:gd name="connsiteY25" fmla="*/ 2720715 h 4556930"/>
              <a:gd name="connsiteX0" fmla="*/ 949377 w 1595501"/>
              <a:gd name="connsiteY0" fmla="*/ 2720715 h 4573538"/>
              <a:gd name="connsiteX1" fmla="*/ 1084289 w 1595501"/>
              <a:gd name="connsiteY1" fmla="*/ 2286000 h 4573538"/>
              <a:gd name="connsiteX2" fmla="*/ 1174230 w 1595501"/>
              <a:gd name="connsiteY2" fmla="*/ 1731364 h 4573538"/>
              <a:gd name="connsiteX3" fmla="*/ 1174230 w 1595501"/>
              <a:gd name="connsiteY3" fmla="*/ 1041817 h 4573538"/>
              <a:gd name="connsiteX4" fmla="*/ 1159240 w 1595501"/>
              <a:gd name="connsiteY4" fmla="*/ 562132 h 4573538"/>
              <a:gd name="connsiteX5" fmla="*/ 979358 w 1595501"/>
              <a:gd name="connsiteY5" fmla="*/ 277319 h 4573538"/>
              <a:gd name="connsiteX6" fmla="*/ 784485 w 1595501"/>
              <a:gd name="connsiteY6" fmla="*/ 157397 h 4573538"/>
              <a:gd name="connsiteX7" fmla="*/ 529653 w 1595501"/>
              <a:gd name="connsiteY7" fmla="*/ 52466 h 4573538"/>
              <a:gd name="connsiteX8" fmla="*/ 214859 w 1595501"/>
              <a:gd name="connsiteY8" fmla="*/ 472191 h 4573538"/>
              <a:gd name="connsiteX9" fmla="*/ 19987 w 1595501"/>
              <a:gd name="connsiteY9" fmla="*/ 1266669 h 4573538"/>
              <a:gd name="connsiteX10" fmla="*/ 94938 w 1595501"/>
              <a:gd name="connsiteY10" fmla="*/ 1821305 h 4573538"/>
              <a:gd name="connsiteX11" fmla="*/ 199869 w 1595501"/>
              <a:gd name="connsiteY11" fmla="*/ 2300991 h 4573538"/>
              <a:gd name="connsiteX12" fmla="*/ 454702 w 1595501"/>
              <a:gd name="connsiteY12" fmla="*/ 2465882 h 4573538"/>
              <a:gd name="connsiteX13" fmla="*/ 739515 w 1595501"/>
              <a:gd name="connsiteY13" fmla="*/ 2705725 h 4573538"/>
              <a:gd name="connsiteX14" fmla="*/ 874426 w 1595501"/>
              <a:gd name="connsiteY14" fmla="*/ 3095469 h 4573538"/>
              <a:gd name="connsiteX15" fmla="*/ 874426 w 1595501"/>
              <a:gd name="connsiteY15" fmla="*/ 3455233 h 4573538"/>
              <a:gd name="connsiteX16" fmla="*/ 1009338 w 1595501"/>
              <a:gd name="connsiteY16" fmla="*/ 3680086 h 4573538"/>
              <a:gd name="connsiteX17" fmla="*/ 1144249 w 1595501"/>
              <a:gd name="connsiteY17" fmla="*/ 3919928 h 4573538"/>
              <a:gd name="connsiteX18" fmla="*/ 1552731 w 1595501"/>
              <a:gd name="connsiteY18" fmla="*/ 4520784 h 4573538"/>
              <a:gd name="connsiteX19" fmla="*/ 1400870 w 1595501"/>
              <a:gd name="connsiteY19" fmla="*/ 4236452 h 4573538"/>
              <a:gd name="connsiteX20" fmla="*/ 1392481 w 1595501"/>
              <a:gd name="connsiteY20" fmla="*/ 3999463 h 4573538"/>
              <a:gd name="connsiteX21" fmla="*/ 1248470 w 1595501"/>
              <a:gd name="connsiteY21" fmla="*/ 3830285 h 4573538"/>
              <a:gd name="connsiteX22" fmla="*/ 1248470 w 1595501"/>
              <a:gd name="connsiteY22" fmla="*/ 3591898 h 4573538"/>
              <a:gd name="connsiteX23" fmla="*/ 1264171 w 1595501"/>
              <a:gd name="connsiteY23" fmla="*/ 3095469 h 4573538"/>
              <a:gd name="connsiteX24" fmla="*/ 1204210 w 1595501"/>
              <a:gd name="connsiteY24" fmla="*/ 2840637 h 4573538"/>
              <a:gd name="connsiteX25" fmla="*/ 949377 w 1595501"/>
              <a:gd name="connsiteY25" fmla="*/ 2720715 h 4573538"/>
              <a:gd name="connsiteX0" fmla="*/ 949377 w 1519301"/>
              <a:gd name="connsiteY0" fmla="*/ 2720715 h 4573538"/>
              <a:gd name="connsiteX1" fmla="*/ 1084289 w 1519301"/>
              <a:gd name="connsiteY1" fmla="*/ 2286000 h 4573538"/>
              <a:gd name="connsiteX2" fmla="*/ 1174230 w 1519301"/>
              <a:gd name="connsiteY2" fmla="*/ 1731364 h 4573538"/>
              <a:gd name="connsiteX3" fmla="*/ 1174230 w 1519301"/>
              <a:gd name="connsiteY3" fmla="*/ 1041817 h 4573538"/>
              <a:gd name="connsiteX4" fmla="*/ 1159240 w 1519301"/>
              <a:gd name="connsiteY4" fmla="*/ 562132 h 4573538"/>
              <a:gd name="connsiteX5" fmla="*/ 979358 w 1519301"/>
              <a:gd name="connsiteY5" fmla="*/ 277319 h 4573538"/>
              <a:gd name="connsiteX6" fmla="*/ 784485 w 1519301"/>
              <a:gd name="connsiteY6" fmla="*/ 157397 h 4573538"/>
              <a:gd name="connsiteX7" fmla="*/ 529653 w 1519301"/>
              <a:gd name="connsiteY7" fmla="*/ 52466 h 4573538"/>
              <a:gd name="connsiteX8" fmla="*/ 214859 w 1519301"/>
              <a:gd name="connsiteY8" fmla="*/ 472191 h 4573538"/>
              <a:gd name="connsiteX9" fmla="*/ 19987 w 1519301"/>
              <a:gd name="connsiteY9" fmla="*/ 1266669 h 4573538"/>
              <a:gd name="connsiteX10" fmla="*/ 94938 w 1519301"/>
              <a:gd name="connsiteY10" fmla="*/ 1821305 h 4573538"/>
              <a:gd name="connsiteX11" fmla="*/ 199869 w 1519301"/>
              <a:gd name="connsiteY11" fmla="*/ 2300991 h 4573538"/>
              <a:gd name="connsiteX12" fmla="*/ 454702 w 1519301"/>
              <a:gd name="connsiteY12" fmla="*/ 2465882 h 4573538"/>
              <a:gd name="connsiteX13" fmla="*/ 739515 w 1519301"/>
              <a:gd name="connsiteY13" fmla="*/ 2705725 h 4573538"/>
              <a:gd name="connsiteX14" fmla="*/ 874426 w 1519301"/>
              <a:gd name="connsiteY14" fmla="*/ 3095469 h 4573538"/>
              <a:gd name="connsiteX15" fmla="*/ 874426 w 1519301"/>
              <a:gd name="connsiteY15" fmla="*/ 3455233 h 4573538"/>
              <a:gd name="connsiteX16" fmla="*/ 1009338 w 1519301"/>
              <a:gd name="connsiteY16" fmla="*/ 3680086 h 4573538"/>
              <a:gd name="connsiteX17" fmla="*/ 1144249 w 1519301"/>
              <a:gd name="connsiteY17" fmla="*/ 3919928 h 4573538"/>
              <a:gd name="connsiteX18" fmla="*/ 1476531 w 1519301"/>
              <a:gd name="connsiteY18" fmla="*/ 4520784 h 4573538"/>
              <a:gd name="connsiteX19" fmla="*/ 1400870 w 1519301"/>
              <a:gd name="connsiteY19" fmla="*/ 4236452 h 4573538"/>
              <a:gd name="connsiteX20" fmla="*/ 1392481 w 1519301"/>
              <a:gd name="connsiteY20" fmla="*/ 3999463 h 4573538"/>
              <a:gd name="connsiteX21" fmla="*/ 1248470 w 1519301"/>
              <a:gd name="connsiteY21" fmla="*/ 3830285 h 4573538"/>
              <a:gd name="connsiteX22" fmla="*/ 1248470 w 1519301"/>
              <a:gd name="connsiteY22" fmla="*/ 3591898 h 4573538"/>
              <a:gd name="connsiteX23" fmla="*/ 1264171 w 1519301"/>
              <a:gd name="connsiteY23" fmla="*/ 3095469 h 4573538"/>
              <a:gd name="connsiteX24" fmla="*/ 1204210 w 1519301"/>
              <a:gd name="connsiteY24" fmla="*/ 2840637 h 4573538"/>
              <a:gd name="connsiteX25" fmla="*/ 949377 w 1519301"/>
              <a:gd name="connsiteY25" fmla="*/ 2720715 h 4573538"/>
              <a:gd name="connsiteX0" fmla="*/ 949377 w 1519301"/>
              <a:gd name="connsiteY0" fmla="*/ 2720715 h 4573538"/>
              <a:gd name="connsiteX1" fmla="*/ 1084289 w 1519301"/>
              <a:gd name="connsiteY1" fmla="*/ 2286000 h 4573538"/>
              <a:gd name="connsiteX2" fmla="*/ 1174230 w 1519301"/>
              <a:gd name="connsiteY2" fmla="*/ 1731364 h 4573538"/>
              <a:gd name="connsiteX3" fmla="*/ 1174230 w 1519301"/>
              <a:gd name="connsiteY3" fmla="*/ 1041817 h 4573538"/>
              <a:gd name="connsiteX4" fmla="*/ 1159240 w 1519301"/>
              <a:gd name="connsiteY4" fmla="*/ 562132 h 4573538"/>
              <a:gd name="connsiteX5" fmla="*/ 979358 w 1519301"/>
              <a:gd name="connsiteY5" fmla="*/ 277319 h 4573538"/>
              <a:gd name="connsiteX6" fmla="*/ 784485 w 1519301"/>
              <a:gd name="connsiteY6" fmla="*/ 157397 h 4573538"/>
              <a:gd name="connsiteX7" fmla="*/ 529653 w 1519301"/>
              <a:gd name="connsiteY7" fmla="*/ 52466 h 4573538"/>
              <a:gd name="connsiteX8" fmla="*/ 214859 w 1519301"/>
              <a:gd name="connsiteY8" fmla="*/ 472191 h 4573538"/>
              <a:gd name="connsiteX9" fmla="*/ 19987 w 1519301"/>
              <a:gd name="connsiteY9" fmla="*/ 1266669 h 4573538"/>
              <a:gd name="connsiteX10" fmla="*/ 94938 w 1519301"/>
              <a:gd name="connsiteY10" fmla="*/ 1821305 h 4573538"/>
              <a:gd name="connsiteX11" fmla="*/ 199869 w 1519301"/>
              <a:gd name="connsiteY11" fmla="*/ 2300991 h 4573538"/>
              <a:gd name="connsiteX12" fmla="*/ 454702 w 1519301"/>
              <a:gd name="connsiteY12" fmla="*/ 2465882 h 4573538"/>
              <a:gd name="connsiteX13" fmla="*/ 739515 w 1519301"/>
              <a:gd name="connsiteY13" fmla="*/ 2705725 h 4573538"/>
              <a:gd name="connsiteX14" fmla="*/ 874426 w 1519301"/>
              <a:gd name="connsiteY14" fmla="*/ 3095469 h 4573538"/>
              <a:gd name="connsiteX15" fmla="*/ 874426 w 1519301"/>
              <a:gd name="connsiteY15" fmla="*/ 3455233 h 4573538"/>
              <a:gd name="connsiteX16" fmla="*/ 1009338 w 1519301"/>
              <a:gd name="connsiteY16" fmla="*/ 3680086 h 4573538"/>
              <a:gd name="connsiteX17" fmla="*/ 1144249 w 1519301"/>
              <a:gd name="connsiteY17" fmla="*/ 3919928 h 4573538"/>
              <a:gd name="connsiteX18" fmla="*/ 1476531 w 1519301"/>
              <a:gd name="connsiteY18" fmla="*/ 4520784 h 4573538"/>
              <a:gd name="connsiteX19" fmla="*/ 1400870 w 1519301"/>
              <a:gd name="connsiteY19" fmla="*/ 4236452 h 4573538"/>
              <a:gd name="connsiteX20" fmla="*/ 1392481 w 1519301"/>
              <a:gd name="connsiteY20" fmla="*/ 3999463 h 4573538"/>
              <a:gd name="connsiteX21" fmla="*/ 1248470 w 1519301"/>
              <a:gd name="connsiteY21" fmla="*/ 3830285 h 4573538"/>
              <a:gd name="connsiteX22" fmla="*/ 1248470 w 1519301"/>
              <a:gd name="connsiteY22" fmla="*/ 3591898 h 4573538"/>
              <a:gd name="connsiteX23" fmla="*/ 1326068 w 1519301"/>
              <a:gd name="connsiteY23" fmla="*/ 3585606 h 4573538"/>
              <a:gd name="connsiteX24" fmla="*/ 1264171 w 1519301"/>
              <a:gd name="connsiteY24" fmla="*/ 3095469 h 4573538"/>
              <a:gd name="connsiteX25" fmla="*/ 1204210 w 1519301"/>
              <a:gd name="connsiteY25" fmla="*/ 2840637 h 4573538"/>
              <a:gd name="connsiteX26" fmla="*/ 949377 w 1519301"/>
              <a:gd name="connsiteY26" fmla="*/ 2720715 h 4573538"/>
              <a:gd name="connsiteX0" fmla="*/ 1326068 w 1519301"/>
              <a:gd name="connsiteY0" fmla="*/ 3585606 h 4573538"/>
              <a:gd name="connsiteX1" fmla="*/ 1264171 w 1519301"/>
              <a:gd name="connsiteY1" fmla="*/ 3095469 h 4573538"/>
              <a:gd name="connsiteX2" fmla="*/ 1204210 w 1519301"/>
              <a:gd name="connsiteY2" fmla="*/ 2840637 h 4573538"/>
              <a:gd name="connsiteX3" fmla="*/ 949377 w 1519301"/>
              <a:gd name="connsiteY3" fmla="*/ 2720715 h 4573538"/>
              <a:gd name="connsiteX4" fmla="*/ 1084289 w 1519301"/>
              <a:gd name="connsiteY4" fmla="*/ 2286000 h 4573538"/>
              <a:gd name="connsiteX5" fmla="*/ 1174230 w 1519301"/>
              <a:gd name="connsiteY5" fmla="*/ 1731364 h 4573538"/>
              <a:gd name="connsiteX6" fmla="*/ 1174230 w 1519301"/>
              <a:gd name="connsiteY6" fmla="*/ 1041817 h 4573538"/>
              <a:gd name="connsiteX7" fmla="*/ 1159240 w 1519301"/>
              <a:gd name="connsiteY7" fmla="*/ 562132 h 4573538"/>
              <a:gd name="connsiteX8" fmla="*/ 979358 w 1519301"/>
              <a:gd name="connsiteY8" fmla="*/ 277319 h 4573538"/>
              <a:gd name="connsiteX9" fmla="*/ 784485 w 1519301"/>
              <a:gd name="connsiteY9" fmla="*/ 157397 h 4573538"/>
              <a:gd name="connsiteX10" fmla="*/ 529653 w 1519301"/>
              <a:gd name="connsiteY10" fmla="*/ 52466 h 4573538"/>
              <a:gd name="connsiteX11" fmla="*/ 214859 w 1519301"/>
              <a:gd name="connsiteY11" fmla="*/ 472191 h 4573538"/>
              <a:gd name="connsiteX12" fmla="*/ 19987 w 1519301"/>
              <a:gd name="connsiteY12" fmla="*/ 1266669 h 4573538"/>
              <a:gd name="connsiteX13" fmla="*/ 94938 w 1519301"/>
              <a:gd name="connsiteY13" fmla="*/ 1821305 h 4573538"/>
              <a:gd name="connsiteX14" fmla="*/ 199869 w 1519301"/>
              <a:gd name="connsiteY14" fmla="*/ 2300991 h 4573538"/>
              <a:gd name="connsiteX15" fmla="*/ 454702 w 1519301"/>
              <a:gd name="connsiteY15" fmla="*/ 2465882 h 4573538"/>
              <a:gd name="connsiteX16" fmla="*/ 739515 w 1519301"/>
              <a:gd name="connsiteY16" fmla="*/ 2705725 h 4573538"/>
              <a:gd name="connsiteX17" fmla="*/ 874426 w 1519301"/>
              <a:gd name="connsiteY17" fmla="*/ 3095469 h 4573538"/>
              <a:gd name="connsiteX18" fmla="*/ 874426 w 1519301"/>
              <a:gd name="connsiteY18" fmla="*/ 3455233 h 4573538"/>
              <a:gd name="connsiteX19" fmla="*/ 1009338 w 1519301"/>
              <a:gd name="connsiteY19" fmla="*/ 3680086 h 4573538"/>
              <a:gd name="connsiteX20" fmla="*/ 1144249 w 1519301"/>
              <a:gd name="connsiteY20" fmla="*/ 3919928 h 4573538"/>
              <a:gd name="connsiteX21" fmla="*/ 1476531 w 1519301"/>
              <a:gd name="connsiteY21" fmla="*/ 4520784 h 4573538"/>
              <a:gd name="connsiteX22" fmla="*/ 1400870 w 1519301"/>
              <a:gd name="connsiteY22" fmla="*/ 4236452 h 4573538"/>
              <a:gd name="connsiteX23" fmla="*/ 1392481 w 1519301"/>
              <a:gd name="connsiteY23" fmla="*/ 3999463 h 4573538"/>
              <a:gd name="connsiteX24" fmla="*/ 1248470 w 1519301"/>
              <a:gd name="connsiteY24" fmla="*/ 3830285 h 4573538"/>
              <a:gd name="connsiteX25" fmla="*/ 1339910 w 1519301"/>
              <a:gd name="connsiteY25" fmla="*/ 3683338 h 4573538"/>
              <a:gd name="connsiteX0" fmla="*/ 1326068 w 1519301"/>
              <a:gd name="connsiteY0" fmla="*/ 3585606 h 4573538"/>
              <a:gd name="connsiteX1" fmla="*/ 1264171 w 1519301"/>
              <a:gd name="connsiteY1" fmla="*/ 3095469 h 4573538"/>
              <a:gd name="connsiteX2" fmla="*/ 1204210 w 1519301"/>
              <a:gd name="connsiteY2" fmla="*/ 2840637 h 4573538"/>
              <a:gd name="connsiteX3" fmla="*/ 949377 w 1519301"/>
              <a:gd name="connsiteY3" fmla="*/ 2720715 h 4573538"/>
              <a:gd name="connsiteX4" fmla="*/ 1084289 w 1519301"/>
              <a:gd name="connsiteY4" fmla="*/ 2286000 h 4573538"/>
              <a:gd name="connsiteX5" fmla="*/ 1174230 w 1519301"/>
              <a:gd name="connsiteY5" fmla="*/ 1731364 h 4573538"/>
              <a:gd name="connsiteX6" fmla="*/ 1174230 w 1519301"/>
              <a:gd name="connsiteY6" fmla="*/ 1041817 h 4573538"/>
              <a:gd name="connsiteX7" fmla="*/ 1159240 w 1519301"/>
              <a:gd name="connsiteY7" fmla="*/ 562132 h 4573538"/>
              <a:gd name="connsiteX8" fmla="*/ 979358 w 1519301"/>
              <a:gd name="connsiteY8" fmla="*/ 277319 h 4573538"/>
              <a:gd name="connsiteX9" fmla="*/ 784485 w 1519301"/>
              <a:gd name="connsiteY9" fmla="*/ 157397 h 4573538"/>
              <a:gd name="connsiteX10" fmla="*/ 529653 w 1519301"/>
              <a:gd name="connsiteY10" fmla="*/ 52466 h 4573538"/>
              <a:gd name="connsiteX11" fmla="*/ 214859 w 1519301"/>
              <a:gd name="connsiteY11" fmla="*/ 472191 h 4573538"/>
              <a:gd name="connsiteX12" fmla="*/ 19987 w 1519301"/>
              <a:gd name="connsiteY12" fmla="*/ 1266669 h 4573538"/>
              <a:gd name="connsiteX13" fmla="*/ 94938 w 1519301"/>
              <a:gd name="connsiteY13" fmla="*/ 1821305 h 4573538"/>
              <a:gd name="connsiteX14" fmla="*/ 199869 w 1519301"/>
              <a:gd name="connsiteY14" fmla="*/ 2300991 h 4573538"/>
              <a:gd name="connsiteX15" fmla="*/ 454702 w 1519301"/>
              <a:gd name="connsiteY15" fmla="*/ 2465882 h 4573538"/>
              <a:gd name="connsiteX16" fmla="*/ 739515 w 1519301"/>
              <a:gd name="connsiteY16" fmla="*/ 2705725 h 4573538"/>
              <a:gd name="connsiteX17" fmla="*/ 874426 w 1519301"/>
              <a:gd name="connsiteY17" fmla="*/ 3095469 h 4573538"/>
              <a:gd name="connsiteX18" fmla="*/ 874426 w 1519301"/>
              <a:gd name="connsiteY18" fmla="*/ 3455233 h 4573538"/>
              <a:gd name="connsiteX19" fmla="*/ 1009338 w 1519301"/>
              <a:gd name="connsiteY19" fmla="*/ 3680086 h 4573538"/>
              <a:gd name="connsiteX20" fmla="*/ 1144249 w 1519301"/>
              <a:gd name="connsiteY20" fmla="*/ 3919928 h 4573538"/>
              <a:gd name="connsiteX21" fmla="*/ 1476531 w 1519301"/>
              <a:gd name="connsiteY21" fmla="*/ 4520784 h 4573538"/>
              <a:gd name="connsiteX22" fmla="*/ 1400870 w 1519301"/>
              <a:gd name="connsiteY22" fmla="*/ 4236452 h 4573538"/>
              <a:gd name="connsiteX23" fmla="*/ 1392481 w 1519301"/>
              <a:gd name="connsiteY23" fmla="*/ 3999463 h 4573538"/>
              <a:gd name="connsiteX24" fmla="*/ 1339910 w 1519301"/>
              <a:gd name="connsiteY24" fmla="*/ 3683338 h 4573538"/>
              <a:gd name="connsiteX0" fmla="*/ 1264171 w 1519301"/>
              <a:gd name="connsiteY0" fmla="*/ 3095469 h 4573538"/>
              <a:gd name="connsiteX1" fmla="*/ 1204210 w 1519301"/>
              <a:gd name="connsiteY1" fmla="*/ 2840637 h 4573538"/>
              <a:gd name="connsiteX2" fmla="*/ 949377 w 1519301"/>
              <a:gd name="connsiteY2" fmla="*/ 2720715 h 4573538"/>
              <a:gd name="connsiteX3" fmla="*/ 1084289 w 1519301"/>
              <a:gd name="connsiteY3" fmla="*/ 2286000 h 4573538"/>
              <a:gd name="connsiteX4" fmla="*/ 1174230 w 1519301"/>
              <a:gd name="connsiteY4" fmla="*/ 1731364 h 4573538"/>
              <a:gd name="connsiteX5" fmla="*/ 1174230 w 1519301"/>
              <a:gd name="connsiteY5" fmla="*/ 1041817 h 4573538"/>
              <a:gd name="connsiteX6" fmla="*/ 1159240 w 1519301"/>
              <a:gd name="connsiteY6" fmla="*/ 562132 h 4573538"/>
              <a:gd name="connsiteX7" fmla="*/ 979358 w 1519301"/>
              <a:gd name="connsiteY7" fmla="*/ 277319 h 4573538"/>
              <a:gd name="connsiteX8" fmla="*/ 784485 w 1519301"/>
              <a:gd name="connsiteY8" fmla="*/ 157397 h 4573538"/>
              <a:gd name="connsiteX9" fmla="*/ 529653 w 1519301"/>
              <a:gd name="connsiteY9" fmla="*/ 52466 h 4573538"/>
              <a:gd name="connsiteX10" fmla="*/ 214859 w 1519301"/>
              <a:gd name="connsiteY10" fmla="*/ 472191 h 4573538"/>
              <a:gd name="connsiteX11" fmla="*/ 19987 w 1519301"/>
              <a:gd name="connsiteY11" fmla="*/ 1266669 h 4573538"/>
              <a:gd name="connsiteX12" fmla="*/ 94938 w 1519301"/>
              <a:gd name="connsiteY12" fmla="*/ 1821305 h 4573538"/>
              <a:gd name="connsiteX13" fmla="*/ 199869 w 1519301"/>
              <a:gd name="connsiteY13" fmla="*/ 2300991 h 4573538"/>
              <a:gd name="connsiteX14" fmla="*/ 454702 w 1519301"/>
              <a:gd name="connsiteY14" fmla="*/ 2465882 h 4573538"/>
              <a:gd name="connsiteX15" fmla="*/ 739515 w 1519301"/>
              <a:gd name="connsiteY15" fmla="*/ 2705725 h 4573538"/>
              <a:gd name="connsiteX16" fmla="*/ 874426 w 1519301"/>
              <a:gd name="connsiteY16" fmla="*/ 3095469 h 4573538"/>
              <a:gd name="connsiteX17" fmla="*/ 874426 w 1519301"/>
              <a:gd name="connsiteY17" fmla="*/ 3455233 h 4573538"/>
              <a:gd name="connsiteX18" fmla="*/ 1009338 w 1519301"/>
              <a:gd name="connsiteY18" fmla="*/ 3680086 h 4573538"/>
              <a:gd name="connsiteX19" fmla="*/ 1144249 w 1519301"/>
              <a:gd name="connsiteY19" fmla="*/ 3919928 h 4573538"/>
              <a:gd name="connsiteX20" fmla="*/ 1476531 w 1519301"/>
              <a:gd name="connsiteY20" fmla="*/ 4520784 h 4573538"/>
              <a:gd name="connsiteX21" fmla="*/ 1400870 w 1519301"/>
              <a:gd name="connsiteY21" fmla="*/ 4236452 h 4573538"/>
              <a:gd name="connsiteX22" fmla="*/ 1392481 w 1519301"/>
              <a:gd name="connsiteY22" fmla="*/ 3999463 h 4573538"/>
              <a:gd name="connsiteX23" fmla="*/ 1339910 w 1519301"/>
              <a:gd name="connsiteY23" fmla="*/ 3683338 h 4573538"/>
              <a:gd name="connsiteX0" fmla="*/ 1340371 w 1519301"/>
              <a:gd name="connsiteY0" fmla="*/ 3400269 h 4573538"/>
              <a:gd name="connsiteX1" fmla="*/ 1204210 w 1519301"/>
              <a:gd name="connsiteY1" fmla="*/ 2840637 h 4573538"/>
              <a:gd name="connsiteX2" fmla="*/ 949377 w 1519301"/>
              <a:gd name="connsiteY2" fmla="*/ 2720715 h 4573538"/>
              <a:gd name="connsiteX3" fmla="*/ 1084289 w 1519301"/>
              <a:gd name="connsiteY3" fmla="*/ 2286000 h 4573538"/>
              <a:gd name="connsiteX4" fmla="*/ 1174230 w 1519301"/>
              <a:gd name="connsiteY4" fmla="*/ 1731364 h 4573538"/>
              <a:gd name="connsiteX5" fmla="*/ 1174230 w 1519301"/>
              <a:gd name="connsiteY5" fmla="*/ 1041817 h 4573538"/>
              <a:gd name="connsiteX6" fmla="*/ 1159240 w 1519301"/>
              <a:gd name="connsiteY6" fmla="*/ 562132 h 4573538"/>
              <a:gd name="connsiteX7" fmla="*/ 979358 w 1519301"/>
              <a:gd name="connsiteY7" fmla="*/ 277319 h 4573538"/>
              <a:gd name="connsiteX8" fmla="*/ 784485 w 1519301"/>
              <a:gd name="connsiteY8" fmla="*/ 157397 h 4573538"/>
              <a:gd name="connsiteX9" fmla="*/ 529653 w 1519301"/>
              <a:gd name="connsiteY9" fmla="*/ 52466 h 4573538"/>
              <a:gd name="connsiteX10" fmla="*/ 214859 w 1519301"/>
              <a:gd name="connsiteY10" fmla="*/ 472191 h 4573538"/>
              <a:gd name="connsiteX11" fmla="*/ 19987 w 1519301"/>
              <a:gd name="connsiteY11" fmla="*/ 1266669 h 4573538"/>
              <a:gd name="connsiteX12" fmla="*/ 94938 w 1519301"/>
              <a:gd name="connsiteY12" fmla="*/ 1821305 h 4573538"/>
              <a:gd name="connsiteX13" fmla="*/ 199869 w 1519301"/>
              <a:gd name="connsiteY13" fmla="*/ 2300991 h 4573538"/>
              <a:gd name="connsiteX14" fmla="*/ 454702 w 1519301"/>
              <a:gd name="connsiteY14" fmla="*/ 2465882 h 4573538"/>
              <a:gd name="connsiteX15" fmla="*/ 739515 w 1519301"/>
              <a:gd name="connsiteY15" fmla="*/ 2705725 h 4573538"/>
              <a:gd name="connsiteX16" fmla="*/ 874426 w 1519301"/>
              <a:gd name="connsiteY16" fmla="*/ 3095469 h 4573538"/>
              <a:gd name="connsiteX17" fmla="*/ 874426 w 1519301"/>
              <a:gd name="connsiteY17" fmla="*/ 3455233 h 4573538"/>
              <a:gd name="connsiteX18" fmla="*/ 1009338 w 1519301"/>
              <a:gd name="connsiteY18" fmla="*/ 3680086 h 4573538"/>
              <a:gd name="connsiteX19" fmla="*/ 1144249 w 1519301"/>
              <a:gd name="connsiteY19" fmla="*/ 3919928 h 4573538"/>
              <a:gd name="connsiteX20" fmla="*/ 1476531 w 1519301"/>
              <a:gd name="connsiteY20" fmla="*/ 4520784 h 4573538"/>
              <a:gd name="connsiteX21" fmla="*/ 1400870 w 1519301"/>
              <a:gd name="connsiteY21" fmla="*/ 4236452 h 4573538"/>
              <a:gd name="connsiteX22" fmla="*/ 1392481 w 1519301"/>
              <a:gd name="connsiteY22" fmla="*/ 3999463 h 4573538"/>
              <a:gd name="connsiteX23" fmla="*/ 1339910 w 1519301"/>
              <a:gd name="connsiteY23" fmla="*/ 3683338 h 4573538"/>
              <a:gd name="connsiteX0" fmla="*/ 1340371 w 1493076"/>
              <a:gd name="connsiteY0" fmla="*/ 3400269 h 4531037"/>
              <a:gd name="connsiteX1" fmla="*/ 1204210 w 1493076"/>
              <a:gd name="connsiteY1" fmla="*/ 2840637 h 4531037"/>
              <a:gd name="connsiteX2" fmla="*/ 949377 w 1493076"/>
              <a:gd name="connsiteY2" fmla="*/ 2720715 h 4531037"/>
              <a:gd name="connsiteX3" fmla="*/ 1084289 w 1493076"/>
              <a:gd name="connsiteY3" fmla="*/ 2286000 h 4531037"/>
              <a:gd name="connsiteX4" fmla="*/ 1174230 w 1493076"/>
              <a:gd name="connsiteY4" fmla="*/ 1731364 h 4531037"/>
              <a:gd name="connsiteX5" fmla="*/ 1174230 w 1493076"/>
              <a:gd name="connsiteY5" fmla="*/ 1041817 h 4531037"/>
              <a:gd name="connsiteX6" fmla="*/ 1159240 w 1493076"/>
              <a:gd name="connsiteY6" fmla="*/ 562132 h 4531037"/>
              <a:gd name="connsiteX7" fmla="*/ 979358 w 1493076"/>
              <a:gd name="connsiteY7" fmla="*/ 277319 h 4531037"/>
              <a:gd name="connsiteX8" fmla="*/ 784485 w 1493076"/>
              <a:gd name="connsiteY8" fmla="*/ 157397 h 4531037"/>
              <a:gd name="connsiteX9" fmla="*/ 529653 w 1493076"/>
              <a:gd name="connsiteY9" fmla="*/ 52466 h 4531037"/>
              <a:gd name="connsiteX10" fmla="*/ 214859 w 1493076"/>
              <a:gd name="connsiteY10" fmla="*/ 472191 h 4531037"/>
              <a:gd name="connsiteX11" fmla="*/ 19987 w 1493076"/>
              <a:gd name="connsiteY11" fmla="*/ 1266669 h 4531037"/>
              <a:gd name="connsiteX12" fmla="*/ 94938 w 1493076"/>
              <a:gd name="connsiteY12" fmla="*/ 1821305 h 4531037"/>
              <a:gd name="connsiteX13" fmla="*/ 199869 w 1493076"/>
              <a:gd name="connsiteY13" fmla="*/ 2300991 h 4531037"/>
              <a:gd name="connsiteX14" fmla="*/ 454702 w 1493076"/>
              <a:gd name="connsiteY14" fmla="*/ 2465882 h 4531037"/>
              <a:gd name="connsiteX15" fmla="*/ 739515 w 1493076"/>
              <a:gd name="connsiteY15" fmla="*/ 2705725 h 4531037"/>
              <a:gd name="connsiteX16" fmla="*/ 874426 w 1493076"/>
              <a:gd name="connsiteY16" fmla="*/ 3095469 h 4531037"/>
              <a:gd name="connsiteX17" fmla="*/ 874426 w 1493076"/>
              <a:gd name="connsiteY17" fmla="*/ 3455233 h 4531037"/>
              <a:gd name="connsiteX18" fmla="*/ 1009338 w 1493076"/>
              <a:gd name="connsiteY18" fmla="*/ 3680086 h 4531037"/>
              <a:gd name="connsiteX19" fmla="*/ 1144249 w 1493076"/>
              <a:gd name="connsiteY19" fmla="*/ 3919928 h 4531037"/>
              <a:gd name="connsiteX20" fmla="*/ 1301600 w 1493076"/>
              <a:gd name="connsiteY20" fmla="*/ 4174933 h 4531037"/>
              <a:gd name="connsiteX21" fmla="*/ 1476531 w 1493076"/>
              <a:gd name="connsiteY21" fmla="*/ 4520784 h 4531037"/>
              <a:gd name="connsiteX22" fmla="*/ 1400870 w 1493076"/>
              <a:gd name="connsiteY22" fmla="*/ 4236452 h 4531037"/>
              <a:gd name="connsiteX23" fmla="*/ 1392481 w 1493076"/>
              <a:gd name="connsiteY23" fmla="*/ 3999463 h 4531037"/>
              <a:gd name="connsiteX24" fmla="*/ 1339910 w 1493076"/>
              <a:gd name="connsiteY24" fmla="*/ 3683338 h 4531037"/>
              <a:gd name="connsiteX0" fmla="*/ 1340371 w 1480725"/>
              <a:gd name="connsiteY0" fmla="*/ 3400269 h 4542339"/>
              <a:gd name="connsiteX1" fmla="*/ 1204210 w 1480725"/>
              <a:gd name="connsiteY1" fmla="*/ 2840637 h 4542339"/>
              <a:gd name="connsiteX2" fmla="*/ 949377 w 1480725"/>
              <a:gd name="connsiteY2" fmla="*/ 2720715 h 4542339"/>
              <a:gd name="connsiteX3" fmla="*/ 1084289 w 1480725"/>
              <a:gd name="connsiteY3" fmla="*/ 2286000 h 4542339"/>
              <a:gd name="connsiteX4" fmla="*/ 1174230 w 1480725"/>
              <a:gd name="connsiteY4" fmla="*/ 1731364 h 4542339"/>
              <a:gd name="connsiteX5" fmla="*/ 1174230 w 1480725"/>
              <a:gd name="connsiteY5" fmla="*/ 1041817 h 4542339"/>
              <a:gd name="connsiteX6" fmla="*/ 1159240 w 1480725"/>
              <a:gd name="connsiteY6" fmla="*/ 562132 h 4542339"/>
              <a:gd name="connsiteX7" fmla="*/ 979358 w 1480725"/>
              <a:gd name="connsiteY7" fmla="*/ 277319 h 4542339"/>
              <a:gd name="connsiteX8" fmla="*/ 784485 w 1480725"/>
              <a:gd name="connsiteY8" fmla="*/ 157397 h 4542339"/>
              <a:gd name="connsiteX9" fmla="*/ 529653 w 1480725"/>
              <a:gd name="connsiteY9" fmla="*/ 52466 h 4542339"/>
              <a:gd name="connsiteX10" fmla="*/ 214859 w 1480725"/>
              <a:gd name="connsiteY10" fmla="*/ 472191 h 4542339"/>
              <a:gd name="connsiteX11" fmla="*/ 19987 w 1480725"/>
              <a:gd name="connsiteY11" fmla="*/ 1266669 h 4542339"/>
              <a:gd name="connsiteX12" fmla="*/ 94938 w 1480725"/>
              <a:gd name="connsiteY12" fmla="*/ 1821305 h 4542339"/>
              <a:gd name="connsiteX13" fmla="*/ 199869 w 1480725"/>
              <a:gd name="connsiteY13" fmla="*/ 2300991 h 4542339"/>
              <a:gd name="connsiteX14" fmla="*/ 454702 w 1480725"/>
              <a:gd name="connsiteY14" fmla="*/ 2465882 h 4542339"/>
              <a:gd name="connsiteX15" fmla="*/ 739515 w 1480725"/>
              <a:gd name="connsiteY15" fmla="*/ 2705725 h 4542339"/>
              <a:gd name="connsiteX16" fmla="*/ 874426 w 1480725"/>
              <a:gd name="connsiteY16" fmla="*/ 3095469 h 4542339"/>
              <a:gd name="connsiteX17" fmla="*/ 874426 w 1480725"/>
              <a:gd name="connsiteY17" fmla="*/ 3455233 h 4542339"/>
              <a:gd name="connsiteX18" fmla="*/ 1009338 w 1480725"/>
              <a:gd name="connsiteY18" fmla="*/ 3680086 h 4542339"/>
              <a:gd name="connsiteX19" fmla="*/ 1144249 w 1480725"/>
              <a:gd name="connsiteY19" fmla="*/ 3919928 h 4542339"/>
              <a:gd name="connsiteX20" fmla="*/ 1301600 w 1480725"/>
              <a:gd name="connsiteY20" fmla="*/ 4174933 h 4542339"/>
              <a:gd name="connsiteX21" fmla="*/ 1375703 w 1480725"/>
              <a:gd name="connsiteY21" fmla="*/ 4365784 h 4542339"/>
              <a:gd name="connsiteX22" fmla="*/ 1476531 w 1480725"/>
              <a:gd name="connsiteY22" fmla="*/ 4520784 h 4542339"/>
              <a:gd name="connsiteX23" fmla="*/ 1400870 w 1480725"/>
              <a:gd name="connsiteY23" fmla="*/ 4236452 h 4542339"/>
              <a:gd name="connsiteX24" fmla="*/ 1392481 w 1480725"/>
              <a:gd name="connsiteY24" fmla="*/ 3999463 h 4542339"/>
              <a:gd name="connsiteX25" fmla="*/ 1339910 w 1480725"/>
              <a:gd name="connsiteY25" fmla="*/ 3683338 h 4542339"/>
              <a:gd name="connsiteX0" fmla="*/ 1340371 w 1493426"/>
              <a:gd name="connsiteY0" fmla="*/ 3400269 h 4542339"/>
              <a:gd name="connsiteX1" fmla="*/ 1204210 w 1493426"/>
              <a:gd name="connsiteY1" fmla="*/ 2840637 h 4542339"/>
              <a:gd name="connsiteX2" fmla="*/ 949377 w 1493426"/>
              <a:gd name="connsiteY2" fmla="*/ 2720715 h 4542339"/>
              <a:gd name="connsiteX3" fmla="*/ 1084289 w 1493426"/>
              <a:gd name="connsiteY3" fmla="*/ 2286000 h 4542339"/>
              <a:gd name="connsiteX4" fmla="*/ 1174230 w 1493426"/>
              <a:gd name="connsiteY4" fmla="*/ 1731364 h 4542339"/>
              <a:gd name="connsiteX5" fmla="*/ 1174230 w 1493426"/>
              <a:gd name="connsiteY5" fmla="*/ 1041817 h 4542339"/>
              <a:gd name="connsiteX6" fmla="*/ 1159240 w 1493426"/>
              <a:gd name="connsiteY6" fmla="*/ 562132 h 4542339"/>
              <a:gd name="connsiteX7" fmla="*/ 979358 w 1493426"/>
              <a:gd name="connsiteY7" fmla="*/ 277319 h 4542339"/>
              <a:gd name="connsiteX8" fmla="*/ 784485 w 1493426"/>
              <a:gd name="connsiteY8" fmla="*/ 157397 h 4542339"/>
              <a:gd name="connsiteX9" fmla="*/ 529653 w 1493426"/>
              <a:gd name="connsiteY9" fmla="*/ 52466 h 4542339"/>
              <a:gd name="connsiteX10" fmla="*/ 214859 w 1493426"/>
              <a:gd name="connsiteY10" fmla="*/ 472191 h 4542339"/>
              <a:gd name="connsiteX11" fmla="*/ 19987 w 1493426"/>
              <a:gd name="connsiteY11" fmla="*/ 1266669 h 4542339"/>
              <a:gd name="connsiteX12" fmla="*/ 94938 w 1493426"/>
              <a:gd name="connsiteY12" fmla="*/ 1821305 h 4542339"/>
              <a:gd name="connsiteX13" fmla="*/ 199869 w 1493426"/>
              <a:gd name="connsiteY13" fmla="*/ 2300991 h 4542339"/>
              <a:gd name="connsiteX14" fmla="*/ 454702 w 1493426"/>
              <a:gd name="connsiteY14" fmla="*/ 2465882 h 4542339"/>
              <a:gd name="connsiteX15" fmla="*/ 739515 w 1493426"/>
              <a:gd name="connsiteY15" fmla="*/ 2705725 h 4542339"/>
              <a:gd name="connsiteX16" fmla="*/ 874426 w 1493426"/>
              <a:gd name="connsiteY16" fmla="*/ 3095469 h 4542339"/>
              <a:gd name="connsiteX17" fmla="*/ 874426 w 1493426"/>
              <a:gd name="connsiteY17" fmla="*/ 3455233 h 4542339"/>
              <a:gd name="connsiteX18" fmla="*/ 1009338 w 1493426"/>
              <a:gd name="connsiteY18" fmla="*/ 3680086 h 4542339"/>
              <a:gd name="connsiteX19" fmla="*/ 1144249 w 1493426"/>
              <a:gd name="connsiteY19" fmla="*/ 3919928 h 4542339"/>
              <a:gd name="connsiteX20" fmla="*/ 1301600 w 1493426"/>
              <a:gd name="connsiteY20" fmla="*/ 4174933 h 4542339"/>
              <a:gd name="connsiteX21" fmla="*/ 1299503 w 1493426"/>
              <a:gd name="connsiteY21" fmla="*/ 4365784 h 4542339"/>
              <a:gd name="connsiteX22" fmla="*/ 1476531 w 1493426"/>
              <a:gd name="connsiteY22" fmla="*/ 4520784 h 4542339"/>
              <a:gd name="connsiteX23" fmla="*/ 1400870 w 1493426"/>
              <a:gd name="connsiteY23" fmla="*/ 4236452 h 4542339"/>
              <a:gd name="connsiteX24" fmla="*/ 1392481 w 1493426"/>
              <a:gd name="connsiteY24" fmla="*/ 3999463 h 4542339"/>
              <a:gd name="connsiteX25" fmla="*/ 1339910 w 1493426"/>
              <a:gd name="connsiteY25" fmla="*/ 3683338 h 4542339"/>
              <a:gd name="connsiteX0" fmla="*/ 1340371 w 1493426"/>
              <a:gd name="connsiteY0" fmla="*/ 3400269 h 4542339"/>
              <a:gd name="connsiteX1" fmla="*/ 1204210 w 1493426"/>
              <a:gd name="connsiteY1" fmla="*/ 2840637 h 4542339"/>
              <a:gd name="connsiteX2" fmla="*/ 949377 w 1493426"/>
              <a:gd name="connsiteY2" fmla="*/ 2720715 h 4542339"/>
              <a:gd name="connsiteX3" fmla="*/ 1084289 w 1493426"/>
              <a:gd name="connsiteY3" fmla="*/ 2286000 h 4542339"/>
              <a:gd name="connsiteX4" fmla="*/ 1174230 w 1493426"/>
              <a:gd name="connsiteY4" fmla="*/ 1731364 h 4542339"/>
              <a:gd name="connsiteX5" fmla="*/ 1174230 w 1493426"/>
              <a:gd name="connsiteY5" fmla="*/ 1041817 h 4542339"/>
              <a:gd name="connsiteX6" fmla="*/ 1159240 w 1493426"/>
              <a:gd name="connsiteY6" fmla="*/ 562132 h 4542339"/>
              <a:gd name="connsiteX7" fmla="*/ 979358 w 1493426"/>
              <a:gd name="connsiteY7" fmla="*/ 277319 h 4542339"/>
              <a:gd name="connsiteX8" fmla="*/ 784485 w 1493426"/>
              <a:gd name="connsiteY8" fmla="*/ 157397 h 4542339"/>
              <a:gd name="connsiteX9" fmla="*/ 529653 w 1493426"/>
              <a:gd name="connsiteY9" fmla="*/ 52466 h 4542339"/>
              <a:gd name="connsiteX10" fmla="*/ 214859 w 1493426"/>
              <a:gd name="connsiteY10" fmla="*/ 472191 h 4542339"/>
              <a:gd name="connsiteX11" fmla="*/ 19987 w 1493426"/>
              <a:gd name="connsiteY11" fmla="*/ 1266669 h 4542339"/>
              <a:gd name="connsiteX12" fmla="*/ 94938 w 1493426"/>
              <a:gd name="connsiteY12" fmla="*/ 1821305 h 4542339"/>
              <a:gd name="connsiteX13" fmla="*/ 199869 w 1493426"/>
              <a:gd name="connsiteY13" fmla="*/ 2300991 h 4542339"/>
              <a:gd name="connsiteX14" fmla="*/ 454702 w 1493426"/>
              <a:gd name="connsiteY14" fmla="*/ 2465882 h 4542339"/>
              <a:gd name="connsiteX15" fmla="*/ 739515 w 1493426"/>
              <a:gd name="connsiteY15" fmla="*/ 2705725 h 4542339"/>
              <a:gd name="connsiteX16" fmla="*/ 874426 w 1493426"/>
              <a:gd name="connsiteY16" fmla="*/ 3095469 h 4542339"/>
              <a:gd name="connsiteX17" fmla="*/ 874426 w 1493426"/>
              <a:gd name="connsiteY17" fmla="*/ 3455233 h 4542339"/>
              <a:gd name="connsiteX18" fmla="*/ 1009338 w 1493426"/>
              <a:gd name="connsiteY18" fmla="*/ 3680086 h 4542339"/>
              <a:gd name="connsiteX19" fmla="*/ 1144249 w 1493426"/>
              <a:gd name="connsiteY19" fmla="*/ 3919928 h 4542339"/>
              <a:gd name="connsiteX20" fmla="*/ 1301600 w 1493426"/>
              <a:gd name="connsiteY20" fmla="*/ 4174933 h 4542339"/>
              <a:gd name="connsiteX21" fmla="*/ 1299503 w 1493426"/>
              <a:gd name="connsiteY21" fmla="*/ 4365784 h 4542339"/>
              <a:gd name="connsiteX22" fmla="*/ 1476531 w 1493426"/>
              <a:gd name="connsiteY22" fmla="*/ 4520784 h 4542339"/>
              <a:gd name="connsiteX23" fmla="*/ 1400870 w 1493426"/>
              <a:gd name="connsiteY23" fmla="*/ 4236452 h 4542339"/>
              <a:gd name="connsiteX24" fmla="*/ 1392481 w 1493426"/>
              <a:gd name="connsiteY24" fmla="*/ 3999463 h 4542339"/>
              <a:gd name="connsiteX25" fmla="*/ 1339910 w 1493426"/>
              <a:gd name="connsiteY25" fmla="*/ 3683338 h 4542339"/>
              <a:gd name="connsiteX0" fmla="*/ 1340371 w 1493426"/>
              <a:gd name="connsiteY0" fmla="*/ 3400269 h 4542339"/>
              <a:gd name="connsiteX1" fmla="*/ 1204210 w 1493426"/>
              <a:gd name="connsiteY1" fmla="*/ 2840637 h 4542339"/>
              <a:gd name="connsiteX2" fmla="*/ 949377 w 1493426"/>
              <a:gd name="connsiteY2" fmla="*/ 2720715 h 4542339"/>
              <a:gd name="connsiteX3" fmla="*/ 1084289 w 1493426"/>
              <a:gd name="connsiteY3" fmla="*/ 2286000 h 4542339"/>
              <a:gd name="connsiteX4" fmla="*/ 1174230 w 1493426"/>
              <a:gd name="connsiteY4" fmla="*/ 1731364 h 4542339"/>
              <a:gd name="connsiteX5" fmla="*/ 1174230 w 1493426"/>
              <a:gd name="connsiteY5" fmla="*/ 1041817 h 4542339"/>
              <a:gd name="connsiteX6" fmla="*/ 1159240 w 1493426"/>
              <a:gd name="connsiteY6" fmla="*/ 562132 h 4542339"/>
              <a:gd name="connsiteX7" fmla="*/ 979358 w 1493426"/>
              <a:gd name="connsiteY7" fmla="*/ 277319 h 4542339"/>
              <a:gd name="connsiteX8" fmla="*/ 784485 w 1493426"/>
              <a:gd name="connsiteY8" fmla="*/ 157397 h 4542339"/>
              <a:gd name="connsiteX9" fmla="*/ 529653 w 1493426"/>
              <a:gd name="connsiteY9" fmla="*/ 52466 h 4542339"/>
              <a:gd name="connsiteX10" fmla="*/ 214859 w 1493426"/>
              <a:gd name="connsiteY10" fmla="*/ 472191 h 4542339"/>
              <a:gd name="connsiteX11" fmla="*/ 19987 w 1493426"/>
              <a:gd name="connsiteY11" fmla="*/ 1266669 h 4542339"/>
              <a:gd name="connsiteX12" fmla="*/ 94938 w 1493426"/>
              <a:gd name="connsiteY12" fmla="*/ 1821305 h 4542339"/>
              <a:gd name="connsiteX13" fmla="*/ 199869 w 1493426"/>
              <a:gd name="connsiteY13" fmla="*/ 2300991 h 4542339"/>
              <a:gd name="connsiteX14" fmla="*/ 454702 w 1493426"/>
              <a:gd name="connsiteY14" fmla="*/ 2465882 h 4542339"/>
              <a:gd name="connsiteX15" fmla="*/ 739515 w 1493426"/>
              <a:gd name="connsiteY15" fmla="*/ 2705725 h 4542339"/>
              <a:gd name="connsiteX16" fmla="*/ 874426 w 1493426"/>
              <a:gd name="connsiteY16" fmla="*/ 3095469 h 4542339"/>
              <a:gd name="connsiteX17" fmla="*/ 874426 w 1493426"/>
              <a:gd name="connsiteY17" fmla="*/ 3455233 h 4542339"/>
              <a:gd name="connsiteX18" fmla="*/ 1009338 w 1493426"/>
              <a:gd name="connsiteY18" fmla="*/ 3680086 h 4542339"/>
              <a:gd name="connsiteX19" fmla="*/ 1144249 w 1493426"/>
              <a:gd name="connsiteY19" fmla="*/ 3919928 h 4542339"/>
              <a:gd name="connsiteX20" fmla="*/ 1301600 w 1493426"/>
              <a:gd name="connsiteY20" fmla="*/ 4174933 h 4542339"/>
              <a:gd name="connsiteX21" fmla="*/ 1299503 w 1493426"/>
              <a:gd name="connsiteY21" fmla="*/ 4365784 h 4542339"/>
              <a:gd name="connsiteX22" fmla="*/ 1476531 w 1493426"/>
              <a:gd name="connsiteY22" fmla="*/ 4520784 h 4542339"/>
              <a:gd name="connsiteX23" fmla="*/ 1400870 w 1493426"/>
              <a:gd name="connsiteY23" fmla="*/ 4236452 h 4542339"/>
              <a:gd name="connsiteX24" fmla="*/ 1392481 w 1493426"/>
              <a:gd name="connsiteY24" fmla="*/ 3999463 h 4542339"/>
              <a:gd name="connsiteX25" fmla="*/ 1339910 w 1493426"/>
              <a:gd name="connsiteY25" fmla="*/ 3683338 h 4542339"/>
              <a:gd name="connsiteX0" fmla="*/ 1340371 w 1492027"/>
              <a:gd name="connsiteY0" fmla="*/ 3400269 h 4581837"/>
              <a:gd name="connsiteX1" fmla="*/ 1204210 w 1492027"/>
              <a:gd name="connsiteY1" fmla="*/ 2840637 h 4581837"/>
              <a:gd name="connsiteX2" fmla="*/ 949377 w 1492027"/>
              <a:gd name="connsiteY2" fmla="*/ 2720715 h 4581837"/>
              <a:gd name="connsiteX3" fmla="*/ 1084289 w 1492027"/>
              <a:gd name="connsiteY3" fmla="*/ 2286000 h 4581837"/>
              <a:gd name="connsiteX4" fmla="*/ 1174230 w 1492027"/>
              <a:gd name="connsiteY4" fmla="*/ 1731364 h 4581837"/>
              <a:gd name="connsiteX5" fmla="*/ 1174230 w 1492027"/>
              <a:gd name="connsiteY5" fmla="*/ 1041817 h 4581837"/>
              <a:gd name="connsiteX6" fmla="*/ 1159240 w 1492027"/>
              <a:gd name="connsiteY6" fmla="*/ 562132 h 4581837"/>
              <a:gd name="connsiteX7" fmla="*/ 979358 w 1492027"/>
              <a:gd name="connsiteY7" fmla="*/ 277319 h 4581837"/>
              <a:gd name="connsiteX8" fmla="*/ 784485 w 1492027"/>
              <a:gd name="connsiteY8" fmla="*/ 157397 h 4581837"/>
              <a:gd name="connsiteX9" fmla="*/ 529653 w 1492027"/>
              <a:gd name="connsiteY9" fmla="*/ 52466 h 4581837"/>
              <a:gd name="connsiteX10" fmla="*/ 214859 w 1492027"/>
              <a:gd name="connsiteY10" fmla="*/ 472191 h 4581837"/>
              <a:gd name="connsiteX11" fmla="*/ 19987 w 1492027"/>
              <a:gd name="connsiteY11" fmla="*/ 1266669 h 4581837"/>
              <a:gd name="connsiteX12" fmla="*/ 94938 w 1492027"/>
              <a:gd name="connsiteY12" fmla="*/ 1821305 h 4581837"/>
              <a:gd name="connsiteX13" fmla="*/ 199869 w 1492027"/>
              <a:gd name="connsiteY13" fmla="*/ 2300991 h 4581837"/>
              <a:gd name="connsiteX14" fmla="*/ 454702 w 1492027"/>
              <a:gd name="connsiteY14" fmla="*/ 2465882 h 4581837"/>
              <a:gd name="connsiteX15" fmla="*/ 739515 w 1492027"/>
              <a:gd name="connsiteY15" fmla="*/ 2705725 h 4581837"/>
              <a:gd name="connsiteX16" fmla="*/ 874426 w 1492027"/>
              <a:gd name="connsiteY16" fmla="*/ 3095469 h 4581837"/>
              <a:gd name="connsiteX17" fmla="*/ 874426 w 1492027"/>
              <a:gd name="connsiteY17" fmla="*/ 3455233 h 4581837"/>
              <a:gd name="connsiteX18" fmla="*/ 1009338 w 1492027"/>
              <a:gd name="connsiteY18" fmla="*/ 3680086 h 4581837"/>
              <a:gd name="connsiteX19" fmla="*/ 1144249 w 1492027"/>
              <a:gd name="connsiteY19" fmla="*/ 3919928 h 4581837"/>
              <a:gd name="connsiteX20" fmla="*/ 1301600 w 1492027"/>
              <a:gd name="connsiteY20" fmla="*/ 4174933 h 4581837"/>
              <a:gd name="connsiteX21" fmla="*/ 1299503 w 1492027"/>
              <a:gd name="connsiteY21" fmla="*/ 4365784 h 4581837"/>
              <a:gd name="connsiteX22" fmla="*/ 1476531 w 1492027"/>
              <a:gd name="connsiteY22" fmla="*/ 4520784 h 4581837"/>
              <a:gd name="connsiteX23" fmla="*/ 1392481 w 1492027"/>
              <a:gd name="connsiteY23" fmla="*/ 3999463 h 4581837"/>
              <a:gd name="connsiteX24" fmla="*/ 1339910 w 1492027"/>
              <a:gd name="connsiteY24" fmla="*/ 3683338 h 4581837"/>
              <a:gd name="connsiteX0" fmla="*/ 1340371 w 1492027"/>
              <a:gd name="connsiteY0" fmla="*/ 3400269 h 4581837"/>
              <a:gd name="connsiteX1" fmla="*/ 1204210 w 1492027"/>
              <a:gd name="connsiteY1" fmla="*/ 2840637 h 4581837"/>
              <a:gd name="connsiteX2" fmla="*/ 949377 w 1492027"/>
              <a:gd name="connsiteY2" fmla="*/ 2720715 h 4581837"/>
              <a:gd name="connsiteX3" fmla="*/ 1084289 w 1492027"/>
              <a:gd name="connsiteY3" fmla="*/ 2286000 h 4581837"/>
              <a:gd name="connsiteX4" fmla="*/ 1174230 w 1492027"/>
              <a:gd name="connsiteY4" fmla="*/ 1731364 h 4581837"/>
              <a:gd name="connsiteX5" fmla="*/ 1174230 w 1492027"/>
              <a:gd name="connsiteY5" fmla="*/ 1041817 h 4581837"/>
              <a:gd name="connsiteX6" fmla="*/ 1159240 w 1492027"/>
              <a:gd name="connsiteY6" fmla="*/ 562132 h 4581837"/>
              <a:gd name="connsiteX7" fmla="*/ 979358 w 1492027"/>
              <a:gd name="connsiteY7" fmla="*/ 277319 h 4581837"/>
              <a:gd name="connsiteX8" fmla="*/ 784485 w 1492027"/>
              <a:gd name="connsiteY8" fmla="*/ 157397 h 4581837"/>
              <a:gd name="connsiteX9" fmla="*/ 529653 w 1492027"/>
              <a:gd name="connsiteY9" fmla="*/ 52466 h 4581837"/>
              <a:gd name="connsiteX10" fmla="*/ 214859 w 1492027"/>
              <a:gd name="connsiteY10" fmla="*/ 472191 h 4581837"/>
              <a:gd name="connsiteX11" fmla="*/ 19987 w 1492027"/>
              <a:gd name="connsiteY11" fmla="*/ 1266669 h 4581837"/>
              <a:gd name="connsiteX12" fmla="*/ 94938 w 1492027"/>
              <a:gd name="connsiteY12" fmla="*/ 1821305 h 4581837"/>
              <a:gd name="connsiteX13" fmla="*/ 199869 w 1492027"/>
              <a:gd name="connsiteY13" fmla="*/ 2300991 h 4581837"/>
              <a:gd name="connsiteX14" fmla="*/ 454702 w 1492027"/>
              <a:gd name="connsiteY14" fmla="*/ 2465882 h 4581837"/>
              <a:gd name="connsiteX15" fmla="*/ 739515 w 1492027"/>
              <a:gd name="connsiteY15" fmla="*/ 2705725 h 4581837"/>
              <a:gd name="connsiteX16" fmla="*/ 874426 w 1492027"/>
              <a:gd name="connsiteY16" fmla="*/ 3095469 h 4581837"/>
              <a:gd name="connsiteX17" fmla="*/ 874426 w 1492027"/>
              <a:gd name="connsiteY17" fmla="*/ 3455233 h 4581837"/>
              <a:gd name="connsiteX18" fmla="*/ 1009338 w 1492027"/>
              <a:gd name="connsiteY18" fmla="*/ 3680086 h 4581837"/>
              <a:gd name="connsiteX19" fmla="*/ 1144249 w 1492027"/>
              <a:gd name="connsiteY19" fmla="*/ 3919928 h 4581837"/>
              <a:gd name="connsiteX20" fmla="*/ 1301600 w 1492027"/>
              <a:gd name="connsiteY20" fmla="*/ 4174933 h 4581837"/>
              <a:gd name="connsiteX21" fmla="*/ 1299503 w 1492027"/>
              <a:gd name="connsiteY21" fmla="*/ 4365784 h 4581837"/>
              <a:gd name="connsiteX22" fmla="*/ 1476531 w 1492027"/>
              <a:gd name="connsiteY22" fmla="*/ 4520784 h 4581837"/>
              <a:gd name="connsiteX23" fmla="*/ 1392481 w 1492027"/>
              <a:gd name="connsiteY23" fmla="*/ 3999463 h 4581837"/>
              <a:gd name="connsiteX24" fmla="*/ 1339910 w 1492027"/>
              <a:gd name="connsiteY24" fmla="*/ 3683338 h 4581837"/>
              <a:gd name="connsiteX0" fmla="*/ 1340371 w 1492027"/>
              <a:gd name="connsiteY0" fmla="*/ 3400269 h 4581837"/>
              <a:gd name="connsiteX1" fmla="*/ 1204210 w 1492027"/>
              <a:gd name="connsiteY1" fmla="*/ 2840637 h 4581837"/>
              <a:gd name="connsiteX2" fmla="*/ 949377 w 1492027"/>
              <a:gd name="connsiteY2" fmla="*/ 2720715 h 4581837"/>
              <a:gd name="connsiteX3" fmla="*/ 949378 w 1492027"/>
              <a:gd name="connsiteY3" fmla="*/ 2720716 h 4581837"/>
              <a:gd name="connsiteX4" fmla="*/ 1084289 w 1492027"/>
              <a:gd name="connsiteY4" fmla="*/ 2286000 h 4581837"/>
              <a:gd name="connsiteX5" fmla="*/ 1174230 w 1492027"/>
              <a:gd name="connsiteY5" fmla="*/ 1731364 h 4581837"/>
              <a:gd name="connsiteX6" fmla="*/ 1174230 w 1492027"/>
              <a:gd name="connsiteY6" fmla="*/ 1041817 h 4581837"/>
              <a:gd name="connsiteX7" fmla="*/ 1159240 w 1492027"/>
              <a:gd name="connsiteY7" fmla="*/ 562132 h 4581837"/>
              <a:gd name="connsiteX8" fmla="*/ 979358 w 1492027"/>
              <a:gd name="connsiteY8" fmla="*/ 277319 h 4581837"/>
              <a:gd name="connsiteX9" fmla="*/ 784485 w 1492027"/>
              <a:gd name="connsiteY9" fmla="*/ 157397 h 4581837"/>
              <a:gd name="connsiteX10" fmla="*/ 529653 w 1492027"/>
              <a:gd name="connsiteY10" fmla="*/ 52466 h 4581837"/>
              <a:gd name="connsiteX11" fmla="*/ 214859 w 1492027"/>
              <a:gd name="connsiteY11" fmla="*/ 472191 h 4581837"/>
              <a:gd name="connsiteX12" fmla="*/ 19987 w 1492027"/>
              <a:gd name="connsiteY12" fmla="*/ 1266669 h 4581837"/>
              <a:gd name="connsiteX13" fmla="*/ 94938 w 1492027"/>
              <a:gd name="connsiteY13" fmla="*/ 1821305 h 4581837"/>
              <a:gd name="connsiteX14" fmla="*/ 199869 w 1492027"/>
              <a:gd name="connsiteY14" fmla="*/ 2300991 h 4581837"/>
              <a:gd name="connsiteX15" fmla="*/ 454702 w 1492027"/>
              <a:gd name="connsiteY15" fmla="*/ 2465882 h 4581837"/>
              <a:gd name="connsiteX16" fmla="*/ 739515 w 1492027"/>
              <a:gd name="connsiteY16" fmla="*/ 2705725 h 4581837"/>
              <a:gd name="connsiteX17" fmla="*/ 874426 w 1492027"/>
              <a:gd name="connsiteY17" fmla="*/ 3095469 h 4581837"/>
              <a:gd name="connsiteX18" fmla="*/ 874426 w 1492027"/>
              <a:gd name="connsiteY18" fmla="*/ 3455233 h 4581837"/>
              <a:gd name="connsiteX19" fmla="*/ 1009338 w 1492027"/>
              <a:gd name="connsiteY19" fmla="*/ 3680086 h 4581837"/>
              <a:gd name="connsiteX20" fmla="*/ 1144249 w 1492027"/>
              <a:gd name="connsiteY20" fmla="*/ 3919928 h 4581837"/>
              <a:gd name="connsiteX21" fmla="*/ 1301600 w 1492027"/>
              <a:gd name="connsiteY21" fmla="*/ 4174933 h 4581837"/>
              <a:gd name="connsiteX22" fmla="*/ 1299503 w 1492027"/>
              <a:gd name="connsiteY22" fmla="*/ 4365784 h 4581837"/>
              <a:gd name="connsiteX23" fmla="*/ 1476531 w 1492027"/>
              <a:gd name="connsiteY23" fmla="*/ 4520784 h 4581837"/>
              <a:gd name="connsiteX24" fmla="*/ 1392481 w 1492027"/>
              <a:gd name="connsiteY24" fmla="*/ 3999463 h 4581837"/>
              <a:gd name="connsiteX25" fmla="*/ 1339910 w 1492027"/>
              <a:gd name="connsiteY25" fmla="*/ 3683338 h 4581837"/>
              <a:gd name="connsiteX0" fmla="*/ 1340371 w 1492027"/>
              <a:gd name="connsiteY0" fmla="*/ 3400269 h 4581837"/>
              <a:gd name="connsiteX1" fmla="*/ 1204210 w 1492027"/>
              <a:gd name="connsiteY1" fmla="*/ 2840637 h 4581837"/>
              <a:gd name="connsiteX2" fmla="*/ 949377 w 1492027"/>
              <a:gd name="connsiteY2" fmla="*/ 2720715 h 4581837"/>
              <a:gd name="connsiteX3" fmla="*/ 1025578 w 1492027"/>
              <a:gd name="connsiteY3" fmla="*/ 2568316 h 4581837"/>
              <a:gd name="connsiteX4" fmla="*/ 1084289 w 1492027"/>
              <a:gd name="connsiteY4" fmla="*/ 2286000 h 4581837"/>
              <a:gd name="connsiteX5" fmla="*/ 1174230 w 1492027"/>
              <a:gd name="connsiteY5" fmla="*/ 1731364 h 4581837"/>
              <a:gd name="connsiteX6" fmla="*/ 1174230 w 1492027"/>
              <a:gd name="connsiteY6" fmla="*/ 1041817 h 4581837"/>
              <a:gd name="connsiteX7" fmla="*/ 1159240 w 1492027"/>
              <a:gd name="connsiteY7" fmla="*/ 562132 h 4581837"/>
              <a:gd name="connsiteX8" fmla="*/ 979358 w 1492027"/>
              <a:gd name="connsiteY8" fmla="*/ 277319 h 4581837"/>
              <a:gd name="connsiteX9" fmla="*/ 784485 w 1492027"/>
              <a:gd name="connsiteY9" fmla="*/ 157397 h 4581837"/>
              <a:gd name="connsiteX10" fmla="*/ 529653 w 1492027"/>
              <a:gd name="connsiteY10" fmla="*/ 52466 h 4581837"/>
              <a:gd name="connsiteX11" fmla="*/ 214859 w 1492027"/>
              <a:gd name="connsiteY11" fmla="*/ 472191 h 4581837"/>
              <a:gd name="connsiteX12" fmla="*/ 19987 w 1492027"/>
              <a:gd name="connsiteY12" fmla="*/ 1266669 h 4581837"/>
              <a:gd name="connsiteX13" fmla="*/ 94938 w 1492027"/>
              <a:gd name="connsiteY13" fmla="*/ 1821305 h 4581837"/>
              <a:gd name="connsiteX14" fmla="*/ 199869 w 1492027"/>
              <a:gd name="connsiteY14" fmla="*/ 2300991 h 4581837"/>
              <a:gd name="connsiteX15" fmla="*/ 454702 w 1492027"/>
              <a:gd name="connsiteY15" fmla="*/ 2465882 h 4581837"/>
              <a:gd name="connsiteX16" fmla="*/ 739515 w 1492027"/>
              <a:gd name="connsiteY16" fmla="*/ 2705725 h 4581837"/>
              <a:gd name="connsiteX17" fmla="*/ 874426 w 1492027"/>
              <a:gd name="connsiteY17" fmla="*/ 3095469 h 4581837"/>
              <a:gd name="connsiteX18" fmla="*/ 874426 w 1492027"/>
              <a:gd name="connsiteY18" fmla="*/ 3455233 h 4581837"/>
              <a:gd name="connsiteX19" fmla="*/ 1009338 w 1492027"/>
              <a:gd name="connsiteY19" fmla="*/ 3680086 h 4581837"/>
              <a:gd name="connsiteX20" fmla="*/ 1144249 w 1492027"/>
              <a:gd name="connsiteY20" fmla="*/ 3919928 h 4581837"/>
              <a:gd name="connsiteX21" fmla="*/ 1301600 w 1492027"/>
              <a:gd name="connsiteY21" fmla="*/ 4174933 h 4581837"/>
              <a:gd name="connsiteX22" fmla="*/ 1299503 w 1492027"/>
              <a:gd name="connsiteY22" fmla="*/ 4365784 h 4581837"/>
              <a:gd name="connsiteX23" fmla="*/ 1476531 w 1492027"/>
              <a:gd name="connsiteY23" fmla="*/ 4520784 h 4581837"/>
              <a:gd name="connsiteX24" fmla="*/ 1392481 w 1492027"/>
              <a:gd name="connsiteY24" fmla="*/ 3999463 h 4581837"/>
              <a:gd name="connsiteX25" fmla="*/ 1339910 w 1492027"/>
              <a:gd name="connsiteY25" fmla="*/ 3683338 h 4581837"/>
              <a:gd name="connsiteX0" fmla="*/ 1340371 w 1492027"/>
              <a:gd name="connsiteY0" fmla="*/ 3400269 h 4581837"/>
              <a:gd name="connsiteX1" fmla="*/ 1204210 w 1492027"/>
              <a:gd name="connsiteY1" fmla="*/ 2840637 h 4581837"/>
              <a:gd name="connsiteX2" fmla="*/ 949377 w 1492027"/>
              <a:gd name="connsiteY2" fmla="*/ 2720715 h 4581837"/>
              <a:gd name="connsiteX3" fmla="*/ 1025578 w 1492027"/>
              <a:gd name="connsiteY3" fmla="*/ 2568316 h 4581837"/>
              <a:gd name="connsiteX4" fmla="*/ 1084289 w 1492027"/>
              <a:gd name="connsiteY4" fmla="*/ 2286000 h 4581837"/>
              <a:gd name="connsiteX5" fmla="*/ 1174230 w 1492027"/>
              <a:gd name="connsiteY5" fmla="*/ 1731364 h 4581837"/>
              <a:gd name="connsiteX6" fmla="*/ 1174230 w 1492027"/>
              <a:gd name="connsiteY6" fmla="*/ 1041817 h 4581837"/>
              <a:gd name="connsiteX7" fmla="*/ 1159240 w 1492027"/>
              <a:gd name="connsiteY7" fmla="*/ 562132 h 4581837"/>
              <a:gd name="connsiteX8" fmla="*/ 979358 w 1492027"/>
              <a:gd name="connsiteY8" fmla="*/ 277319 h 4581837"/>
              <a:gd name="connsiteX9" fmla="*/ 784485 w 1492027"/>
              <a:gd name="connsiteY9" fmla="*/ 157397 h 4581837"/>
              <a:gd name="connsiteX10" fmla="*/ 529653 w 1492027"/>
              <a:gd name="connsiteY10" fmla="*/ 52466 h 4581837"/>
              <a:gd name="connsiteX11" fmla="*/ 214859 w 1492027"/>
              <a:gd name="connsiteY11" fmla="*/ 472191 h 4581837"/>
              <a:gd name="connsiteX12" fmla="*/ 19987 w 1492027"/>
              <a:gd name="connsiteY12" fmla="*/ 1266669 h 4581837"/>
              <a:gd name="connsiteX13" fmla="*/ 94938 w 1492027"/>
              <a:gd name="connsiteY13" fmla="*/ 1821305 h 4581837"/>
              <a:gd name="connsiteX14" fmla="*/ 199869 w 1492027"/>
              <a:gd name="connsiteY14" fmla="*/ 2300991 h 4581837"/>
              <a:gd name="connsiteX15" fmla="*/ 454702 w 1492027"/>
              <a:gd name="connsiteY15" fmla="*/ 2465882 h 4581837"/>
              <a:gd name="connsiteX16" fmla="*/ 739515 w 1492027"/>
              <a:gd name="connsiteY16" fmla="*/ 2705725 h 4581837"/>
              <a:gd name="connsiteX17" fmla="*/ 874426 w 1492027"/>
              <a:gd name="connsiteY17" fmla="*/ 3095469 h 4581837"/>
              <a:gd name="connsiteX18" fmla="*/ 874426 w 1492027"/>
              <a:gd name="connsiteY18" fmla="*/ 3455233 h 4581837"/>
              <a:gd name="connsiteX19" fmla="*/ 1009338 w 1492027"/>
              <a:gd name="connsiteY19" fmla="*/ 3680086 h 4581837"/>
              <a:gd name="connsiteX20" fmla="*/ 1144249 w 1492027"/>
              <a:gd name="connsiteY20" fmla="*/ 3919928 h 4581837"/>
              <a:gd name="connsiteX21" fmla="*/ 1301600 w 1492027"/>
              <a:gd name="connsiteY21" fmla="*/ 4174933 h 4581837"/>
              <a:gd name="connsiteX22" fmla="*/ 1299503 w 1492027"/>
              <a:gd name="connsiteY22" fmla="*/ 4365784 h 4581837"/>
              <a:gd name="connsiteX23" fmla="*/ 1476531 w 1492027"/>
              <a:gd name="connsiteY23" fmla="*/ 4520784 h 4581837"/>
              <a:gd name="connsiteX24" fmla="*/ 1392481 w 1492027"/>
              <a:gd name="connsiteY24" fmla="*/ 3999463 h 4581837"/>
              <a:gd name="connsiteX25" fmla="*/ 1339910 w 1492027"/>
              <a:gd name="connsiteY25" fmla="*/ 3683338 h 4581837"/>
              <a:gd name="connsiteX0" fmla="*/ 1340371 w 1492027"/>
              <a:gd name="connsiteY0" fmla="*/ 3400269 h 4581837"/>
              <a:gd name="connsiteX1" fmla="*/ 1204210 w 1492027"/>
              <a:gd name="connsiteY1" fmla="*/ 2840637 h 4581837"/>
              <a:gd name="connsiteX2" fmla="*/ 1025578 w 1492027"/>
              <a:gd name="connsiteY2" fmla="*/ 2568316 h 4581837"/>
              <a:gd name="connsiteX3" fmla="*/ 1084289 w 1492027"/>
              <a:gd name="connsiteY3" fmla="*/ 2286000 h 4581837"/>
              <a:gd name="connsiteX4" fmla="*/ 1174230 w 1492027"/>
              <a:gd name="connsiteY4" fmla="*/ 1731364 h 4581837"/>
              <a:gd name="connsiteX5" fmla="*/ 1174230 w 1492027"/>
              <a:gd name="connsiteY5" fmla="*/ 1041817 h 4581837"/>
              <a:gd name="connsiteX6" fmla="*/ 1159240 w 1492027"/>
              <a:gd name="connsiteY6" fmla="*/ 562132 h 4581837"/>
              <a:gd name="connsiteX7" fmla="*/ 979358 w 1492027"/>
              <a:gd name="connsiteY7" fmla="*/ 277319 h 4581837"/>
              <a:gd name="connsiteX8" fmla="*/ 784485 w 1492027"/>
              <a:gd name="connsiteY8" fmla="*/ 157397 h 4581837"/>
              <a:gd name="connsiteX9" fmla="*/ 529653 w 1492027"/>
              <a:gd name="connsiteY9" fmla="*/ 52466 h 4581837"/>
              <a:gd name="connsiteX10" fmla="*/ 214859 w 1492027"/>
              <a:gd name="connsiteY10" fmla="*/ 472191 h 4581837"/>
              <a:gd name="connsiteX11" fmla="*/ 19987 w 1492027"/>
              <a:gd name="connsiteY11" fmla="*/ 1266669 h 4581837"/>
              <a:gd name="connsiteX12" fmla="*/ 94938 w 1492027"/>
              <a:gd name="connsiteY12" fmla="*/ 1821305 h 4581837"/>
              <a:gd name="connsiteX13" fmla="*/ 199869 w 1492027"/>
              <a:gd name="connsiteY13" fmla="*/ 2300991 h 4581837"/>
              <a:gd name="connsiteX14" fmla="*/ 454702 w 1492027"/>
              <a:gd name="connsiteY14" fmla="*/ 2465882 h 4581837"/>
              <a:gd name="connsiteX15" fmla="*/ 739515 w 1492027"/>
              <a:gd name="connsiteY15" fmla="*/ 2705725 h 4581837"/>
              <a:gd name="connsiteX16" fmla="*/ 874426 w 1492027"/>
              <a:gd name="connsiteY16" fmla="*/ 3095469 h 4581837"/>
              <a:gd name="connsiteX17" fmla="*/ 874426 w 1492027"/>
              <a:gd name="connsiteY17" fmla="*/ 3455233 h 4581837"/>
              <a:gd name="connsiteX18" fmla="*/ 1009338 w 1492027"/>
              <a:gd name="connsiteY18" fmla="*/ 3680086 h 4581837"/>
              <a:gd name="connsiteX19" fmla="*/ 1144249 w 1492027"/>
              <a:gd name="connsiteY19" fmla="*/ 3919928 h 4581837"/>
              <a:gd name="connsiteX20" fmla="*/ 1301600 w 1492027"/>
              <a:gd name="connsiteY20" fmla="*/ 4174933 h 4581837"/>
              <a:gd name="connsiteX21" fmla="*/ 1299503 w 1492027"/>
              <a:gd name="connsiteY21" fmla="*/ 4365784 h 4581837"/>
              <a:gd name="connsiteX22" fmla="*/ 1476531 w 1492027"/>
              <a:gd name="connsiteY22" fmla="*/ 4520784 h 4581837"/>
              <a:gd name="connsiteX23" fmla="*/ 1392481 w 1492027"/>
              <a:gd name="connsiteY23" fmla="*/ 3999463 h 4581837"/>
              <a:gd name="connsiteX24" fmla="*/ 1339910 w 1492027"/>
              <a:gd name="connsiteY24" fmla="*/ 3683338 h 45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2027" h="4581837">
                <a:moveTo>
                  <a:pt x="1340371" y="3400269"/>
                </a:moveTo>
                <a:cubicBezTo>
                  <a:pt x="1320061" y="3276107"/>
                  <a:pt x="1256675" y="2979296"/>
                  <a:pt x="1204210" y="2840637"/>
                </a:cubicBezTo>
                <a:cubicBezTo>
                  <a:pt x="1151745" y="2701978"/>
                  <a:pt x="1045565" y="2660756"/>
                  <a:pt x="1025578" y="2568316"/>
                </a:cubicBezTo>
                <a:cubicBezTo>
                  <a:pt x="1005591" y="2475876"/>
                  <a:pt x="1059514" y="2425492"/>
                  <a:pt x="1084289" y="2286000"/>
                </a:cubicBezTo>
                <a:cubicBezTo>
                  <a:pt x="1109064" y="2146508"/>
                  <a:pt x="1159240" y="1938728"/>
                  <a:pt x="1174230" y="1731364"/>
                </a:cubicBezTo>
                <a:cubicBezTo>
                  <a:pt x="1189220" y="1524000"/>
                  <a:pt x="1176728" y="1236689"/>
                  <a:pt x="1174230" y="1041817"/>
                </a:cubicBezTo>
                <a:cubicBezTo>
                  <a:pt x="1171732" y="846945"/>
                  <a:pt x="1191719" y="689548"/>
                  <a:pt x="1159240" y="562132"/>
                </a:cubicBezTo>
                <a:cubicBezTo>
                  <a:pt x="1126761" y="434716"/>
                  <a:pt x="1041817" y="344775"/>
                  <a:pt x="979358" y="277319"/>
                </a:cubicBezTo>
                <a:cubicBezTo>
                  <a:pt x="916899" y="209863"/>
                  <a:pt x="859436" y="194872"/>
                  <a:pt x="784485" y="157397"/>
                </a:cubicBezTo>
                <a:cubicBezTo>
                  <a:pt x="709534" y="119922"/>
                  <a:pt x="624591" y="0"/>
                  <a:pt x="529653" y="52466"/>
                </a:cubicBezTo>
                <a:cubicBezTo>
                  <a:pt x="434715" y="104932"/>
                  <a:pt x="299803" y="269824"/>
                  <a:pt x="214859" y="472191"/>
                </a:cubicBezTo>
                <a:cubicBezTo>
                  <a:pt x="129915" y="674558"/>
                  <a:pt x="39974" y="1041817"/>
                  <a:pt x="19987" y="1266669"/>
                </a:cubicBezTo>
                <a:cubicBezTo>
                  <a:pt x="0" y="1491521"/>
                  <a:pt x="64958" y="1648918"/>
                  <a:pt x="94938" y="1821305"/>
                </a:cubicBezTo>
                <a:cubicBezTo>
                  <a:pt x="124918" y="1993692"/>
                  <a:pt x="139908" y="2193562"/>
                  <a:pt x="199869" y="2300991"/>
                </a:cubicBezTo>
                <a:cubicBezTo>
                  <a:pt x="259830" y="2408420"/>
                  <a:pt x="364761" y="2398426"/>
                  <a:pt x="454702" y="2465882"/>
                </a:cubicBezTo>
                <a:cubicBezTo>
                  <a:pt x="544643" y="2533338"/>
                  <a:pt x="669561" y="2600794"/>
                  <a:pt x="739515" y="2705725"/>
                </a:cubicBezTo>
                <a:cubicBezTo>
                  <a:pt x="809469" y="2810656"/>
                  <a:pt x="851941" y="2970551"/>
                  <a:pt x="874426" y="3095469"/>
                </a:cubicBezTo>
                <a:cubicBezTo>
                  <a:pt x="896911" y="3220387"/>
                  <a:pt x="851941" y="3357797"/>
                  <a:pt x="874426" y="3455233"/>
                </a:cubicBezTo>
                <a:cubicBezTo>
                  <a:pt x="896911" y="3552669"/>
                  <a:pt x="964368" y="3602637"/>
                  <a:pt x="1009338" y="3680086"/>
                </a:cubicBezTo>
                <a:cubicBezTo>
                  <a:pt x="1054308" y="3757535"/>
                  <a:pt x="1095539" y="3837454"/>
                  <a:pt x="1144249" y="3919928"/>
                </a:cubicBezTo>
                <a:cubicBezTo>
                  <a:pt x="1192959" y="4002402"/>
                  <a:pt x="1275724" y="4100624"/>
                  <a:pt x="1301600" y="4174933"/>
                </a:cubicBezTo>
                <a:cubicBezTo>
                  <a:pt x="1327476" y="4249242"/>
                  <a:pt x="1270348" y="4308142"/>
                  <a:pt x="1299503" y="4365784"/>
                </a:cubicBezTo>
                <a:cubicBezTo>
                  <a:pt x="1328658" y="4423426"/>
                  <a:pt x="1461035" y="4581837"/>
                  <a:pt x="1476531" y="4520784"/>
                </a:cubicBezTo>
                <a:cubicBezTo>
                  <a:pt x="1492027" y="4459731"/>
                  <a:pt x="1415251" y="4139037"/>
                  <a:pt x="1392481" y="3999463"/>
                </a:cubicBezTo>
                <a:cubicBezTo>
                  <a:pt x="1382321" y="3907277"/>
                  <a:pt x="1350862" y="3749197"/>
                  <a:pt x="1339910" y="3683338"/>
                </a:cubicBezTo>
              </a:path>
            </a:pathLst>
          </a:cu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2514600" y="1524000"/>
            <a:ext cx="3352800" cy="533400"/>
            <a:chOff x="2057400" y="1524000"/>
            <a:chExt cx="4114800" cy="533400"/>
          </a:xfrm>
        </p:grpSpPr>
        <p:sp>
          <p:nvSpPr>
            <p:cNvPr id="36" name="Rectangle 35"/>
            <p:cNvSpPr/>
            <p:nvPr/>
          </p:nvSpPr>
          <p:spPr>
            <a:xfrm>
              <a:off x="2057400" y="1524000"/>
              <a:ext cx="4038599" cy="5334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2057400" y="1524000"/>
              <a:ext cx="41148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2514600" y="2231136"/>
            <a:ext cx="6324600" cy="381000"/>
            <a:chOff x="2057400" y="2209800"/>
            <a:chExt cx="7086600" cy="381000"/>
          </a:xfrm>
        </p:grpSpPr>
        <p:sp>
          <p:nvSpPr>
            <p:cNvPr id="34" name="Rectangle 33"/>
            <p:cNvSpPr/>
            <p:nvPr/>
          </p:nvSpPr>
          <p:spPr>
            <a:xfrm>
              <a:off x="2057400" y="2209800"/>
              <a:ext cx="7086600" cy="3810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2057400" y="2209800"/>
              <a:ext cx="70866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2057400" y="5334000"/>
            <a:ext cx="4191000" cy="3810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057400" y="4724400"/>
            <a:ext cx="7086600" cy="1524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057400" y="4114800"/>
            <a:ext cx="3886200" cy="2286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057400" y="3505200"/>
            <a:ext cx="5410200" cy="2286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2057400" y="3352800"/>
            <a:ext cx="1256897" cy="2362200"/>
            <a:chOff x="2057400" y="3352800"/>
            <a:chExt cx="1256897" cy="2362200"/>
          </a:xfrm>
        </p:grpSpPr>
        <p:sp>
          <p:nvSpPr>
            <p:cNvPr id="66" name="TextBox 65"/>
            <p:cNvSpPr txBox="1"/>
            <p:nvPr/>
          </p:nvSpPr>
          <p:spPr>
            <a:xfrm rot="933990">
              <a:off x="2558962" y="4034962"/>
              <a:ext cx="755335" cy="1569660"/>
            </a:xfrm>
            <a:prstGeom prst="rect">
              <a:avLst/>
            </a:prstGeom>
            <a:noFill/>
          </p:spPr>
          <p:txBody>
            <a:bodyPr wrap="none" rtlCol="0">
              <a:spAutoFit/>
            </a:bodyPr>
            <a:lstStyle/>
            <a:p>
              <a:r>
                <a:rPr lang="en-US" sz="9600" dirty="0" smtClean="0">
                  <a:solidFill>
                    <a:srgbClr val="FF0000"/>
                  </a:solidFill>
                  <a:effectLst>
                    <a:outerShdw dist="50800" dir="5400000" algn="ctr" rotWithShape="0">
                      <a:schemeClr val="tx1"/>
                    </a:outerShdw>
                  </a:effectLst>
                </a:rPr>
                <a:t>?</a:t>
              </a:r>
              <a:endParaRPr lang="en-US" sz="9600" dirty="0">
                <a:solidFill>
                  <a:srgbClr val="FF0000"/>
                </a:solidFill>
                <a:effectLst>
                  <a:outerShdw dist="50800" dir="5400000" algn="ctr" rotWithShape="0">
                    <a:schemeClr val="tx1"/>
                  </a:outerShdw>
                </a:effectLst>
              </a:endParaRPr>
            </a:p>
          </p:txBody>
        </p:sp>
        <p:sp>
          <p:nvSpPr>
            <p:cNvPr id="68" name="Rounded Rectangle 67"/>
            <p:cNvSpPr/>
            <p:nvPr/>
          </p:nvSpPr>
          <p:spPr>
            <a:xfrm>
              <a:off x="2057400" y="3352800"/>
              <a:ext cx="1219200" cy="2362200"/>
            </a:xfrm>
            <a:prstGeom prst="roundRect">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2514599" y="5867400"/>
            <a:ext cx="3520441" cy="381000"/>
            <a:chOff x="2057399" y="5867400"/>
            <a:chExt cx="4114801" cy="317500"/>
          </a:xfrm>
        </p:grpSpPr>
        <p:sp>
          <p:nvSpPr>
            <p:cNvPr id="33" name="Rectangle 32"/>
            <p:cNvSpPr/>
            <p:nvPr/>
          </p:nvSpPr>
          <p:spPr>
            <a:xfrm>
              <a:off x="2057400" y="5867400"/>
              <a:ext cx="4114800" cy="3175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2057399" y="5867400"/>
              <a:ext cx="41148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2514600" y="2852933"/>
            <a:ext cx="5557604" cy="434341"/>
            <a:chOff x="2057400" y="2840989"/>
            <a:chExt cx="6324600" cy="290061"/>
          </a:xfrm>
        </p:grpSpPr>
        <p:sp>
          <p:nvSpPr>
            <p:cNvPr id="35" name="Rectangle 34"/>
            <p:cNvSpPr/>
            <p:nvPr/>
          </p:nvSpPr>
          <p:spPr>
            <a:xfrm>
              <a:off x="2057400" y="2840989"/>
              <a:ext cx="6324600" cy="290061"/>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2057400" y="2867908"/>
              <a:ext cx="62484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70" name="TextBox 69"/>
          <p:cNvSpPr txBox="1"/>
          <p:nvPr/>
        </p:nvSpPr>
        <p:spPr>
          <a:xfrm rot="20199205">
            <a:off x="2209800" y="2590800"/>
            <a:ext cx="6107762" cy="707886"/>
          </a:xfrm>
          <a:prstGeom prst="rect">
            <a:avLst/>
          </a:prstGeom>
          <a:ln w="76200">
            <a:solidFill>
              <a:schemeClr val="tx1"/>
            </a:solidFill>
          </a:ln>
        </p:spPr>
        <p:txBody>
          <a:bodyPr wrap="none" rtlCol="0">
            <a:spAutoFit/>
          </a:bodyPr>
          <a:lstStyle/>
          <a:p>
            <a:r>
              <a:rPr lang="en-US" sz="4000" b="1" dirty="0" smtClean="0">
                <a:latin typeface="Arial" pitchFamily="34" charset="0"/>
                <a:cs typeface="Arial" pitchFamily="34" charset="0"/>
              </a:rPr>
              <a:t>Focus on Homo sapiens</a:t>
            </a:r>
          </a:p>
        </p:txBody>
      </p:sp>
      <p:sp>
        <p:nvSpPr>
          <p:cNvPr id="45" name="TextBox 44"/>
          <p:cNvSpPr txBox="1"/>
          <p:nvPr/>
        </p:nvSpPr>
        <p:spPr>
          <a:xfrm>
            <a:off x="8610600" y="4267200"/>
            <a:ext cx="540533" cy="1015663"/>
          </a:xfrm>
          <a:prstGeom prst="rect">
            <a:avLst/>
          </a:prstGeom>
          <a:noFill/>
        </p:spPr>
        <p:txBody>
          <a:bodyPr wrap="none" rtlCol="0">
            <a:spAutoFit/>
          </a:bodyPr>
          <a:lstStyle/>
          <a:p>
            <a:r>
              <a:rPr lang="en-US" sz="6000" dirty="0" smtClean="0">
                <a:solidFill>
                  <a:srgbClr val="FF0000"/>
                </a:solidFill>
                <a:effectLst>
                  <a:outerShdw dist="50800" dir="5400000" algn="ctr" rotWithShape="0">
                    <a:schemeClr val="tx1"/>
                  </a:outerShdw>
                </a:effectLst>
              </a:rPr>
              <a:t>?</a:t>
            </a:r>
            <a:endParaRPr lang="en-US" sz="6000"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2000" fill="hold"/>
                                        <p:tgtEl>
                                          <p:spTgt spid="62"/>
                                        </p:tgtEl>
                                        <p:attrNameLst>
                                          <p:attrName>ppt_x</p:attrName>
                                        </p:attrNameLst>
                                      </p:cBhvr>
                                      <p:tavLst>
                                        <p:tav tm="0">
                                          <p:val>
                                            <p:strVal val="1+#ppt_w/2"/>
                                          </p:val>
                                        </p:tav>
                                        <p:tav tm="100000">
                                          <p:val>
                                            <p:strVal val="#ppt_x"/>
                                          </p:val>
                                        </p:tav>
                                      </p:tavLst>
                                    </p:anim>
                                    <p:anim calcmode="lin" valueType="num">
                                      <p:cBhvr additive="base">
                                        <p:cTn id="8" dur="2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dissolve">
                                      <p:cBhvr>
                                        <p:cTn id="13" dur="1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right)">
                                      <p:cBhvr>
                                        <p:cTn id="18" dur="1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dissolve">
                                      <p:cBhvr>
                                        <p:cTn id="23" dur="10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right)">
                                      <p:cBhvr>
                                        <p:cTn id="28" dur="10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dissolve">
                                      <p:cBhvr>
                                        <p:cTn id="33" dur="10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right)">
                                      <p:cBhvr>
                                        <p:cTn id="38" dur="1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dissolve">
                                      <p:cBhvr>
                                        <p:cTn id="43" dur="10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right)">
                                      <p:cBhvr>
                                        <p:cTn id="48" dur="10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wipe(left)">
                                      <p:cBhvr>
                                        <p:cTn id="53" dur="1000"/>
                                        <p:tgtEl>
                                          <p:spTgt spid="6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left)">
                                      <p:cBhvr>
                                        <p:cTn id="62" dur="10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left)">
                                      <p:cBhvr>
                                        <p:cTn id="67" dur="10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left)">
                                      <p:cBhvr>
                                        <p:cTn id="72" dur="10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1000"/>
                                        <p:tgtEl>
                                          <p:spTgt spid="56"/>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10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70"/>
                                        </p:tgtEl>
                                        <p:attrNameLst>
                                          <p:attrName>style.visibility</p:attrName>
                                        </p:attrNameLst>
                                      </p:cBhvr>
                                      <p:to>
                                        <p:strVal val="visible"/>
                                      </p:to>
                                    </p:set>
                                    <p:anim calcmode="lin" valueType="num">
                                      <p:cBhvr>
                                        <p:cTn id="86" dur="1000" fill="hold"/>
                                        <p:tgtEl>
                                          <p:spTgt spid="70"/>
                                        </p:tgtEl>
                                        <p:attrNameLst>
                                          <p:attrName>ppt_w</p:attrName>
                                        </p:attrNameLst>
                                      </p:cBhvr>
                                      <p:tavLst>
                                        <p:tav tm="0">
                                          <p:val>
                                            <p:fltVal val="0"/>
                                          </p:val>
                                        </p:tav>
                                        <p:tav tm="100000">
                                          <p:val>
                                            <p:strVal val="#ppt_w"/>
                                          </p:val>
                                        </p:tav>
                                      </p:tavLst>
                                    </p:anim>
                                    <p:anim calcmode="lin" valueType="num">
                                      <p:cBhvr>
                                        <p:cTn id="87" dur="1000" fill="hold"/>
                                        <p:tgtEl>
                                          <p:spTgt spid="70"/>
                                        </p:tgtEl>
                                        <p:attrNameLst>
                                          <p:attrName>ppt_h</p:attrName>
                                        </p:attrNameLst>
                                      </p:cBhvr>
                                      <p:tavLst>
                                        <p:tav tm="0">
                                          <p:val>
                                            <p:fltVal val="0"/>
                                          </p:val>
                                        </p:tav>
                                        <p:tav tm="100000">
                                          <p:val>
                                            <p:strVal val="#ppt_h"/>
                                          </p:val>
                                        </p:tav>
                                      </p:tavLst>
                                    </p:anim>
                                    <p:animEffect transition="in" filter="fade">
                                      <p:cBhvr>
                                        <p:cTn id="88" dur="1000"/>
                                        <p:tgtEl>
                                          <p:spTgt spid="70"/>
                                        </p:tgtEl>
                                      </p:cBhvr>
                                    </p:animEffect>
                                  </p:childTnLst>
                                </p:cTn>
                              </p:par>
                              <p:par>
                                <p:cTn id="89" presetID="10" presetClass="exit" presetSubtype="0" fill="hold" grpId="1" nodeType="withEffect">
                                  <p:stCondLst>
                                    <p:cond delay="0"/>
                                  </p:stCondLst>
                                  <p:childTnLst>
                                    <p:animEffect transition="out" filter="fade">
                                      <p:cBhvr>
                                        <p:cTn id="90" dur="1000"/>
                                        <p:tgtEl>
                                          <p:spTgt spid="45"/>
                                        </p:tgtEl>
                                      </p:cBhvr>
                                    </p:animEffect>
                                    <p:set>
                                      <p:cBhvr>
                                        <p:cTn id="91" dur="1" fill="hold">
                                          <p:stCondLst>
                                            <p:cond delay="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70" grpId="0" animBg="1"/>
      <p:bldP spid="45" grpId="0"/>
      <p:bldP spid="45" grpId="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581400" y="-109728"/>
            <a:ext cx="6477000" cy="6891528"/>
            <a:chOff x="3886200" y="-109728"/>
            <a:chExt cx="6477000" cy="6891528"/>
          </a:xfrm>
        </p:grpSpPr>
        <p:grpSp>
          <p:nvGrpSpPr>
            <p:cNvPr id="6" name="Group 36"/>
            <p:cNvGrpSpPr/>
            <p:nvPr/>
          </p:nvGrpSpPr>
          <p:grpSpPr>
            <a:xfrm>
              <a:off x="3886200" y="-109728"/>
              <a:ext cx="6477000" cy="6891528"/>
              <a:chOff x="3886200" y="-109728"/>
              <a:chExt cx="6477000" cy="6891528"/>
            </a:xfrm>
          </p:grpSpPr>
          <p:pic>
            <p:nvPicPr>
              <p:cNvPr id="10" name="Picture 2" descr="http://upload.wikimedia.org/wikipedia/commons/3/3a/Humanevolutionchart.png"/>
              <p:cNvPicPr>
                <a:picLocks noChangeAspect="1" noChangeArrowheads="1"/>
              </p:cNvPicPr>
              <p:nvPr/>
            </p:nvPicPr>
            <p:blipFill>
              <a:blip r:embed="rId2" cstate="print"/>
              <a:srcRect r="-611" b="51749"/>
              <a:stretch>
                <a:fillRect/>
              </a:stretch>
            </p:blipFill>
            <p:spPr bwMode="auto">
              <a:xfrm>
                <a:off x="3886200" y="-109728"/>
                <a:ext cx="6477000" cy="6858000"/>
              </a:xfrm>
              <a:prstGeom prst="rect">
                <a:avLst/>
              </a:prstGeom>
              <a:noFill/>
              <a:ln w="25400">
                <a:noFill/>
              </a:ln>
            </p:spPr>
          </p:pic>
          <p:pic>
            <p:nvPicPr>
              <p:cNvPr id="11"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5105400" y="2286000"/>
                <a:ext cx="609600" cy="381000"/>
              </a:xfrm>
              <a:prstGeom prst="rect">
                <a:avLst/>
              </a:prstGeom>
              <a:noFill/>
              <a:ln w="25400">
                <a:noFill/>
              </a:ln>
            </p:spPr>
          </p:pic>
          <p:pic>
            <p:nvPicPr>
              <p:cNvPr id="12"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6629400" y="1524000"/>
                <a:ext cx="609600" cy="457200"/>
              </a:xfrm>
              <a:prstGeom prst="rect">
                <a:avLst/>
              </a:prstGeom>
              <a:noFill/>
              <a:ln w="25400">
                <a:noFill/>
              </a:ln>
            </p:spPr>
          </p:pic>
          <p:pic>
            <p:nvPicPr>
              <p:cNvPr id="13"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6553200" y="3962400"/>
                <a:ext cx="762000" cy="457200"/>
              </a:xfrm>
              <a:prstGeom prst="rect">
                <a:avLst/>
              </a:prstGeom>
              <a:noFill/>
              <a:ln w="25400">
                <a:noFill/>
              </a:ln>
            </p:spPr>
          </p:pic>
          <p:pic>
            <p:nvPicPr>
              <p:cNvPr id="14" name="Picture 2" descr="http://upload.wikimedia.org/wikipedia/commons/3/3a/Humanevolutionchart.png"/>
              <p:cNvPicPr>
                <a:picLocks noChangeAspect="1" noChangeArrowheads="1"/>
              </p:cNvPicPr>
              <p:nvPr/>
            </p:nvPicPr>
            <p:blipFill>
              <a:blip r:embed="rId2" cstate="print"/>
              <a:srcRect l="68729" t="50003" r="20643" b="46200"/>
              <a:stretch>
                <a:fillRect/>
              </a:stretch>
            </p:blipFill>
            <p:spPr bwMode="auto">
              <a:xfrm>
                <a:off x="8305800" y="4343400"/>
                <a:ext cx="762000" cy="609600"/>
              </a:xfrm>
              <a:prstGeom prst="rect">
                <a:avLst/>
              </a:prstGeom>
              <a:noFill/>
              <a:ln w="25400">
                <a:noFill/>
              </a:ln>
            </p:spPr>
          </p:pic>
          <p:pic>
            <p:nvPicPr>
              <p:cNvPr id="15" name="Picture 14" descr="http://upload.wikimedia.org/wikipedia/commons/3/3a/Humanevolutionchart.png"/>
              <p:cNvPicPr>
                <a:picLocks noChangeAspect="1" noChangeArrowheads="1"/>
              </p:cNvPicPr>
              <p:nvPr/>
            </p:nvPicPr>
            <p:blipFill>
              <a:blip r:embed="rId2" cstate="print"/>
              <a:srcRect l="27826" t="51554" r="58776" b="45455"/>
              <a:stretch>
                <a:fillRect/>
              </a:stretch>
            </p:blipFill>
            <p:spPr bwMode="auto">
              <a:xfrm>
                <a:off x="5715000" y="6274981"/>
                <a:ext cx="990600" cy="506819"/>
              </a:xfrm>
              <a:prstGeom prst="rect">
                <a:avLst/>
              </a:prstGeom>
              <a:noFill/>
              <a:ln w="25400">
                <a:noFill/>
              </a:ln>
            </p:spPr>
          </p:pic>
        </p:grpSp>
        <p:grpSp>
          <p:nvGrpSpPr>
            <p:cNvPr id="7" name="Group 60"/>
            <p:cNvGrpSpPr/>
            <p:nvPr/>
          </p:nvGrpSpPr>
          <p:grpSpPr>
            <a:xfrm>
              <a:off x="3886200" y="0"/>
              <a:ext cx="990600" cy="1295400"/>
              <a:chOff x="3886200" y="0"/>
              <a:chExt cx="990600" cy="1295400"/>
            </a:xfrm>
          </p:grpSpPr>
          <p:pic>
            <p:nvPicPr>
              <p:cNvPr id="8" name="Picture 2" descr="http://upload.wikimedia.org/wikipedia/commons/3/3a/Humanevolutionchart.png"/>
              <p:cNvPicPr>
                <a:picLocks noChangeAspect="1" noChangeArrowheads="1"/>
              </p:cNvPicPr>
              <p:nvPr/>
            </p:nvPicPr>
            <p:blipFill>
              <a:blip r:embed="rId2" cstate="print"/>
              <a:srcRect l="85024" t="74684" r="806" b="16455"/>
              <a:stretch>
                <a:fillRect/>
              </a:stretch>
            </p:blipFill>
            <p:spPr bwMode="auto">
              <a:xfrm>
                <a:off x="3886200" y="0"/>
                <a:ext cx="990600" cy="1143000"/>
              </a:xfrm>
              <a:prstGeom prst="rect">
                <a:avLst/>
              </a:prstGeom>
              <a:noFill/>
              <a:ln w="25400">
                <a:noFill/>
              </a:ln>
            </p:spPr>
          </p:pic>
          <p:sp>
            <p:nvSpPr>
              <p:cNvPr id="9" name="TextBox 8"/>
              <p:cNvSpPr txBox="1"/>
              <p:nvPr/>
            </p:nvSpPr>
            <p:spPr>
              <a:xfrm>
                <a:off x="3962400" y="926068"/>
                <a:ext cx="673582" cy="369332"/>
              </a:xfrm>
              <a:prstGeom prst="rect">
                <a:avLst/>
              </a:prstGeom>
              <a:noFill/>
            </p:spPr>
            <p:txBody>
              <a:bodyPr wrap="none" rtlCol="0">
                <a:spAutoFit/>
              </a:bodyPr>
              <a:lstStyle/>
              <a:p>
                <a:pPr algn="ctr"/>
                <a:r>
                  <a:rPr lang="en-US" b="1" dirty="0" smtClean="0"/>
                  <a:t>TIME</a:t>
                </a:r>
                <a:endParaRPr lang="en-US" b="1" dirty="0"/>
              </a:p>
            </p:txBody>
          </p:sp>
        </p:grpSp>
      </p:grpSp>
      <p:grpSp>
        <p:nvGrpSpPr>
          <p:cNvPr id="45" name="Group 44"/>
          <p:cNvGrpSpPr/>
          <p:nvPr/>
        </p:nvGrpSpPr>
        <p:grpSpPr>
          <a:xfrm>
            <a:off x="-347472" y="0"/>
            <a:ext cx="9543513" cy="6851118"/>
            <a:chOff x="-347472" y="0"/>
            <a:chExt cx="9543513" cy="6851118"/>
          </a:xfrm>
        </p:grpSpPr>
        <p:grpSp>
          <p:nvGrpSpPr>
            <p:cNvPr id="46" name="Group 1"/>
            <p:cNvGrpSpPr>
              <a:grpSpLocks noChangeAspect="1"/>
            </p:cNvGrpSpPr>
            <p:nvPr/>
          </p:nvGrpSpPr>
          <p:grpSpPr>
            <a:xfrm>
              <a:off x="-347472" y="758952"/>
              <a:ext cx="4214446" cy="6092166"/>
              <a:chOff x="0" y="378738"/>
              <a:chExt cx="2057400" cy="2974062"/>
            </a:xfrm>
          </p:grpSpPr>
          <p:pic>
            <p:nvPicPr>
              <p:cNvPr id="74" name="Picture 4" descr="http://upload.wikimedia.org/wikipedia/commons/c/c9/Co2_glacial_cycles_800k.png"/>
              <p:cNvPicPr>
                <a:picLocks noChangeAspect="1" noChangeArrowheads="1"/>
              </p:cNvPicPr>
              <p:nvPr/>
            </p:nvPicPr>
            <p:blipFill>
              <a:blip r:embed="rId3" cstate="print"/>
              <a:srcRect/>
              <a:stretch>
                <a:fillRect/>
              </a:stretch>
            </p:blipFill>
            <p:spPr bwMode="auto">
              <a:xfrm rot="16200000">
                <a:off x="-342900" y="952500"/>
                <a:ext cx="2743200" cy="2057400"/>
              </a:xfrm>
              <a:prstGeom prst="rect">
                <a:avLst/>
              </a:prstGeom>
              <a:noFill/>
            </p:spPr>
          </p:pic>
          <p:sp>
            <p:nvSpPr>
              <p:cNvPr id="75" name="TextBox 74"/>
              <p:cNvSpPr txBox="1"/>
              <p:nvPr/>
            </p:nvSpPr>
            <p:spPr>
              <a:xfrm>
                <a:off x="0" y="378738"/>
                <a:ext cx="2045525" cy="233830"/>
              </a:xfrm>
              <a:prstGeom prst="rect">
                <a:avLst/>
              </a:prstGeom>
              <a:solidFill>
                <a:srgbClr val="97E4FF"/>
              </a:solidFill>
            </p:spPr>
            <p:txBody>
              <a:bodyPr wrap="square" rtlCol="0">
                <a:spAutoFit/>
              </a:bodyPr>
              <a:lstStyle/>
              <a:p>
                <a:pPr algn="ctr"/>
                <a:r>
                  <a:rPr lang="en-US" sz="2400" b="1" dirty="0" smtClean="0">
                    <a:latin typeface="Arial" pitchFamily="34" charset="0"/>
                    <a:cs typeface="Arial" pitchFamily="34" charset="0"/>
                  </a:rPr>
                  <a:t>Continental Glaciation</a:t>
                </a:r>
              </a:p>
            </p:txBody>
          </p:sp>
        </p:grpSp>
        <p:grpSp>
          <p:nvGrpSpPr>
            <p:cNvPr id="47" name="Group 41"/>
            <p:cNvGrpSpPr/>
            <p:nvPr/>
          </p:nvGrpSpPr>
          <p:grpSpPr>
            <a:xfrm>
              <a:off x="3581400" y="762000"/>
              <a:ext cx="838200" cy="5986272"/>
              <a:chOff x="3886200" y="762000"/>
              <a:chExt cx="838200" cy="5986272"/>
            </a:xfrm>
          </p:grpSpPr>
          <p:pic>
            <p:nvPicPr>
              <p:cNvPr id="70" name="Picture 2" descr="http://upload.wikimedia.org/wikipedia/commons/3/3a/Humanevolutionchart.png"/>
              <p:cNvPicPr>
                <a:picLocks noChangeAspect="1" noChangeArrowheads="1"/>
              </p:cNvPicPr>
              <p:nvPr/>
            </p:nvPicPr>
            <p:blipFill>
              <a:blip r:embed="rId2" cstate="print"/>
              <a:srcRect t="6669" r="86980" b="51749"/>
              <a:stretch>
                <a:fillRect/>
              </a:stretch>
            </p:blipFill>
            <p:spPr bwMode="auto">
              <a:xfrm>
                <a:off x="3886200" y="838200"/>
                <a:ext cx="838200" cy="5910072"/>
              </a:xfrm>
              <a:prstGeom prst="rect">
                <a:avLst/>
              </a:prstGeom>
              <a:noFill/>
              <a:ln w="25400">
                <a:noFill/>
              </a:ln>
            </p:spPr>
          </p:pic>
          <p:grpSp>
            <p:nvGrpSpPr>
              <p:cNvPr id="71" name="Group 60"/>
              <p:cNvGrpSpPr/>
              <p:nvPr/>
            </p:nvGrpSpPr>
            <p:grpSpPr>
              <a:xfrm>
                <a:off x="3886200" y="762000"/>
                <a:ext cx="838200" cy="533400"/>
                <a:chOff x="3886200" y="762000"/>
                <a:chExt cx="838200" cy="533400"/>
              </a:xfrm>
            </p:grpSpPr>
            <p:pic>
              <p:nvPicPr>
                <p:cNvPr id="72" name="Picture 2" descr="http://upload.wikimedia.org/wikipedia/commons/3/3a/Humanevolutionchart.png"/>
                <p:cNvPicPr>
                  <a:picLocks noChangeAspect="1" noChangeArrowheads="1"/>
                </p:cNvPicPr>
                <p:nvPr/>
              </p:nvPicPr>
              <p:blipFill>
                <a:blip r:embed="rId2" cstate="print"/>
                <a:srcRect l="85024" t="74684" r="806" b="16455"/>
                <a:stretch>
                  <a:fillRect/>
                </a:stretch>
              </p:blipFill>
              <p:spPr bwMode="auto">
                <a:xfrm>
                  <a:off x="3886200" y="762000"/>
                  <a:ext cx="838200" cy="457200"/>
                </a:xfrm>
                <a:prstGeom prst="rect">
                  <a:avLst/>
                </a:prstGeom>
                <a:noFill/>
                <a:ln w="25400">
                  <a:noFill/>
                </a:ln>
              </p:spPr>
            </p:pic>
            <p:sp>
              <p:nvSpPr>
                <p:cNvPr id="73" name="TextBox 72"/>
                <p:cNvSpPr txBox="1"/>
                <p:nvPr/>
              </p:nvSpPr>
              <p:spPr>
                <a:xfrm>
                  <a:off x="3962400" y="926068"/>
                  <a:ext cx="673582" cy="369332"/>
                </a:xfrm>
                <a:prstGeom prst="rect">
                  <a:avLst/>
                </a:prstGeom>
                <a:noFill/>
              </p:spPr>
              <p:txBody>
                <a:bodyPr wrap="none" rtlCol="0">
                  <a:spAutoFit/>
                </a:bodyPr>
                <a:lstStyle/>
                <a:p>
                  <a:pPr algn="ctr"/>
                  <a:r>
                    <a:rPr lang="en-US" b="1" dirty="0" smtClean="0"/>
                    <a:t>TIME</a:t>
                  </a:r>
                  <a:endParaRPr lang="en-US" b="1" dirty="0"/>
                </a:p>
              </p:txBody>
            </p:sp>
          </p:grpSp>
        </p:grpSp>
        <p:sp>
          <p:nvSpPr>
            <p:cNvPr id="48" name="TextBox 47"/>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49" name="TextBox 48"/>
            <p:cNvSpPr txBox="1"/>
            <p:nvPr/>
          </p:nvSpPr>
          <p:spPr>
            <a:xfrm>
              <a:off x="6395274" y="0"/>
              <a:ext cx="2800767" cy="830997"/>
            </a:xfrm>
            <a:prstGeom prst="rect">
              <a:avLst/>
            </a:prstGeom>
            <a:solidFill>
              <a:schemeClr val="tx1"/>
            </a:solidFill>
          </p:spPr>
          <p:txBody>
            <a:bodyPr wrap="none" rtlCol="0">
              <a:spAutoFit/>
            </a:bodyPr>
            <a:lstStyle/>
            <a:p>
              <a:endParaRPr lang="en-US" sz="600" b="1" dirty="0" smtClean="0">
                <a:solidFill>
                  <a:schemeClr val="bg1"/>
                </a:solidFill>
                <a:latin typeface="Arial" pitchFamily="34" charset="0"/>
                <a:cs typeface="Arial" pitchFamily="34" charset="0"/>
              </a:endParaRPr>
            </a:p>
            <a:p>
              <a:r>
                <a:rPr lang="en-US" sz="3600" b="1" dirty="0" smtClean="0">
                  <a:solidFill>
                    <a:schemeClr val="bg1"/>
                  </a:solidFill>
                  <a:latin typeface="Arial" pitchFamily="34" charset="0"/>
                  <a:cs typeface="Arial" pitchFamily="34" charset="0"/>
                </a:rPr>
                <a:t>Extinctions </a:t>
              </a:r>
            </a:p>
            <a:p>
              <a:endParaRPr lang="en-US" sz="600" b="1" dirty="0" smtClean="0">
                <a:solidFill>
                  <a:schemeClr val="bg1"/>
                </a:solidFill>
                <a:latin typeface="Arial" pitchFamily="34" charset="0"/>
                <a:cs typeface="Arial" pitchFamily="34" charset="0"/>
              </a:endParaRPr>
            </a:p>
          </p:txBody>
        </p:sp>
        <p:sp>
          <p:nvSpPr>
            <p:cNvPr id="50" name="Freeform 49"/>
            <p:cNvSpPr/>
            <p:nvPr/>
          </p:nvSpPr>
          <p:spPr>
            <a:xfrm>
              <a:off x="4966741" y="5736236"/>
              <a:ext cx="1746354" cy="1054308"/>
            </a:xfrm>
            <a:custGeom>
              <a:avLst/>
              <a:gdLst>
                <a:gd name="connsiteX0" fmla="*/ 184879 w 1746354"/>
                <a:gd name="connsiteY0" fmla="*/ 979357 h 1054308"/>
                <a:gd name="connsiteX1" fmla="*/ 304800 w 1746354"/>
                <a:gd name="connsiteY1" fmla="*/ 529653 h 1054308"/>
                <a:gd name="connsiteX2" fmla="*/ 439711 w 1746354"/>
                <a:gd name="connsiteY2" fmla="*/ 79948 h 1054308"/>
                <a:gd name="connsiteX3" fmla="*/ 514662 w 1746354"/>
                <a:gd name="connsiteY3" fmla="*/ 49967 h 1054308"/>
                <a:gd name="connsiteX4" fmla="*/ 829456 w 1746354"/>
                <a:gd name="connsiteY4" fmla="*/ 154898 h 1054308"/>
                <a:gd name="connsiteX5" fmla="*/ 994348 w 1746354"/>
                <a:gd name="connsiteY5" fmla="*/ 169889 h 1054308"/>
                <a:gd name="connsiteX6" fmla="*/ 1279161 w 1746354"/>
                <a:gd name="connsiteY6" fmla="*/ 289810 h 1054308"/>
                <a:gd name="connsiteX7" fmla="*/ 1459043 w 1746354"/>
                <a:gd name="connsiteY7" fmla="*/ 514662 h 1054308"/>
                <a:gd name="connsiteX8" fmla="*/ 1683895 w 1746354"/>
                <a:gd name="connsiteY8" fmla="*/ 844446 h 1054308"/>
                <a:gd name="connsiteX9" fmla="*/ 1743856 w 1746354"/>
                <a:gd name="connsiteY9" fmla="*/ 949377 h 1054308"/>
                <a:gd name="connsiteX10" fmla="*/ 1698885 w 1746354"/>
                <a:gd name="connsiteY10" fmla="*/ 1009338 h 1054308"/>
                <a:gd name="connsiteX11" fmla="*/ 244839 w 1746354"/>
                <a:gd name="connsiteY11" fmla="*/ 979357 h 1054308"/>
                <a:gd name="connsiteX12" fmla="*/ 184879 w 1746354"/>
                <a:gd name="connsiteY12" fmla="*/ 979357 h 105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6354" h="1054308">
                  <a:moveTo>
                    <a:pt x="184879" y="979357"/>
                  </a:moveTo>
                  <a:cubicBezTo>
                    <a:pt x="194873" y="904406"/>
                    <a:pt x="262328" y="679554"/>
                    <a:pt x="304800" y="529653"/>
                  </a:cubicBezTo>
                  <a:cubicBezTo>
                    <a:pt x="347272" y="379752"/>
                    <a:pt x="404734" y="159896"/>
                    <a:pt x="439711" y="79948"/>
                  </a:cubicBezTo>
                  <a:cubicBezTo>
                    <a:pt x="474688" y="0"/>
                    <a:pt x="449704" y="37475"/>
                    <a:pt x="514662" y="49967"/>
                  </a:cubicBezTo>
                  <a:cubicBezTo>
                    <a:pt x="579620" y="62459"/>
                    <a:pt x="749508" y="134911"/>
                    <a:pt x="829456" y="154898"/>
                  </a:cubicBezTo>
                  <a:cubicBezTo>
                    <a:pt x="909404" y="174885"/>
                    <a:pt x="919397" y="147404"/>
                    <a:pt x="994348" y="169889"/>
                  </a:cubicBezTo>
                  <a:cubicBezTo>
                    <a:pt x="1069299" y="192374"/>
                    <a:pt x="1201712" y="232348"/>
                    <a:pt x="1279161" y="289810"/>
                  </a:cubicBezTo>
                  <a:cubicBezTo>
                    <a:pt x="1356610" y="347272"/>
                    <a:pt x="1391587" y="422223"/>
                    <a:pt x="1459043" y="514662"/>
                  </a:cubicBezTo>
                  <a:cubicBezTo>
                    <a:pt x="1526499" y="607101"/>
                    <a:pt x="1636426" y="771994"/>
                    <a:pt x="1683895" y="844446"/>
                  </a:cubicBezTo>
                  <a:cubicBezTo>
                    <a:pt x="1731364" y="916899"/>
                    <a:pt x="1741358" y="921895"/>
                    <a:pt x="1743856" y="949377"/>
                  </a:cubicBezTo>
                  <a:cubicBezTo>
                    <a:pt x="1746354" y="976859"/>
                    <a:pt x="1698885" y="1009338"/>
                    <a:pt x="1698885" y="1009338"/>
                  </a:cubicBezTo>
                  <a:lnTo>
                    <a:pt x="244839" y="979357"/>
                  </a:lnTo>
                  <a:cubicBezTo>
                    <a:pt x="0" y="974360"/>
                    <a:pt x="174886" y="1054308"/>
                    <a:pt x="184879" y="979357"/>
                  </a:cubicBezTo>
                  <a:close/>
                </a:path>
              </a:pathLst>
            </a:cu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5846165" y="2770681"/>
              <a:ext cx="2231035" cy="3400269"/>
            </a:xfrm>
            <a:custGeom>
              <a:avLst/>
              <a:gdLst>
                <a:gd name="connsiteX0" fmla="*/ 1593954 w 2231035"/>
                <a:gd name="connsiteY0" fmla="*/ 1831298 h 2423410"/>
                <a:gd name="connsiteX1" fmla="*/ 1668905 w 2231035"/>
                <a:gd name="connsiteY1" fmla="*/ 1741357 h 2423410"/>
                <a:gd name="connsiteX2" fmla="*/ 2043659 w 2231035"/>
                <a:gd name="connsiteY2" fmla="*/ 976859 h 2423410"/>
                <a:gd name="connsiteX3" fmla="*/ 2178570 w 2231035"/>
                <a:gd name="connsiteY3" fmla="*/ 482184 h 2423410"/>
                <a:gd name="connsiteX4" fmla="*/ 2193560 w 2231035"/>
                <a:gd name="connsiteY4" fmla="*/ 137410 h 2423410"/>
                <a:gd name="connsiteX5" fmla="*/ 1953718 w 2231035"/>
                <a:gd name="connsiteY5" fmla="*/ 17488 h 2423410"/>
                <a:gd name="connsiteX6" fmla="*/ 1788826 w 2231035"/>
                <a:gd name="connsiteY6" fmla="*/ 242341 h 2423410"/>
                <a:gd name="connsiteX7" fmla="*/ 1653914 w 2231035"/>
                <a:gd name="connsiteY7" fmla="*/ 602105 h 2423410"/>
                <a:gd name="connsiteX8" fmla="*/ 1519003 w 2231035"/>
                <a:gd name="connsiteY8" fmla="*/ 752007 h 2423410"/>
                <a:gd name="connsiteX9" fmla="*/ 1324131 w 2231035"/>
                <a:gd name="connsiteY9" fmla="*/ 707036 h 2423410"/>
                <a:gd name="connsiteX10" fmla="*/ 1279160 w 2231035"/>
                <a:gd name="connsiteY10" fmla="*/ 452203 h 2423410"/>
                <a:gd name="connsiteX11" fmla="*/ 1129259 w 2231035"/>
                <a:gd name="connsiteY11" fmla="*/ 257331 h 2423410"/>
                <a:gd name="connsiteX12" fmla="*/ 799475 w 2231035"/>
                <a:gd name="connsiteY12" fmla="*/ 152400 h 2423410"/>
                <a:gd name="connsiteX13" fmla="*/ 574623 w 2231035"/>
                <a:gd name="connsiteY13" fmla="*/ 347272 h 2423410"/>
                <a:gd name="connsiteX14" fmla="*/ 394741 w 2231035"/>
                <a:gd name="connsiteY14" fmla="*/ 1051810 h 2423410"/>
                <a:gd name="connsiteX15" fmla="*/ 49967 w 2231035"/>
                <a:gd name="connsiteY15" fmla="*/ 1441554 h 2423410"/>
                <a:gd name="connsiteX16" fmla="*/ 94937 w 2231035"/>
                <a:gd name="connsiteY16" fmla="*/ 1636426 h 2423410"/>
                <a:gd name="connsiteX17" fmla="*/ 364760 w 2231035"/>
                <a:gd name="connsiteY17" fmla="*/ 2251023 h 2423410"/>
                <a:gd name="connsiteX18" fmla="*/ 724524 w 2231035"/>
                <a:gd name="connsiteY18" fmla="*/ 2400925 h 2423410"/>
                <a:gd name="connsiteX19" fmla="*/ 1159239 w 2231035"/>
                <a:gd name="connsiteY19" fmla="*/ 2385934 h 2423410"/>
                <a:gd name="connsiteX20" fmla="*/ 1414072 w 2231035"/>
                <a:gd name="connsiteY20" fmla="*/ 2176072 h 2423410"/>
                <a:gd name="connsiteX21" fmla="*/ 1593954 w 2231035"/>
                <a:gd name="connsiteY21" fmla="*/ 1831298 h 2423410"/>
                <a:gd name="connsiteX0" fmla="*/ 1593954 w 2231035"/>
                <a:gd name="connsiteY0" fmla="*/ 1831298 h 2809407"/>
                <a:gd name="connsiteX1" fmla="*/ 1668905 w 2231035"/>
                <a:gd name="connsiteY1" fmla="*/ 1741357 h 2809407"/>
                <a:gd name="connsiteX2" fmla="*/ 2043659 w 2231035"/>
                <a:gd name="connsiteY2" fmla="*/ 976859 h 2809407"/>
                <a:gd name="connsiteX3" fmla="*/ 2178570 w 2231035"/>
                <a:gd name="connsiteY3" fmla="*/ 482184 h 2809407"/>
                <a:gd name="connsiteX4" fmla="*/ 2193560 w 2231035"/>
                <a:gd name="connsiteY4" fmla="*/ 137410 h 2809407"/>
                <a:gd name="connsiteX5" fmla="*/ 1953718 w 2231035"/>
                <a:gd name="connsiteY5" fmla="*/ 17488 h 2809407"/>
                <a:gd name="connsiteX6" fmla="*/ 1788826 w 2231035"/>
                <a:gd name="connsiteY6" fmla="*/ 242341 h 2809407"/>
                <a:gd name="connsiteX7" fmla="*/ 1653914 w 2231035"/>
                <a:gd name="connsiteY7" fmla="*/ 602105 h 2809407"/>
                <a:gd name="connsiteX8" fmla="*/ 1519003 w 2231035"/>
                <a:gd name="connsiteY8" fmla="*/ 752007 h 2809407"/>
                <a:gd name="connsiteX9" fmla="*/ 1324131 w 2231035"/>
                <a:gd name="connsiteY9" fmla="*/ 707036 h 2809407"/>
                <a:gd name="connsiteX10" fmla="*/ 1279160 w 2231035"/>
                <a:gd name="connsiteY10" fmla="*/ 452203 h 2809407"/>
                <a:gd name="connsiteX11" fmla="*/ 1129259 w 2231035"/>
                <a:gd name="connsiteY11" fmla="*/ 257331 h 2809407"/>
                <a:gd name="connsiteX12" fmla="*/ 799475 w 2231035"/>
                <a:gd name="connsiteY12" fmla="*/ 152400 h 2809407"/>
                <a:gd name="connsiteX13" fmla="*/ 574623 w 2231035"/>
                <a:gd name="connsiteY13" fmla="*/ 347272 h 2809407"/>
                <a:gd name="connsiteX14" fmla="*/ 394741 w 2231035"/>
                <a:gd name="connsiteY14" fmla="*/ 1051810 h 2809407"/>
                <a:gd name="connsiteX15" fmla="*/ 49967 w 2231035"/>
                <a:gd name="connsiteY15" fmla="*/ 1441554 h 2809407"/>
                <a:gd name="connsiteX16" fmla="*/ 94937 w 2231035"/>
                <a:gd name="connsiteY16" fmla="*/ 1636426 h 2809407"/>
                <a:gd name="connsiteX17" fmla="*/ 364760 w 2231035"/>
                <a:gd name="connsiteY17" fmla="*/ 2251023 h 2809407"/>
                <a:gd name="connsiteX18" fmla="*/ 151150 w 2231035"/>
                <a:gd name="connsiteY18" fmla="*/ 2784423 h 2809407"/>
                <a:gd name="connsiteX19" fmla="*/ 724524 w 2231035"/>
                <a:gd name="connsiteY19" fmla="*/ 2400925 h 2809407"/>
                <a:gd name="connsiteX20" fmla="*/ 1159239 w 2231035"/>
                <a:gd name="connsiteY20" fmla="*/ 2385934 h 2809407"/>
                <a:gd name="connsiteX21" fmla="*/ 1414072 w 2231035"/>
                <a:gd name="connsiteY21" fmla="*/ 2176072 h 2809407"/>
                <a:gd name="connsiteX22" fmla="*/ 1593954 w 2231035"/>
                <a:gd name="connsiteY22" fmla="*/ 1831298 h 2809407"/>
                <a:gd name="connsiteX0" fmla="*/ 1593954 w 2231035"/>
                <a:gd name="connsiteY0" fmla="*/ 1831298 h 2809407"/>
                <a:gd name="connsiteX1" fmla="*/ 1668905 w 2231035"/>
                <a:gd name="connsiteY1" fmla="*/ 1741357 h 2809407"/>
                <a:gd name="connsiteX2" fmla="*/ 2043659 w 2231035"/>
                <a:gd name="connsiteY2" fmla="*/ 976859 h 2809407"/>
                <a:gd name="connsiteX3" fmla="*/ 2178570 w 2231035"/>
                <a:gd name="connsiteY3" fmla="*/ 482184 h 2809407"/>
                <a:gd name="connsiteX4" fmla="*/ 2193560 w 2231035"/>
                <a:gd name="connsiteY4" fmla="*/ 137410 h 2809407"/>
                <a:gd name="connsiteX5" fmla="*/ 1953718 w 2231035"/>
                <a:gd name="connsiteY5" fmla="*/ 17488 h 2809407"/>
                <a:gd name="connsiteX6" fmla="*/ 1788826 w 2231035"/>
                <a:gd name="connsiteY6" fmla="*/ 242341 h 2809407"/>
                <a:gd name="connsiteX7" fmla="*/ 1653914 w 2231035"/>
                <a:gd name="connsiteY7" fmla="*/ 602105 h 2809407"/>
                <a:gd name="connsiteX8" fmla="*/ 1519003 w 2231035"/>
                <a:gd name="connsiteY8" fmla="*/ 752007 h 2809407"/>
                <a:gd name="connsiteX9" fmla="*/ 1324131 w 2231035"/>
                <a:gd name="connsiteY9" fmla="*/ 707036 h 2809407"/>
                <a:gd name="connsiteX10" fmla="*/ 1279160 w 2231035"/>
                <a:gd name="connsiteY10" fmla="*/ 452203 h 2809407"/>
                <a:gd name="connsiteX11" fmla="*/ 1129259 w 2231035"/>
                <a:gd name="connsiteY11" fmla="*/ 257331 h 2809407"/>
                <a:gd name="connsiteX12" fmla="*/ 799475 w 2231035"/>
                <a:gd name="connsiteY12" fmla="*/ 152400 h 2809407"/>
                <a:gd name="connsiteX13" fmla="*/ 574623 w 2231035"/>
                <a:gd name="connsiteY13" fmla="*/ 347272 h 2809407"/>
                <a:gd name="connsiteX14" fmla="*/ 394741 w 2231035"/>
                <a:gd name="connsiteY14" fmla="*/ 1051810 h 2809407"/>
                <a:gd name="connsiteX15" fmla="*/ 49967 w 2231035"/>
                <a:gd name="connsiteY15" fmla="*/ 1441554 h 2809407"/>
                <a:gd name="connsiteX16" fmla="*/ 94937 w 2231035"/>
                <a:gd name="connsiteY16" fmla="*/ 1636426 h 2809407"/>
                <a:gd name="connsiteX17" fmla="*/ 212360 w 2231035"/>
                <a:gd name="connsiteY17" fmla="*/ 2251023 h 2809407"/>
                <a:gd name="connsiteX18" fmla="*/ 151150 w 2231035"/>
                <a:gd name="connsiteY18" fmla="*/ 2784423 h 2809407"/>
                <a:gd name="connsiteX19" fmla="*/ 724524 w 2231035"/>
                <a:gd name="connsiteY19" fmla="*/ 2400925 h 2809407"/>
                <a:gd name="connsiteX20" fmla="*/ 1159239 w 2231035"/>
                <a:gd name="connsiteY20" fmla="*/ 2385934 h 2809407"/>
                <a:gd name="connsiteX21" fmla="*/ 1414072 w 2231035"/>
                <a:gd name="connsiteY21" fmla="*/ 2176072 h 2809407"/>
                <a:gd name="connsiteX22" fmla="*/ 1593954 w 2231035"/>
                <a:gd name="connsiteY22" fmla="*/ 1831298 h 2809407"/>
                <a:gd name="connsiteX0" fmla="*/ 1593954 w 2231035"/>
                <a:gd name="connsiteY0" fmla="*/ 1831298 h 2874364"/>
                <a:gd name="connsiteX1" fmla="*/ 1668905 w 2231035"/>
                <a:gd name="connsiteY1" fmla="*/ 1741357 h 2874364"/>
                <a:gd name="connsiteX2" fmla="*/ 2043659 w 2231035"/>
                <a:gd name="connsiteY2" fmla="*/ 976859 h 2874364"/>
                <a:gd name="connsiteX3" fmla="*/ 2178570 w 2231035"/>
                <a:gd name="connsiteY3" fmla="*/ 482184 h 2874364"/>
                <a:gd name="connsiteX4" fmla="*/ 2193560 w 2231035"/>
                <a:gd name="connsiteY4" fmla="*/ 137410 h 2874364"/>
                <a:gd name="connsiteX5" fmla="*/ 1953718 w 2231035"/>
                <a:gd name="connsiteY5" fmla="*/ 17488 h 2874364"/>
                <a:gd name="connsiteX6" fmla="*/ 1788826 w 2231035"/>
                <a:gd name="connsiteY6" fmla="*/ 242341 h 2874364"/>
                <a:gd name="connsiteX7" fmla="*/ 1653914 w 2231035"/>
                <a:gd name="connsiteY7" fmla="*/ 602105 h 2874364"/>
                <a:gd name="connsiteX8" fmla="*/ 1519003 w 2231035"/>
                <a:gd name="connsiteY8" fmla="*/ 752007 h 2874364"/>
                <a:gd name="connsiteX9" fmla="*/ 1324131 w 2231035"/>
                <a:gd name="connsiteY9" fmla="*/ 707036 h 2874364"/>
                <a:gd name="connsiteX10" fmla="*/ 1279160 w 2231035"/>
                <a:gd name="connsiteY10" fmla="*/ 452203 h 2874364"/>
                <a:gd name="connsiteX11" fmla="*/ 1129259 w 2231035"/>
                <a:gd name="connsiteY11" fmla="*/ 257331 h 2874364"/>
                <a:gd name="connsiteX12" fmla="*/ 799475 w 2231035"/>
                <a:gd name="connsiteY12" fmla="*/ 152400 h 2874364"/>
                <a:gd name="connsiteX13" fmla="*/ 574623 w 2231035"/>
                <a:gd name="connsiteY13" fmla="*/ 347272 h 2874364"/>
                <a:gd name="connsiteX14" fmla="*/ 394741 w 2231035"/>
                <a:gd name="connsiteY14" fmla="*/ 1051810 h 2874364"/>
                <a:gd name="connsiteX15" fmla="*/ 49967 w 2231035"/>
                <a:gd name="connsiteY15" fmla="*/ 1441554 h 2874364"/>
                <a:gd name="connsiteX16" fmla="*/ 94937 w 2231035"/>
                <a:gd name="connsiteY16" fmla="*/ 1636426 h 2874364"/>
                <a:gd name="connsiteX17" fmla="*/ 212360 w 2231035"/>
                <a:gd name="connsiteY17" fmla="*/ 2251023 h 2874364"/>
                <a:gd name="connsiteX18" fmla="*/ 151150 w 2231035"/>
                <a:gd name="connsiteY18" fmla="*/ 2784423 h 2874364"/>
                <a:gd name="connsiteX19" fmla="*/ 154898 w 2231035"/>
                <a:gd name="connsiteY19" fmla="*/ 2790669 h 2874364"/>
                <a:gd name="connsiteX20" fmla="*/ 724524 w 2231035"/>
                <a:gd name="connsiteY20" fmla="*/ 2400925 h 2874364"/>
                <a:gd name="connsiteX21" fmla="*/ 1159239 w 2231035"/>
                <a:gd name="connsiteY21" fmla="*/ 2385934 h 2874364"/>
                <a:gd name="connsiteX22" fmla="*/ 1414072 w 2231035"/>
                <a:gd name="connsiteY22" fmla="*/ 2176072 h 2874364"/>
                <a:gd name="connsiteX23" fmla="*/ 1593954 w 2231035"/>
                <a:gd name="connsiteY23" fmla="*/ 1831298 h 2874364"/>
                <a:gd name="connsiteX0" fmla="*/ 1593954 w 2231035"/>
                <a:gd name="connsiteY0" fmla="*/ 1831298 h 2874364"/>
                <a:gd name="connsiteX1" fmla="*/ 1668905 w 2231035"/>
                <a:gd name="connsiteY1" fmla="*/ 1741357 h 2874364"/>
                <a:gd name="connsiteX2" fmla="*/ 2043659 w 2231035"/>
                <a:gd name="connsiteY2" fmla="*/ 976859 h 2874364"/>
                <a:gd name="connsiteX3" fmla="*/ 2178570 w 2231035"/>
                <a:gd name="connsiteY3" fmla="*/ 482184 h 2874364"/>
                <a:gd name="connsiteX4" fmla="*/ 2193560 w 2231035"/>
                <a:gd name="connsiteY4" fmla="*/ 137410 h 2874364"/>
                <a:gd name="connsiteX5" fmla="*/ 1953718 w 2231035"/>
                <a:gd name="connsiteY5" fmla="*/ 17488 h 2874364"/>
                <a:gd name="connsiteX6" fmla="*/ 1788826 w 2231035"/>
                <a:gd name="connsiteY6" fmla="*/ 242341 h 2874364"/>
                <a:gd name="connsiteX7" fmla="*/ 1653914 w 2231035"/>
                <a:gd name="connsiteY7" fmla="*/ 602105 h 2874364"/>
                <a:gd name="connsiteX8" fmla="*/ 1519003 w 2231035"/>
                <a:gd name="connsiteY8" fmla="*/ 752007 h 2874364"/>
                <a:gd name="connsiteX9" fmla="*/ 1324131 w 2231035"/>
                <a:gd name="connsiteY9" fmla="*/ 707036 h 2874364"/>
                <a:gd name="connsiteX10" fmla="*/ 1279160 w 2231035"/>
                <a:gd name="connsiteY10" fmla="*/ 452203 h 2874364"/>
                <a:gd name="connsiteX11" fmla="*/ 1129259 w 2231035"/>
                <a:gd name="connsiteY11" fmla="*/ 257331 h 2874364"/>
                <a:gd name="connsiteX12" fmla="*/ 799475 w 2231035"/>
                <a:gd name="connsiteY12" fmla="*/ 152400 h 2874364"/>
                <a:gd name="connsiteX13" fmla="*/ 574623 w 2231035"/>
                <a:gd name="connsiteY13" fmla="*/ 347272 h 2874364"/>
                <a:gd name="connsiteX14" fmla="*/ 394741 w 2231035"/>
                <a:gd name="connsiteY14" fmla="*/ 1051810 h 2874364"/>
                <a:gd name="connsiteX15" fmla="*/ 49967 w 2231035"/>
                <a:gd name="connsiteY15" fmla="*/ 1441554 h 2874364"/>
                <a:gd name="connsiteX16" fmla="*/ 94937 w 2231035"/>
                <a:gd name="connsiteY16" fmla="*/ 1636426 h 2874364"/>
                <a:gd name="connsiteX17" fmla="*/ 212360 w 2231035"/>
                <a:gd name="connsiteY17" fmla="*/ 2251023 h 2874364"/>
                <a:gd name="connsiteX18" fmla="*/ 151150 w 2231035"/>
                <a:gd name="connsiteY18" fmla="*/ 2784423 h 2874364"/>
                <a:gd name="connsiteX19" fmla="*/ 154898 w 2231035"/>
                <a:gd name="connsiteY19" fmla="*/ 2790669 h 2874364"/>
                <a:gd name="connsiteX20" fmla="*/ 724524 w 2231035"/>
                <a:gd name="connsiteY20" fmla="*/ 2400925 h 2874364"/>
                <a:gd name="connsiteX21" fmla="*/ 1159239 w 2231035"/>
                <a:gd name="connsiteY21" fmla="*/ 2385934 h 2874364"/>
                <a:gd name="connsiteX22" fmla="*/ 1414072 w 2231035"/>
                <a:gd name="connsiteY22" fmla="*/ 2176072 h 2874364"/>
                <a:gd name="connsiteX23" fmla="*/ 1593954 w 2231035"/>
                <a:gd name="connsiteY23" fmla="*/ 1831298 h 2874364"/>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214859 w 2231035"/>
                <a:gd name="connsiteY18" fmla="*/ 2505855 h 2854585"/>
                <a:gd name="connsiteX19" fmla="*/ 151150 w 2231035"/>
                <a:gd name="connsiteY19" fmla="*/ 2784423 h 2854585"/>
                <a:gd name="connsiteX20" fmla="*/ 154898 w 2231035"/>
                <a:gd name="connsiteY20" fmla="*/ 2790669 h 2854585"/>
                <a:gd name="connsiteX21" fmla="*/ 724524 w 2231035"/>
                <a:gd name="connsiteY21" fmla="*/ 2400925 h 2854585"/>
                <a:gd name="connsiteX22" fmla="*/ 1159239 w 2231035"/>
                <a:gd name="connsiteY22" fmla="*/ 2385934 h 2854585"/>
                <a:gd name="connsiteX23" fmla="*/ 1414072 w 2231035"/>
                <a:gd name="connsiteY23" fmla="*/ 2176072 h 2854585"/>
                <a:gd name="connsiteX24" fmla="*/ 1593954 w 2231035"/>
                <a:gd name="connsiteY24"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214859 w 2231035"/>
                <a:gd name="connsiteY18" fmla="*/ 2505855 h 2854585"/>
                <a:gd name="connsiteX19" fmla="*/ 151150 w 2231035"/>
                <a:gd name="connsiteY19" fmla="*/ 2784423 h 2854585"/>
                <a:gd name="connsiteX20" fmla="*/ 154898 w 2231035"/>
                <a:gd name="connsiteY20" fmla="*/ 2790669 h 2854585"/>
                <a:gd name="connsiteX21" fmla="*/ 724524 w 2231035"/>
                <a:gd name="connsiteY21" fmla="*/ 2400925 h 2854585"/>
                <a:gd name="connsiteX22" fmla="*/ 1159239 w 2231035"/>
                <a:gd name="connsiteY22" fmla="*/ 2385934 h 2854585"/>
                <a:gd name="connsiteX23" fmla="*/ 1414072 w 2231035"/>
                <a:gd name="connsiteY23" fmla="*/ 2176072 h 2854585"/>
                <a:gd name="connsiteX24" fmla="*/ 1593954 w 2231035"/>
                <a:gd name="connsiteY24"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214859 w 2231035"/>
                <a:gd name="connsiteY18" fmla="*/ 2505855 h 2854585"/>
                <a:gd name="connsiteX19" fmla="*/ 151150 w 2231035"/>
                <a:gd name="connsiteY19" fmla="*/ 2784423 h 2854585"/>
                <a:gd name="connsiteX20" fmla="*/ 154898 w 2231035"/>
                <a:gd name="connsiteY20" fmla="*/ 2790669 h 2854585"/>
                <a:gd name="connsiteX21" fmla="*/ 724524 w 2231035"/>
                <a:gd name="connsiteY21" fmla="*/ 2400925 h 2854585"/>
                <a:gd name="connsiteX22" fmla="*/ 1159239 w 2231035"/>
                <a:gd name="connsiteY22" fmla="*/ 2385934 h 2854585"/>
                <a:gd name="connsiteX23" fmla="*/ 1414072 w 2231035"/>
                <a:gd name="connsiteY23" fmla="*/ 2176072 h 2854585"/>
                <a:gd name="connsiteX24" fmla="*/ 1593954 w 2231035"/>
                <a:gd name="connsiteY24"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214859 w 2231035"/>
                <a:gd name="connsiteY18" fmla="*/ 2505855 h 2854585"/>
                <a:gd name="connsiteX19" fmla="*/ 42105 w 2231035"/>
                <a:gd name="connsiteY19" fmla="*/ 2658393 h 2854585"/>
                <a:gd name="connsiteX20" fmla="*/ 151150 w 2231035"/>
                <a:gd name="connsiteY20" fmla="*/ 2784423 h 2854585"/>
                <a:gd name="connsiteX21" fmla="*/ 154898 w 2231035"/>
                <a:gd name="connsiteY21" fmla="*/ 2790669 h 2854585"/>
                <a:gd name="connsiteX22" fmla="*/ 724524 w 2231035"/>
                <a:gd name="connsiteY22" fmla="*/ 2400925 h 2854585"/>
                <a:gd name="connsiteX23" fmla="*/ 1159239 w 2231035"/>
                <a:gd name="connsiteY23" fmla="*/ 2385934 h 2854585"/>
                <a:gd name="connsiteX24" fmla="*/ 1414072 w 2231035"/>
                <a:gd name="connsiteY24" fmla="*/ 2176072 h 2854585"/>
                <a:gd name="connsiteX25" fmla="*/ 1593954 w 2231035"/>
                <a:gd name="connsiteY25"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138659 w 2231035"/>
                <a:gd name="connsiteY18" fmla="*/ 2505855 h 2854585"/>
                <a:gd name="connsiteX19" fmla="*/ 42105 w 2231035"/>
                <a:gd name="connsiteY19" fmla="*/ 2658393 h 2854585"/>
                <a:gd name="connsiteX20" fmla="*/ 151150 w 2231035"/>
                <a:gd name="connsiteY20" fmla="*/ 2784423 h 2854585"/>
                <a:gd name="connsiteX21" fmla="*/ 154898 w 2231035"/>
                <a:gd name="connsiteY21" fmla="*/ 2790669 h 2854585"/>
                <a:gd name="connsiteX22" fmla="*/ 724524 w 2231035"/>
                <a:gd name="connsiteY22" fmla="*/ 2400925 h 2854585"/>
                <a:gd name="connsiteX23" fmla="*/ 1159239 w 2231035"/>
                <a:gd name="connsiteY23" fmla="*/ 2385934 h 2854585"/>
                <a:gd name="connsiteX24" fmla="*/ 1414072 w 2231035"/>
                <a:gd name="connsiteY24" fmla="*/ 2176072 h 2854585"/>
                <a:gd name="connsiteX25" fmla="*/ 1593954 w 2231035"/>
                <a:gd name="connsiteY25" fmla="*/ 1831298 h 2854585"/>
                <a:gd name="connsiteX0" fmla="*/ 1593954 w 2231035"/>
                <a:gd name="connsiteY0" fmla="*/ 1831298 h 2854585"/>
                <a:gd name="connsiteX1" fmla="*/ 1668905 w 2231035"/>
                <a:gd name="connsiteY1" fmla="*/ 1741357 h 2854585"/>
                <a:gd name="connsiteX2" fmla="*/ 2043659 w 2231035"/>
                <a:gd name="connsiteY2" fmla="*/ 976859 h 2854585"/>
                <a:gd name="connsiteX3" fmla="*/ 2178570 w 2231035"/>
                <a:gd name="connsiteY3" fmla="*/ 482184 h 2854585"/>
                <a:gd name="connsiteX4" fmla="*/ 2193560 w 2231035"/>
                <a:gd name="connsiteY4" fmla="*/ 137410 h 2854585"/>
                <a:gd name="connsiteX5" fmla="*/ 1953718 w 2231035"/>
                <a:gd name="connsiteY5" fmla="*/ 17488 h 2854585"/>
                <a:gd name="connsiteX6" fmla="*/ 1788826 w 2231035"/>
                <a:gd name="connsiteY6" fmla="*/ 242341 h 2854585"/>
                <a:gd name="connsiteX7" fmla="*/ 1653914 w 2231035"/>
                <a:gd name="connsiteY7" fmla="*/ 602105 h 2854585"/>
                <a:gd name="connsiteX8" fmla="*/ 1519003 w 2231035"/>
                <a:gd name="connsiteY8" fmla="*/ 752007 h 2854585"/>
                <a:gd name="connsiteX9" fmla="*/ 1324131 w 2231035"/>
                <a:gd name="connsiteY9" fmla="*/ 707036 h 2854585"/>
                <a:gd name="connsiteX10" fmla="*/ 1279160 w 2231035"/>
                <a:gd name="connsiteY10" fmla="*/ 452203 h 2854585"/>
                <a:gd name="connsiteX11" fmla="*/ 1129259 w 2231035"/>
                <a:gd name="connsiteY11" fmla="*/ 257331 h 2854585"/>
                <a:gd name="connsiteX12" fmla="*/ 799475 w 2231035"/>
                <a:gd name="connsiteY12" fmla="*/ 152400 h 2854585"/>
                <a:gd name="connsiteX13" fmla="*/ 574623 w 2231035"/>
                <a:gd name="connsiteY13" fmla="*/ 347272 h 2854585"/>
                <a:gd name="connsiteX14" fmla="*/ 394741 w 2231035"/>
                <a:gd name="connsiteY14" fmla="*/ 1051810 h 2854585"/>
                <a:gd name="connsiteX15" fmla="*/ 49967 w 2231035"/>
                <a:gd name="connsiteY15" fmla="*/ 1441554 h 2854585"/>
                <a:gd name="connsiteX16" fmla="*/ 94937 w 2231035"/>
                <a:gd name="connsiteY16" fmla="*/ 1636426 h 2854585"/>
                <a:gd name="connsiteX17" fmla="*/ 212360 w 2231035"/>
                <a:gd name="connsiteY17" fmla="*/ 2251023 h 2854585"/>
                <a:gd name="connsiteX18" fmla="*/ 138659 w 2231035"/>
                <a:gd name="connsiteY18" fmla="*/ 2505855 h 2854585"/>
                <a:gd name="connsiteX19" fmla="*/ 42105 w 2231035"/>
                <a:gd name="connsiteY19" fmla="*/ 2658393 h 2854585"/>
                <a:gd name="connsiteX20" fmla="*/ 151150 w 2231035"/>
                <a:gd name="connsiteY20" fmla="*/ 2784423 h 2854585"/>
                <a:gd name="connsiteX21" fmla="*/ 154898 w 2231035"/>
                <a:gd name="connsiteY21" fmla="*/ 2790669 h 2854585"/>
                <a:gd name="connsiteX22" fmla="*/ 724524 w 2231035"/>
                <a:gd name="connsiteY22" fmla="*/ 2400925 h 2854585"/>
                <a:gd name="connsiteX23" fmla="*/ 1159239 w 2231035"/>
                <a:gd name="connsiteY23" fmla="*/ 2385934 h 2854585"/>
                <a:gd name="connsiteX24" fmla="*/ 1414072 w 2231035"/>
                <a:gd name="connsiteY24" fmla="*/ 2176072 h 2854585"/>
                <a:gd name="connsiteX25" fmla="*/ 1593954 w 2231035"/>
                <a:gd name="connsiteY25" fmla="*/ 1831298 h 2854585"/>
                <a:gd name="connsiteX0" fmla="*/ 1593954 w 2231035"/>
                <a:gd name="connsiteY0" fmla="*/ 1831298 h 2821694"/>
                <a:gd name="connsiteX1" fmla="*/ 1668905 w 2231035"/>
                <a:gd name="connsiteY1" fmla="*/ 1741357 h 2821694"/>
                <a:gd name="connsiteX2" fmla="*/ 2043659 w 2231035"/>
                <a:gd name="connsiteY2" fmla="*/ 976859 h 2821694"/>
                <a:gd name="connsiteX3" fmla="*/ 2178570 w 2231035"/>
                <a:gd name="connsiteY3" fmla="*/ 482184 h 2821694"/>
                <a:gd name="connsiteX4" fmla="*/ 2193560 w 2231035"/>
                <a:gd name="connsiteY4" fmla="*/ 137410 h 2821694"/>
                <a:gd name="connsiteX5" fmla="*/ 1953718 w 2231035"/>
                <a:gd name="connsiteY5" fmla="*/ 17488 h 2821694"/>
                <a:gd name="connsiteX6" fmla="*/ 1788826 w 2231035"/>
                <a:gd name="connsiteY6" fmla="*/ 242341 h 2821694"/>
                <a:gd name="connsiteX7" fmla="*/ 1653914 w 2231035"/>
                <a:gd name="connsiteY7" fmla="*/ 602105 h 2821694"/>
                <a:gd name="connsiteX8" fmla="*/ 1519003 w 2231035"/>
                <a:gd name="connsiteY8" fmla="*/ 752007 h 2821694"/>
                <a:gd name="connsiteX9" fmla="*/ 1324131 w 2231035"/>
                <a:gd name="connsiteY9" fmla="*/ 707036 h 2821694"/>
                <a:gd name="connsiteX10" fmla="*/ 1279160 w 2231035"/>
                <a:gd name="connsiteY10" fmla="*/ 452203 h 2821694"/>
                <a:gd name="connsiteX11" fmla="*/ 1129259 w 2231035"/>
                <a:gd name="connsiteY11" fmla="*/ 257331 h 2821694"/>
                <a:gd name="connsiteX12" fmla="*/ 799475 w 2231035"/>
                <a:gd name="connsiteY12" fmla="*/ 152400 h 2821694"/>
                <a:gd name="connsiteX13" fmla="*/ 574623 w 2231035"/>
                <a:gd name="connsiteY13" fmla="*/ 347272 h 2821694"/>
                <a:gd name="connsiteX14" fmla="*/ 394741 w 2231035"/>
                <a:gd name="connsiteY14" fmla="*/ 1051810 h 2821694"/>
                <a:gd name="connsiteX15" fmla="*/ 49967 w 2231035"/>
                <a:gd name="connsiteY15" fmla="*/ 1441554 h 2821694"/>
                <a:gd name="connsiteX16" fmla="*/ 94937 w 2231035"/>
                <a:gd name="connsiteY16" fmla="*/ 1636426 h 2821694"/>
                <a:gd name="connsiteX17" fmla="*/ 212360 w 2231035"/>
                <a:gd name="connsiteY17" fmla="*/ 2251023 h 2821694"/>
                <a:gd name="connsiteX18" fmla="*/ 138659 w 2231035"/>
                <a:gd name="connsiteY18" fmla="*/ 2505855 h 2821694"/>
                <a:gd name="connsiteX19" fmla="*/ 42105 w 2231035"/>
                <a:gd name="connsiteY19" fmla="*/ 2658393 h 2821694"/>
                <a:gd name="connsiteX20" fmla="*/ 151150 w 2231035"/>
                <a:gd name="connsiteY20" fmla="*/ 2784423 h 2821694"/>
                <a:gd name="connsiteX21" fmla="*/ 154898 w 2231035"/>
                <a:gd name="connsiteY21" fmla="*/ 2790669 h 2821694"/>
                <a:gd name="connsiteX22" fmla="*/ 412619 w 2231035"/>
                <a:gd name="connsiteY22" fmla="*/ 2598272 h 2821694"/>
                <a:gd name="connsiteX23" fmla="*/ 724524 w 2231035"/>
                <a:gd name="connsiteY23" fmla="*/ 2400925 h 2821694"/>
                <a:gd name="connsiteX24" fmla="*/ 1159239 w 2231035"/>
                <a:gd name="connsiteY24" fmla="*/ 2385934 h 2821694"/>
                <a:gd name="connsiteX25" fmla="*/ 1414072 w 2231035"/>
                <a:gd name="connsiteY25" fmla="*/ 2176072 h 2821694"/>
                <a:gd name="connsiteX26" fmla="*/ 1593954 w 2231035"/>
                <a:gd name="connsiteY26" fmla="*/ 1831298 h 2821694"/>
                <a:gd name="connsiteX0" fmla="*/ 1593954 w 2231035"/>
                <a:gd name="connsiteY0" fmla="*/ 1831298 h 3278894"/>
                <a:gd name="connsiteX1" fmla="*/ 1668905 w 2231035"/>
                <a:gd name="connsiteY1" fmla="*/ 1741357 h 3278894"/>
                <a:gd name="connsiteX2" fmla="*/ 2043659 w 2231035"/>
                <a:gd name="connsiteY2" fmla="*/ 976859 h 3278894"/>
                <a:gd name="connsiteX3" fmla="*/ 2178570 w 2231035"/>
                <a:gd name="connsiteY3" fmla="*/ 482184 h 3278894"/>
                <a:gd name="connsiteX4" fmla="*/ 2193560 w 2231035"/>
                <a:gd name="connsiteY4" fmla="*/ 137410 h 3278894"/>
                <a:gd name="connsiteX5" fmla="*/ 1953718 w 2231035"/>
                <a:gd name="connsiteY5" fmla="*/ 17488 h 3278894"/>
                <a:gd name="connsiteX6" fmla="*/ 1788826 w 2231035"/>
                <a:gd name="connsiteY6" fmla="*/ 242341 h 3278894"/>
                <a:gd name="connsiteX7" fmla="*/ 1653914 w 2231035"/>
                <a:gd name="connsiteY7" fmla="*/ 602105 h 3278894"/>
                <a:gd name="connsiteX8" fmla="*/ 1519003 w 2231035"/>
                <a:gd name="connsiteY8" fmla="*/ 752007 h 3278894"/>
                <a:gd name="connsiteX9" fmla="*/ 1324131 w 2231035"/>
                <a:gd name="connsiteY9" fmla="*/ 707036 h 3278894"/>
                <a:gd name="connsiteX10" fmla="*/ 1279160 w 2231035"/>
                <a:gd name="connsiteY10" fmla="*/ 452203 h 3278894"/>
                <a:gd name="connsiteX11" fmla="*/ 1129259 w 2231035"/>
                <a:gd name="connsiteY11" fmla="*/ 257331 h 3278894"/>
                <a:gd name="connsiteX12" fmla="*/ 799475 w 2231035"/>
                <a:gd name="connsiteY12" fmla="*/ 152400 h 3278894"/>
                <a:gd name="connsiteX13" fmla="*/ 574623 w 2231035"/>
                <a:gd name="connsiteY13" fmla="*/ 347272 h 3278894"/>
                <a:gd name="connsiteX14" fmla="*/ 394741 w 2231035"/>
                <a:gd name="connsiteY14" fmla="*/ 1051810 h 3278894"/>
                <a:gd name="connsiteX15" fmla="*/ 49967 w 2231035"/>
                <a:gd name="connsiteY15" fmla="*/ 1441554 h 3278894"/>
                <a:gd name="connsiteX16" fmla="*/ 94937 w 2231035"/>
                <a:gd name="connsiteY16" fmla="*/ 1636426 h 3278894"/>
                <a:gd name="connsiteX17" fmla="*/ 212360 w 2231035"/>
                <a:gd name="connsiteY17" fmla="*/ 2251023 h 3278894"/>
                <a:gd name="connsiteX18" fmla="*/ 138659 w 2231035"/>
                <a:gd name="connsiteY18" fmla="*/ 2505855 h 3278894"/>
                <a:gd name="connsiteX19" fmla="*/ 42105 w 2231035"/>
                <a:gd name="connsiteY19" fmla="*/ 2658393 h 3278894"/>
                <a:gd name="connsiteX20" fmla="*/ 151150 w 2231035"/>
                <a:gd name="connsiteY20" fmla="*/ 2784423 h 3278894"/>
                <a:gd name="connsiteX21" fmla="*/ 383498 w 2231035"/>
                <a:gd name="connsiteY21" fmla="*/ 3247869 h 3278894"/>
                <a:gd name="connsiteX22" fmla="*/ 412619 w 2231035"/>
                <a:gd name="connsiteY22" fmla="*/ 2598272 h 3278894"/>
                <a:gd name="connsiteX23" fmla="*/ 724524 w 2231035"/>
                <a:gd name="connsiteY23" fmla="*/ 2400925 h 3278894"/>
                <a:gd name="connsiteX24" fmla="*/ 1159239 w 2231035"/>
                <a:gd name="connsiteY24" fmla="*/ 2385934 h 3278894"/>
                <a:gd name="connsiteX25" fmla="*/ 1414072 w 2231035"/>
                <a:gd name="connsiteY25" fmla="*/ 2176072 h 3278894"/>
                <a:gd name="connsiteX26" fmla="*/ 1593954 w 2231035"/>
                <a:gd name="connsiteY26" fmla="*/ 1831298 h 3278894"/>
                <a:gd name="connsiteX0" fmla="*/ 151150 w 2231035"/>
                <a:gd name="connsiteY0" fmla="*/ 2784423 h 3278894"/>
                <a:gd name="connsiteX1" fmla="*/ 383498 w 2231035"/>
                <a:gd name="connsiteY1" fmla="*/ 3247869 h 3278894"/>
                <a:gd name="connsiteX2" fmla="*/ 412619 w 2231035"/>
                <a:gd name="connsiteY2" fmla="*/ 2598272 h 3278894"/>
                <a:gd name="connsiteX3" fmla="*/ 724524 w 2231035"/>
                <a:gd name="connsiteY3" fmla="*/ 2400925 h 3278894"/>
                <a:gd name="connsiteX4" fmla="*/ 1159239 w 2231035"/>
                <a:gd name="connsiteY4" fmla="*/ 2385934 h 3278894"/>
                <a:gd name="connsiteX5" fmla="*/ 1414072 w 2231035"/>
                <a:gd name="connsiteY5" fmla="*/ 2176072 h 3278894"/>
                <a:gd name="connsiteX6" fmla="*/ 1593954 w 2231035"/>
                <a:gd name="connsiteY6" fmla="*/ 1831298 h 3278894"/>
                <a:gd name="connsiteX7" fmla="*/ 1668905 w 2231035"/>
                <a:gd name="connsiteY7" fmla="*/ 1741357 h 3278894"/>
                <a:gd name="connsiteX8" fmla="*/ 2043659 w 2231035"/>
                <a:gd name="connsiteY8" fmla="*/ 976859 h 3278894"/>
                <a:gd name="connsiteX9" fmla="*/ 2178570 w 2231035"/>
                <a:gd name="connsiteY9" fmla="*/ 482184 h 3278894"/>
                <a:gd name="connsiteX10" fmla="*/ 2193560 w 2231035"/>
                <a:gd name="connsiteY10" fmla="*/ 137410 h 3278894"/>
                <a:gd name="connsiteX11" fmla="*/ 1953718 w 2231035"/>
                <a:gd name="connsiteY11" fmla="*/ 17488 h 3278894"/>
                <a:gd name="connsiteX12" fmla="*/ 1788826 w 2231035"/>
                <a:gd name="connsiteY12" fmla="*/ 242341 h 3278894"/>
                <a:gd name="connsiteX13" fmla="*/ 1653914 w 2231035"/>
                <a:gd name="connsiteY13" fmla="*/ 602105 h 3278894"/>
                <a:gd name="connsiteX14" fmla="*/ 1519003 w 2231035"/>
                <a:gd name="connsiteY14" fmla="*/ 752007 h 3278894"/>
                <a:gd name="connsiteX15" fmla="*/ 1324131 w 2231035"/>
                <a:gd name="connsiteY15" fmla="*/ 707036 h 3278894"/>
                <a:gd name="connsiteX16" fmla="*/ 1279160 w 2231035"/>
                <a:gd name="connsiteY16" fmla="*/ 452203 h 3278894"/>
                <a:gd name="connsiteX17" fmla="*/ 1129259 w 2231035"/>
                <a:gd name="connsiteY17" fmla="*/ 257331 h 3278894"/>
                <a:gd name="connsiteX18" fmla="*/ 799475 w 2231035"/>
                <a:gd name="connsiteY18" fmla="*/ 152400 h 3278894"/>
                <a:gd name="connsiteX19" fmla="*/ 574623 w 2231035"/>
                <a:gd name="connsiteY19" fmla="*/ 347272 h 3278894"/>
                <a:gd name="connsiteX20" fmla="*/ 394741 w 2231035"/>
                <a:gd name="connsiteY20" fmla="*/ 1051810 h 3278894"/>
                <a:gd name="connsiteX21" fmla="*/ 49967 w 2231035"/>
                <a:gd name="connsiteY21" fmla="*/ 1441554 h 3278894"/>
                <a:gd name="connsiteX22" fmla="*/ 94937 w 2231035"/>
                <a:gd name="connsiteY22" fmla="*/ 1636426 h 3278894"/>
                <a:gd name="connsiteX23" fmla="*/ 212360 w 2231035"/>
                <a:gd name="connsiteY23" fmla="*/ 2251023 h 3278894"/>
                <a:gd name="connsiteX24" fmla="*/ 138659 w 2231035"/>
                <a:gd name="connsiteY24" fmla="*/ 2505855 h 3278894"/>
                <a:gd name="connsiteX25" fmla="*/ 133545 w 2231035"/>
                <a:gd name="connsiteY25" fmla="*/ 2749833 h 3278894"/>
                <a:gd name="connsiteX0" fmla="*/ 151150 w 2231035"/>
                <a:gd name="connsiteY0" fmla="*/ 2784423 h 3278894"/>
                <a:gd name="connsiteX1" fmla="*/ 383498 w 2231035"/>
                <a:gd name="connsiteY1" fmla="*/ 3247869 h 3278894"/>
                <a:gd name="connsiteX2" fmla="*/ 412619 w 2231035"/>
                <a:gd name="connsiteY2" fmla="*/ 2598272 h 3278894"/>
                <a:gd name="connsiteX3" fmla="*/ 724524 w 2231035"/>
                <a:gd name="connsiteY3" fmla="*/ 2400925 h 3278894"/>
                <a:gd name="connsiteX4" fmla="*/ 1159239 w 2231035"/>
                <a:gd name="connsiteY4" fmla="*/ 2385934 h 3278894"/>
                <a:gd name="connsiteX5" fmla="*/ 1414072 w 2231035"/>
                <a:gd name="connsiteY5" fmla="*/ 2176072 h 3278894"/>
                <a:gd name="connsiteX6" fmla="*/ 1593954 w 2231035"/>
                <a:gd name="connsiteY6" fmla="*/ 1831298 h 3278894"/>
                <a:gd name="connsiteX7" fmla="*/ 1668905 w 2231035"/>
                <a:gd name="connsiteY7" fmla="*/ 1741357 h 3278894"/>
                <a:gd name="connsiteX8" fmla="*/ 2043659 w 2231035"/>
                <a:gd name="connsiteY8" fmla="*/ 976859 h 3278894"/>
                <a:gd name="connsiteX9" fmla="*/ 2178570 w 2231035"/>
                <a:gd name="connsiteY9" fmla="*/ 482184 h 3278894"/>
                <a:gd name="connsiteX10" fmla="*/ 2193560 w 2231035"/>
                <a:gd name="connsiteY10" fmla="*/ 137410 h 3278894"/>
                <a:gd name="connsiteX11" fmla="*/ 1953718 w 2231035"/>
                <a:gd name="connsiteY11" fmla="*/ 17488 h 3278894"/>
                <a:gd name="connsiteX12" fmla="*/ 1788826 w 2231035"/>
                <a:gd name="connsiteY12" fmla="*/ 242341 h 3278894"/>
                <a:gd name="connsiteX13" fmla="*/ 1653914 w 2231035"/>
                <a:gd name="connsiteY13" fmla="*/ 602105 h 3278894"/>
                <a:gd name="connsiteX14" fmla="*/ 1519003 w 2231035"/>
                <a:gd name="connsiteY14" fmla="*/ 752007 h 3278894"/>
                <a:gd name="connsiteX15" fmla="*/ 1324131 w 2231035"/>
                <a:gd name="connsiteY15" fmla="*/ 707036 h 3278894"/>
                <a:gd name="connsiteX16" fmla="*/ 1279160 w 2231035"/>
                <a:gd name="connsiteY16" fmla="*/ 452203 h 3278894"/>
                <a:gd name="connsiteX17" fmla="*/ 1129259 w 2231035"/>
                <a:gd name="connsiteY17" fmla="*/ 257331 h 3278894"/>
                <a:gd name="connsiteX18" fmla="*/ 799475 w 2231035"/>
                <a:gd name="connsiteY18" fmla="*/ 152400 h 3278894"/>
                <a:gd name="connsiteX19" fmla="*/ 574623 w 2231035"/>
                <a:gd name="connsiteY19" fmla="*/ 347272 h 3278894"/>
                <a:gd name="connsiteX20" fmla="*/ 394741 w 2231035"/>
                <a:gd name="connsiteY20" fmla="*/ 1051810 h 3278894"/>
                <a:gd name="connsiteX21" fmla="*/ 49967 w 2231035"/>
                <a:gd name="connsiteY21" fmla="*/ 1441554 h 3278894"/>
                <a:gd name="connsiteX22" fmla="*/ 94937 w 2231035"/>
                <a:gd name="connsiteY22" fmla="*/ 1636426 h 3278894"/>
                <a:gd name="connsiteX23" fmla="*/ 212360 w 2231035"/>
                <a:gd name="connsiteY23" fmla="*/ 2251023 h 3278894"/>
                <a:gd name="connsiteX24" fmla="*/ 138659 w 2231035"/>
                <a:gd name="connsiteY24" fmla="*/ 2505855 h 3278894"/>
                <a:gd name="connsiteX25" fmla="*/ 209745 w 2231035"/>
                <a:gd name="connsiteY25" fmla="*/ 2749833 h 3278894"/>
                <a:gd name="connsiteX0" fmla="*/ 383498 w 2231035"/>
                <a:gd name="connsiteY0" fmla="*/ 3247869 h 3247869"/>
                <a:gd name="connsiteX1" fmla="*/ 412619 w 2231035"/>
                <a:gd name="connsiteY1" fmla="*/ 2598272 h 3247869"/>
                <a:gd name="connsiteX2" fmla="*/ 724524 w 2231035"/>
                <a:gd name="connsiteY2" fmla="*/ 2400925 h 3247869"/>
                <a:gd name="connsiteX3" fmla="*/ 1159239 w 2231035"/>
                <a:gd name="connsiteY3" fmla="*/ 2385934 h 3247869"/>
                <a:gd name="connsiteX4" fmla="*/ 1414072 w 2231035"/>
                <a:gd name="connsiteY4" fmla="*/ 2176072 h 3247869"/>
                <a:gd name="connsiteX5" fmla="*/ 1593954 w 2231035"/>
                <a:gd name="connsiteY5" fmla="*/ 1831298 h 3247869"/>
                <a:gd name="connsiteX6" fmla="*/ 1668905 w 2231035"/>
                <a:gd name="connsiteY6" fmla="*/ 1741357 h 3247869"/>
                <a:gd name="connsiteX7" fmla="*/ 2043659 w 2231035"/>
                <a:gd name="connsiteY7" fmla="*/ 976859 h 3247869"/>
                <a:gd name="connsiteX8" fmla="*/ 2178570 w 2231035"/>
                <a:gd name="connsiteY8" fmla="*/ 482184 h 3247869"/>
                <a:gd name="connsiteX9" fmla="*/ 2193560 w 2231035"/>
                <a:gd name="connsiteY9" fmla="*/ 137410 h 3247869"/>
                <a:gd name="connsiteX10" fmla="*/ 1953718 w 2231035"/>
                <a:gd name="connsiteY10" fmla="*/ 17488 h 3247869"/>
                <a:gd name="connsiteX11" fmla="*/ 1788826 w 2231035"/>
                <a:gd name="connsiteY11" fmla="*/ 242341 h 3247869"/>
                <a:gd name="connsiteX12" fmla="*/ 1653914 w 2231035"/>
                <a:gd name="connsiteY12" fmla="*/ 602105 h 3247869"/>
                <a:gd name="connsiteX13" fmla="*/ 1519003 w 2231035"/>
                <a:gd name="connsiteY13" fmla="*/ 752007 h 3247869"/>
                <a:gd name="connsiteX14" fmla="*/ 1324131 w 2231035"/>
                <a:gd name="connsiteY14" fmla="*/ 707036 h 3247869"/>
                <a:gd name="connsiteX15" fmla="*/ 1279160 w 2231035"/>
                <a:gd name="connsiteY15" fmla="*/ 452203 h 3247869"/>
                <a:gd name="connsiteX16" fmla="*/ 1129259 w 2231035"/>
                <a:gd name="connsiteY16" fmla="*/ 257331 h 3247869"/>
                <a:gd name="connsiteX17" fmla="*/ 799475 w 2231035"/>
                <a:gd name="connsiteY17" fmla="*/ 152400 h 3247869"/>
                <a:gd name="connsiteX18" fmla="*/ 574623 w 2231035"/>
                <a:gd name="connsiteY18" fmla="*/ 347272 h 3247869"/>
                <a:gd name="connsiteX19" fmla="*/ 394741 w 2231035"/>
                <a:gd name="connsiteY19" fmla="*/ 1051810 h 3247869"/>
                <a:gd name="connsiteX20" fmla="*/ 49967 w 2231035"/>
                <a:gd name="connsiteY20" fmla="*/ 1441554 h 3247869"/>
                <a:gd name="connsiteX21" fmla="*/ 94937 w 2231035"/>
                <a:gd name="connsiteY21" fmla="*/ 1636426 h 3247869"/>
                <a:gd name="connsiteX22" fmla="*/ 212360 w 2231035"/>
                <a:gd name="connsiteY22" fmla="*/ 2251023 h 3247869"/>
                <a:gd name="connsiteX23" fmla="*/ 138659 w 2231035"/>
                <a:gd name="connsiteY23" fmla="*/ 2505855 h 3247869"/>
                <a:gd name="connsiteX24" fmla="*/ 209745 w 2231035"/>
                <a:gd name="connsiteY24" fmla="*/ 2749833 h 3247869"/>
                <a:gd name="connsiteX0" fmla="*/ 383498 w 2231035"/>
                <a:gd name="connsiteY0" fmla="*/ 3247869 h 3247869"/>
                <a:gd name="connsiteX1" fmla="*/ 412619 w 2231035"/>
                <a:gd name="connsiteY1" fmla="*/ 2598272 h 3247869"/>
                <a:gd name="connsiteX2" fmla="*/ 724524 w 2231035"/>
                <a:gd name="connsiteY2" fmla="*/ 2400925 h 3247869"/>
                <a:gd name="connsiteX3" fmla="*/ 1159239 w 2231035"/>
                <a:gd name="connsiteY3" fmla="*/ 2385934 h 3247869"/>
                <a:gd name="connsiteX4" fmla="*/ 1414072 w 2231035"/>
                <a:gd name="connsiteY4" fmla="*/ 2176072 h 3247869"/>
                <a:gd name="connsiteX5" fmla="*/ 1593954 w 2231035"/>
                <a:gd name="connsiteY5" fmla="*/ 1831298 h 3247869"/>
                <a:gd name="connsiteX6" fmla="*/ 1668905 w 2231035"/>
                <a:gd name="connsiteY6" fmla="*/ 1741357 h 3247869"/>
                <a:gd name="connsiteX7" fmla="*/ 2043659 w 2231035"/>
                <a:gd name="connsiteY7" fmla="*/ 976859 h 3247869"/>
                <a:gd name="connsiteX8" fmla="*/ 2178570 w 2231035"/>
                <a:gd name="connsiteY8" fmla="*/ 482184 h 3247869"/>
                <a:gd name="connsiteX9" fmla="*/ 2193560 w 2231035"/>
                <a:gd name="connsiteY9" fmla="*/ 137410 h 3247869"/>
                <a:gd name="connsiteX10" fmla="*/ 1953718 w 2231035"/>
                <a:gd name="connsiteY10" fmla="*/ 17488 h 3247869"/>
                <a:gd name="connsiteX11" fmla="*/ 1788826 w 2231035"/>
                <a:gd name="connsiteY11" fmla="*/ 242341 h 3247869"/>
                <a:gd name="connsiteX12" fmla="*/ 1653914 w 2231035"/>
                <a:gd name="connsiteY12" fmla="*/ 602105 h 3247869"/>
                <a:gd name="connsiteX13" fmla="*/ 1519003 w 2231035"/>
                <a:gd name="connsiteY13" fmla="*/ 752007 h 3247869"/>
                <a:gd name="connsiteX14" fmla="*/ 1324131 w 2231035"/>
                <a:gd name="connsiteY14" fmla="*/ 707036 h 3247869"/>
                <a:gd name="connsiteX15" fmla="*/ 1279160 w 2231035"/>
                <a:gd name="connsiteY15" fmla="*/ 452203 h 3247869"/>
                <a:gd name="connsiteX16" fmla="*/ 1129259 w 2231035"/>
                <a:gd name="connsiteY16" fmla="*/ 257331 h 3247869"/>
                <a:gd name="connsiteX17" fmla="*/ 799475 w 2231035"/>
                <a:gd name="connsiteY17" fmla="*/ 152400 h 3247869"/>
                <a:gd name="connsiteX18" fmla="*/ 574623 w 2231035"/>
                <a:gd name="connsiteY18" fmla="*/ 347272 h 3247869"/>
                <a:gd name="connsiteX19" fmla="*/ 394741 w 2231035"/>
                <a:gd name="connsiteY19" fmla="*/ 1051810 h 3247869"/>
                <a:gd name="connsiteX20" fmla="*/ 49967 w 2231035"/>
                <a:gd name="connsiteY20" fmla="*/ 1441554 h 3247869"/>
                <a:gd name="connsiteX21" fmla="*/ 94937 w 2231035"/>
                <a:gd name="connsiteY21" fmla="*/ 1636426 h 3247869"/>
                <a:gd name="connsiteX22" fmla="*/ 212360 w 2231035"/>
                <a:gd name="connsiteY22" fmla="*/ 2251023 h 3247869"/>
                <a:gd name="connsiteX23" fmla="*/ 209745 w 2231035"/>
                <a:gd name="connsiteY23" fmla="*/ 2749833 h 3247869"/>
                <a:gd name="connsiteX0" fmla="*/ 383498 w 2231035"/>
                <a:gd name="connsiteY0" fmla="*/ 3247869 h 3247869"/>
                <a:gd name="connsiteX1" fmla="*/ 412619 w 2231035"/>
                <a:gd name="connsiteY1" fmla="*/ 2598272 h 3247869"/>
                <a:gd name="connsiteX2" fmla="*/ 724524 w 2231035"/>
                <a:gd name="connsiteY2" fmla="*/ 2400925 h 3247869"/>
                <a:gd name="connsiteX3" fmla="*/ 1159239 w 2231035"/>
                <a:gd name="connsiteY3" fmla="*/ 2385934 h 3247869"/>
                <a:gd name="connsiteX4" fmla="*/ 1414072 w 2231035"/>
                <a:gd name="connsiteY4" fmla="*/ 2176072 h 3247869"/>
                <a:gd name="connsiteX5" fmla="*/ 1593954 w 2231035"/>
                <a:gd name="connsiteY5" fmla="*/ 1831298 h 3247869"/>
                <a:gd name="connsiteX6" fmla="*/ 1668905 w 2231035"/>
                <a:gd name="connsiteY6" fmla="*/ 1741357 h 3247869"/>
                <a:gd name="connsiteX7" fmla="*/ 2043659 w 2231035"/>
                <a:gd name="connsiteY7" fmla="*/ 976859 h 3247869"/>
                <a:gd name="connsiteX8" fmla="*/ 2178570 w 2231035"/>
                <a:gd name="connsiteY8" fmla="*/ 482184 h 3247869"/>
                <a:gd name="connsiteX9" fmla="*/ 2193560 w 2231035"/>
                <a:gd name="connsiteY9" fmla="*/ 137410 h 3247869"/>
                <a:gd name="connsiteX10" fmla="*/ 1953718 w 2231035"/>
                <a:gd name="connsiteY10" fmla="*/ 17488 h 3247869"/>
                <a:gd name="connsiteX11" fmla="*/ 1788826 w 2231035"/>
                <a:gd name="connsiteY11" fmla="*/ 242341 h 3247869"/>
                <a:gd name="connsiteX12" fmla="*/ 1653914 w 2231035"/>
                <a:gd name="connsiteY12" fmla="*/ 602105 h 3247869"/>
                <a:gd name="connsiteX13" fmla="*/ 1519003 w 2231035"/>
                <a:gd name="connsiteY13" fmla="*/ 752007 h 3247869"/>
                <a:gd name="connsiteX14" fmla="*/ 1324131 w 2231035"/>
                <a:gd name="connsiteY14" fmla="*/ 707036 h 3247869"/>
                <a:gd name="connsiteX15" fmla="*/ 1279160 w 2231035"/>
                <a:gd name="connsiteY15" fmla="*/ 452203 h 3247869"/>
                <a:gd name="connsiteX16" fmla="*/ 1129259 w 2231035"/>
                <a:gd name="connsiteY16" fmla="*/ 257331 h 3247869"/>
                <a:gd name="connsiteX17" fmla="*/ 799475 w 2231035"/>
                <a:gd name="connsiteY17" fmla="*/ 152400 h 3247869"/>
                <a:gd name="connsiteX18" fmla="*/ 574623 w 2231035"/>
                <a:gd name="connsiteY18" fmla="*/ 347272 h 3247869"/>
                <a:gd name="connsiteX19" fmla="*/ 394741 w 2231035"/>
                <a:gd name="connsiteY19" fmla="*/ 1051810 h 3247869"/>
                <a:gd name="connsiteX20" fmla="*/ 49967 w 2231035"/>
                <a:gd name="connsiteY20" fmla="*/ 1441554 h 3247869"/>
                <a:gd name="connsiteX21" fmla="*/ 94937 w 2231035"/>
                <a:gd name="connsiteY21" fmla="*/ 1636426 h 3247869"/>
                <a:gd name="connsiteX22" fmla="*/ 212360 w 2231035"/>
                <a:gd name="connsiteY22" fmla="*/ 2251023 h 3247869"/>
                <a:gd name="connsiteX23" fmla="*/ 209745 w 2231035"/>
                <a:gd name="connsiteY23" fmla="*/ 2749833 h 3247869"/>
                <a:gd name="connsiteX0" fmla="*/ 383498 w 2231035"/>
                <a:gd name="connsiteY0" fmla="*/ 3247869 h 3247869"/>
                <a:gd name="connsiteX1" fmla="*/ 412619 w 2231035"/>
                <a:gd name="connsiteY1" fmla="*/ 2598272 h 3247869"/>
                <a:gd name="connsiteX2" fmla="*/ 724524 w 2231035"/>
                <a:gd name="connsiteY2" fmla="*/ 2400925 h 3247869"/>
                <a:gd name="connsiteX3" fmla="*/ 1159239 w 2231035"/>
                <a:gd name="connsiteY3" fmla="*/ 2385934 h 3247869"/>
                <a:gd name="connsiteX4" fmla="*/ 1414072 w 2231035"/>
                <a:gd name="connsiteY4" fmla="*/ 2176072 h 3247869"/>
                <a:gd name="connsiteX5" fmla="*/ 1593954 w 2231035"/>
                <a:gd name="connsiteY5" fmla="*/ 1831298 h 3247869"/>
                <a:gd name="connsiteX6" fmla="*/ 1668905 w 2231035"/>
                <a:gd name="connsiteY6" fmla="*/ 1741357 h 3247869"/>
                <a:gd name="connsiteX7" fmla="*/ 2043659 w 2231035"/>
                <a:gd name="connsiteY7" fmla="*/ 976859 h 3247869"/>
                <a:gd name="connsiteX8" fmla="*/ 2178570 w 2231035"/>
                <a:gd name="connsiteY8" fmla="*/ 482184 h 3247869"/>
                <a:gd name="connsiteX9" fmla="*/ 2193560 w 2231035"/>
                <a:gd name="connsiteY9" fmla="*/ 137410 h 3247869"/>
                <a:gd name="connsiteX10" fmla="*/ 1953718 w 2231035"/>
                <a:gd name="connsiteY10" fmla="*/ 17488 h 3247869"/>
                <a:gd name="connsiteX11" fmla="*/ 1788826 w 2231035"/>
                <a:gd name="connsiteY11" fmla="*/ 242341 h 3247869"/>
                <a:gd name="connsiteX12" fmla="*/ 1653914 w 2231035"/>
                <a:gd name="connsiteY12" fmla="*/ 602105 h 3247869"/>
                <a:gd name="connsiteX13" fmla="*/ 1519003 w 2231035"/>
                <a:gd name="connsiteY13" fmla="*/ 752007 h 3247869"/>
                <a:gd name="connsiteX14" fmla="*/ 1324131 w 2231035"/>
                <a:gd name="connsiteY14" fmla="*/ 707036 h 3247869"/>
                <a:gd name="connsiteX15" fmla="*/ 1279160 w 2231035"/>
                <a:gd name="connsiteY15" fmla="*/ 452203 h 3247869"/>
                <a:gd name="connsiteX16" fmla="*/ 1129259 w 2231035"/>
                <a:gd name="connsiteY16" fmla="*/ 257331 h 3247869"/>
                <a:gd name="connsiteX17" fmla="*/ 799475 w 2231035"/>
                <a:gd name="connsiteY17" fmla="*/ 152400 h 3247869"/>
                <a:gd name="connsiteX18" fmla="*/ 574623 w 2231035"/>
                <a:gd name="connsiteY18" fmla="*/ 347272 h 3247869"/>
                <a:gd name="connsiteX19" fmla="*/ 394741 w 2231035"/>
                <a:gd name="connsiteY19" fmla="*/ 1051810 h 3247869"/>
                <a:gd name="connsiteX20" fmla="*/ 49967 w 2231035"/>
                <a:gd name="connsiteY20" fmla="*/ 1441554 h 3247869"/>
                <a:gd name="connsiteX21" fmla="*/ 94937 w 2231035"/>
                <a:gd name="connsiteY21" fmla="*/ 1636426 h 3247869"/>
                <a:gd name="connsiteX22" fmla="*/ 212360 w 2231035"/>
                <a:gd name="connsiteY22" fmla="*/ 2251023 h 3247869"/>
                <a:gd name="connsiteX23" fmla="*/ 209745 w 2231035"/>
                <a:gd name="connsiteY23" fmla="*/ 2749833 h 32478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09745 w 2231035"/>
                <a:gd name="connsiteY23" fmla="*/ 27498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44839 w 2231035"/>
                <a:gd name="connsiteY23" fmla="*/ 2266014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44839 w 2231035"/>
                <a:gd name="connsiteY23" fmla="*/ 2266014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362145 w 2231035"/>
                <a:gd name="connsiteY23"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97090 w 2231035"/>
                <a:gd name="connsiteY23" fmla="*/ 2787565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20890 w 2231035"/>
                <a:gd name="connsiteY23" fmla="*/ 2787565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20890 w 2231035"/>
                <a:gd name="connsiteY23" fmla="*/ 2787565 h 3400269"/>
                <a:gd name="connsiteX24" fmla="*/ 362145 w 2231035"/>
                <a:gd name="connsiteY24" fmla="*/ 3207033 h 3400269"/>
                <a:gd name="connsiteX0" fmla="*/ 535898 w 2231035"/>
                <a:gd name="connsiteY0" fmla="*/ 3400269 h 3400269"/>
                <a:gd name="connsiteX1" fmla="*/ 412619 w 2231035"/>
                <a:gd name="connsiteY1" fmla="*/ 2598272 h 3400269"/>
                <a:gd name="connsiteX2" fmla="*/ 724524 w 2231035"/>
                <a:gd name="connsiteY2" fmla="*/ 2400925 h 3400269"/>
                <a:gd name="connsiteX3" fmla="*/ 1159239 w 2231035"/>
                <a:gd name="connsiteY3" fmla="*/ 2385934 h 3400269"/>
                <a:gd name="connsiteX4" fmla="*/ 1414072 w 2231035"/>
                <a:gd name="connsiteY4" fmla="*/ 2176072 h 3400269"/>
                <a:gd name="connsiteX5" fmla="*/ 1593954 w 2231035"/>
                <a:gd name="connsiteY5" fmla="*/ 1831298 h 3400269"/>
                <a:gd name="connsiteX6" fmla="*/ 1668905 w 2231035"/>
                <a:gd name="connsiteY6" fmla="*/ 1741357 h 3400269"/>
                <a:gd name="connsiteX7" fmla="*/ 2043659 w 2231035"/>
                <a:gd name="connsiteY7" fmla="*/ 976859 h 3400269"/>
                <a:gd name="connsiteX8" fmla="*/ 2178570 w 2231035"/>
                <a:gd name="connsiteY8" fmla="*/ 482184 h 3400269"/>
                <a:gd name="connsiteX9" fmla="*/ 2193560 w 2231035"/>
                <a:gd name="connsiteY9" fmla="*/ 137410 h 3400269"/>
                <a:gd name="connsiteX10" fmla="*/ 1953718 w 2231035"/>
                <a:gd name="connsiteY10" fmla="*/ 17488 h 3400269"/>
                <a:gd name="connsiteX11" fmla="*/ 1788826 w 2231035"/>
                <a:gd name="connsiteY11" fmla="*/ 242341 h 3400269"/>
                <a:gd name="connsiteX12" fmla="*/ 1653914 w 2231035"/>
                <a:gd name="connsiteY12" fmla="*/ 602105 h 3400269"/>
                <a:gd name="connsiteX13" fmla="*/ 1519003 w 2231035"/>
                <a:gd name="connsiteY13" fmla="*/ 752007 h 3400269"/>
                <a:gd name="connsiteX14" fmla="*/ 1324131 w 2231035"/>
                <a:gd name="connsiteY14" fmla="*/ 707036 h 3400269"/>
                <a:gd name="connsiteX15" fmla="*/ 1279160 w 2231035"/>
                <a:gd name="connsiteY15" fmla="*/ 452203 h 3400269"/>
                <a:gd name="connsiteX16" fmla="*/ 1129259 w 2231035"/>
                <a:gd name="connsiteY16" fmla="*/ 257331 h 3400269"/>
                <a:gd name="connsiteX17" fmla="*/ 799475 w 2231035"/>
                <a:gd name="connsiteY17" fmla="*/ 152400 h 3400269"/>
                <a:gd name="connsiteX18" fmla="*/ 574623 w 2231035"/>
                <a:gd name="connsiteY18" fmla="*/ 347272 h 3400269"/>
                <a:gd name="connsiteX19" fmla="*/ 394741 w 2231035"/>
                <a:gd name="connsiteY19" fmla="*/ 1051810 h 3400269"/>
                <a:gd name="connsiteX20" fmla="*/ 49967 w 2231035"/>
                <a:gd name="connsiteY20" fmla="*/ 1441554 h 3400269"/>
                <a:gd name="connsiteX21" fmla="*/ 94937 w 2231035"/>
                <a:gd name="connsiteY21" fmla="*/ 1636426 h 3400269"/>
                <a:gd name="connsiteX22" fmla="*/ 212360 w 2231035"/>
                <a:gd name="connsiteY22" fmla="*/ 2251023 h 3400269"/>
                <a:gd name="connsiteX23" fmla="*/ 220890 w 2231035"/>
                <a:gd name="connsiteY23" fmla="*/ 2787565 h 3400269"/>
                <a:gd name="connsiteX24" fmla="*/ 362145 w 2231035"/>
                <a:gd name="connsiteY24" fmla="*/ 3207033 h 340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31035" h="3400269">
                  <a:moveTo>
                    <a:pt x="535898" y="3400269"/>
                  </a:moveTo>
                  <a:cubicBezTo>
                    <a:pt x="579476" y="3369244"/>
                    <a:pt x="381181" y="2764829"/>
                    <a:pt x="412619" y="2598272"/>
                  </a:cubicBezTo>
                  <a:cubicBezTo>
                    <a:pt x="444057" y="2431715"/>
                    <a:pt x="600087" y="2436315"/>
                    <a:pt x="724524" y="2400925"/>
                  </a:cubicBezTo>
                  <a:cubicBezTo>
                    <a:pt x="848961" y="2365535"/>
                    <a:pt x="1044314" y="2423410"/>
                    <a:pt x="1159239" y="2385934"/>
                  </a:cubicBezTo>
                  <a:cubicBezTo>
                    <a:pt x="1274164" y="2348459"/>
                    <a:pt x="1344118" y="2261016"/>
                    <a:pt x="1414072" y="2176072"/>
                  </a:cubicBezTo>
                  <a:cubicBezTo>
                    <a:pt x="1484026" y="2091128"/>
                    <a:pt x="1551482" y="1903751"/>
                    <a:pt x="1593954" y="1831298"/>
                  </a:cubicBezTo>
                  <a:cubicBezTo>
                    <a:pt x="1636426" y="1758846"/>
                    <a:pt x="1593954" y="1883763"/>
                    <a:pt x="1668905" y="1741357"/>
                  </a:cubicBezTo>
                  <a:cubicBezTo>
                    <a:pt x="1743856" y="1598951"/>
                    <a:pt x="1958715" y="1186721"/>
                    <a:pt x="2043659" y="976859"/>
                  </a:cubicBezTo>
                  <a:cubicBezTo>
                    <a:pt x="2128603" y="766997"/>
                    <a:pt x="2153587" y="622092"/>
                    <a:pt x="2178570" y="482184"/>
                  </a:cubicBezTo>
                  <a:cubicBezTo>
                    <a:pt x="2203554" y="342276"/>
                    <a:pt x="2231035" y="214859"/>
                    <a:pt x="2193560" y="137410"/>
                  </a:cubicBezTo>
                  <a:cubicBezTo>
                    <a:pt x="2156085" y="59961"/>
                    <a:pt x="2021174" y="0"/>
                    <a:pt x="1953718" y="17488"/>
                  </a:cubicBezTo>
                  <a:cubicBezTo>
                    <a:pt x="1886262" y="34977"/>
                    <a:pt x="1838793" y="144905"/>
                    <a:pt x="1788826" y="242341"/>
                  </a:cubicBezTo>
                  <a:cubicBezTo>
                    <a:pt x="1738859" y="339777"/>
                    <a:pt x="1698885" y="517161"/>
                    <a:pt x="1653914" y="602105"/>
                  </a:cubicBezTo>
                  <a:cubicBezTo>
                    <a:pt x="1608943" y="687049"/>
                    <a:pt x="1573967" y="734519"/>
                    <a:pt x="1519003" y="752007"/>
                  </a:cubicBezTo>
                  <a:cubicBezTo>
                    <a:pt x="1464039" y="769495"/>
                    <a:pt x="1364105" y="757003"/>
                    <a:pt x="1324131" y="707036"/>
                  </a:cubicBezTo>
                  <a:cubicBezTo>
                    <a:pt x="1284157" y="657069"/>
                    <a:pt x="1311639" y="527154"/>
                    <a:pt x="1279160" y="452203"/>
                  </a:cubicBezTo>
                  <a:cubicBezTo>
                    <a:pt x="1246681" y="377252"/>
                    <a:pt x="1209207" y="307298"/>
                    <a:pt x="1129259" y="257331"/>
                  </a:cubicBezTo>
                  <a:cubicBezTo>
                    <a:pt x="1049311" y="207364"/>
                    <a:pt x="891914" y="137410"/>
                    <a:pt x="799475" y="152400"/>
                  </a:cubicBezTo>
                  <a:cubicBezTo>
                    <a:pt x="707036" y="167390"/>
                    <a:pt x="642079" y="197370"/>
                    <a:pt x="574623" y="347272"/>
                  </a:cubicBezTo>
                  <a:cubicBezTo>
                    <a:pt x="507167" y="497174"/>
                    <a:pt x="482184" y="869430"/>
                    <a:pt x="394741" y="1051810"/>
                  </a:cubicBezTo>
                  <a:cubicBezTo>
                    <a:pt x="307298" y="1234190"/>
                    <a:pt x="99934" y="1344118"/>
                    <a:pt x="49967" y="1441554"/>
                  </a:cubicBezTo>
                  <a:cubicBezTo>
                    <a:pt x="0" y="1538990"/>
                    <a:pt x="67872" y="1501515"/>
                    <a:pt x="94937" y="1636426"/>
                  </a:cubicBezTo>
                  <a:cubicBezTo>
                    <a:pt x="122002" y="1771337"/>
                    <a:pt x="191368" y="2059167"/>
                    <a:pt x="212360" y="2251023"/>
                  </a:cubicBezTo>
                  <a:cubicBezTo>
                    <a:pt x="174569" y="2473359"/>
                    <a:pt x="219875" y="2449704"/>
                    <a:pt x="220890" y="2787565"/>
                  </a:cubicBezTo>
                  <a:cubicBezTo>
                    <a:pt x="245854" y="2946900"/>
                    <a:pt x="351303" y="3137122"/>
                    <a:pt x="362145" y="3207033"/>
                  </a:cubicBezTo>
                </a:path>
              </a:pathLst>
            </a:cu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7610007" y="1873770"/>
              <a:ext cx="1224197" cy="4939260"/>
            </a:xfrm>
            <a:custGeom>
              <a:avLst/>
              <a:gdLst>
                <a:gd name="connsiteX0" fmla="*/ 0 w 1269168"/>
                <a:gd name="connsiteY0" fmla="*/ 4781863 h 4981731"/>
                <a:gd name="connsiteX1" fmla="*/ 44971 w 1269168"/>
                <a:gd name="connsiteY1" fmla="*/ 4736892 h 4981731"/>
                <a:gd name="connsiteX2" fmla="*/ 269823 w 1269168"/>
                <a:gd name="connsiteY2" fmla="*/ 3312827 h 4981731"/>
                <a:gd name="connsiteX3" fmla="*/ 629587 w 1269168"/>
                <a:gd name="connsiteY3" fmla="*/ 1603948 h 4981731"/>
                <a:gd name="connsiteX4" fmla="*/ 764498 w 1269168"/>
                <a:gd name="connsiteY4" fmla="*/ 884420 h 4981731"/>
                <a:gd name="connsiteX5" fmla="*/ 914400 w 1269168"/>
                <a:gd name="connsiteY5" fmla="*/ 404735 h 4981731"/>
                <a:gd name="connsiteX6" fmla="*/ 1079292 w 1269168"/>
                <a:gd name="connsiteY6" fmla="*/ 119922 h 4981731"/>
                <a:gd name="connsiteX7" fmla="*/ 1199213 w 1269168"/>
                <a:gd name="connsiteY7" fmla="*/ 164892 h 4981731"/>
                <a:gd name="connsiteX8" fmla="*/ 1259174 w 1269168"/>
                <a:gd name="connsiteY8" fmla="*/ 1109273 h 4981731"/>
                <a:gd name="connsiteX9" fmla="*/ 1229194 w 1269168"/>
                <a:gd name="connsiteY9" fmla="*/ 2893102 h 4981731"/>
                <a:gd name="connsiteX10" fmla="*/ 1214203 w 1269168"/>
                <a:gd name="connsiteY10" fmla="*/ 3882453 h 4981731"/>
                <a:gd name="connsiteX11" fmla="*/ 1259174 w 1269168"/>
                <a:gd name="connsiteY11" fmla="*/ 4572000 h 4981731"/>
                <a:gd name="connsiteX12" fmla="*/ 1229194 w 1269168"/>
                <a:gd name="connsiteY12" fmla="*/ 4886794 h 4981731"/>
                <a:gd name="connsiteX13" fmla="*/ 1019331 w 1269168"/>
                <a:gd name="connsiteY13" fmla="*/ 4886794 h 4981731"/>
                <a:gd name="connsiteX14" fmla="*/ 74951 w 1269168"/>
                <a:gd name="connsiteY14" fmla="*/ 4886794 h 4981731"/>
                <a:gd name="connsiteX0" fmla="*/ 0 w 1269168"/>
                <a:gd name="connsiteY0" fmla="*/ 4781863 h 4981731"/>
                <a:gd name="connsiteX1" fmla="*/ 44971 w 1269168"/>
                <a:gd name="connsiteY1" fmla="*/ 4736892 h 4981731"/>
                <a:gd name="connsiteX2" fmla="*/ 269823 w 1269168"/>
                <a:gd name="connsiteY2" fmla="*/ 3312827 h 4981731"/>
                <a:gd name="connsiteX3" fmla="*/ 629587 w 1269168"/>
                <a:gd name="connsiteY3" fmla="*/ 1603948 h 4981731"/>
                <a:gd name="connsiteX4" fmla="*/ 764498 w 1269168"/>
                <a:gd name="connsiteY4" fmla="*/ 884420 h 4981731"/>
                <a:gd name="connsiteX5" fmla="*/ 914400 w 1269168"/>
                <a:gd name="connsiteY5" fmla="*/ 404735 h 4981731"/>
                <a:gd name="connsiteX6" fmla="*/ 1079292 w 1269168"/>
                <a:gd name="connsiteY6" fmla="*/ 119922 h 4981731"/>
                <a:gd name="connsiteX7" fmla="*/ 1199213 w 1269168"/>
                <a:gd name="connsiteY7" fmla="*/ 164892 h 4981731"/>
                <a:gd name="connsiteX8" fmla="*/ 1259174 w 1269168"/>
                <a:gd name="connsiteY8" fmla="*/ 1109273 h 4981731"/>
                <a:gd name="connsiteX9" fmla="*/ 1229194 w 1269168"/>
                <a:gd name="connsiteY9" fmla="*/ 2893102 h 4981731"/>
                <a:gd name="connsiteX10" fmla="*/ 1214203 w 1269168"/>
                <a:gd name="connsiteY10" fmla="*/ 3882453 h 4981731"/>
                <a:gd name="connsiteX11" fmla="*/ 1259174 w 1269168"/>
                <a:gd name="connsiteY11" fmla="*/ 4572000 h 4981731"/>
                <a:gd name="connsiteX12" fmla="*/ 1229194 w 1269168"/>
                <a:gd name="connsiteY12" fmla="*/ 4886794 h 4981731"/>
                <a:gd name="connsiteX13" fmla="*/ 1019331 w 1269168"/>
                <a:gd name="connsiteY13" fmla="*/ 4886794 h 4981731"/>
                <a:gd name="connsiteX14" fmla="*/ 74951 w 1269168"/>
                <a:gd name="connsiteY14" fmla="*/ 4886794 h 4981731"/>
                <a:gd name="connsiteX15" fmla="*/ 0 w 1269168"/>
                <a:gd name="connsiteY15" fmla="*/ 4781863 h 4981731"/>
                <a:gd name="connsiteX0" fmla="*/ 29980 w 1224197"/>
                <a:gd name="connsiteY0" fmla="*/ 4886794 h 4939260"/>
                <a:gd name="connsiteX1" fmla="*/ 0 w 1224197"/>
                <a:gd name="connsiteY1" fmla="*/ 4736892 h 4939260"/>
                <a:gd name="connsiteX2" fmla="*/ 224852 w 1224197"/>
                <a:gd name="connsiteY2" fmla="*/ 3312827 h 4939260"/>
                <a:gd name="connsiteX3" fmla="*/ 584616 w 1224197"/>
                <a:gd name="connsiteY3" fmla="*/ 1603948 h 4939260"/>
                <a:gd name="connsiteX4" fmla="*/ 719527 w 1224197"/>
                <a:gd name="connsiteY4" fmla="*/ 884420 h 4939260"/>
                <a:gd name="connsiteX5" fmla="*/ 869429 w 1224197"/>
                <a:gd name="connsiteY5" fmla="*/ 404735 h 4939260"/>
                <a:gd name="connsiteX6" fmla="*/ 1034321 w 1224197"/>
                <a:gd name="connsiteY6" fmla="*/ 119922 h 4939260"/>
                <a:gd name="connsiteX7" fmla="*/ 1154242 w 1224197"/>
                <a:gd name="connsiteY7" fmla="*/ 164892 h 4939260"/>
                <a:gd name="connsiteX8" fmla="*/ 1214203 w 1224197"/>
                <a:gd name="connsiteY8" fmla="*/ 1109273 h 4939260"/>
                <a:gd name="connsiteX9" fmla="*/ 1184223 w 1224197"/>
                <a:gd name="connsiteY9" fmla="*/ 2893102 h 4939260"/>
                <a:gd name="connsiteX10" fmla="*/ 1169232 w 1224197"/>
                <a:gd name="connsiteY10" fmla="*/ 3882453 h 4939260"/>
                <a:gd name="connsiteX11" fmla="*/ 1214203 w 1224197"/>
                <a:gd name="connsiteY11" fmla="*/ 4572000 h 4939260"/>
                <a:gd name="connsiteX12" fmla="*/ 1184223 w 1224197"/>
                <a:gd name="connsiteY12" fmla="*/ 4886794 h 4939260"/>
                <a:gd name="connsiteX13" fmla="*/ 974360 w 1224197"/>
                <a:gd name="connsiteY13" fmla="*/ 4886794 h 4939260"/>
                <a:gd name="connsiteX14" fmla="*/ 29980 w 1224197"/>
                <a:gd name="connsiteY14" fmla="*/ 4886794 h 4939260"/>
                <a:gd name="connsiteX0" fmla="*/ 29980 w 1224197"/>
                <a:gd name="connsiteY0" fmla="*/ 4886794 h 4939260"/>
                <a:gd name="connsiteX1" fmla="*/ 0 w 1224197"/>
                <a:gd name="connsiteY1" fmla="*/ 4736892 h 4939260"/>
                <a:gd name="connsiteX2" fmla="*/ 224852 w 1224197"/>
                <a:gd name="connsiteY2" fmla="*/ 3312827 h 4939260"/>
                <a:gd name="connsiteX3" fmla="*/ 584616 w 1224197"/>
                <a:gd name="connsiteY3" fmla="*/ 1603948 h 4939260"/>
                <a:gd name="connsiteX4" fmla="*/ 719527 w 1224197"/>
                <a:gd name="connsiteY4" fmla="*/ 884420 h 4939260"/>
                <a:gd name="connsiteX5" fmla="*/ 869429 w 1224197"/>
                <a:gd name="connsiteY5" fmla="*/ 404735 h 4939260"/>
                <a:gd name="connsiteX6" fmla="*/ 1034321 w 1224197"/>
                <a:gd name="connsiteY6" fmla="*/ 119922 h 4939260"/>
                <a:gd name="connsiteX7" fmla="*/ 1154242 w 1224197"/>
                <a:gd name="connsiteY7" fmla="*/ 164892 h 4939260"/>
                <a:gd name="connsiteX8" fmla="*/ 1214203 w 1224197"/>
                <a:gd name="connsiteY8" fmla="*/ 1109273 h 4939260"/>
                <a:gd name="connsiteX9" fmla="*/ 1184223 w 1224197"/>
                <a:gd name="connsiteY9" fmla="*/ 2893102 h 4939260"/>
                <a:gd name="connsiteX10" fmla="*/ 1169232 w 1224197"/>
                <a:gd name="connsiteY10" fmla="*/ 3882453 h 4939260"/>
                <a:gd name="connsiteX11" fmla="*/ 1214203 w 1224197"/>
                <a:gd name="connsiteY11" fmla="*/ 4572000 h 4939260"/>
                <a:gd name="connsiteX12" fmla="*/ 1184223 w 1224197"/>
                <a:gd name="connsiteY12" fmla="*/ 4886794 h 4939260"/>
                <a:gd name="connsiteX13" fmla="*/ 974360 w 1224197"/>
                <a:gd name="connsiteY13" fmla="*/ 4886794 h 4939260"/>
                <a:gd name="connsiteX14" fmla="*/ 29980 w 1224197"/>
                <a:gd name="connsiteY14" fmla="*/ 4886794 h 493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197" h="4939260">
                  <a:moveTo>
                    <a:pt x="29980" y="4886794"/>
                  </a:moveTo>
                  <a:lnTo>
                    <a:pt x="0" y="4736892"/>
                  </a:lnTo>
                  <a:cubicBezTo>
                    <a:pt x="44970" y="4492053"/>
                    <a:pt x="127416" y="3834984"/>
                    <a:pt x="224852" y="3312827"/>
                  </a:cubicBezTo>
                  <a:cubicBezTo>
                    <a:pt x="322288" y="2790670"/>
                    <a:pt x="364760" y="2274757"/>
                    <a:pt x="584616" y="1603948"/>
                  </a:cubicBezTo>
                  <a:cubicBezTo>
                    <a:pt x="667062" y="1199214"/>
                    <a:pt x="672058" y="1084289"/>
                    <a:pt x="719527" y="884420"/>
                  </a:cubicBezTo>
                  <a:cubicBezTo>
                    <a:pt x="766996" y="684551"/>
                    <a:pt x="816963" y="532151"/>
                    <a:pt x="869429" y="404735"/>
                  </a:cubicBezTo>
                  <a:cubicBezTo>
                    <a:pt x="921895" y="277319"/>
                    <a:pt x="986852" y="159896"/>
                    <a:pt x="1034321" y="119922"/>
                  </a:cubicBezTo>
                  <a:cubicBezTo>
                    <a:pt x="1081790" y="79948"/>
                    <a:pt x="1124262" y="0"/>
                    <a:pt x="1154242" y="164892"/>
                  </a:cubicBezTo>
                  <a:cubicBezTo>
                    <a:pt x="1184222" y="329784"/>
                    <a:pt x="1209206" y="654571"/>
                    <a:pt x="1214203" y="1109273"/>
                  </a:cubicBezTo>
                  <a:cubicBezTo>
                    <a:pt x="1219200" y="1563975"/>
                    <a:pt x="1191718" y="2430905"/>
                    <a:pt x="1184223" y="2893102"/>
                  </a:cubicBezTo>
                  <a:cubicBezTo>
                    <a:pt x="1176728" y="3355299"/>
                    <a:pt x="1164235" y="3602637"/>
                    <a:pt x="1169232" y="3882453"/>
                  </a:cubicBezTo>
                  <a:cubicBezTo>
                    <a:pt x="1174229" y="4162269"/>
                    <a:pt x="1211705" y="4404610"/>
                    <a:pt x="1214203" y="4572000"/>
                  </a:cubicBezTo>
                  <a:cubicBezTo>
                    <a:pt x="1216701" y="4739390"/>
                    <a:pt x="1224197" y="4834328"/>
                    <a:pt x="1184223" y="4886794"/>
                  </a:cubicBezTo>
                  <a:cubicBezTo>
                    <a:pt x="1144249" y="4939260"/>
                    <a:pt x="974360" y="4886794"/>
                    <a:pt x="974360" y="4886794"/>
                  </a:cubicBezTo>
                  <a:lnTo>
                    <a:pt x="29980" y="4886794"/>
                  </a:lnTo>
                  <a:close/>
                </a:path>
              </a:pathLst>
            </a:custGeom>
            <a:solidFill>
              <a:srgbClr val="565656"/>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4711907" y="1506510"/>
              <a:ext cx="1492027" cy="4581837"/>
            </a:xfrm>
            <a:custGeom>
              <a:avLst/>
              <a:gdLst>
                <a:gd name="connsiteX0" fmla="*/ 949377 w 1344118"/>
                <a:gd name="connsiteY0" fmla="*/ 2720715 h 3944912"/>
                <a:gd name="connsiteX1" fmla="*/ 1084289 w 1344118"/>
                <a:gd name="connsiteY1" fmla="*/ 2286000 h 3944912"/>
                <a:gd name="connsiteX2" fmla="*/ 1174230 w 1344118"/>
                <a:gd name="connsiteY2" fmla="*/ 1731364 h 3944912"/>
                <a:gd name="connsiteX3" fmla="*/ 1174230 w 1344118"/>
                <a:gd name="connsiteY3" fmla="*/ 1041817 h 3944912"/>
                <a:gd name="connsiteX4" fmla="*/ 1159240 w 1344118"/>
                <a:gd name="connsiteY4" fmla="*/ 562132 h 3944912"/>
                <a:gd name="connsiteX5" fmla="*/ 979358 w 1344118"/>
                <a:gd name="connsiteY5" fmla="*/ 277319 h 3944912"/>
                <a:gd name="connsiteX6" fmla="*/ 784485 w 1344118"/>
                <a:gd name="connsiteY6" fmla="*/ 157397 h 3944912"/>
                <a:gd name="connsiteX7" fmla="*/ 529653 w 1344118"/>
                <a:gd name="connsiteY7" fmla="*/ 52466 h 3944912"/>
                <a:gd name="connsiteX8" fmla="*/ 214859 w 1344118"/>
                <a:gd name="connsiteY8" fmla="*/ 472191 h 3944912"/>
                <a:gd name="connsiteX9" fmla="*/ 19987 w 1344118"/>
                <a:gd name="connsiteY9" fmla="*/ 1266669 h 3944912"/>
                <a:gd name="connsiteX10" fmla="*/ 94938 w 1344118"/>
                <a:gd name="connsiteY10" fmla="*/ 1821305 h 3944912"/>
                <a:gd name="connsiteX11" fmla="*/ 199869 w 1344118"/>
                <a:gd name="connsiteY11" fmla="*/ 2300991 h 3944912"/>
                <a:gd name="connsiteX12" fmla="*/ 454702 w 1344118"/>
                <a:gd name="connsiteY12" fmla="*/ 2465882 h 3944912"/>
                <a:gd name="connsiteX13" fmla="*/ 739515 w 1344118"/>
                <a:gd name="connsiteY13" fmla="*/ 2705725 h 3944912"/>
                <a:gd name="connsiteX14" fmla="*/ 874426 w 1344118"/>
                <a:gd name="connsiteY14" fmla="*/ 3095469 h 3944912"/>
                <a:gd name="connsiteX15" fmla="*/ 874426 w 1344118"/>
                <a:gd name="connsiteY15" fmla="*/ 3455233 h 3944912"/>
                <a:gd name="connsiteX16" fmla="*/ 1009338 w 1344118"/>
                <a:gd name="connsiteY16" fmla="*/ 3680086 h 3944912"/>
                <a:gd name="connsiteX17" fmla="*/ 1144249 w 1344118"/>
                <a:gd name="connsiteY17" fmla="*/ 3919928 h 3944912"/>
                <a:gd name="connsiteX18" fmla="*/ 1324131 w 1344118"/>
                <a:gd name="connsiteY18" fmla="*/ 3530184 h 3944912"/>
                <a:gd name="connsiteX19" fmla="*/ 1264171 w 1344118"/>
                <a:gd name="connsiteY19" fmla="*/ 3095469 h 3944912"/>
                <a:gd name="connsiteX20" fmla="*/ 1204210 w 1344118"/>
                <a:gd name="connsiteY20" fmla="*/ 2840637 h 3944912"/>
                <a:gd name="connsiteX21" fmla="*/ 949377 w 1344118"/>
                <a:gd name="connsiteY21" fmla="*/ 2720715 h 3944912"/>
                <a:gd name="connsiteX0" fmla="*/ 949377 w 1344118"/>
                <a:gd name="connsiteY0" fmla="*/ 2720715 h 4124794"/>
                <a:gd name="connsiteX1" fmla="*/ 1084289 w 1344118"/>
                <a:gd name="connsiteY1" fmla="*/ 2286000 h 4124794"/>
                <a:gd name="connsiteX2" fmla="*/ 1174230 w 1344118"/>
                <a:gd name="connsiteY2" fmla="*/ 1731364 h 4124794"/>
                <a:gd name="connsiteX3" fmla="*/ 1174230 w 1344118"/>
                <a:gd name="connsiteY3" fmla="*/ 1041817 h 4124794"/>
                <a:gd name="connsiteX4" fmla="*/ 1159240 w 1344118"/>
                <a:gd name="connsiteY4" fmla="*/ 562132 h 4124794"/>
                <a:gd name="connsiteX5" fmla="*/ 979358 w 1344118"/>
                <a:gd name="connsiteY5" fmla="*/ 277319 h 4124794"/>
                <a:gd name="connsiteX6" fmla="*/ 784485 w 1344118"/>
                <a:gd name="connsiteY6" fmla="*/ 157397 h 4124794"/>
                <a:gd name="connsiteX7" fmla="*/ 529653 w 1344118"/>
                <a:gd name="connsiteY7" fmla="*/ 52466 h 4124794"/>
                <a:gd name="connsiteX8" fmla="*/ 214859 w 1344118"/>
                <a:gd name="connsiteY8" fmla="*/ 472191 h 4124794"/>
                <a:gd name="connsiteX9" fmla="*/ 19987 w 1344118"/>
                <a:gd name="connsiteY9" fmla="*/ 1266669 h 4124794"/>
                <a:gd name="connsiteX10" fmla="*/ 94938 w 1344118"/>
                <a:gd name="connsiteY10" fmla="*/ 1821305 h 4124794"/>
                <a:gd name="connsiteX11" fmla="*/ 199869 w 1344118"/>
                <a:gd name="connsiteY11" fmla="*/ 2300991 h 4124794"/>
                <a:gd name="connsiteX12" fmla="*/ 454702 w 1344118"/>
                <a:gd name="connsiteY12" fmla="*/ 2465882 h 4124794"/>
                <a:gd name="connsiteX13" fmla="*/ 739515 w 1344118"/>
                <a:gd name="connsiteY13" fmla="*/ 2705725 h 4124794"/>
                <a:gd name="connsiteX14" fmla="*/ 874426 w 1344118"/>
                <a:gd name="connsiteY14" fmla="*/ 3095469 h 4124794"/>
                <a:gd name="connsiteX15" fmla="*/ 874426 w 1344118"/>
                <a:gd name="connsiteY15" fmla="*/ 3455233 h 4124794"/>
                <a:gd name="connsiteX16" fmla="*/ 1009338 w 1344118"/>
                <a:gd name="connsiteY16" fmla="*/ 3680086 h 4124794"/>
                <a:gd name="connsiteX17" fmla="*/ 1144249 w 1344118"/>
                <a:gd name="connsiteY17" fmla="*/ 3919928 h 4124794"/>
                <a:gd name="connsiteX18" fmla="*/ 1324131 w 1344118"/>
                <a:gd name="connsiteY18" fmla="*/ 3987384 h 4124794"/>
                <a:gd name="connsiteX19" fmla="*/ 1264171 w 1344118"/>
                <a:gd name="connsiteY19" fmla="*/ 3095469 h 4124794"/>
                <a:gd name="connsiteX20" fmla="*/ 1204210 w 1344118"/>
                <a:gd name="connsiteY20" fmla="*/ 2840637 h 4124794"/>
                <a:gd name="connsiteX21" fmla="*/ 949377 w 1344118"/>
                <a:gd name="connsiteY21" fmla="*/ 2720715 h 4124794"/>
                <a:gd name="connsiteX0" fmla="*/ 949377 w 1572718"/>
                <a:gd name="connsiteY0" fmla="*/ 2720715 h 4658194"/>
                <a:gd name="connsiteX1" fmla="*/ 1084289 w 1572718"/>
                <a:gd name="connsiteY1" fmla="*/ 2286000 h 4658194"/>
                <a:gd name="connsiteX2" fmla="*/ 1174230 w 1572718"/>
                <a:gd name="connsiteY2" fmla="*/ 1731364 h 4658194"/>
                <a:gd name="connsiteX3" fmla="*/ 1174230 w 1572718"/>
                <a:gd name="connsiteY3" fmla="*/ 1041817 h 4658194"/>
                <a:gd name="connsiteX4" fmla="*/ 1159240 w 1572718"/>
                <a:gd name="connsiteY4" fmla="*/ 562132 h 4658194"/>
                <a:gd name="connsiteX5" fmla="*/ 979358 w 1572718"/>
                <a:gd name="connsiteY5" fmla="*/ 277319 h 4658194"/>
                <a:gd name="connsiteX6" fmla="*/ 784485 w 1572718"/>
                <a:gd name="connsiteY6" fmla="*/ 157397 h 4658194"/>
                <a:gd name="connsiteX7" fmla="*/ 529653 w 1572718"/>
                <a:gd name="connsiteY7" fmla="*/ 52466 h 4658194"/>
                <a:gd name="connsiteX8" fmla="*/ 214859 w 1572718"/>
                <a:gd name="connsiteY8" fmla="*/ 472191 h 4658194"/>
                <a:gd name="connsiteX9" fmla="*/ 19987 w 1572718"/>
                <a:gd name="connsiteY9" fmla="*/ 1266669 h 4658194"/>
                <a:gd name="connsiteX10" fmla="*/ 94938 w 1572718"/>
                <a:gd name="connsiteY10" fmla="*/ 1821305 h 4658194"/>
                <a:gd name="connsiteX11" fmla="*/ 199869 w 1572718"/>
                <a:gd name="connsiteY11" fmla="*/ 2300991 h 4658194"/>
                <a:gd name="connsiteX12" fmla="*/ 454702 w 1572718"/>
                <a:gd name="connsiteY12" fmla="*/ 2465882 h 4658194"/>
                <a:gd name="connsiteX13" fmla="*/ 739515 w 1572718"/>
                <a:gd name="connsiteY13" fmla="*/ 2705725 h 4658194"/>
                <a:gd name="connsiteX14" fmla="*/ 874426 w 1572718"/>
                <a:gd name="connsiteY14" fmla="*/ 3095469 h 4658194"/>
                <a:gd name="connsiteX15" fmla="*/ 874426 w 1572718"/>
                <a:gd name="connsiteY15" fmla="*/ 3455233 h 4658194"/>
                <a:gd name="connsiteX16" fmla="*/ 1009338 w 1572718"/>
                <a:gd name="connsiteY16" fmla="*/ 3680086 h 4658194"/>
                <a:gd name="connsiteX17" fmla="*/ 1144249 w 1572718"/>
                <a:gd name="connsiteY17" fmla="*/ 3919928 h 4658194"/>
                <a:gd name="connsiteX18" fmla="*/ 1552731 w 1572718"/>
                <a:gd name="connsiteY18" fmla="*/ 4520784 h 4658194"/>
                <a:gd name="connsiteX19" fmla="*/ 1264171 w 1572718"/>
                <a:gd name="connsiteY19" fmla="*/ 3095469 h 4658194"/>
                <a:gd name="connsiteX20" fmla="*/ 1204210 w 1572718"/>
                <a:gd name="connsiteY20" fmla="*/ 2840637 h 4658194"/>
                <a:gd name="connsiteX21" fmla="*/ 949377 w 1572718"/>
                <a:gd name="connsiteY21" fmla="*/ 2720715 h 4658194"/>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264171 w 1595501"/>
                <a:gd name="connsiteY20" fmla="*/ 3095469 h 4556930"/>
                <a:gd name="connsiteX21" fmla="*/ 1204210 w 1595501"/>
                <a:gd name="connsiteY21" fmla="*/ 2840637 h 4556930"/>
                <a:gd name="connsiteX22" fmla="*/ 949377 w 1595501"/>
                <a:gd name="connsiteY22" fmla="*/ 2720715 h 4556930"/>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400870 w 1595501"/>
                <a:gd name="connsiteY20" fmla="*/ 3830285 h 4556930"/>
                <a:gd name="connsiteX21" fmla="*/ 1264171 w 1595501"/>
                <a:gd name="connsiteY21" fmla="*/ 3095469 h 4556930"/>
                <a:gd name="connsiteX22" fmla="*/ 1204210 w 1595501"/>
                <a:gd name="connsiteY22" fmla="*/ 2840637 h 4556930"/>
                <a:gd name="connsiteX23" fmla="*/ 949377 w 1595501"/>
                <a:gd name="connsiteY23" fmla="*/ 2720715 h 4556930"/>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400870 w 1595501"/>
                <a:gd name="connsiteY20" fmla="*/ 3830285 h 4556930"/>
                <a:gd name="connsiteX21" fmla="*/ 1248470 w 1595501"/>
                <a:gd name="connsiteY21" fmla="*/ 3591898 h 4556930"/>
                <a:gd name="connsiteX22" fmla="*/ 1264171 w 1595501"/>
                <a:gd name="connsiteY22" fmla="*/ 3095469 h 4556930"/>
                <a:gd name="connsiteX23" fmla="*/ 1204210 w 1595501"/>
                <a:gd name="connsiteY23" fmla="*/ 2840637 h 4556930"/>
                <a:gd name="connsiteX24" fmla="*/ 949377 w 1595501"/>
                <a:gd name="connsiteY24" fmla="*/ 2720715 h 4556930"/>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248470 w 1595501"/>
                <a:gd name="connsiteY20" fmla="*/ 3830285 h 4556930"/>
                <a:gd name="connsiteX21" fmla="*/ 1248470 w 1595501"/>
                <a:gd name="connsiteY21" fmla="*/ 3591898 h 4556930"/>
                <a:gd name="connsiteX22" fmla="*/ 1264171 w 1595501"/>
                <a:gd name="connsiteY22" fmla="*/ 3095469 h 4556930"/>
                <a:gd name="connsiteX23" fmla="*/ 1204210 w 1595501"/>
                <a:gd name="connsiteY23" fmla="*/ 2840637 h 4556930"/>
                <a:gd name="connsiteX24" fmla="*/ 949377 w 1595501"/>
                <a:gd name="connsiteY24" fmla="*/ 2720715 h 4556930"/>
                <a:gd name="connsiteX0" fmla="*/ 949377 w 1595501"/>
                <a:gd name="connsiteY0" fmla="*/ 2720715 h 4556930"/>
                <a:gd name="connsiteX1" fmla="*/ 1084289 w 1595501"/>
                <a:gd name="connsiteY1" fmla="*/ 2286000 h 4556930"/>
                <a:gd name="connsiteX2" fmla="*/ 1174230 w 1595501"/>
                <a:gd name="connsiteY2" fmla="*/ 1731364 h 4556930"/>
                <a:gd name="connsiteX3" fmla="*/ 1174230 w 1595501"/>
                <a:gd name="connsiteY3" fmla="*/ 1041817 h 4556930"/>
                <a:gd name="connsiteX4" fmla="*/ 1159240 w 1595501"/>
                <a:gd name="connsiteY4" fmla="*/ 562132 h 4556930"/>
                <a:gd name="connsiteX5" fmla="*/ 979358 w 1595501"/>
                <a:gd name="connsiteY5" fmla="*/ 277319 h 4556930"/>
                <a:gd name="connsiteX6" fmla="*/ 784485 w 1595501"/>
                <a:gd name="connsiteY6" fmla="*/ 157397 h 4556930"/>
                <a:gd name="connsiteX7" fmla="*/ 529653 w 1595501"/>
                <a:gd name="connsiteY7" fmla="*/ 52466 h 4556930"/>
                <a:gd name="connsiteX8" fmla="*/ 214859 w 1595501"/>
                <a:gd name="connsiteY8" fmla="*/ 472191 h 4556930"/>
                <a:gd name="connsiteX9" fmla="*/ 19987 w 1595501"/>
                <a:gd name="connsiteY9" fmla="*/ 1266669 h 4556930"/>
                <a:gd name="connsiteX10" fmla="*/ 94938 w 1595501"/>
                <a:gd name="connsiteY10" fmla="*/ 1821305 h 4556930"/>
                <a:gd name="connsiteX11" fmla="*/ 199869 w 1595501"/>
                <a:gd name="connsiteY11" fmla="*/ 2300991 h 4556930"/>
                <a:gd name="connsiteX12" fmla="*/ 454702 w 1595501"/>
                <a:gd name="connsiteY12" fmla="*/ 2465882 h 4556930"/>
                <a:gd name="connsiteX13" fmla="*/ 739515 w 1595501"/>
                <a:gd name="connsiteY13" fmla="*/ 2705725 h 4556930"/>
                <a:gd name="connsiteX14" fmla="*/ 874426 w 1595501"/>
                <a:gd name="connsiteY14" fmla="*/ 3095469 h 4556930"/>
                <a:gd name="connsiteX15" fmla="*/ 874426 w 1595501"/>
                <a:gd name="connsiteY15" fmla="*/ 3455233 h 4556930"/>
                <a:gd name="connsiteX16" fmla="*/ 1009338 w 1595501"/>
                <a:gd name="connsiteY16" fmla="*/ 3680086 h 4556930"/>
                <a:gd name="connsiteX17" fmla="*/ 1144249 w 1595501"/>
                <a:gd name="connsiteY17" fmla="*/ 3919928 h 4556930"/>
                <a:gd name="connsiteX18" fmla="*/ 1552731 w 1595501"/>
                <a:gd name="connsiteY18" fmla="*/ 4520784 h 4556930"/>
                <a:gd name="connsiteX19" fmla="*/ 1400870 w 1595501"/>
                <a:gd name="connsiteY19" fmla="*/ 3703052 h 4556930"/>
                <a:gd name="connsiteX20" fmla="*/ 1392481 w 1595501"/>
                <a:gd name="connsiteY20" fmla="*/ 3999463 h 4556930"/>
                <a:gd name="connsiteX21" fmla="*/ 1248470 w 1595501"/>
                <a:gd name="connsiteY21" fmla="*/ 3830285 h 4556930"/>
                <a:gd name="connsiteX22" fmla="*/ 1248470 w 1595501"/>
                <a:gd name="connsiteY22" fmla="*/ 3591898 h 4556930"/>
                <a:gd name="connsiteX23" fmla="*/ 1264171 w 1595501"/>
                <a:gd name="connsiteY23" fmla="*/ 3095469 h 4556930"/>
                <a:gd name="connsiteX24" fmla="*/ 1204210 w 1595501"/>
                <a:gd name="connsiteY24" fmla="*/ 2840637 h 4556930"/>
                <a:gd name="connsiteX25" fmla="*/ 949377 w 1595501"/>
                <a:gd name="connsiteY25" fmla="*/ 2720715 h 4556930"/>
                <a:gd name="connsiteX0" fmla="*/ 949377 w 1595501"/>
                <a:gd name="connsiteY0" fmla="*/ 2720715 h 4573538"/>
                <a:gd name="connsiteX1" fmla="*/ 1084289 w 1595501"/>
                <a:gd name="connsiteY1" fmla="*/ 2286000 h 4573538"/>
                <a:gd name="connsiteX2" fmla="*/ 1174230 w 1595501"/>
                <a:gd name="connsiteY2" fmla="*/ 1731364 h 4573538"/>
                <a:gd name="connsiteX3" fmla="*/ 1174230 w 1595501"/>
                <a:gd name="connsiteY3" fmla="*/ 1041817 h 4573538"/>
                <a:gd name="connsiteX4" fmla="*/ 1159240 w 1595501"/>
                <a:gd name="connsiteY4" fmla="*/ 562132 h 4573538"/>
                <a:gd name="connsiteX5" fmla="*/ 979358 w 1595501"/>
                <a:gd name="connsiteY5" fmla="*/ 277319 h 4573538"/>
                <a:gd name="connsiteX6" fmla="*/ 784485 w 1595501"/>
                <a:gd name="connsiteY6" fmla="*/ 157397 h 4573538"/>
                <a:gd name="connsiteX7" fmla="*/ 529653 w 1595501"/>
                <a:gd name="connsiteY7" fmla="*/ 52466 h 4573538"/>
                <a:gd name="connsiteX8" fmla="*/ 214859 w 1595501"/>
                <a:gd name="connsiteY8" fmla="*/ 472191 h 4573538"/>
                <a:gd name="connsiteX9" fmla="*/ 19987 w 1595501"/>
                <a:gd name="connsiteY9" fmla="*/ 1266669 h 4573538"/>
                <a:gd name="connsiteX10" fmla="*/ 94938 w 1595501"/>
                <a:gd name="connsiteY10" fmla="*/ 1821305 h 4573538"/>
                <a:gd name="connsiteX11" fmla="*/ 199869 w 1595501"/>
                <a:gd name="connsiteY11" fmla="*/ 2300991 h 4573538"/>
                <a:gd name="connsiteX12" fmla="*/ 454702 w 1595501"/>
                <a:gd name="connsiteY12" fmla="*/ 2465882 h 4573538"/>
                <a:gd name="connsiteX13" fmla="*/ 739515 w 1595501"/>
                <a:gd name="connsiteY13" fmla="*/ 2705725 h 4573538"/>
                <a:gd name="connsiteX14" fmla="*/ 874426 w 1595501"/>
                <a:gd name="connsiteY14" fmla="*/ 3095469 h 4573538"/>
                <a:gd name="connsiteX15" fmla="*/ 874426 w 1595501"/>
                <a:gd name="connsiteY15" fmla="*/ 3455233 h 4573538"/>
                <a:gd name="connsiteX16" fmla="*/ 1009338 w 1595501"/>
                <a:gd name="connsiteY16" fmla="*/ 3680086 h 4573538"/>
                <a:gd name="connsiteX17" fmla="*/ 1144249 w 1595501"/>
                <a:gd name="connsiteY17" fmla="*/ 3919928 h 4573538"/>
                <a:gd name="connsiteX18" fmla="*/ 1552731 w 1595501"/>
                <a:gd name="connsiteY18" fmla="*/ 4520784 h 4573538"/>
                <a:gd name="connsiteX19" fmla="*/ 1400870 w 1595501"/>
                <a:gd name="connsiteY19" fmla="*/ 4236452 h 4573538"/>
                <a:gd name="connsiteX20" fmla="*/ 1392481 w 1595501"/>
                <a:gd name="connsiteY20" fmla="*/ 3999463 h 4573538"/>
                <a:gd name="connsiteX21" fmla="*/ 1248470 w 1595501"/>
                <a:gd name="connsiteY21" fmla="*/ 3830285 h 4573538"/>
                <a:gd name="connsiteX22" fmla="*/ 1248470 w 1595501"/>
                <a:gd name="connsiteY22" fmla="*/ 3591898 h 4573538"/>
                <a:gd name="connsiteX23" fmla="*/ 1264171 w 1595501"/>
                <a:gd name="connsiteY23" fmla="*/ 3095469 h 4573538"/>
                <a:gd name="connsiteX24" fmla="*/ 1204210 w 1595501"/>
                <a:gd name="connsiteY24" fmla="*/ 2840637 h 4573538"/>
                <a:gd name="connsiteX25" fmla="*/ 949377 w 1595501"/>
                <a:gd name="connsiteY25" fmla="*/ 2720715 h 4573538"/>
                <a:gd name="connsiteX0" fmla="*/ 949377 w 1519301"/>
                <a:gd name="connsiteY0" fmla="*/ 2720715 h 4573538"/>
                <a:gd name="connsiteX1" fmla="*/ 1084289 w 1519301"/>
                <a:gd name="connsiteY1" fmla="*/ 2286000 h 4573538"/>
                <a:gd name="connsiteX2" fmla="*/ 1174230 w 1519301"/>
                <a:gd name="connsiteY2" fmla="*/ 1731364 h 4573538"/>
                <a:gd name="connsiteX3" fmla="*/ 1174230 w 1519301"/>
                <a:gd name="connsiteY3" fmla="*/ 1041817 h 4573538"/>
                <a:gd name="connsiteX4" fmla="*/ 1159240 w 1519301"/>
                <a:gd name="connsiteY4" fmla="*/ 562132 h 4573538"/>
                <a:gd name="connsiteX5" fmla="*/ 979358 w 1519301"/>
                <a:gd name="connsiteY5" fmla="*/ 277319 h 4573538"/>
                <a:gd name="connsiteX6" fmla="*/ 784485 w 1519301"/>
                <a:gd name="connsiteY6" fmla="*/ 157397 h 4573538"/>
                <a:gd name="connsiteX7" fmla="*/ 529653 w 1519301"/>
                <a:gd name="connsiteY7" fmla="*/ 52466 h 4573538"/>
                <a:gd name="connsiteX8" fmla="*/ 214859 w 1519301"/>
                <a:gd name="connsiteY8" fmla="*/ 472191 h 4573538"/>
                <a:gd name="connsiteX9" fmla="*/ 19987 w 1519301"/>
                <a:gd name="connsiteY9" fmla="*/ 1266669 h 4573538"/>
                <a:gd name="connsiteX10" fmla="*/ 94938 w 1519301"/>
                <a:gd name="connsiteY10" fmla="*/ 1821305 h 4573538"/>
                <a:gd name="connsiteX11" fmla="*/ 199869 w 1519301"/>
                <a:gd name="connsiteY11" fmla="*/ 2300991 h 4573538"/>
                <a:gd name="connsiteX12" fmla="*/ 454702 w 1519301"/>
                <a:gd name="connsiteY12" fmla="*/ 2465882 h 4573538"/>
                <a:gd name="connsiteX13" fmla="*/ 739515 w 1519301"/>
                <a:gd name="connsiteY13" fmla="*/ 2705725 h 4573538"/>
                <a:gd name="connsiteX14" fmla="*/ 874426 w 1519301"/>
                <a:gd name="connsiteY14" fmla="*/ 3095469 h 4573538"/>
                <a:gd name="connsiteX15" fmla="*/ 874426 w 1519301"/>
                <a:gd name="connsiteY15" fmla="*/ 3455233 h 4573538"/>
                <a:gd name="connsiteX16" fmla="*/ 1009338 w 1519301"/>
                <a:gd name="connsiteY16" fmla="*/ 3680086 h 4573538"/>
                <a:gd name="connsiteX17" fmla="*/ 1144249 w 1519301"/>
                <a:gd name="connsiteY17" fmla="*/ 3919928 h 4573538"/>
                <a:gd name="connsiteX18" fmla="*/ 1476531 w 1519301"/>
                <a:gd name="connsiteY18" fmla="*/ 4520784 h 4573538"/>
                <a:gd name="connsiteX19" fmla="*/ 1400870 w 1519301"/>
                <a:gd name="connsiteY19" fmla="*/ 4236452 h 4573538"/>
                <a:gd name="connsiteX20" fmla="*/ 1392481 w 1519301"/>
                <a:gd name="connsiteY20" fmla="*/ 3999463 h 4573538"/>
                <a:gd name="connsiteX21" fmla="*/ 1248470 w 1519301"/>
                <a:gd name="connsiteY21" fmla="*/ 3830285 h 4573538"/>
                <a:gd name="connsiteX22" fmla="*/ 1248470 w 1519301"/>
                <a:gd name="connsiteY22" fmla="*/ 3591898 h 4573538"/>
                <a:gd name="connsiteX23" fmla="*/ 1264171 w 1519301"/>
                <a:gd name="connsiteY23" fmla="*/ 3095469 h 4573538"/>
                <a:gd name="connsiteX24" fmla="*/ 1204210 w 1519301"/>
                <a:gd name="connsiteY24" fmla="*/ 2840637 h 4573538"/>
                <a:gd name="connsiteX25" fmla="*/ 949377 w 1519301"/>
                <a:gd name="connsiteY25" fmla="*/ 2720715 h 4573538"/>
                <a:gd name="connsiteX0" fmla="*/ 949377 w 1519301"/>
                <a:gd name="connsiteY0" fmla="*/ 2720715 h 4573538"/>
                <a:gd name="connsiteX1" fmla="*/ 1084289 w 1519301"/>
                <a:gd name="connsiteY1" fmla="*/ 2286000 h 4573538"/>
                <a:gd name="connsiteX2" fmla="*/ 1174230 w 1519301"/>
                <a:gd name="connsiteY2" fmla="*/ 1731364 h 4573538"/>
                <a:gd name="connsiteX3" fmla="*/ 1174230 w 1519301"/>
                <a:gd name="connsiteY3" fmla="*/ 1041817 h 4573538"/>
                <a:gd name="connsiteX4" fmla="*/ 1159240 w 1519301"/>
                <a:gd name="connsiteY4" fmla="*/ 562132 h 4573538"/>
                <a:gd name="connsiteX5" fmla="*/ 979358 w 1519301"/>
                <a:gd name="connsiteY5" fmla="*/ 277319 h 4573538"/>
                <a:gd name="connsiteX6" fmla="*/ 784485 w 1519301"/>
                <a:gd name="connsiteY6" fmla="*/ 157397 h 4573538"/>
                <a:gd name="connsiteX7" fmla="*/ 529653 w 1519301"/>
                <a:gd name="connsiteY7" fmla="*/ 52466 h 4573538"/>
                <a:gd name="connsiteX8" fmla="*/ 214859 w 1519301"/>
                <a:gd name="connsiteY8" fmla="*/ 472191 h 4573538"/>
                <a:gd name="connsiteX9" fmla="*/ 19987 w 1519301"/>
                <a:gd name="connsiteY9" fmla="*/ 1266669 h 4573538"/>
                <a:gd name="connsiteX10" fmla="*/ 94938 w 1519301"/>
                <a:gd name="connsiteY10" fmla="*/ 1821305 h 4573538"/>
                <a:gd name="connsiteX11" fmla="*/ 199869 w 1519301"/>
                <a:gd name="connsiteY11" fmla="*/ 2300991 h 4573538"/>
                <a:gd name="connsiteX12" fmla="*/ 454702 w 1519301"/>
                <a:gd name="connsiteY12" fmla="*/ 2465882 h 4573538"/>
                <a:gd name="connsiteX13" fmla="*/ 739515 w 1519301"/>
                <a:gd name="connsiteY13" fmla="*/ 2705725 h 4573538"/>
                <a:gd name="connsiteX14" fmla="*/ 874426 w 1519301"/>
                <a:gd name="connsiteY14" fmla="*/ 3095469 h 4573538"/>
                <a:gd name="connsiteX15" fmla="*/ 874426 w 1519301"/>
                <a:gd name="connsiteY15" fmla="*/ 3455233 h 4573538"/>
                <a:gd name="connsiteX16" fmla="*/ 1009338 w 1519301"/>
                <a:gd name="connsiteY16" fmla="*/ 3680086 h 4573538"/>
                <a:gd name="connsiteX17" fmla="*/ 1144249 w 1519301"/>
                <a:gd name="connsiteY17" fmla="*/ 3919928 h 4573538"/>
                <a:gd name="connsiteX18" fmla="*/ 1476531 w 1519301"/>
                <a:gd name="connsiteY18" fmla="*/ 4520784 h 4573538"/>
                <a:gd name="connsiteX19" fmla="*/ 1400870 w 1519301"/>
                <a:gd name="connsiteY19" fmla="*/ 4236452 h 4573538"/>
                <a:gd name="connsiteX20" fmla="*/ 1392481 w 1519301"/>
                <a:gd name="connsiteY20" fmla="*/ 3999463 h 4573538"/>
                <a:gd name="connsiteX21" fmla="*/ 1248470 w 1519301"/>
                <a:gd name="connsiteY21" fmla="*/ 3830285 h 4573538"/>
                <a:gd name="connsiteX22" fmla="*/ 1248470 w 1519301"/>
                <a:gd name="connsiteY22" fmla="*/ 3591898 h 4573538"/>
                <a:gd name="connsiteX23" fmla="*/ 1326068 w 1519301"/>
                <a:gd name="connsiteY23" fmla="*/ 3585606 h 4573538"/>
                <a:gd name="connsiteX24" fmla="*/ 1264171 w 1519301"/>
                <a:gd name="connsiteY24" fmla="*/ 3095469 h 4573538"/>
                <a:gd name="connsiteX25" fmla="*/ 1204210 w 1519301"/>
                <a:gd name="connsiteY25" fmla="*/ 2840637 h 4573538"/>
                <a:gd name="connsiteX26" fmla="*/ 949377 w 1519301"/>
                <a:gd name="connsiteY26" fmla="*/ 2720715 h 4573538"/>
                <a:gd name="connsiteX0" fmla="*/ 1326068 w 1519301"/>
                <a:gd name="connsiteY0" fmla="*/ 3585606 h 4573538"/>
                <a:gd name="connsiteX1" fmla="*/ 1264171 w 1519301"/>
                <a:gd name="connsiteY1" fmla="*/ 3095469 h 4573538"/>
                <a:gd name="connsiteX2" fmla="*/ 1204210 w 1519301"/>
                <a:gd name="connsiteY2" fmla="*/ 2840637 h 4573538"/>
                <a:gd name="connsiteX3" fmla="*/ 949377 w 1519301"/>
                <a:gd name="connsiteY3" fmla="*/ 2720715 h 4573538"/>
                <a:gd name="connsiteX4" fmla="*/ 1084289 w 1519301"/>
                <a:gd name="connsiteY4" fmla="*/ 2286000 h 4573538"/>
                <a:gd name="connsiteX5" fmla="*/ 1174230 w 1519301"/>
                <a:gd name="connsiteY5" fmla="*/ 1731364 h 4573538"/>
                <a:gd name="connsiteX6" fmla="*/ 1174230 w 1519301"/>
                <a:gd name="connsiteY6" fmla="*/ 1041817 h 4573538"/>
                <a:gd name="connsiteX7" fmla="*/ 1159240 w 1519301"/>
                <a:gd name="connsiteY7" fmla="*/ 562132 h 4573538"/>
                <a:gd name="connsiteX8" fmla="*/ 979358 w 1519301"/>
                <a:gd name="connsiteY8" fmla="*/ 277319 h 4573538"/>
                <a:gd name="connsiteX9" fmla="*/ 784485 w 1519301"/>
                <a:gd name="connsiteY9" fmla="*/ 157397 h 4573538"/>
                <a:gd name="connsiteX10" fmla="*/ 529653 w 1519301"/>
                <a:gd name="connsiteY10" fmla="*/ 52466 h 4573538"/>
                <a:gd name="connsiteX11" fmla="*/ 214859 w 1519301"/>
                <a:gd name="connsiteY11" fmla="*/ 472191 h 4573538"/>
                <a:gd name="connsiteX12" fmla="*/ 19987 w 1519301"/>
                <a:gd name="connsiteY12" fmla="*/ 1266669 h 4573538"/>
                <a:gd name="connsiteX13" fmla="*/ 94938 w 1519301"/>
                <a:gd name="connsiteY13" fmla="*/ 1821305 h 4573538"/>
                <a:gd name="connsiteX14" fmla="*/ 199869 w 1519301"/>
                <a:gd name="connsiteY14" fmla="*/ 2300991 h 4573538"/>
                <a:gd name="connsiteX15" fmla="*/ 454702 w 1519301"/>
                <a:gd name="connsiteY15" fmla="*/ 2465882 h 4573538"/>
                <a:gd name="connsiteX16" fmla="*/ 739515 w 1519301"/>
                <a:gd name="connsiteY16" fmla="*/ 2705725 h 4573538"/>
                <a:gd name="connsiteX17" fmla="*/ 874426 w 1519301"/>
                <a:gd name="connsiteY17" fmla="*/ 3095469 h 4573538"/>
                <a:gd name="connsiteX18" fmla="*/ 874426 w 1519301"/>
                <a:gd name="connsiteY18" fmla="*/ 3455233 h 4573538"/>
                <a:gd name="connsiteX19" fmla="*/ 1009338 w 1519301"/>
                <a:gd name="connsiteY19" fmla="*/ 3680086 h 4573538"/>
                <a:gd name="connsiteX20" fmla="*/ 1144249 w 1519301"/>
                <a:gd name="connsiteY20" fmla="*/ 3919928 h 4573538"/>
                <a:gd name="connsiteX21" fmla="*/ 1476531 w 1519301"/>
                <a:gd name="connsiteY21" fmla="*/ 4520784 h 4573538"/>
                <a:gd name="connsiteX22" fmla="*/ 1400870 w 1519301"/>
                <a:gd name="connsiteY22" fmla="*/ 4236452 h 4573538"/>
                <a:gd name="connsiteX23" fmla="*/ 1392481 w 1519301"/>
                <a:gd name="connsiteY23" fmla="*/ 3999463 h 4573538"/>
                <a:gd name="connsiteX24" fmla="*/ 1248470 w 1519301"/>
                <a:gd name="connsiteY24" fmla="*/ 3830285 h 4573538"/>
                <a:gd name="connsiteX25" fmla="*/ 1339910 w 1519301"/>
                <a:gd name="connsiteY25" fmla="*/ 3683338 h 4573538"/>
                <a:gd name="connsiteX0" fmla="*/ 1326068 w 1519301"/>
                <a:gd name="connsiteY0" fmla="*/ 3585606 h 4573538"/>
                <a:gd name="connsiteX1" fmla="*/ 1264171 w 1519301"/>
                <a:gd name="connsiteY1" fmla="*/ 3095469 h 4573538"/>
                <a:gd name="connsiteX2" fmla="*/ 1204210 w 1519301"/>
                <a:gd name="connsiteY2" fmla="*/ 2840637 h 4573538"/>
                <a:gd name="connsiteX3" fmla="*/ 949377 w 1519301"/>
                <a:gd name="connsiteY3" fmla="*/ 2720715 h 4573538"/>
                <a:gd name="connsiteX4" fmla="*/ 1084289 w 1519301"/>
                <a:gd name="connsiteY4" fmla="*/ 2286000 h 4573538"/>
                <a:gd name="connsiteX5" fmla="*/ 1174230 w 1519301"/>
                <a:gd name="connsiteY5" fmla="*/ 1731364 h 4573538"/>
                <a:gd name="connsiteX6" fmla="*/ 1174230 w 1519301"/>
                <a:gd name="connsiteY6" fmla="*/ 1041817 h 4573538"/>
                <a:gd name="connsiteX7" fmla="*/ 1159240 w 1519301"/>
                <a:gd name="connsiteY7" fmla="*/ 562132 h 4573538"/>
                <a:gd name="connsiteX8" fmla="*/ 979358 w 1519301"/>
                <a:gd name="connsiteY8" fmla="*/ 277319 h 4573538"/>
                <a:gd name="connsiteX9" fmla="*/ 784485 w 1519301"/>
                <a:gd name="connsiteY9" fmla="*/ 157397 h 4573538"/>
                <a:gd name="connsiteX10" fmla="*/ 529653 w 1519301"/>
                <a:gd name="connsiteY10" fmla="*/ 52466 h 4573538"/>
                <a:gd name="connsiteX11" fmla="*/ 214859 w 1519301"/>
                <a:gd name="connsiteY11" fmla="*/ 472191 h 4573538"/>
                <a:gd name="connsiteX12" fmla="*/ 19987 w 1519301"/>
                <a:gd name="connsiteY12" fmla="*/ 1266669 h 4573538"/>
                <a:gd name="connsiteX13" fmla="*/ 94938 w 1519301"/>
                <a:gd name="connsiteY13" fmla="*/ 1821305 h 4573538"/>
                <a:gd name="connsiteX14" fmla="*/ 199869 w 1519301"/>
                <a:gd name="connsiteY14" fmla="*/ 2300991 h 4573538"/>
                <a:gd name="connsiteX15" fmla="*/ 454702 w 1519301"/>
                <a:gd name="connsiteY15" fmla="*/ 2465882 h 4573538"/>
                <a:gd name="connsiteX16" fmla="*/ 739515 w 1519301"/>
                <a:gd name="connsiteY16" fmla="*/ 2705725 h 4573538"/>
                <a:gd name="connsiteX17" fmla="*/ 874426 w 1519301"/>
                <a:gd name="connsiteY17" fmla="*/ 3095469 h 4573538"/>
                <a:gd name="connsiteX18" fmla="*/ 874426 w 1519301"/>
                <a:gd name="connsiteY18" fmla="*/ 3455233 h 4573538"/>
                <a:gd name="connsiteX19" fmla="*/ 1009338 w 1519301"/>
                <a:gd name="connsiteY19" fmla="*/ 3680086 h 4573538"/>
                <a:gd name="connsiteX20" fmla="*/ 1144249 w 1519301"/>
                <a:gd name="connsiteY20" fmla="*/ 3919928 h 4573538"/>
                <a:gd name="connsiteX21" fmla="*/ 1476531 w 1519301"/>
                <a:gd name="connsiteY21" fmla="*/ 4520784 h 4573538"/>
                <a:gd name="connsiteX22" fmla="*/ 1400870 w 1519301"/>
                <a:gd name="connsiteY22" fmla="*/ 4236452 h 4573538"/>
                <a:gd name="connsiteX23" fmla="*/ 1392481 w 1519301"/>
                <a:gd name="connsiteY23" fmla="*/ 3999463 h 4573538"/>
                <a:gd name="connsiteX24" fmla="*/ 1339910 w 1519301"/>
                <a:gd name="connsiteY24" fmla="*/ 3683338 h 4573538"/>
                <a:gd name="connsiteX0" fmla="*/ 1264171 w 1519301"/>
                <a:gd name="connsiteY0" fmla="*/ 3095469 h 4573538"/>
                <a:gd name="connsiteX1" fmla="*/ 1204210 w 1519301"/>
                <a:gd name="connsiteY1" fmla="*/ 2840637 h 4573538"/>
                <a:gd name="connsiteX2" fmla="*/ 949377 w 1519301"/>
                <a:gd name="connsiteY2" fmla="*/ 2720715 h 4573538"/>
                <a:gd name="connsiteX3" fmla="*/ 1084289 w 1519301"/>
                <a:gd name="connsiteY3" fmla="*/ 2286000 h 4573538"/>
                <a:gd name="connsiteX4" fmla="*/ 1174230 w 1519301"/>
                <a:gd name="connsiteY4" fmla="*/ 1731364 h 4573538"/>
                <a:gd name="connsiteX5" fmla="*/ 1174230 w 1519301"/>
                <a:gd name="connsiteY5" fmla="*/ 1041817 h 4573538"/>
                <a:gd name="connsiteX6" fmla="*/ 1159240 w 1519301"/>
                <a:gd name="connsiteY6" fmla="*/ 562132 h 4573538"/>
                <a:gd name="connsiteX7" fmla="*/ 979358 w 1519301"/>
                <a:gd name="connsiteY7" fmla="*/ 277319 h 4573538"/>
                <a:gd name="connsiteX8" fmla="*/ 784485 w 1519301"/>
                <a:gd name="connsiteY8" fmla="*/ 157397 h 4573538"/>
                <a:gd name="connsiteX9" fmla="*/ 529653 w 1519301"/>
                <a:gd name="connsiteY9" fmla="*/ 52466 h 4573538"/>
                <a:gd name="connsiteX10" fmla="*/ 214859 w 1519301"/>
                <a:gd name="connsiteY10" fmla="*/ 472191 h 4573538"/>
                <a:gd name="connsiteX11" fmla="*/ 19987 w 1519301"/>
                <a:gd name="connsiteY11" fmla="*/ 1266669 h 4573538"/>
                <a:gd name="connsiteX12" fmla="*/ 94938 w 1519301"/>
                <a:gd name="connsiteY12" fmla="*/ 1821305 h 4573538"/>
                <a:gd name="connsiteX13" fmla="*/ 199869 w 1519301"/>
                <a:gd name="connsiteY13" fmla="*/ 2300991 h 4573538"/>
                <a:gd name="connsiteX14" fmla="*/ 454702 w 1519301"/>
                <a:gd name="connsiteY14" fmla="*/ 2465882 h 4573538"/>
                <a:gd name="connsiteX15" fmla="*/ 739515 w 1519301"/>
                <a:gd name="connsiteY15" fmla="*/ 2705725 h 4573538"/>
                <a:gd name="connsiteX16" fmla="*/ 874426 w 1519301"/>
                <a:gd name="connsiteY16" fmla="*/ 3095469 h 4573538"/>
                <a:gd name="connsiteX17" fmla="*/ 874426 w 1519301"/>
                <a:gd name="connsiteY17" fmla="*/ 3455233 h 4573538"/>
                <a:gd name="connsiteX18" fmla="*/ 1009338 w 1519301"/>
                <a:gd name="connsiteY18" fmla="*/ 3680086 h 4573538"/>
                <a:gd name="connsiteX19" fmla="*/ 1144249 w 1519301"/>
                <a:gd name="connsiteY19" fmla="*/ 3919928 h 4573538"/>
                <a:gd name="connsiteX20" fmla="*/ 1476531 w 1519301"/>
                <a:gd name="connsiteY20" fmla="*/ 4520784 h 4573538"/>
                <a:gd name="connsiteX21" fmla="*/ 1400870 w 1519301"/>
                <a:gd name="connsiteY21" fmla="*/ 4236452 h 4573538"/>
                <a:gd name="connsiteX22" fmla="*/ 1392481 w 1519301"/>
                <a:gd name="connsiteY22" fmla="*/ 3999463 h 4573538"/>
                <a:gd name="connsiteX23" fmla="*/ 1339910 w 1519301"/>
                <a:gd name="connsiteY23" fmla="*/ 3683338 h 4573538"/>
                <a:gd name="connsiteX0" fmla="*/ 1340371 w 1519301"/>
                <a:gd name="connsiteY0" fmla="*/ 3400269 h 4573538"/>
                <a:gd name="connsiteX1" fmla="*/ 1204210 w 1519301"/>
                <a:gd name="connsiteY1" fmla="*/ 2840637 h 4573538"/>
                <a:gd name="connsiteX2" fmla="*/ 949377 w 1519301"/>
                <a:gd name="connsiteY2" fmla="*/ 2720715 h 4573538"/>
                <a:gd name="connsiteX3" fmla="*/ 1084289 w 1519301"/>
                <a:gd name="connsiteY3" fmla="*/ 2286000 h 4573538"/>
                <a:gd name="connsiteX4" fmla="*/ 1174230 w 1519301"/>
                <a:gd name="connsiteY4" fmla="*/ 1731364 h 4573538"/>
                <a:gd name="connsiteX5" fmla="*/ 1174230 w 1519301"/>
                <a:gd name="connsiteY5" fmla="*/ 1041817 h 4573538"/>
                <a:gd name="connsiteX6" fmla="*/ 1159240 w 1519301"/>
                <a:gd name="connsiteY6" fmla="*/ 562132 h 4573538"/>
                <a:gd name="connsiteX7" fmla="*/ 979358 w 1519301"/>
                <a:gd name="connsiteY7" fmla="*/ 277319 h 4573538"/>
                <a:gd name="connsiteX8" fmla="*/ 784485 w 1519301"/>
                <a:gd name="connsiteY8" fmla="*/ 157397 h 4573538"/>
                <a:gd name="connsiteX9" fmla="*/ 529653 w 1519301"/>
                <a:gd name="connsiteY9" fmla="*/ 52466 h 4573538"/>
                <a:gd name="connsiteX10" fmla="*/ 214859 w 1519301"/>
                <a:gd name="connsiteY10" fmla="*/ 472191 h 4573538"/>
                <a:gd name="connsiteX11" fmla="*/ 19987 w 1519301"/>
                <a:gd name="connsiteY11" fmla="*/ 1266669 h 4573538"/>
                <a:gd name="connsiteX12" fmla="*/ 94938 w 1519301"/>
                <a:gd name="connsiteY12" fmla="*/ 1821305 h 4573538"/>
                <a:gd name="connsiteX13" fmla="*/ 199869 w 1519301"/>
                <a:gd name="connsiteY13" fmla="*/ 2300991 h 4573538"/>
                <a:gd name="connsiteX14" fmla="*/ 454702 w 1519301"/>
                <a:gd name="connsiteY14" fmla="*/ 2465882 h 4573538"/>
                <a:gd name="connsiteX15" fmla="*/ 739515 w 1519301"/>
                <a:gd name="connsiteY15" fmla="*/ 2705725 h 4573538"/>
                <a:gd name="connsiteX16" fmla="*/ 874426 w 1519301"/>
                <a:gd name="connsiteY16" fmla="*/ 3095469 h 4573538"/>
                <a:gd name="connsiteX17" fmla="*/ 874426 w 1519301"/>
                <a:gd name="connsiteY17" fmla="*/ 3455233 h 4573538"/>
                <a:gd name="connsiteX18" fmla="*/ 1009338 w 1519301"/>
                <a:gd name="connsiteY18" fmla="*/ 3680086 h 4573538"/>
                <a:gd name="connsiteX19" fmla="*/ 1144249 w 1519301"/>
                <a:gd name="connsiteY19" fmla="*/ 3919928 h 4573538"/>
                <a:gd name="connsiteX20" fmla="*/ 1476531 w 1519301"/>
                <a:gd name="connsiteY20" fmla="*/ 4520784 h 4573538"/>
                <a:gd name="connsiteX21" fmla="*/ 1400870 w 1519301"/>
                <a:gd name="connsiteY21" fmla="*/ 4236452 h 4573538"/>
                <a:gd name="connsiteX22" fmla="*/ 1392481 w 1519301"/>
                <a:gd name="connsiteY22" fmla="*/ 3999463 h 4573538"/>
                <a:gd name="connsiteX23" fmla="*/ 1339910 w 1519301"/>
                <a:gd name="connsiteY23" fmla="*/ 3683338 h 4573538"/>
                <a:gd name="connsiteX0" fmla="*/ 1340371 w 1493076"/>
                <a:gd name="connsiteY0" fmla="*/ 3400269 h 4531037"/>
                <a:gd name="connsiteX1" fmla="*/ 1204210 w 1493076"/>
                <a:gd name="connsiteY1" fmla="*/ 2840637 h 4531037"/>
                <a:gd name="connsiteX2" fmla="*/ 949377 w 1493076"/>
                <a:gd name="connsiteY2" fmla="*/ 2720715 h 4531037"/>
                <a:gd name="connsiteX3" fmla="*/ 1084289 w 1493076"/>
                <a:gd name="connsiteY3" fmla="*/ 2286000 h 4531037"/>
                <a:gd name="connsiteX4" fmla="*/ 1174230 w 1493076"/>
                <a:gd name="connsiteY4" fmla="*/ 1731364 h 4531037"/>
                <a:gd name="connsiteX5" fmla="*/ 1174230 w 1493076"/>
                <a:gd name="connsiteY5" fmla="*/ 1041817 h 4531037"/>
                <a:gd name="connsiteX6" fmla="*/ 1159240 w 1493076"/>
                <a:gd name="connsiteY6" fmla="*/ 562132 h 4531037"/>
                <a:gd name="connsiteX7" fmla="*/ 979358 w 1493076"/>
                <a:gd name="connsiteY7" fmla="*/ 277319 h 4531037"/>
                <a:gd name="connsiteX8" fmla="*/ 784485 w 1493076"/>
                <a:gd name="connsiteY8" fmla="*/ 157397 h 4531037"/>
                <a:gd name="connsiteX9" fmla="*/ 529653 w 1493076"/>
                <a:gd name="connsiteY9" fmla="*/ 52466 h 4531037"/>
                <a:gd name="connsiteX10" fmla="*/ 214859 w 1493076"/>
                <a:gd name="connsiteY10" fmla="*/ 472191 h 4531037"/>
                <a:gd name="connsiteX11" fmla="*/ 19987 w 1493076"/>
                <a:gd name="connsiteY11" fmla="*/ 1266669 h 4531037"/>
                <a:gd name="connsiteX12" fmla="*/ 94938 w 1493076"/>
                <a:gd name="connsiteY12" fmla="*/ 1821305 h 4531037"/>
                <a:gd name="connsiteX13" fmla="*/ 199869 w 1493076"/>
                <a:gd name="connsiteY13" fmla="*/ 2300991 h 4531037"/>
                <a:gd name="connsiteX14" fmla="*/ 454702 w 1493076"/>
                <a:gd name="connsiteY14" fmla="*/ 2465882 h 4531037"/>
                <a:gd name="connsiteX15" fmla="*/ 739515 w 1493076"/>
                <a:gd name="connsiteY15" fmla="*/ 2705725 h 4531037"/>
                <a:gd name="connsiteX16" fmla="*/ 874426 w 1493076"/>
                <a:gd name="connsiteY16" fmla="*/ 3095469 h 4531037"/>
                <a:gd name="connsiteX17" fmla="*/ 874426 w 1493076"/>
                <a:gd name="connsiteY17" fmla="*/ 3455233 h 4531037"/>
                <a:gd name="connsiteX18" fmla="*/ 1009338 w 1493076"/>
                <a:gd name="connsiteY18" fmla="*/ 3680086 h 4531037"/>
                <a:gd name="connsiteX19" fmla="*/ 1144249 w 1493076"/>
                <a:gd name="connsiteY19" fmla="*/ 3919928 h 4531037"/>
                <a:gd name="connsiteX20" fmla="*/ 1301600 w 1493076"/>
                <a:gd name="connsiteY20" fmla="*/ 4174933 h 4531037"/>
                <a:gd name="connsiteX21" fmla="*/ 1476531 w 1493076"/>
                <a:gd name="connsiteY21" fmla="*/ 4520784 h 4531037"/>
                <a:gd name="connsiteX22" fmla="*/ 1400870 w 1493076"/>
                <a:gd name="connsiteY22" fmla="*/ 4236452 h 4531037"/>
                <a:gd name="connsiteX23" fmla="*/ 1392481 w 1493076"/>
                <a:gd name="connsiteY23" fmla="*/ 3999463 h 4531037"/>
                <a:gd name="connsiteX24" fmla="*/ 1339910 w 1493076"/>
                <a:gd name="connsiteY24" fmla="*/ 3683338 h 4531037"/>
                <a:gd name="connsiteX0" fmla="*/ 1340371 w 1480725"/>
                <a:gd name="connsiteY0" fmla="*/ 3400269 h 4542339"/>
                <a:gd name="connsiteX1" fmla="*/ 1204210 w 1480725"/>
                <a:gd name="connsiteY1" fmla="*/ 2840637 h 4542339"/>
                <a:gd name="connsiteX2" fmla="*/ 949377 w 1480725"/>
                <a:gd name="connsiteY2" fmla="*/ 2720715 h 4542339"/>
                <a:gd name="connsiteX3" fmla="*/ 1084289 w 1480725"/>
                <a:gd name="connsiteY3" fmla="*/ 2286000 h 4542339"/>
                <a:gd name="connsiteX4" fmla="*/ 1174230 w 1480725"/>
                <a:gd name="connsiteY4" fmla="*/ 1731364 h 4542339"/>
                <a:gd name="connsiteX5" fmla="*/ 1174230 w 1480725"/>
                <a:gd name="connsiteY5" fmla="*/ 1041817 h 4542339"/>
                <a:gd name="connsiteX6" fmla="*/ 1159240 w 1480725"/>
                <a:gd name="connsiteY6" fmla="*/ 562132 h 4542339"/>
                <a:gd name="connsiteX7" fmla="*/ 979358 w 1480725"/>
                <a:gd name="connsiteY7" fmla="*/ 277319 h 4542339"/>
                <a:gd name="connsiteX8" fmla="*/ 784485 w 1480725"/>
                <a:gd name="connsiteY8" fmla="*/ 157397 h 4542339"/>
                <a:gd name="connsiteX9" fmla="*/ 529653 w 1480725"/>
                <a:gd name="connsiteY9" fmla="*/ 52466 h 4542339"/>
                <a:gd name="connsiteX10" fmla="*/ 214859 w 1480725"/>
                <a:gd name="connsiteY10" fmla="*/ 472191 h 4542339"/>
                <a:gd name="connsiteX11" fmla="*/ 19987 w 1480725"/>
                <a:gd name="connsiteY11" fmla="*/ 1266669 h 4542339"/>
                <a:gd name="connsiteX12" fmla="*/ 94938 w 1480725"/>
                <a:gd name="connsiteY12" fmla="*/ 1821305 h 4542339"/>
                <a:gd name="connsiteX13" fmla="*/ 199869 w 1480725"/>
                <a:gd name="connsiteY13" fmla="*/ 2300991 h 4542339"/>
                <a:gd name="connsiteX14" fmla="*/ 454702 w 1480725"/>
                <a:gd name="connsiteY14" fmla="*/ 2465882 h 4542339"/>
                <a:gd name="connsiteX15" fmla="*/ 739515 w 1480725"/>
                <a:gd name="connsiteY15" fmla="*/ 2705725 h 4542339"/>
                <a:gd name="connsiteX16" fmla="*/ 874426 w 1480725"/>
                <a:gd name="connsiteY16" fmla="*/ 3095469 h 4542339"/>
                <a:gd name="connsiteX17" fmla="*/ 874426 w 1480725"/>
                <a:gd name="connsiteY17" fmla="*/ 3455233 h 4542339"/>
                <a:gd name="connsiteX18" fmla="*/ 1009338 w 1480725"/>
                <a:gd name="connsiteY18" fmla="*/ 3680086 h 4542339"/>
                <a:gd name="connsiteX19" fmla="*/ 1144249 w 1480725"/>
                <a:gd name="connsiteY19" fmla="*/ 3919928 h 4542339"/>
                <a:gd name="connsiteX20" fmla="*/ 1301600 w 1480725"/>
                <a:gd name="connsiteY20" fmla="*/ 4174933 h 4542339"/>
                <a:gd name="connsiteX21" fmla="*/ 1375703 w 1480725"/>
                <a:gd name="connsiteY21" fmla="*/ 4365784 h 4542339"/>
                <a:gd name="connsiteX22" fmla="*/ 1476531 w 1480725"/>
                <a:gd name="connsiteY22" fmla="*/ 4520784 h 4542339"/>
                <a:gd name="connsiteX23" fmla="*/ 1400870 w 1480725"/>
                <a:gd name="connsiteY23" fmla="*/ 4236452 h 4542339"/>
                <a:gd name="connsiteX24" fmla="*/ 1392481 w 1480725"/>
                <a:gd name="connsiteY24" fmla="*/ 3999463 h 4542339"/>
                <a:gd name="connsiteX25" fmla="*/ 1339910 w 1480725"/>
                <a:gd name="connsiteY25" fmla="*/ 3683338 h 4542339"/>
                <a:gd name="connsiteX0" fmla="*/ 1340371 w 1493426"/>
                <a:gd name="connsiteY0" fmla="*/ 3400269 h 4542339"/>
                <a:gd name="connsiteX1" fmla="*/ 1204210 w 1493426"/>
                <a:gd name="connsiteY1" fmla="*/ 2840637 h 4542339"/>
                <a:gd name="connsiteX2" fmla="*/ 949377 w 1493426"/>
                <a:gd name="connsiteY2" fmla="*/ 2720715 h 4542339"/>
                <a:gd name="connsiteX3" fmla="*/ 1084289 w 1493426"/>
                <a:gd name="connsiteY3" fmla="*/ 2286000 h 4542339"/>
                <a:gd name="connsiteX4" fmla="*/ 1174230 w 1493426"/>
                <a:gd name="connsiteY4" fmla="*/ 1731364 h 4542339"/>
                <a:gd name="connsiteX5" fmla="*/ 1174230 w 1493426"/>
                <a:gd name="connsiteY5" fmla="*/ 1041817 h 4542339"/>
                <a:gd name="connsiteX6" fmla="*/ 1159240 w 1493426"/>
                <a:gd name="connsiteY6" fmla="*/ 562132 h 4542339"/>
                <a:gd name="connsiteX7" fmla="*/ 979358 w 1493426"/>
                <a:gd name="connsiteY7" fmla="*/ 277319 h 4542339"/>
                <a:gd name="connsiteX8" fmla="*/ 784485 w 1493426"/>
                <a:gd name="connsiteY8" fmla="*/ 157397 h 4542339"/>
                <a:gd name="connsiteX9" fmla="*/ 529653 w 1493426"/>
                <a:gd name="connsiteY9" fmla="*/ 52466 h 4542339"/>
                <a:gd name="connsiteX10" fmla="*/ 214859 w 1493426"/>
                <a:gd name="connsiteY10" fmla="*/ 472191 h 4542339"/>
                <a:gd name="connsiteX11" fmla="*/ 19987 w 1493426"/>
                <a:gd name="connsiteY11" fmla="*/ 1266669 h 4542339"/>
                <a:gd name="connsiteX12" fmla="*/ 94938 w 1493426"/>
                <a:gd name="connsiteY12" fmla="*/ 1821305 h 4542339"/>
                <a:gd name="connsiteX13" fmla="*/ 199869 w 1493426"/>
                <a:gd name="connsiteY13" fmla="*/ 2300991 h 4542339"/>
                <a:gd name="connsiteX14" fmla="*/ 454702 w 1493426"/>
                <a:gd name="connsiteY14" fmla="*/ 2465882 h 4542339"/>
                <a:gd name="connsiteX15" fmla="*/ 739515 w 1493426"/>
                <a:gd name="connsiteY15" fmla="*/ 2705725 h 4542339"/>
                <a:gd name="connsiteX16" fmla="*/ 874426 w 1493426"/>
                <a:gd name="connsiteY16" fmla="*/ 3095469 h 4542339"/>
                <a:gd name="connsiteX17" fmla="*/ 874426 w 1493426"/>
                <a:gd name="connsiteY17" fmla="*/ 3455233 h 4542339"/>
                <a:gd name="connsiteX18" fmla="*/ 1009338 w 1493426"/>
                <a:gd name="connsiteY18" fmla="*/ 3680086 h 4542339"/>
                <a:gd name="connsiteX19" fmla="*/ 1144249 w 1493426"/>
                <a:gd name="connsiteY19" fmla="*/ 3919928 h 4542339"/>
                <a:gd name="connsiteX20" fmla="*/ 1301600 w 1493426"/>
                <a:gd name="connsiteY20" fmla="*/ 4174933 h 4542339"/>
                <a:gd name="connsiteX21" fmla="*/ 1299503 w 1493426"/>
                <a:gd name="connsiteY21" fmla="*/ 4365784 h 4542339"/>
                <a:gd name="connsiteX22" fmla="*/ 1476531 w 1493426"/>
                <a:gd name="connsiteY22" fmla="*/ 4520784 h 4542339"/>
                <a:gd name="connsiteX23" fmla="*/ 1400870 w 1493426"/>
                <a:gd name="connsiteY23" fmla="*/ 4236452 h 4542339"/>
                <a:gd name="connsiteX24" fmla="*/ 1392481 w 1493426"/>
                <a:gd name="connsiteY24" fmla="*/ 3999463 h 4542339"/>
                <a:gd name="connsiteX25" fmla="*/ 1339910 w 1493426"/>
                <a:gd name="connsiteY25" fmla="*/ 3683338 h 4542339"/>
                <a:gd name="connsiteX0" fmla="*/ 1340371 w 1493426"/>
                <a:gd name="connsiteY0" fmla="*/ 3400269 h 4542339"/>
                <a:gd name="connsiteX1" fmla="*/ 1204210 w 1493426"/>
                <a:gd name="connsiteY1" fmla="*/ 2840637 h 4542339"/>
                <a:gd name="connsiteX2" fmla="*/ 949377 w 1493426"/>
                <a:gd name="connsiteY2" fmla="*/ 2720715 h 4542339"/>
                <a:gd name="connsiteX3" fmla="*/ 1084289 w 1493426"/>
                <a:gd name="connsiteY3" fmla="*/ 2286000 h 4542339"/>
                <a:gd name="connsiteX4" fmla="*/ 1174230 w 1493426"/>
                <a:gd name="connsiteY4" fmla="*/ 1731364 h 4542339"/>
                <a:gd name="connsiteX5" fmla="*/ 1174230 w 1493426"/>
                <a:gd name="connsiteY5" fmla="*/ 1041817 h 4542339"/>
                <a:gd name="connsiteX6" fmla="*/ 1159240 w 1493426"/>
                <a:gd name="connsiteY6" fmla="*/ 562132 h 4542339"/>
                <a:gd name="connsiteX7" fmla="*/ 979358 w 1493426"/>
                <a:gd name="connsiteY7" fmla="*/ 277319 h 4542339"/>
                <a:gd name="connsiteX8" fmla="*/ 784485 w 1493426"/>
                <a:gd name="connsiteY8" fmla="*/ 157397 h 4542339"/>
                <a:gd name="connsiteX9" fmla="*/ 529653 w 1493426"/>
                <a:gd name="connsiteY9" fmla="*/ 52466 h 4542339"/>
                <a:gd name="connsiteX10" fmla="*/ 214859 w 1493426"/>
                <a:gd name="connsiteY10" fmla="*/ 472191 h 4542339"/>
                <a:gd name="connsiteX11" fmla="*/ 19987 w 1493426"/>
                <a:gd name="connsiteY11" fmla="*/ 1266669 h 4542339"/>
                <a:gd name="connsiteX12" fmla="*/ 94938 w 1493426"/>
                <a:gd name="connsiteY12" fmla="*/ 1821305 h 4542339"/>
                <a:gd name="connsiteX13" fmla="*/ 199869 w 1493426"/>
                <a:gd name="connsiteY13" fmla="*/ 2300991 h 4542339"/>
                <a:gd name="connsiteX14" fmla="*/ 454702 w 1493426"/>
                <a:gd name="connsiteY14" fmla="*/ 2465882 h 4542339"/>
                <a:gd name="connsiteX15" fmla="*/ 739515 w 1493426"/>
                <a:gd name="connsiteY15" fmla="*/ 2705725 h 4542339"/>
                <a:gd name="connsiteX16" fmla="*/ 874426 w 1493426"/>
                <a:gd name="connsiteY16" fmla="*/ 3095469 h 4542339"/>
                <a:gd name="connsiteX17" fmla="*/ 874426 w 1493426"/>
                <a:gd name="connsiteY17" fmla="*/ 3455233 h 4542339"/>
                <a:gd name="connsiteX18" fmla="*/ 1009338 w 1493426"/>
                <a:gd name="connsiteY18" fmla="*/ 3680086 h 4542339"/>
                <a:gd name="connsiteX19" fmla="*/ 1144249 w 1493426"/>
                <a:gd name="connsiteY19" fmla="*/ 3919928 h 4542339"/>
                <a:gd name="connsiteX20" fmla="*/ 1301600 w 1493426"/>
                <a:gd name="connsiteY20" fmla="*/ 4174933 h 4542339"/>
                <a:gd name="connsiteX21" fmla="*/ 1299503 w 1493426"/>
                <a:gd name="connsiteY21" fmla="*/ 4365784 h 4542339"/>
                <a:gd name="connsiteX22" fmla="*/ 1476531 w 1493426"/>
                <a:gd name="connsiteY22" fmla="*/ 4520784 h 4542339"/>
                <a:gd name="connsiteX23" fmla="*/ 1400870 w 1493426"/>
                <a:gd name="connsiteY23" fmla="*/ 4236452 h 4542339"/>
                <a:gd name="connsiteX24" fmla="*/ 1392481 w 1493426"/>
                <a:gd name="connsiteY24" fmla="*/ 3999463 h 4542339"/>
                <a:gd name="connsiteX25" fmla="*/ 1339910 w 1493426"/>
                <a:gd name="connsiteY25" fmla="*/ 3683338 h 4542339"/>
                <a:gd name="connsiteX0" fmla="*/ 1340371 w 1493426"/>
                <a:gd name="connsiteY0" fmla="*/ 3400269 h 4542339"/>
                <a:gd name="connsiteX1" fmla="*/ 1204210 w 1493426"/>
                <a:gd name="connsiteY1" fmla="*/ 2840637 h 4542339"/>
                <a:gd name="connsiteX2" fmla="*/ 949377 w 1493426"/>
                <a:gd name="connsiteY2" fmla="*/ 2720715 h 4542339"/>
                <a:gd name="connsiteX3" fmla="*/ 1084289 w 1493426"/>
                <a:gd name="connsiteY3" fmla="*/ 2286000 h 4542339"/>
                <a:gd name="connsiteX4" fmla="*/ 1174230 w 1493426"/>
                <a:gd name="connsiteY4" fmla="*/ 1731364 h 4542339"/>
                <a:gd name="connsiteX5" fmla="*/ 1174230 w 1493426"/>
                <a:gd name="connsiteY5" fmla="*/ 1041817 h 4542339"/>
                <a:gd name="connsiteX6" fmla="*/ 1159240 w 1493426"/>
                <a:gd name="connsiteY6" fmla="*/ 562132 h 4542339"/>
                <a:gd name="connsiteX7" fmla="*/ 979358 w 1493426"/>
                <a:gd name="connsiteY7" fmla="*/ 277319 h 4542339"/>
                <a:gd name="connsiteX8" fmla="*/ 784485 w 1493426"/>
                <a:gd name="connsiteY8" fmla="*/ 157397 h 4542339"/>
                <a:gd name="connsiteX9" fmla="*/ 529653 w 1493426"/>
                <a:gd name="connsiteY9" fmla="*/ 52466 h 4542339"/>
                <a:gd name="connsiteX10" fmla="*/ 214859 w 1493426"/>
                <a:gd name="connsiteY10" fmla="*/ 472191 h 4542339"/>
                <a:gd name="connsiteX11" fmla="*/ 19987 w 1493426"/>
                <a:gd name="connsiteY11" fmla="*/ 1266669 h 4542339"/>
                <a:gd name="connsiteX12" fmla="*/ 94938 w 1493426"/>
                <a:gd name="connsiteY12" fmla="*/ 1821305 h 4542339"/>
                <a:gd name="connsiteX13" fmla="*/ 199869 w 1493426"/>
                <a:gd name="connsiteY13" fmla="*/ 2300991 h 4542339"/>
                <a:gd name="connsiteX14" fmla="*/ 454702 w 1493426"/>
                <a:gd name="connsiteY14" fmla="*/ 2465882 h 4542339"/>
                <a:gd name="connsiteX15" fmla="*/ 739515 w 1493426"/>
                <a:gd name="connsiteY15" fmla="*/ 2705725 h 4542339"/>
                <a:gd name="connsiteX16" fmla="*/ 874426 w 1493426"/>
                <a:gd name="connsiteY16" fmla="*/ 3095469 h 4542339"/>
                <a:gd name="connsiteX17" fmla="*/ 874426 w 1493426"/>
                <a:gd name="connsiteY17" fmla="*/ 3455233 h 4542339"/>
                <a:gd name="connsiteX18" fmla="*/ 1009338 w 1493426"/>
                <a:gd name="connsiteY18" fmla="*/ 3680086 h 4542339"/>
                <a:gd name="connsiteX19" fmla="*/ 1144249 w 1493426"/>
                <a:gd name="connsiteY19" fmla="*/ 3919928 h 4542339"/>
                <a:gd name="connsiteX20" fmla="*/ 1301600 w 1493426"/>
                <a:gd name="connsiteY20" fmla="*/ 4174933 h 4542339"/>
                <a:gd name="connsiteX21" fmla="*/ 1299503 w 1493426"/>
                <a:gd name="connsiteY21" fmla="*/ 4365784 h 4542339"/>
                <a:gd name="connsiteX22" fmla="*/ 1476531 w 1493426"/>
                <a:gd name="connsiteY22" fmla="*/ 4520784 h 4542339"/>
                <a:gd name="connsiteX23" fmla="*/ 1400870 w 1493426"/>
                <a:gd name="connsiteY23" fmla="*/ 4236452 h 4542339"/>
                <a:gd name="connsiteX24" fmla="*/ 1392481 w 1493426"/>
                <a:gd name="connsiteY24" fmla="*/ 3999463 h 4542339"/>
                <a:gd name="connsiteX25" fmla="*/ 1339910 w 1493426"/>
                <a:gd name="connsiteY25" fmla="*/ 3683338 h 4542339"/>
                <a:gd name="connsiteX0" fmla="*/ 1340371 w 1492027"/>
                <a:gd name="connsiteY0" fmla="*/ 3400269 h 4581837"/>
                <a:gd name="connsiteX1" fmla="*/ 1204210 w 1492027"/>
                <a:gd name="connsiteY1" fmla="*/ 2840637 h 4581837"/>
                <a:gd name="connsiteX2" fmla="*/ 949377 w 1492027"/>
                <a:gd name="connsiteY2" fmla="*/ 2720715 h 4581837"/>
                <a:gd name="connsiteX3" fmla="*/ 1084289 w 1492027"/>
                <a:gd name="connsiteY3" fmla="*/ 2286000 h 4581837"/>
                <a:gd name="connsiteX4" fmla="*/ 1174230 w 1492027"/>
                <a:gd name="connsiteY4" fmla="*/ 1731364 h 4581837"/>
                <a:gd name="connsiteX5" fmla="*/ 1174230 w 1492027"/>
                <a:gd name="connsiteY5" fmla="*/ 1041817 h 4581837"/>
                <a:gd name="connsiteX6" fmla="*/ 1159240 w 1492027"/>
                <a:gd name="connsiteY6" fmla="*/ 562132 h 4581837"/>
                <a:gd name="connsiteX7" fmla="*/ 979358 w 1492027"/>
                <a:gd name="connsiteY7" fmla="*/ 277319 h 4581837"/>
                <a:gd name="connsiteX8" fmla="*/ 784485 w 1492027"/>
                <a:gd name="connsiteY8" fmla="*/ 157397 h 4581837"/>
                <a:gd name="connsiteX9" fmla="*/ 529653 w 1492027"/>
                <a:gd name="connsiteY9" fmla="*/ 52466 h 4581837"/>
                <a:gd name="connsiteX10" fmla="*/ 214859 w 1492027"/>
                <a:gd name="connsiteY10" fmla="*/ 472191 h 4581837"/>
                <a:gd name="connsiteX11" fmla="*/ 19987 w 1492027"/>
                <a:gd name="connsiteY11" fmla="*/ 1266669 h 4581837"/>
                <a:gd name="connsiteX12" fmla="*/ 94938 w 1492027"/>
                <a:gd name="connsiteY12" fmla="*/ 1821305 h 4581837"/>
                <a:gd name="connsiteX13" fmla="*/ 199869 w 1492027"/>
                <a:gd name="connsiteY13" fmla="*/ 2300991 h 4581837"/>
                <a:gd name="connsiteX14" fmla="*/ 454702 w 1492027"/>
                <a:gd name="connsiteY14" fmla="*/ 2465882 h 4581837"/>
                <a:gd name="connsiteX15" fmla="*/ 739515 w 1492027"/>
                <a:gd name="connsiteY15" fmla="*/ 2705725 h 4581837"/>
                <a:gd name="connsiteX16" fmla="*/ 874426 w 1492027"/>
                <a:gd name="connsiteY16" fmla="*/ 3095469 h 4581837"/>
                <a:gd name="connsiteX17" fmla="*/ 874426 w 1492027"/>
                <a:gd name="connsiteY17" fmla="*/ 3455233 h 4581837"/>
                <a:gd name="connsiteX18" fmla="*/ 1009338 w 1492027"/>
                <a:gd name="connsiteY18" fmla="*/ 3680086 h 4581837"/>
                <a:gd name="connsiteX19" fmla="*/ 1144249 w 1492027"/>
                <a:gd name="connsiteY19" fmla="*/ 3919928 h 4581837"/>
                <a:gd name="connsiteX20" fmla="*/ 1301600 w 1492027"/>
                <a:gd name="connsiteY20" fmla="*/ 4174933 h 4581837"/>
                <a:gd name="connsiteX21" fmla="*/ 1299503 w 1492027"/>
                <a:gd name="connsiteY21" fmla="*/ 4365784 h 4581837"/>
                <a:gd name="connsiteX22" fmla="*/ 1476531 w 1492027"/>
                <a:gd name="connsiteY22" fmla="*/ 4520784 h 4581837"/>
                <a:gd name="connsiteX23" fmla="*/ 1392481 w 1492027"/>
                <a:gd name="connsiteY23" fmla="*/ 3999463 h 4581837"/>
                <a:gd name="connsiteX24" fmla="*/ 1339910 w 1492027"/>
                <a:gd name="connsiteY24" fmla="*/ 3683338 h 4581837"/>
                <a:gd name="connsiteX0" fmla="*/ 1340371 w 1492027"/>
                <a:gd name="connsiteY0" fmla="*/ 3400269 h 4581837"/>
                <a:gd name="connsiteX1" fmla="*/ 1204210 w 1492027"/>
                <a:gd name="connsiteY1" fmla="*/ 2840637 h 4581837"/>
                <a:gd name="connsiteX2" fmla="*/ 949377 w 1492027"/>
                <a:gd name="connsiteY2" fmla="*/ 2720715 h 4581837"/>
                <a:gd name="connsiteX3" fmla="*/ 1084289 w 1492027"/>
                <a:gd name="connsiteY3" fmla="*/ 2286000 h 4581837"/>
                <a:gd name="connsiteX4" fmla="*/ 1174230 w 1492027"/>
                <a:gd name="connsiteY4" fmla="*/ 1731364 h 4581837"/>
                <a:gd name="connsiteX5" fmla="*/ 1174230 w 1492027"/>
                <a:gd name="connsiteY5" fmla="*/ 1041817 h 4581837"/>
                <a:gd name="connsiteX6" fmla="*/ 1159240 w 1492027"/>
                <a:gd name="connsiteY6" fmla="*/ 562132 h 4581837"/>
                <a:gd name="connsiteX7" fmla="*/ 979358 w 1492027"/>
                <a:gd name="connsiteY7" fmla="*/ 277319 h 4581837"/>
                <a:gd name="connsiteX8" fmla="*/ 784485 w 1492027"/>
                <a:gd name="connsiteY8" fmla="*/ 157397 h 4581837"/>
                <a:gd name="connsiteX9" fmla="*/ 529653 w 1492027"/>
                <a:gd name="connsiteY9" fmla="*/ 52466 h 4581837"/>
                <a:gd name="connsiteX10" fmla="*/ 214859 w 1492027"/>
                <a:gd name="connsiteY10" fmla="*/ 472191 h 4581837"/>
                <a:gd name="connsiteX11" fmla="*/ 19987 w 1492027"/>
                <a:gd name="connsiteY11" fmla="*/ 1266669 h 4581837"/>
                <a:gd name="connsiteX12" fmla="*/ 94938 w 1492027"/>
                <a:gd name="connsiteY12" fmla="*/ 1821305 h 4581837"/>
                <a:gd name="connsiteX13" fmla="*/ 199869 w 1492027"/>
                <a:gd name="connsiteY13" fmla="*/ 2300991 h 4581837"/>
                <a:gd name="connsiteX14" fmla="*/ 454702 w 1492027"/>
                <a:gd name="connsiteY14" fmla="*/ 2465882 h 4581837"/>
                <a:gd name="connsiteX15" fmla="*/ 739515 w 1492027"/>
                <a:gd name="connsiteY15" fmla="*/ 2705725 h 4581837"/>
                <a:gd name="connsiteX16" fmla="*/ 874426 w 1492027"/>
                <a:gd name="connsiteY16" fmla="*/ 3095469 h 4581837"/>
                <a:gd name="connsiteX17" fmla="*/ 874426 w 1492027"/>
                <a:gd name="connsiteY17" fmla="*/ 3455233 h 4581837"/>
                <a:gd name="connsiteX18" fmla="*/ 1009338 w 1492027"/>
                <a:gd name="connsiteY18" fmla="*/ 3680086 h 4581837"/>
                <a:gd name="connsiteX19" fmla="*/ 1144249 w 1492027"/>
                <a:gd name="connsiteY19" fmla="*/ 3919928 h 4581837"/>
                <a:gd name="connsiteX20" fmla="*/ 1301600 w 1492027"/>
                <a:gd name="connsiteY20" fmla="*/ 4174933 h 4581837"/>
                <a:gd name="connsiteX21" fmla="*/ 1299503 w 1492027"/>
                <a:gd name="connsiteY21" fmla="*/ 4365784 h 4581837"/>
                <a:gd name="connsiteX22" fmla="*/ 1476531 w 1492027"/>
                <a:gd name="connsiteY22" fmla="*/ 4520784 h 4581837"/>
                <a:gd name="connsiteX23" fmla="*/ 1392481 w 1492027"/>
                <a:gd name="connsiteY23" fmla="*/ 3999463 h 4581837"/>
                <a:gd name="connsiteX24" fmla="*/ 1339910 w 1492027"/>
                <a:gd name="connsiteY24" fmla="*/ 3683338 h 4581837"/>
                <a:gd name="connsiteX0" fmla="*/ 1340371 w 1492027"/>
                <a:gd name="connsiteY0" fmla="*/ 3400269 h 4581837"/>
                <a:gd name="connsiteX1" fmla="*/ 1204210 w 1492027"/>
                <a:gd name="connsiteY1" fmla="*/ 2840637 h 4581837"/>
                <a:gd name="connsiteX2" fmla="*/ 949377 w 1492027"/>
                <a:gd name="connsiteY2" fmla="*/ 2720715 h 4581837"/>
                <a:gd name="connsiteX3" fmla="*/ 949378 w 1492027"/>
                <a:gd name="connsiteY3" fmla="*/ 2720716 h 4581837"/>
                <a:gd name="connsiteX4" fmla="*/ 1084289 w 1492027"/>
                <a:gd name="connsiteY4" fmla="*/ 2286000 h 4581837"/>
                <a:gd name="connsiteX5" fmla="*/ 1174230 w 1492027"/>
                <a:gd name="connsiteY5" fmla="*/ 1731364 h 4581837"/>
                <a:gd name="connsiteX6" fmla="*/ 1174230 w 1492027"/>
                <a:gd name="connsiteY6" fmla="*/ 1041817 h 4581837"/>
                <a:gd name="connsiteX7" fmla="*/ 1159240 w 1492027"/>
                <a:gd name="connsiteY7" fmla="*/ 562132 h 4581837"/>
                <a:gd name="connsiteX8" fmla="*/ 979358 w 1492027"/>
                <a:gd name="connsiteY8" fmla="*/ 277319 h 4581837"/>
                <a:gd name="connsiteX9" fmla="*/ 784485 w 1492027"/>
                <a:gd name="connsiteY9" fmla="*/ 157397 h 4581837"/>
                <a:gd name="connsiteX10" fmla="*/ 529653 w 1492027"/>
                <a:gd name="connsiteY10" fmla="*/ 52466 h 4581837"/>
                <a:gd name="connsiteX11" fmla="*/ 214859 w 1492027"/>
                <a:gd name="connsiteY11" fmla="*/ 472191 h 4581837"/>
                <a:gd name="connsiteX12" fmla="*/ 19987 w 1492027"/>
                <a:gd name="connsiteY12" fmla="*/ 1266669 h 4581837"/>
                <a:gd name="connsiteX13" fmla="*/ 94938 w 1492027"/>
                <a:gd name="connsiteY13" fmla="*/ 1821305 h 4581837"/>
                <a:gd name="connsiteX14" fmla="*/ 199869 w 1492027"/>
                <a:gd name="connsiteY14" fmla="*/ 2300991 h 4581837"/>
                <a:gd name="connsiteX15" fmla="*/ 454702 w 1492027"/>
                <a:gd name="connsiteY15" fmla="*/ 2465882 h 4581837"/>
                <a:gd name="connsiteX16" fmla="*/ 739515 w 1492027"/>
                <a:gd name="connsiteY16" fmla="*/ 2705725 h 4581837"/>
                <a:gd name="connsiteX17" fmla="*/ 874426 w 1492027"/>
                <a:gd name="connsiteY17" fmla="*/ 3095469 h 4581837"/>
                <a:gd name="connsiteX18" fmla="*/ 874426 w 1492027"/>
                <a:gd name="connsiteY18" fmla="*/ 3455233 h 4581837"/>
                <a:gd name="connsiteX19" fmla="*/ 1009338 w 1492027"/>
                <a:gd name="connsiteY19" fmla="*/ 3680086 h 4581837"/>
                <a:gd name="connsiteX20" fmla="*/ 1144249 w 1492027"/>
                <a:gd name="connsiteY20" fmla="*/ 3919928 h 4581837"/>
                <a:gd name="connsiteX21" fmla="*/ 1301600 w 1492027"/>
                <a:gd name="connsiteY21" fmla="*/ 4174933 h 4581837"/>
                <a:gd name="connsiteX22" fmla="*/ 1299503 w 1492027"/>
                <a:gd name="connsiteY22" fmla="*/ 4365784 h 4581837"/>
                <a:gd name="connsiteX23" fmla="*/ 1476531 w 1492027"/>
                <a:gd name="connsiteY23" fmla="*/ 4520784 h 4581837"/>
                <a:gd name="connsiteX24" fmla="*/ 1392481 w 1492027"/>
                <a:gd name="connsiteY24" fmla="*/ 3999463 h 4581837"/>
                <a:gd name="connsiteX25" fmla="*/ 1339910 w 1492027"/>
                <a:gd name="connsiteY25" fmla="*/ 3683338 h 4581837"/>
                <a:gd name="connsiteX0" fmla="*/ 1340371 w 1492027"/>
                <a:gd name="connsiteY0" fmla="*/ 3400269 h 4581837"/>
                <a:gd name="connsiteX1" fmla="*/ 1204210 w 1492027"/>
                <a:gd name="connsiteY1" fmla="*/ 2840637 h 4581837"/>
                <a:gd name="connsiteX2" fmla="*/ 949377 w 1492027"/>
                <a:gd name="connsiteY2" fmla="*/ 2720715 h 4581837"/>
                <a:gd name="connsiteX3" fmla="*/ 1025578 w 1492027"/>
                <a:gd name="connsiteY3" fmla="*/ 2568316 h 4581837"/>
                <a:gd name="connsiteX4" fmla="*/ 1084289 w 1492027"/>
                <a:gd name="connsiteY4" fmla="*/ 2286000 h 4581837"/>
                <a:gd name="connsiteX5" fmla="*/ 1174230 w 1492027"/>
                <a:gd name="connsiteY5" fmla="*/ 1731364 h 4581837"/>
                <a:gd name="connsiteX6" fmla="*/ 1174230 w 1492027"/>
                <a:gd name="connsiteY6" fmla="*/ 1041817 h 4581837"/>
                <a:gd name="connsiteX7" fmla="*/ 1159240 w 1492027"/>
                <a:gd name="connsiteY7" fmla="*/ 562132 h 4581837"/>
                <a:gd name="connsiteX8" fmla="*/ 979358 w 1492027"/>
                <a:gd name="connsiteY8" fmla="*/ 277319 h 4581837"/>
                <a:gd name="connsiteX9" fmla="*/ 784485 w 1492027"/>
                <a:gd name="connsiteY9" fmla="*/ 157397 h 4581837"/>
                <a:gd name="connsiteX10" fmla="*/ 529653 w 1492027"/>
                <a:gd name="connsiteY10" fmla="*/ 52466 h 4581837"/>
                <a:gd name="connsiteX11" fmla="*/ 214859 w 1492027"/>
                <a:gd name="connsiteY11" fmla="*/ 472191 h 4581837"/>
                <a:gd name="connsiteX12" fmla="*/ 19987 w 1492027"/>
                <a:gd name="connsiteY12" fmla="*/ 1266669 h 4581837"/>
                <a:gd name="connsiteX13" fmla="*/ 94938 w 1492027"/>
                <a:gd name="connsiteY13" fmla="*/ 1821305 h 4581837"/>
                <a:gd name="connsiteX14" fmla="*/ 199869 w 1492027"/>
                <a:gd name="connsiteY14" fmla="*/ 2300991 h 4581837"/>
                <a:gd name="connsiteX15" fmla="*/ 454702 w 1492027"/>
                <a:gd name="connsiteY15" fmla="*/ 2465882 h 4581837"/>
                <a:gd name="connsiteX16" fmla="*/ 739515 w 1492027"/>
                <a:gd name="connsiteY16" fmla="*/ 2705725 h 4581837"/>
                <a:gd name="connsiteX17" fmla="*/ 874426 w 1492027"/>
                <a:gd name="connsiteY17" fmla="*/ 3095469 h 4581837"/>
                <a:gd name="connsiteX18" fmla="*/ 874426 w 1492027"/>
                <a:gd name="connsiteY18" fmla="*/ 3455233 h 4581837"/>
                <a:gd name="connsiteX19" fmla="*/ 1009338 w 1492027"/>
                <a:gd name="connsiteY19" fmla="*/ 3680086 h 4581837"/>
                <a:gd name="connsiteX20" fmla="*/ 1144249 w 1492027"/>
                <a:gd name="connsiteY20" fmla="*/ 3919928 h 4581837"/>
                <a:gd name="connsiteX21" fmla="*/ 1301600 w 1492027"/>
                <a:gd name="connsiteY21" fmla="*/ 4174933 h 4581837"/>
                <a:gd name="connsiteX22" fmla="*/ 1299503 w 1492027"/>
                <a:gd name="connsiteY22" fmla="*/ 4365784 h 4581837"/>
                <a:gd name="connsiteX23" fmla="*/ 1476531 w 1492027"/>
                <a:gd name="connsiteY23" fmla="*/ 4520784 h 4581837"/>
                <a:gd name="connsiteX24" fmla="*/ 1392481 w 1492027"/>
                <a:gd name="connsiteY24" fmla="*/ 3999463 h 4581837"/>
                <a:gd name="connsiteX25" fmla="*/ 1339910 w 1492027"/>
                <a:gd name="connsiteY25" fmla="*/ 3683338 h 4581837"/>
                <a:gd name="connsiteX0" fmla="*/ 1340371 w 1492027"/>
                <a:gd name="connsiteY0" fmla="*/ 3400269 h 4581837"/>
                <a:gd name="connsiteX1" fmla="*/ 1204210 w 1492027"/>
                <a:gd name="connsiteY1" fmla="*/ 2840637 h 4581837"/>
                <a:gd name="connsiteX2" fmla="*/ 949377 w 1492027"/>
                <a:gd name="connsiteY2" fmla="*/ 2720715 h 4581837"/>
                <a:gd name="connsiteX3" fmla="*/ 1025578 w 1492027"/>
                <a:gd name="connsiteY3" fmla="*/ 2568316 h 4581837"/>
                <a:gd name="connsiteX4" fmla="*/ 1084289 w 1492027"/>
                <a:gd name="connsiteY4" fmla="*/ 2286000 h 4581837"/>
                <a:gd name="connsiteX5" fmla="*/ 1174230 w 1492027"/>
                <a:gd name="connsiteY5" fmla="*/ 1731364 h 4581837"/>
                <a:gd name="connsiteX6" fmla="*/ 1174230 w 1492027"/>
                <a:gd name="connsiteY6" fmla="*/ 1041817 h 4581837"/>
                <a:gd name="connsiteX7" fmla="*/ 1159240 w 1492027"/>
                <a:gd name="connsiteY7" fmla="*/ 562132 h 4581837"/>
                <a:gd name="connsiteX8" fmla="*/ 979358 w 1492027"/>
                <a:gd name="connsiteY8" fmla="*/ 277319 h 4581837"/>
                <a:gd name="connsiteX9" fmla="*/ 784485 w 1492027"/>
                <a:gd name="connsiteY9" fmla="*/ 157397 h 4581837"/>
                <a:gd name="connsiteX10" fmla="*/ 529653 w 1492027"/>
                <a:gd name="connsiteY10" fmla="*/ 52466 h 4581837"/>
                <a:gd name="connsiteX11" fmla="*/ 214859 w 1492027"/>
                <a:gd name="connsiteY11" fmla="*/ 472191 h 4581837"/>
                <a:gd name="connsiteX12" fmla="*/ 19987 w 1492027"/>
                <a:gd name="connsiteY12" fmla="*/ 1266669 h 4581837"/>
                <a:gd name="connsiteX13" fmla="*/ 94938 w 1492027"/>
                <a:gd name="connsiteY13" fmla="*/ 1821305 h 4581837"/>
                <a:gd name="connsiteX14" fmla="*/ 199869 w 1492027"/>
                <a:gd name="connsiteY14" fmla="*/ 2300991 h 4581837"/>
                <a:gd name="connsiteX15" fmla="*/ 454702 w 1492027"/>
                <a:gd name="connsiteY15" fmla="*/ 2465882 h 4581837"/>
                <a:gd name="connsiteX16" fmla="*/ 739515 w 1492027"/>
                <a:gd name="connsiteY16" fmla="*/ 2705725 h 4581837"/>
                <a:gd name="connsiteX17" fmla="*/ 874426 w 1492027"/>
                <a:gd name="connsiteY17" fmla="*/ 3095469 h 4581837"/>
                <a:gd name="connsiteX18" fmla="*/ 874426 w 1492027"/>
                <a:gd name="connsiteY18" fmla="*/ 3455233 h 4581837"/>
                <a:gd name="connsiteX19" fmla="*/ 1009338 w 1492027"/>
                <a:gd name="connsiteY19" fmla="*/ 3680086 h 4581837"/>
                <a:gd name="connsiteX20" fmla="*/ 1144249 w 1492027"/>
                <a:gd name="connsiteY20" fmla="*/ 3919928 h 4581837"/>
                <a:gd name="connsiteX21" fmla="*/ 1301600 w 1492027"/>
                <a:gd name="connsiteY21" fmla="*/ 4174933 h 4581837"/>
                <a:gd name="connsiteX22" fmla="*/ 1299503 w 1492027"/>
                <a:gd name="connsiteY22" fmla="*/ 4365784 h 4581837"/>
                <a:gd name="connsiteX23" fmla="*/ 1476531 w 1492027"/>
                <a:gd name="connsiteY23" fmla="*/ 4520784 h 4581837"/>
                <a:gd name="connsiteX24" fmla="*/ 1392481 w 1492027"/>
                <a:gd name="connsiteY24" fmla="*/ 3999463 h 4581837"/>
                <a:gd name="connsiteX25" fmla="*/ 1339910 w 1492027"/>
                <a:gd name="connsiteY25" fmla="*/ 3683338 h 4581837"/>
                <a:gd name="connsiteX0" fmla="*/ 1340371 w 1492027"/>
                <a:gd name="connsiteY0" fmla="*/ 3400269 h 4581837"/>
                <a:gd name="connsiteX1" fmla="*/ 1204210 w 1492027"/>
                <a:gd name="connsiteY1" fmla="*/ 2840637 h 4581837"/>
                <a:gd name="connsiteX2" fmla="*/ 1025578 w 1492027"/>
                <a:gd name="connsiteY2" fmla="*/ 2568316 h 4581837"/>
                <a:gd name="connsiteX3" fmla="*/ 1084289 w 1492027"/>
                <a:gd name="connsiteY3" fmla="*/ 2286000 h 4581837"/>
                <a:gd name="connsiteX4" fmla="*/ 1174230 w 1492027"/>
                <a:gd name="connsiteY4" fmla="*/ 1731364 h 4581837"/>
                <a:gd name="connsiteX5" fmla="*/ 1174230 w 1492027"/>
                <a:gd name="connsiteY5" fmla="*/ 1041817 h 4581837"/>
                <a:gd name="connsiteX6" fmla="*/ 1159240 w 1492027"/>
                <a:gd name="connsiteY6" fmla="*/ 562132 h 4581837"/>
                <a:gd name="connsiteX7" fmla="*/ 979358 w 1492027"/>
                <a:gd name="connsiteY7" fmla="*/ 277319 h 4581837"/>
                <a:gd name="connsiteX8" fmla="*/ 784485 w 1492027"/>
                <a:gd name="connsiteY8" fmla="*/ 157397 h 4581837"/>
                <a:gd name="connsiteX9" fmla="*/ 529653 w 1492027"/>
                <a:gd name="connsiteY9" fmla="*/ 52466 h 4581837"/>
                <a:gd name="connsiteX10" fmla="*/ 214859 w 1492027"/>
                <a:gd name="connsiteY10" fmla="*/ 472191 h 4581837"/>
                <a:gd name="connsiteX11" fmla="*/ 19987 w 1492027"/>
                <a:gd name="connsiteY11" fmla="*/ 1266669 h 4581837"/>
                <a:gd name="connsiteX12" fmla="*/ 94938 w 1492027"/>
                <a:gd name="connsiteY12" fmla="*/ 1821305 h 4581837"/>
                <a:gd name="connsiteX13" fmla="*/ 199869 w 1492027"/>
                <a:gd name="connsiteY13" fmla="*/ 2300991 h 4581837"/>
                <a:gd name="connsiteX14" fmla="*/ 454702 w 1492027"/>
                <a:gd name="connsiteY14" fmla="*/ 2465882 h 4581837"/>
                <a:gd name="connsiteX15" fmla="*/ 739515 w 1492027"/>
                <a:gd name="connsiteY15" fmla="*/ 2705725 h 4581837"/>
                <a:gd name="connsiteX16" fmla="*/ 874426 w 1492027"/>
                <a:gd name="connsiteY16" fmla="*/ 3095469 h 4581837"/>
                <a:gd name="connsiteX17" fmla="*/ 874426 w 1492027"/>
                <a:gd name="connsiteY17" fmla="*/ 3455233 h 4581837"/>
                <a:gd name="connsiteX18" fmla="*/ 1009338 w 1492027"/>
                <a:gd name="connsiteY18" fmla="*/ 3680086 h 4581837"/>
                <a:gd name="connsiteX19" fmla="*/ 1144249 w 1492027"/>
                <a:gd name="connsiteY19" fmla="*/ 3919928 h 4581837"/>
                <a:gd name="connsiteX20" fmla="*/ 1301600 w 1492027"/>
                <a:gd name="connsiteY20" fmla="*/ 4174933 h 4581837"/>
                <a:gd name="connsiteX21" fmla="*/ 1299503 w 1492027"/>
                <a:gd name="connsiteY21" fmla="*/ 4365784 h 4581837"/>
                <a:gd name="connsiteX22" fmla="*/ 1476531 w 1492027"/>
                <a:gd name="connsiteY22" fmla="*/ 4520784 h 4581837"/>
                <a:gd name="connsiteX23" fmla="*/ 1392481 w 1492027"/>
                <a:gd name="connsiteY23" fmla="*/ 3999463 h 4581837"/>
                <a:gd name="connsiteX24" fmla="*/ 1339910 w 1492027"/>
                <a:gd name="connsiteY24" fmla="*/ 3683338 h 45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2027" h="4581837">
                  <a:moveTo>
                    <a:pt x="1340371" y="3400269"/>
                  </a:moveTo>
                  <a:cubicBezTo>
                    <a:pt x="1320061" y="3276107"/>
                    <a:pt x="1256675" y="2979296"/>
                    <a:pt x="1204210" y="2840637"/>
                  </a:cubicBezTo>
                  <a:cubicBezTo>
                    <a:pt x="1151745" y="2701978"/>
                    <a:pt x="1045565" y="2660756"/>
                    <a:pt x="1025578" y="2568316"/>
                  </a:cubicBezTo>
                  <a:cubicBezTo>
                    <a:pt x="1005591" y="2475876"/>
                    <a:pt x="1059514" y="2425492"/>
                    <a:pt x="1084289" y="2286000"/>
                  </a:cubicBezTo>
                  <a:cubicBezTo>
                    <a:pt x="1109064" y="2146508"/>
                    <a:pt x="1159240" y="1938728"/>
                    <a:pt x="1174230" y="1731364"/>
                  </a:cubicBezTo>
                  <a:cubicBezTo>
                    <a:pt x="1189220" y="1524000"/>
                    <a:pt x="1176728" y="1236689"/>
                    <a:pt x="1174230" y="1041817"/>
                  </a:cubicBezTo>
                  <a:cubicBezTo>
                    <a:pt x="1171732" y="846945"/>
                    <a:pt x="1191719" y="689548"/>
                    <a:pt x="1159240" y="562132"/>
                  </a:cubicBezTo>
                  <a:cubicBezTo>
                    <a:pt x="1126761" y="434716"/>
                    <a:pt x="1041817" y="344775"/>
                    <a:pt x="979358" y="277319"/>
                  </a:cubicBezTo>
                  <a:cubicBezTo>
                    <a:pt x="916899" y="209863"/>
                    <a:pt x="859436" y="194872"/>
                    <a:pt x="784485" y="157397"/>
                  </a:cubicBezTo>
                  <a:cubicBezTo>
                    <a:pt x="709534" y="119922"/>
                    <a:pt x="624591" y="0"/>
                    <a:pt x="529653" y="52466"/>
                  </a:cubicBezTo>
                  <a:cubicBezTo>
                    <a:pt x="434715" y="104932"/>
                    <a:pt x="299803" y="269824"/>
                    <a:pt x="214859" y="472191"/>
                  </a:cubicBezTo>
                  <a:cubicBezTo>
                    <a:pt x="129915" y="674558"/>
                    <a:pt x="39974" y="1041817"/>
                    <a:pt x="19987" y="1266669"/>
                  </a:cubicBezTo>
                  <a:cubicBezTo>
                    <a:pt x="0" y="1491521"/>
                    <a:pt x="64958" y="1648918"/>
                    <a:pt x="94938" y="1821305"/>
                  </a:cubicBezTo>
                  <a:cubicBezTo>
                    <a:pt x="124918" y="1993692"/>
                    <a:pt x="139908" y="2193562"/>
                    <a:pt x="199869" y="2300991"/>
                  </a:cubicBezTo>
                  <a:cubicBezTo>
                    <a:pt x="259830" y="2408420"/>
                    <a:pt x="364761" y="2398426"/>
                    <a:pt x="454702" y="2465882"/>
                  </a:cubicBezTo>
                  <a:cubicBezTo>
                    <a:pt x="544643" y="2533338"/>
                    <a:pt x="669561" y="2600794"/>
                    <a:pt x="739515" y="2705725"/>
                  </a:cubicBezTo>
                  <a:cubicBezTo>
                    <a:pt x="809469" y="2810656"/>
                    <a:pt x="851941" y="2970551"/>
                    <a:pt x="874426" y="3095469"/>
                  </a:cubicBezTo>
                  <a:cubicBezTo>
                    <a:pt x="896911" y="3220387"/>
                    <a:pt x="851941" y="3357797"/>
                    <a:pt x="874426" y="3455233"/>
                  </a:cubicBezTo>
                  <a:cubicBezTo>
                    <a:pt x="896911" y="3552669"/>
                    <a:pt x="964368" y="3602637"/>
                    <a:pt x="1009338" y="3680086"/>
                  </a:cubicBezTo>
                  <a:cubicBezTo>
                    <a:pt x="1054308" y="3757535"/>
                    <a:pt x="1095539" y="3837454"/>
                    <a:pt x="1144249" y="3919928"/>
                  </a:cubicBezTo>
                  <a:cubicBezTo>
                    <a:pt x="1192959" y="4002402"/>
                    <a:pt x="1275724" y="4100624"/>
                    <a:pt x="1301600" y="4174933"/>
                  </a:cubicBezTo>
                  <a:cubicBezTo>
                    <a:pt x="1327476" y="4249242"/>
                    <a:pt x="1270348" y="4308142"/>
                    <a:pt x="1299503" y="4365784"/>
                  </a:cubicBezTo>
                  <a:cubicBezTo>
                    <a:pt x="1328658" y="4423426"/>
                    <a:pt x="1461035" y="4581837"/>
                    <a:pt x="1476531" y="4520784"/>
                  </a:cubicBezTo>
                  <a:cubicBezTo>
                    <a:pt x="1492027" y="4459731"/>
                    <a:pt x="1415251" y="4139037"/>
                    <a:pt x="1392481" y="3999463"/>
                  </a:cubicBezTo>
                  <a:cubicBezTo>
                    <a:pt x="1382321" y="3907277"/>
                    <a:pt x="1350862" y="3749197"/>
                    <a:pt x="1339910" y="3683338"/>
                  </a:cubicBezTo>
                </a:path>
              </a:pathLst>
            </a:cu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21"/>
            <p:cNvGrpSpPr/>
            <p:nvPr/>
          </p:nvGrpSpPr>
          <p:grpSpPr>
            <a:xfrm>
              <a:off x="2514600" y="1524000"/>
              <a:ext cx="3352800" cy="533400"/>
              <a:chOff x="2057400" y="1524000"/>
              <a:chExt cx="4114800" cy="533400"/>
            </a:xfrm>
          </p:grpSpPr>
          <p:sp>
            <p:nvSpPr>
              <p:cNvPr id="68" name="Rectangle 67"/>
              <p:cNvSpPr/>
              <p:nvPr/>
            </p:nvSpPr>
            <p:spPr>
              <a:xfrm>
                <a:off x="2057400" y="1524000"/>
                <a:ext cx="4038599" cy="5334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2057400" y="1524000"/>
                <a:ext cx="41148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24"/>
            <p:cNvGrpSpPr/>
            <p:nvPr/>
          </p:nvGrpSpPr>
          <p:grpSpPr>
            <a:xfrm>
              <a:off x="2514600" y="2231136"/>
              <a:ext cx="6324600" cy="381000"/>
              <a:chOff x="2057400" y="2209800"/>
              <a:chExt cx="7086600" cy="381000"/>
            </a:xfrm>
          </p:grpSpPr>
          <p:sp>
            <p:nvSpPr>
              <p:cNvPr id="66" name="Rectangle 65"/>
              <p:cNvSpPr/>
              <p:nvPr/>
            </p:nvSpPr>
            <p:spPr>
              <a:xfrm>
                <a:off x="2057400" y="2209800"/>
                <a:ext cx="7086600" cy="3810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2057400" y="2209800"/>
                <a:ext cx="70866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27"/>
            <p:cNvGrpSpPr/>
            <p:nvPr/>
          </p:nvGrpSpPr>
          <p:grpSpPr>
            <a:xfrm>
              <a:off x="2514600" y="2895596"/>
              <a:ext cx="5557604" cy="380994"/>
              <a:chOff x="2057400" y="2920387"/>
              <a:chExt cx="6324600" cy="254436"/>
            </a:xfrm>
          </p:grpSpPr>
          <p:sp>
            <p:nvSpPr>
              <p:cNvPr id="64" name="Rectangle 63"/>
              <p:cNvSpPr/>
              <p:nvPr/>
            </p:nvSpPr>
            <p:spPr>
              <a:xfrm>
                <a:off x="2057400" y="2971799"/>
                <a:ext cx="6324600" cy="203024"/>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2057400" y="2920387"/>
                <a:ext cx="62484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a:off x="2057400" y="5334000"/>
              <a:ext cx="4191000" cy="3810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057400" y="4724400"/>
              <a:ext cx="7086600" cy="1524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057400" y="4114800"/>
              <a:ext cx="3886200" cy="2286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057400" y="3505200"/>
              <a:ext cx="5410200" cy="2286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38"/>
            <p:cNvGrpSpPr/>
            <p:nvPr/>
          </p:nvGrpSpPr>
          <p:grpSpPr>
            <a:xfrm>
              <a:off x="2514600" y="5867400"/>
              <a:ext cx="3520440" cy="381000"/>
              <a:chOff x="2057400" y="5867400"/>
              <a:chExt cx="3727525" cy="317500"/>
            </a:xfrm>
          </p:grpSpPr>
          <p:sp>
            <p:nvSpPr>
              <p:cNvPr id="62" name="Rectangle 61"/>
              <p:cNvSpPr/>
              <p:nvPr/>
            </p:nvSpPr>
            <p:spPr>
              <a:xfrm>
                <a:off x="2057400" y="5867400"/>
                <a:ext cx="3727525" cy="317500"/>
              </a:xfrm>
              <a:prstGeom prst="rect">
                <a:avLst/>
              </a:prstGeom>
              <a:solidFill>
                <a:srgbClr val="66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2057400" y="5867400"/>
                <a:ext cx="3727525"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useBgFill="1">
        <p:nvSpPr>
          <p:cNvPr id="44" name="TextBox 4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Homo sapiens </a:t>
            </a:r>
            <a:endParaRPr lang="en-US" sz="4800" b="1" dirty="0"/>
          </a:p>
        </p:txBody>
      </p:sp>
      <p:sp useBgFill="1">
        <p:nvSpPr>
          <p:cNvPr id="38" name="TextBox 37"/>
          <p:cNvSpPr txBox="1"/>
          <p:nvPr/>
        </p:nvSpPr>
        <p:spPr>
          <a:xfrm rot="20199205">
            <a:off x="2209800" y="2590800"/>
            <a:ext cx="6107762" cy="707886"/>
          </a:xfrm>
          <a:prstGeom prst="rect">
            <a:avLst/>
          </a:prstGeom>
          <a:ln w="76200">
            <a:solidFill>
              <a:schemeClr val="tx1"/>
            </a:solidFill>
          </a:ln>
        </p:spPr>
        <p:txBody>
          <a:bodyPr wrap="none" rtlCol="0">
            <a:spAutoFit/>
          </a:bodyPr>
          <a:lstStyle/>
          <a:p>
            <a:r>
              <a:rPr lang="en-US" sz="4000" b="1" dirty="0" smtClean="0">
                <a:latin typeface="Arial" pitchFamily="34" charset="0"/>
                <a:cs typeface="Arial" pitchFamily="34" charset="0"/>
              </a:rPr>
              <a:t>Focus on Homo sapiens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1380000">
                                      <p:cBhvr>
                                        <p:cTn id="6" dur="1000" fill="hold"/>
                                        <p:tgtEl>
                                          <p:spTgt spid="38"/>
                                        </p:tgtEl>
                                        <p:attrNameLst>
                                          <p:attrName>r</p:attrName>
                                        </p:attrNameLst>
                                      </p:cBhvr>
                                    </p:animRot>
                                  </p:childTnLst>
                                </p:cTn>
                              </p:par>
                              <p:par>
                                <p:cTn id="7" presetID="64" presetClass="path" presetSubtype="0" fill="hold" grpId="1" nodeType="withEffect">
                                  <p:stCondLst>
                                    <p:cond delay="0"/>
                                  </p:stCondLst>
                                  <p:childTnLst>
                                    <p:animMotion origin="layout" path="M -8.33333E-7 -1.7341E-6 L -0.07552 -0.37341 " pathEditMode="relative" rAng="0" ptsTypes="AA">
                                      <p:cBhvr>
                                        <p:cTn id="8" dur="1000" fill="hold"/>
                                        <p:tgtEl>
                                          <p:spTgt spid="38"/>
                                        </p:tgtEl>
                                        <p:attrNameLst>
                                          <p:attrName>ppt_x</p:attrName>
                                          <p:attrName>ppt_y</p:attrName>
                                        </p:attrNameLst>
                                      </p:cBhvr>
                                      <p:rCtr x="-38" y="-187"/>
                                    </p:animMotion>
                                  </p:childTnLst>
                                </p:cTn>
                              </p:par>
                              <p:par>
                                <p:cTn id="9" presetID="10" presetClass="exit" presetSubtype="0" fill="hold" grpId="2" nodeType="withEffect">
                                  <p:stCondLst>
                                    <p:cond delay="500"/>
                                  </p:stCondLst>
                                  <p:childTnLst>
                                    <p:animEffect transition="out" filter="fade">
                                      <p:cBhvr>
                                        <p:cTn id="10" dur="1000"/>
                                        <p:tgtEl>
                                          <p:spTgt spid="38"/>
                                        </p:tgtEl>
                                      </p:cBhvr>
                                    </p:animEffect>
                                    <p:set>
                                      <p:cBhvr>
                                        <p:cTn id="11" dur="1" fill="hold">
                                          <p:stCondLst>
                                            <p:cond delay="999"/>
                                          </p:stCondLst>
                                        </p:cTn>
                                        <p:tgtEl>
                                          <p:spTgt spid="38"/>
                                        </p:tgtEl>
                                        <p:attrNameLst>
                                          <p:attrName>style.visibility</p:attrName>
                                        </p:attrNameLst>
                                      </p:cBhvr>
                                      <p:to>
                                        <p:strVal val="hidden"/>
                                      </p:to>
                                    </p:set>
                                  </p:childTnLst>
                                </p:cTn>
                              </p:par>
                              <p:par>
                                <p:cTn id="12" presetID="10" presetClass="entr" presetSubtype="0" fill="hold" grpId="0" nodeType="withEffect">
                                  <p:stCondLst>
                                    <p:cond delay="50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45"/>
                                        </p:tgtEl>
                                      </p:cBhvr>
                                    </p:animEffect>
                                    <p:set>
                                      <p:cBhvr>
                                        <p:cTn id="19" dur="1" fill="hold">
                                          <p:stCondLst>
                                            <p:cond delay="999"/>
                                          </p:stCondLst>
                                        </p:cTn>
                                        <p:tgtEl>
                                          <p:spTgt spid="45"/>
                                        </p:tgtEl>
                                        <p:attrNameLst>
                                          <p:attrName>style.visibility</p:attrName>
                                        </p:attrNameLst>
                                      </p:cBhvr>
                                      <p:to>
                                        <p:strVal val="hidden"/>
                                      </p:to>
                                    </p:set>
                                  </p:childTnLst>
                                </p:cTn>
                              </p:par>
                              <p:par>
                                <p:cTn id="20" presetID="6" presetClass="emph" presetSubtype="0" fill="hold" nodeType="withEffect">
                                  <p:stCondLst>
                                    <p:cond delay="500"/>
                                  </p:stCondLst>
                                  <p:childTnLst>
                                    <p:animScale>
                                      <p:cBhvr>
                                        <p:cTn id="21" dur="1000" fill="hold"/>
                                        <p:tgtEl>
                                          <p:spTgt spid="5"/>
                                        </p:tgtEl>
                                      </p:cBhvr>
                                      <p:by x="150000" y="150000"/>
                                    </p:animScale>
                                  </p:childTnLst>
                                </p:cTn>
                              </p:par>
                              <p:par>
                                <p:cTn id="22" presetID="42" presetClass="path" presetSubtype="0" accel="50000" decel="50000" fill="hold" nodeType="withEffect">
                                  <p:stCondLst>
                                    <p:cond delay="500"/>
                                  </p:stCondLst>
                                  <p:childTnLst>
                                    <p:animMotion origin="layout" path="M -3.33333E-6 -3.46821E-7 L -0.2375 0.36879 " pathEditMode="relative" rAng="0" ptsTypes="AA">
                                      <p:cBhvr>
                                        <p:cTn id="23" dur="1000" fill="hold"/>
                                        <p:tgtEl>
                                          <p:spTgt spid="5"/>
                                        </p:tgtEl>
                                        <p:attrNameLst>
                                          <p:attrName>ppt_x</p:attrName>
                                          <p:attrName>ppt_y</p:attrName>
                                        </p:attrNameLst>
                                      </p:cBhvr>
                                      <p:rCtr x="-119" y="1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8" grpId="0" animBg="1"/>
      <p:bldP spid="38" grpId="1" animBg="1"/>
      <p:bldP spid="38" grpId="2"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54864" y="838200"/>
            <a:ext cx="9198864" cy="6019800"/>
            <a:chOff x="3983736" y="-14224"/>
            <a:chExt cx="6132576" cy="4013200"/>
          </a:xfrm>
        </p:grpSpPr>
        <p:grpSp>
          <p:nvGrpSpPr>
            <p:cNvPr id="3" name="Group 36"/>
            <p:cNvGrpSpPr/>
            <p:nvPr/>
          </p:nvGrpSpPr>
          <p:grpSpPr>
            <a:xfrm>
              <a:off x="4020312" y="-14224"/>
              <a:ext cx="6096000" cy="4013200"/>
              <a:chOff x="4020312" y="-14224"/>
              <a:chExt cx="6096000" cy="4013200"/>
            </a:xfrm>
          </p:grpSpPr>
          <p:pic>
            <p:nvPicPr>
              <p:cNvPr id="7" name="Picture 2" descr="http://upload.wikimedia.org/wikipedia/commons/3/3a/Humanevolutionchart.png"/>
              <p:cNvPicPr>
                <a:picLocks noChangeAspect="1" noChangeArrowheads="1"/>
              </p:cNvPicPr>
              <p:nvPr/>
            </p:nvPicPr>
            <p:blipFill>
              <a:blip r:embed="rId2" cstate="print"/>
              <a:srcRect l="2083" t="672" r="3224" b="71092"/>
              <a:stretch>
                <a:fillRect/>
              </a:stretch>
            </p:blipFill>
            <p:spPr bwMode="auto">
              <a:xfrm>
                <a:off x="4020312" y="-14224"/>
                <a:ext cx="6096000" cy="4013200"/>
              </a:xfrm>
              <a:prstGeom prst="rect">
                <a:avLst/>
              </a:prstGeom>
              <a:noFill/>
              <a:ln w="25400">
                <a:noFill/>
              </a:ln>
            </p:spPr>
          </p:pic>
          <p:pic>
            <p:nvPicPr>
              <p:cNvPr id="8"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5105400" y="2373376"/>
                <a:ext cx="609600" cy="381000"/>
              </a:xfrm>
              <a:prstGeom prst="rect">
                <a:avLst/>
              </a:prstGeom>
              <a:noFill/>
              <a:ln w="25400">
                <a:noFill/>
              </a:ln>
            </p:spPr>
          </p:pic>
          <p:pic>
            <p:nvPicPr>
              <p:cNvPr id="9"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6629400" y="1509776"/>
                <a:ext cx="609600" cy="457200"/>
              </a:xfrm>
              <a:prstGeom prst="rect">
                <a:avLst/>
              </a:prstGeom>
              <a:noFill/>
              <a:ln w="25400">
                <a:noFill/>
              </a:ln>
            </p:spPr>
          </p:pic>
        </p:grpSp>
        <p:grpSp>
          <p:nvGrpSpPr>
            <p:cNvPr id="4" name="Group 60"/>
            <p:cNvGrpSpPr/>
            <p:nvPr/>
          </p:nvGrpSpPr>
          <p:grpSpPr>
            <a:xfrm>
              <a:off x="3983736" y="188976"/>
              <a:ext cx="950976" cy="1098621"/>
              <a:chOff x="3983736" y="188976"/>
              <a:chExt cx="950976" cy="1098621"/>
            </a:xfrm>
          </p:grpSpPr>
          <p:pic>
            <p:nvPicPr>
              <p:cNvPr id="5" name="Picture 2" descr="http://upload.wikimedia.org/wikipedia/commons/3/3a/Humanevolutionchart.png"/>
              <p:cNvPicPr>
                <a:picLocks noChangeAspect="1" noChangeArrowheads="1"/>
              </p:cNvPicPr>
              <p:nvPr/>
            </p:nvPicPr>
            <p:blipFill>
              <a:blip r:embed="rId2" cstate="print"/>
              <a:srcRect l="85024" t="74684" r="806" b="16455"/>
              <a:stretch>
                <a:fillRect/>
              </a:stretch>
            </p:blipFill>
            <p:spPr bwMode="auto">
              <a:xfrm>
                <a:off x="4020312" y="188976"/>
                <a:ext cx="914400" cy="965199"/>
              </a:xfrm>
              <a:prstGeom prst="rect">
                <a:avLst/>
              </a:prstGeom>
              <a:noFill/>
              <a:ln w="25400">
                <a:noFill/>
              </a:ln>
            </p:spPr>
          </p:pic>
          <p:sp>
            <p:nvSpPr>
              <p:cNvPr id="6" name="TextBox 5"/>
              <p:cNvSpPr txBox="1"/>
              <p:nvPr/>
            </p:nvSpPr>
            <p:spPr>
              <a:xfrm>
                <a:off x="3983736" y="938784"/>
                <a:ext cx="631797" cy="348813"/>
              </a:xfrm>
              <a:prstGeom prst="rect">
                <a:avLst/>
              </a:prstGeom>
              <a:noFill/>
            </p:spPr>
            <p:txBody>
              <a:bodyPr wrap="none" rtlCol="0">
                <a:spAutoFit/>
              </a:bodyPr>
              <a:lstStyle/>
              <a:p>
                <a:pPr algn="ctr"/>
                <a:r>
                  <a:rPr lang="en-US" sz="2750" b="1" dirty="0" smtClean="0"/>
                  <a:t>TIME</a:t>
                </a:r>
                <a:endParaRPr lang="en-US" sz="2750" b="1" dirty="0"/>
              </a:p>
            </p:txBody>
          </p:sp>
        </p:grpSp>
      </p:grpSp>
      <p:sp useBgFill="1">
        <p:nvSpPr>
          <p:cNvPr id="10" name="TextBox 9"/>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Homo sapiens </a:t>
            </a:r>
            <a:endParaRPr lang="en-US" sz="4800" b="1" dirty="0"/>
          </a:p>
        </p:txBody>
      </p:sp>
      <p:sp useBgFill="1">
        <p:nvSpPr>
          <p:cNvPr id="11" name="TextBox 10"/>
          <p:cNvSpPr txBox="1">
            <a:spLocks noChangeArrowheads="1"/>
          </p:cNvSpPr>
          <p:nvPr/>
        </p:nvSpPr>
        <p:spPr bwMode="auto">
          <a:xfrm>
            <a:off x="1600200" y="1981200"/>
            <a:ext cx="6207020" cy="646331"/>
          </a:xfrm>
          <a:prstGeom prst="rect">
            <a:avLst/>
          </a:prstGeom>
          <a:ln w="9525">
            <a:noFill/>
            <a:miter lim="800000"/>
            <a:headEnd/>
            <a:tailEnd/>
          </a:ln>
        </p:spPr>
        <p:txBody>
          <a:bodyPr wrap="none">
            <a:spAutoFit/>
          </a:bodyPr>
          <a:lstStyle/>
          <a:p>
            <a:r>
              <a:rPr lang="en-US" sz="3600" b="1" dirty="0"/>
              <a:t>Uniquely human </a:t>
            </a:r>
            <a:r>
              <a:rPr lang="en-US" sz="3600" b="1" dirty="0" smtClean="0"/>
              <a:t>characteristics</a:t>
            </a:r>
            <a:endParaRPr lang="en-US" sz="3600" b="1" dirty="0"/>
          </a:p>
        </p:txBody>
      </p:sp>
      <p:sp useBgFill="1">
        <p:nvSpPr>
          <p:cNvPr id="12" name="TextBox 11"/>
          <p:cNvSpPr txBox="1">
            <a:spLocks noChangeArrowheads="1"/>
          </p:cNvSpPr>
          <p:nvPr/>
        </p:nvSpPr>
        <p:spPr bwMode="auto">
          <a:xfrm>
            <a:off x="1143000" y="4016276"/>
            <a:ext cx="7249100" cy="2308324"/>
          </a:xfrm>
          <a:prstGeom prst="rect">
            <a:avLst/>
          </a:prstGeom>
          <a:ln w="9525">
            <a:noFill/>
            <a:miter lim="800000"/>
            <a:headEnd/>
            <a:tailEnd/>
          </a:ln>
        </p:spPr>
        <p:txBody>
          <a:bodyPr wrap="none">
            <a:spAutoFit/>
          </a:bodyPr>
          <a:lstStyle/>
          <a:p>
            <a:pPr marL="457200" indent="-457200">
              <a:buFontTx/>
              <a:buChar char="-"/>
            </a:pPr>
            <a:r>
              <a:rPr lang="en-US" sz="3600" b="1" dirty="0" smtClean="0"/>
              <a:t>Abstract thought &amp; use of symbols</a:t>
            </a:r>
          </a:p>
          <a:p>
            <a:pPr marL="457200" indent="-457200">
              <a:buFontTx/>
              <a:buChar char="-"/>
            </a:pPr>
            <a:r>
              <a:rPr lang="en-US" sz="3600" b="1" dirty="0" smtClean="0"/>
              <a:t>Reasoning &amp; language</a:t>
            </a:r>
          </a:p>
          <a:p>
            <a:pPr marL="457200" indent="-457200">
              <a:buFontTx/>
              <a:buChar char="-"/>
            </a:pPr>
            <a:r>
              <a:rPr lang="en-US" sz="3600" b="1" dirty="0" smtClean="0"/>
              <a:t>Conscience (right &amp; wrong)</a:t>
            </a:r>
          </a:p>
          <a:p>
            <a:pPr marL="457200" indent="-457200">
              <a:buFontTx/>
              <a:buChar char="-"/>
            </a:pPr>
            <a:r>
              <a:rPr lang="en-US" sz="3600" b="1" dirty="0" smtClean="0"/>
              <a:t>Adaptable to any climate</a:t>
            </a:r>
          </a:p>
        </p:txBody>
      </p:sp>
      <p:sp>
        <p:nvSpPr>
          <p:cNvPr id="13" name="Oval 12"/>
          <p:cNvSpPr/>
          <p:nvPr/>
        </p:nvSpPr>
        <p:spPr>
          <a:xfrm>
            <a:off x="4267200" y="4648200"/>
            <a:ext cx="951191" cy="76199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a:spLocks noChangeArrowheads="1"/>
          </p:cNvSpPr>
          <p:nvPr/>
        </p:nvSpPr>
        <p:spPr bwMode="auto">
          <a:xfrm>
            <a:off x="5181600" y="4734580"/>
            <a:ext cx="2286000" cy="523220"/>
          </a:xfrm>
          <a:prstGeom prst="rect">
            <a:avLst/>
          </a:prstGeom>
          <a:noFill/>
          <a:ln w="9525">
            <a:noFill/>
            <a:miter lim="800000"/>
            <a:headEnd/>
            <a:tailEnd/>
          </a:ln>
        </p:spPr>
        <p:txBody>
          <a:bodyPr wrap="square">
            <a:spAutoFit/>
          </a:bodyPr>
          <a:lstStyle/>
          <a:p>
            <a:pPr algn="ctr"/>
            <a:r>
              <a:rPr lang="en-US" sz="2800" b="1" dirty="0"/>
              <a:t>Missing Link?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wipe(up)">
                                      <p:cBhvr>
                                        <p:cTn id="12" dur="5000"/>
                                        <p:tgtEl>
                                          <p:spTgt spid="12">
                                            <p:bg/>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1000"/>
                                        <p:tgtEl>
                                          <p:spTgt spid="12">
                                            <p:txEl>
                                              <p:pRg st="0" end="0"/>
                                            </p:txEl>
                                          </p:spTgt>
                                        </p:tgtEl>
                                      </p:cBhvr>
                                    </p:animEffect>
                                  </p:childTnLst>
                                </p:cTn>
                              </p:par>
                              <p:par>
                                <p:cTn id="16" presetID="22" presetClass="entr" presetSubtype="8" fill="hold" nodeType="withEffect">
                                  <p:stCondLst>
                                    <p:cond delay="200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left)">
                                      <p:cBhvr>
                                        <p:cTn id="18" dur="1000"/>
                                        <p:tgtEl>
                                          <p:spTgt spid="12">
                                            <p:txEl>
                                              <p:pRg st="1" end="1"/>
                                            </p:txEl>
                                          </p:spTgt>
                                        </p:tgtEl>
                                      </p:cBhvr>
                                    </p:animEffect>
                                  </p:childTnLst>
                                </p:cTn>
                              </p:par>
                              <p:par>
                                <p:cTn id="19" presetID="22" presetClass="entr" presetSubtype="8" fill="hold" nodeType="withEffect">
                                  <p:stCondLst>
                                    <p:cond delay="350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wipe(left)">
                                      <p:cBhvr>
                                        <p:cTn id="21" dur="1000"/>
                                        <p:tgtEl>
                                          <p:spTgt spid="12">
                                            <p:txEl>
                                              <p:pRg st="2" end="2"/>
                                            </p:txEl>
                                          </p:spTgt>
                                        </p:tgtEl>
                                      </p:cBhvr>
                                    </p:animEffect>
                                  </p:childTnLst>
                                </p:cTn>
                              </p:par>
                              <p:par>
                                <p:cTn id="22" presetID="22" presetClass="entr" presetSubtype="8" fill="hold" nodeType="withEffect">
                                  <p:stCondLst>
                                    <p:cond delay="500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wipe(left)">
                                      <p:cBhvr>
                                        <p:cTn id="24" dur="1000"/>
                                        <p:tgtEl>
                                          <p:spTgt spid="1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11"/>
                                        </p:tgtEl>
                                      </p:cBhvr>
                                    </p:animEffect>
                                    <p:set>
                                      <p:cBhvr>
                                        <p:cTn id="29" dur="1" fill="hold">
                                          <p:stCondLst>
                                            <p:cond delay="9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2">
                                            <p:txEl>
                                              <p:pRg st="0" end="0"/>
                                            </p:txEl>
                                          </p:spTgt>
                                        </p:tgtEl>
                                      </p:cBhvr>
                                    </p:animEffect>
                                    <p:set>
                                      <p:cBhvr>
                                        <p:cTn id="32" dur="1" fill="hold">
                                          <p:stCondLst>
                                            <p:cond delay="999"/>
                                          </p:stCondLst>
                                        </p:cTn>
                                        <p:tgtEl>
                                          <p:spTgt spid="12">
                                            <p:txEl>
                                              <p:pRg st="0" end="0"/>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2">
                                            <p:txEl>
                                              <p:pRg st="1" end="1"/>
                                            </p:txEl>
                                          </p:spTgt>
                                        </p:tgtEl>
                                      </p:cBhvr>
                                    </p:animEffect>
                                    <p:set>
                                      <p:cBhvr>
                                        <p:cTn id="35" dur="1" fill="hold">
                                          <p:stCondLst>
                                            <p:cond delay="999"/>
                                          </p:stCondLst>
                                        </p:cTn>
                                        <p:tgtEl>
                                          <p:spTgt spid="12">
                                            <p:txEl>
                                              <p:pRg st="1" end="1"/>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12">
                                            <p:txEl>
                                              <p:pRg st="2" end="2"/>
                                            </p:txEl>
                                          </p:spTgt>
                                        </p:tgtEl>
                                      </p:cBhvr>
                                    </p:animEffect>
                                    <p:set>
                                      <p:cBhvr>
                                        <p:cTn id="38" dur="1" fill="hold">
                                          <p:stCondLst>
                                            <p:cond delay="999"/>
                                          </p:stCondLst>
                                        </p:cTn>
                                        <p:tgtEl>
                                          <p:spTgt spid="12">
                                            <p:txEl>
                                              <p:pRg st="2" end="2"/>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2">
                                            <p:txEl>
                                              <p:pRg st="3" end="3"/>
                                            </p:txEl>
                                          </p:spTgt>
                                        </p:tgtEl>
                                      </p:cBhvr>
                                    </p:animEffect>
                                    <p:set>
                                      <p:cBhvr>
                                        <p:cTn id="41" dur="1" fill="hold">
                                          <p:stCondLst>
                                            <p:cond delay="999"/>
                                          </p:stCondLst>
                                        </p:cTn>
                                        <p:tgtEl>
                                          <p:spTgt spid="12">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2">
                                            <p:bg/>
                                          </p:spTgt>
                                        </p:tgtEl>
                                      </p:cBhvr>
                                    </p:animEffect>
                                    <p:set>
                                      <p:cBhvr>
                                        <p:cTn id="44" dur="1" fill="hold">
                                          <p:stCondLst>
                                            <p:cond delay="999"/>
                                          </p:stCondLst>
                                        </p:cTn>
                                        <p:tgtEl>
                                          <p:spTgt spid="12">
                                            <p:bg/>
                                          </p:spTgt>
                                        </p:tgtEl>
                                        <p:attrNameLst>
                                          <p:attrName>style.visibility</p:attrName>
                                        </p:attrNameLst>
                                      </p:cBhvr>
                                      <p:to>
                                        <p:strVal val="hidden"/>
                                      </p:to>
                                    </p:set>
                                  </p:childTnLst>
                                </p:cTn>
                              </p:par>
                            </p:childTnLst>
                          </p:cTn>
                        </p:par>
                        <p:par>
                          <p:cTn id="45" fill="hold">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1000" fill="hold"/>
                                        <p:tgtEl>
                                          <p:spTgt spid="13"/>
                                        </p:tgtEl>
                                        <p:attrNameLst>
                                          <p:attrName>ppt_x</p:attrName>
                                        </p:attrNameLst>
                                      </p:cBhvr>
                                      <p:tavLst>
                                        <p:tav tm="0">
                                          <p:val>
                                            <p:strVal val="#ppt_x"/>
                                          </p:val>
                                        </p:tav>
                                        <p:tav tm="100000">
                                          <p:val>
                                            <p:strVal val="#ppt_x"/>
                                          </p:val>
                                        </p:tav>
                                      </p:tavLst>
                                    </p:anim>
                                    <p:anim calcmode="lin" valueType="num">
                                      <p:cBhvr additive="base">
                                        <p:cTn id="5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uiExpand="1" build="allAtOnce" animBg="1"/>
      <p:bldP spid="12" grpId="1" build="allAtOnce" animBg="1"/>
      <p:bldP spid="13" grpId="0" animBg="1"/>
      <p:bldP spid="1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54864" y="838200"/>
            <a:ext cx="9198864" cy="6019800"/>
            <a:chOff x="3983736" y="-14224"/>
            <a:chExt cx="6132576" cy="4013200"/>
          </a:xfrm>
        </p:grpSpPr>
        <p:grpSp>
          <p:nvGrpSpPr>
            <p:cNvPr id="4" name="Group 36"/>
            <p:cNvGrpSpPr/>
            <p:nvPr/>
          </p:nvGrpSpPr>
          <p:grpSpPr>
            <a:xfrm>
              <a:off x="4020312" y="-14224"/>
              <a:ext cx="6096000" cy="4013200"/>
              <a:chOff x="4020312" y="-14224"/>
              <a:chExt cx="6096000" cy="4013200"/>
            </a:xfrm>
          </p:grpSpPr>
          <p:pic>
            <p:nvPicPr>
              <p:cNvPr id="8" name="Picture 2" descr="http://upload.wikimedia.org/wikipedia/commons/3/3a/Humanevolutionchart.png"/>
              <p:cNvPicPr>
                <a:picLocks noChangeAspect="1" noChangeArrowheads="1"/>
              </p:cNvPicPr>
              <p:nvPr/>
            </p:nvPicPr>
            <p:blipFill>
              <a:blip r:embed="rId2" cstate="print"/>
              <a:srcRect l="2083" t="672" r="3224" b="71092"/>
              <a:stretch>
                <a:fillRect/>
              </a:stretch>
            </p:blipFill>
            <p:spPr bwMode="auto">
              <a:xfrm>
                <a:off x="4020312" y="-14224"/>
                <a:ext cx="6096000" cy="4013200"/>
              </a:xfrm>
              <a:prstGeom prst="rect">
                <a:avLst/>
              </a:prstGeom>
              <a:noFill/>
              <a:ln w="25400">
                <a:noFill/>
              </a:ln>
            </p:spPr>
          </p:pic>
          <p:pic>
            <p:nvPicPr>
              <p:cNvPr id="9"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5105400" y="2373376"/>
                <a:ext cx="609600" cy="381000"/>
              </a:xfrm>
              <a:prstGeom prst="rect">
                <a:avLst/>
              </a:prstGeom>
              <a:noFill/>
              <a:ln w="25400">
                <a:noFill/>
              </a:ln>
            </p:spPr>
          </p:pic>
          <p:pic>
            <p:nvPicPr>
              <p:cNvPr id="10"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6629400" y="1509776"/>
                <a:ext cx="609600" cy="457200"/>
              </a:xfrm>
              <a:prstGeom prst="rect">
                <a:avLst/>
              </a:prstGeom>
              <a:noFill/>
              <a:ln w="25400">
                <a:noFill/>
              </a:ln>
            </p:spPr>
          </p:pic>
        </p:grpSp>
        <p:grpSp>
          <p:nvGrpSpPr>
            <p:cNvPr id="5" name="Group 60"/>
            <p:cNvGrpSpPr/>
            <p:nvPr/>
          </p:nvGrpSpPr>
          <p:grpSpPr>
            <a:xfrm>
              <a:off x="3983736" y="188976"/>
              <a:ext cx="950976" cy="1098621"/>
              <a:chOff x="3983736" y="188976"/>
              <a:chExt cx="950976" cy="1098621"/>
            </a:xfrm>
          </p:grpSpPr>
          <p:pic>
            <p:nvPicPr>
              <p:cNvPr id="6" name="Picture 2" descr="http://upload.wikimedia.org/wikipedia/commons/3/3a/Humanevolutionchart.png"/>
              <p:cNvPicPr>
                <a:picLocks noChangeAspect="1" noChangeArrowheads="1"/>
              </p:cNvPicPr>
              <p:nvPr/>
            </p:nvPicPr>
            <p:blipFill>
              <a:blip r:embed="rId2" cstate="print"/>
              <a:srcRect l="85024" t="74684" r="806" b="16455"/>
              <a:stretch>
                <a:fillRect/>
              </a:stretch>
            </p:blipFill>
            <p:spPr bwMode="auto">
              <a:xfrm>
                <a:off x="4020312" y="188976"/>
                <a:ext cx="914400" cy="863600"/>
              </a:xfrm>
              <a:prstGeom prst="rect">
                <a:avLst/>
              </a:prstGeom>
              <a:noFill/>
              <a:ln w="25400">
                <a:noFill/>
              </a:ln>
            </p:spPr>
          </p:pic>
          <p:sp>
            <p:nvSpPr>
              <p:cNvPr id="7" name="TextBox 6"/>
              <p:cNvSpPr txBox="1"/>
              <p:nvPr/>
            </p:nvSpPr>
            <p:spPr>
              <a:xfrm>
                <a:off x="3983736" y="938784"/>
                <a:ext cx="631797" cy="348813"/>
              </a:xfrm>
              <a:prstGeom prst="rect">
                <a:avLst/>
              </a:prstGeom>
              <a:noFill/>
            </p:spPr>
            <p:txBody>
              <a:bodyPr wrap="none" rtlCol="0">
                <a:spAutoFit/>
              </a:bodyPr>
              <a:lstStyle/>
              <a:p>
                <a:pPr algn="ctr"/>
                <a:r>
                  <a:rPr lang="en-US" sz="2750" b="1" dirty="0" smtClean="0"/>
                  <a:t>TIME</a:t>
                </a:r>
                <a:endParaRPr lang="en-US" sz="2750" b="1" dirty="0"/>
              </a:p>
            </p:txBody>
          </p:sp>
        </p:grpSp>
      </p:grpSp>
      <p:grpSp>
        <p:nvGrpSpPr>
          <p:cNvPr id="46" name="Group 45"/>
          <p:cNvGrpSpPr/>
          <p:nvPr/>
        </p:nvGrpSpPr>
        <p:grpSpPr>
          <a:xfrm rot="10800000">
            <a:off x="914399" y="3200400"/>
            <a:ext cx="8274809" cy="914400"/>
            <a:chOff x="978851" y="1803400"/>
            <a:chExt cx="8290836" cy="914400"/>
          </a:xfrm>
        </p:grpSpPr>
        <p:sp>
          <p:nvSpPr>
            <p:cNvPr id="47" name="Freeform 46"/>
            <p:cNvSpPr/>
            <p:nvPr/>
          </p:nvSpPr>
          <p:spPr>
            <a:xfrm>
              <a:off x="978851" y="1803400"/>
              <a:ext cx="8254188" cy="914400"/>
            </a:xfrm>
            <a:custGeom>
              <a:avLst/>
              <a:gdLst>
                <a:gd name="connsiteX0" fmla="*/ 136726 w 8240201"/>
                <a:gd name="connsiteY0" fmla="*/ 493984 h 541280"/>
                <a:gd name="connsiteX1" fmla="*/ 8240201 w 8240201"/>
                <a:gd name="connsiteY1" fmla="*/ 541280 h 541280"/>
                <a:gd name="connsiteX2" fmla="*/ 8224436 w 8240201"/>
                <a:gd name="connsiteY2" fmla="*/ 5253 h 541280"/>
                <a:gd name="connsiteX3" fmla="*/ 8224436 w 8240201"/>
                <a:gd name="connsiteY3" fmla="*/ 21018 h 541280"/>
                <a:gd name="connsiteX4" fmla="*/ 136726 w 8240201"/>
                <a:gd name="connsiteY4" fmla="*/ 52549 h 541280"/>
                <a:gd name="connsiteX5" fmla="*/ 215553 w 8240201"/>
                <a:gd name="connsiteY5" fmla="*/ 509749 h 541280"/>
                <a:gd name="connsiteX6" fmla="*/ 215553 w 8240201"/>
                <a:gd name="connsiteY6" fmla="*/ 509749 h 541280"/>
                <a:gd name="connsiteX0" fmla="*/ 8240201 w 8240201"/>
                <a:gd name="connsiteY0" fmla="*/ 541280 h 541280"/>
                <a:gd name="connsiteX1" fmla="*/ 8224436 w 8240201"/>
                <a:gd name="connsiteY1" fmla="*/ 5253 h 541280"/>
                <a:gd name="connsiteX2" fmla="*/ 8224436 w 8240201"/>
                <a:gd name="connsiteY2" fmla="*/ 21018 h 541280"/>
                <a:gd name="connsiteX3" fmla="*/ 136726 w 8240201"/>
                <a:gd name="connsiteY3" fmla="*/ 52549 h 541280"/>
                <a:gd name="connsiteX4" fmla="*/ 215553 w 8240201"/>
                <a:gd name="connsiteY4" fmla="*/ 509749 h 541280"/>
                <a:gd name="connsiteX5" fmla="*/ 215553 w 8240201"/>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648" h="541280">
                  <a:moveTo>
                    <a:pt x="8024648" y="541280"/>
                  </a:moveTo>
                  <a:cubicBezTo>
                    <a:pt x="8019393" y="362604"/>
                    <a:pt x="8014297" y="183924"/>
                    <a:pt x="8008883" y="5253"/>
                  </a:cubicBezTo>
                  <a:cubicBezTo>
                    <a:pt x="8008724" y="0"/>
                    <a:pt x="8008883" y="15763"/>
                    <a:pt x="8008883" y="21018"/>
                  </a:cubicBezTo>
                  <a:lnTo>
                    <a:pt x="73859" y="52549"/>
                  </a:lnTo>
                  <a:cubicBezTo>
                    <a:pt x="20113" y="503328"/>
                    <a:pt x="74524" y="25164"/>
                    <a:pt x="0" y="509749"/>
                  </a:cubicBezTo>
                  <a:lnTo>
                    <a:pt x="0" y="509749"/>
                  </a:lnTo>
                </a:path>
              </a:pathLst>
            </a:custGeom>
            <a:solidFill>
              <a:srgbClr val="00B0F0">
                <a:alpha val="59000"/>
              </a:srgbClr>
            </a:solidFill>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8" name="TextBox 47"/>
            <p:cNvSpPr txBox="1">
              <a:spLocks noChangeArrowheads="1"/>
            </p:cNvSpPr>
            <p:nvPr/>
          </p:nvSpPr>
          <p:spPr bwMode="auto">
            <a:xfrm rot="10800000">
              <a:off x="6846777" y="2056825"/>
              <a:ext cx="2422910" cy="584775"/>
            </a:xfrm>
            <a:prstGeom prst="rect">
              <a:avLst/>
            </a:prstGeom>
            <a:noFill/>
            <a:ln w="9525">
              <a:noFill/>
              <a:miter lim="800000"/>
              <a:headEnd/>
              <a:tailEnd/>
            </a:ln>
          </p:spPr>
          <p:txBody>
            <a:bodyPr wrap="none">
              <a:spAutoFit/>
            </a:bodyPr>
            <a:lstStyle/>
            <a:p>
              <a:r>
                <a:rPr lang="en-US" sz="3200" b="1" dirty="0" smtClean="0"/>
                <a:t>LAST ICE AGE</a:t>
              </a:r>
              <a:endParaRPr lang="en-US" sz="3200" b="1" dirty="0"/>
            </a:p>
          </p:txBody>
        </p:sp>
      </p:grpSp>
      <p:sp useBgFill="1">
        <p:nvSpPr>
          <p:cNvPr id="2" name="TextBox 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Homo sapiens </a:t>
            </a:r>
            <a:endParaRPr lang="en-US" sz="4800" b="1" dirty="0"/>
          </a:p>
        </p:txBody>
      </p:sp>
      <p:sp>
        <p:nvSpPr>
          <p:cNvPr id="14" name="Oval 13"/>
          <p:cNvSpPr/>
          <p:nvPr/>
        </p:nvSpPr>
        <p:spPr>
          <a:xfrm>
            <a:off x="4267200" y="4648200"/>
            <a:ext cx="951191" cy="76199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a:spLocks noChangeArrowheads="1"/>
          </p:cNvSpPr>
          <p:nvPr/>
        </p:nvSpPr>
        <p:spPr bwMode="auto">
          <a:xfrm>
            <a:off x="5181600" y="4734580"/>
            <a:ext cx="2286000" cy="523220"/>
          </a:xfrm>
          <a:prstGeom prst="rect">
            <a:avLst/>
          </a:prstGeom>
          <a:noFill/>
          <a:ln w="9525">
            <a:noFill/>
            <a:miter lim="800000"/>
            <a:headEnd/>
            <a:tailEnd/>
          </a:ln>
        </p:spPr>
        <p:txBody>
          <a:bodyPr wrap="square">
            <a:spAutoFit/>
          </a:bodyPr>
          <a:lstStyle/>
          <a:p>
            <a:pPr algn="ctr"/>
            <a:r>
              <a:rPr lang="en-US" sz="2800" b="1" dirty="0"/>
              <a:t>Missing Link?</a:t>
            </a:r>
          </a:p>
        </p:txBody>
      </p:sp>
      <p:grpSp>
        <p:nvGrpSpPr>
          <p:cNvPr id="30" name="Group 29"/>
          <p:cNvGrpSpPr/>
          <p:nvPr/>
        </p:nvGrpSpPr>
        <p:grpSpPr>
          <a:xfrm>
            <a:off x="914400" y="4572000"/>
            <a:ext cx="3886200" cy="1809929"/>
            <a:chOff x="914400" y="3714929"/>
            <a:chExt cx="3886200" cy="1809929"/>
          </a:xfrm>
          <a:solidFill>
            <a:srgbClr val="00B050"/>
          </a:solidFill>
        </p:grpSpPr>
        <p:sp useBgFill="1">
          <p:nvSpPr>
            <p:cNvPr id="18" name="TextBox 17"/>
            <p:cNvSpPr txBox="1"/>
            <p:nvPr/>
          </p:nvSpPr>
          <p:spPr>
            <a:xfrm>
              <a:off x="914400" y="4324529"/>
              <a:ext cx="2821606" cy="1200329"/>
            </a:xfrm>
            <a:prstGeom prst="rect">
              <a:avLst/>
            </a:prstGeom>
            <a:grpFill/>
            <a:ln w="38100">
              <a:solidFill>
                <a:schemeClr val="tx1"/>
              </a:solidFill>
              <a:prstDash val="sysDash"/>
            </a:ln>
          </p:spPr>
          <p:txBody>
            <a:bodyPr wrap="none" rtlCol="0">
              <a:spAutoFit/>
            </a:bodyPr>
            <a:lstStyle/>
            <a:p>
              <a:pPr algn="ctr"/>
              <a:r>
                <a:rPr lang="en-US" sz="2400" b="1" dirty="0" smtClean="0">
                  <a:effectLst>
                    <a:outerShdw dist="25400" dir="7200000" algn="ctr" rotWithShape="0">
                      <a:schemeClr val="bg1"/>
                    </a:outerShdw>
                  </a:effectLst>
                  <a:latin typeface="Arial" pitchFamily="34" charset="0"/>
                  <a:cs typeface="Arial" pitchFamily="34" charset="0"/>
                </a:rPr>
                <a:t>180,000 years ago</a:t>
              </a:r>
            </a:p>
            <a:p>
              <a:pPr algn="ctr"/>
              <a:r>
                <a:rPr lang="en-US" sz="2400" b="1" dirty="0" smtClean="0">
                  <a:effectLst>
                    <a:outerShdw dist="25400" dir="7200000" algn="ctr" rotWithShape="0">
                      <a:schemeClr val="bg1"/>
                    </a:outerShdw>
                  </a:effectLst>
                  <a:latin typeface="Arial" pitchFamily="34" charset="0"/>
                  <a:cs typeface="Arial" pitchFamily="34" charset="0"/>
                </a:rPr>
                <a:t>Fossil sapiens, </a:t>
              </a:r>
            </a:p>
            <a:p>
              <a:pPr algn="ctr"/>
              <a:r>
                <a:rPr lang="en-US" sz="2400" b="1" dirty="0" smtClean="0">
                  <a:effectLst>
                    <a:outerShdw dist="25400" dir="7200000" algn="ctr" rotWithShape="0">
                      <a:schemeClr val="bg1"/>
                    </a:outerShdw>
                  </a:effectLst>
                  <a:latin typeface="Arial" pitchFamily="34" charset="0"/>
                  <a:cs typeface="Arial" pitchFamily="34" charset="0"/>
                </a:rPr>
                <a:t>East African Rift</a:t>
              </a:r>
            </a:p>
          </p:txBody>
        </p:sp>
        <p:cxnSp>
          <p:nvCxnSpPr>
            <p:cNvPr id="21" name="Straight Connector 20"/>
            <p:cNvCxnSpPr/>
            <p:nvPr/>
          </p:nvCxnSpPr>
          <p:spPr>
            <a:xfrm flipV="1">
              <a:off x="3810000" y="3714929"/>
              <a:ext cx="990600" cy="704672"/>
            </a:xfrm>
            <a:prstGeom prst="line">
              <a:avLst/>
            </a:prstGeom>
            <a:grpFill/>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2" name="5-Point Star 31"/>
          <p:cNvSpPr/>
          <p:nvPr/>
        </p:nvSpPr>
        <p:spPr>
          <a:xfrm>
            <a:off x="5334000" y="3429000"/>
            <a:ext cx="533400" cy="533400"/>
          </a:xfrm>
          <a:prstGeom prst="star5">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2" name="Group 41"/>
          <p:cNvGrpSpPr/>
          <p:nvPr/>
        </p:nvGrpSpPr>
        <p:grpSpPr>
          <a:xfrm>
            <a:off x="914400" y="3810000"/>
            <a:ext cx="4495800" cy="1295400"/>
            <a:chOff x="914400" y="3810000"/>
            <a:chExt cx="4495800" cy="1295400"/>
          </a:xfrm>
          <a:solidFill>
            <a:srgbClr val="FFFF00"/>
          </a:solidFill>
        </p:grpSpPr>
        <p:sp>
          <p:nvSpPr>
            <p:cNvPr id="33" name="TextBox 32"/>
            <p:cNvSpPr txBox="1"/>
            <p:nvPr/>
          </p:nvSpPr>
          <p:spPr>
            <a:xfrm>
              <a:off x="914400" y="3905071"/>
              <a:ext cx="2825496" cy="1200329"/>
            </a:xfrm>
            <a:prstGeom prst="rect">
              <a:avLst/>
            </a:prstGeom>
            <a:solidFill>
              <a:schemeClr val="accent6">
                <a:lumMod val="75000"/>
              </a:schemeClr>
            </a:solidFill>
            <a:ln w="38100">
              <a:solidFill>
                <a:schemeClr val="tx1"/>
              </a:solidFill>
              <a:prstDash val="sysDash"/>
            </a:ln>
          </p:spPr>
          <p:txBody>
            <a:bodyPr wrap="square" rtlCol="0">
              <a:spAutoFit/>
            </a:bodyPr>
            <a:lstStyle/>
            <a:p>
              <a:pPr algn="ctr"/>
              <a:r>
                <a:rPr lang="en-US" sz="2400" b="1" dirty="0" smtClean="0">
                  <a:effectLst>
                    <a:outerShdw dist="38100" dir="5400000" algn="ctr" rotWithShape="0">
                      <a:schemeClr val="bg1"/>
                    </a:outerShdw>
                  </a:effectLst>
                  <a:latin typeface="Arial" pitchFamily="34" charset="0"/>
                  <a:cs typeface="Arial" pitchFamily="34" charset="0"/>
                </a:rPr>
                <a:t>75,000 years ago</a:t>
              </a:r>
            </a:p>
            <a:p>
              <a:pPr algn="ctr"/>
              <a:r>
                <a:rPr lang="en-US" sz="2400" b="1" dirty="0" smtClean="0">
                  <a:effectLst>
                    <a:outerShdw dist="38100" dir="5400000" algn="ctr" rotWithShape="0">
                      <a:schemeClr val="bg1"/>
                    </a:outerShdw>
                  </a:effectLst>
                  <a:latin typeface="Arial" pitchFamily="34" charset="0"/>
                  <a:cs typeface="Arial" pitchFamily="34" charset="0"/>
                </a:rPr>
                <a:t>Sapiens into</a:t>
              </a:r>
            </a:p>
            <a:p>
              <a:pPr algn="ctr"/>
              <a:r>
                <a:rPr lang="en-US" sz="2400" b="1" dirty="0" smtClean="0">
                  <a:effectLst>
                    <a:outerShdw dist="38100" dir="5400000" algn="ctr" rotWithShape="0">
                      <a:schemeClr val="bg1"/>
                    </a:outerShdw>
                  </a:effectLst>
                  <a:latin typeface="Arial" pitchFamily="34" charset="0"/>
                  <a:cs typeface="Arial" pitchFamily="34" charset="0"/>
                </a:rPr>
                <a:t> Europe &amp; Asia</a:t>
              </a:r>
            </a:p>
          </p:txBody>
        </p:sp>
        <p:cxnSp>
          <p:nvCxnSpPr>
            <p:cNvPr id="36" name="Straight Connector 35"/>
            <p:cNvCxnSpPr/>
            <p:nvPr/>
          </p:nvCxnSpPr>
          <p:spPr>
            <a:xfrm>
              <a:off x="3505200" y="3810000"/>
              <a:ext cx="1905000" cy="1588"/>
            </a:xfrm>
            <a:prstGeom prst="line">
              <a:avLst/>
            </a:prstGeom>
            <a:grpFill/>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7" name="5-Point Star 16"/>
          <p:cNvSpPr/>
          <p:nvPr/>
        </p:nvSpPr>
        <p:spPr>
          <a:xfrm>
            <a:off x="4495800" y="4191000"/>
            <a:ext cx="533400" cy="533400"/>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42"/>
          <p:cNvSpPr txBox="1"/>
          <p:nvPr/>
        </p:nvSpPr>
        <p:spPr>
          <a:xfrm>
            <a:off x="6306364" y="3676471"/>
            <a:ext cx="2837636" cy="1200329"/>
          </a:xfrm>
          <a:prstGeom prst="rect">
            <a:avLst/>
          </a:prstGeom>
          <a:solidFill>
            <a:srgbClr val="FFFF00"/>
          </a:solidFill>
          <a:ln w="38100">
            <a:solidFill>
              <a:schemeClr val="tx1"/>
            </a:solidFill>
            <a:prstDash val="sysDash"/>
          </a:ln>
        </p:spPr>
        <p:txBody>
          <a:bodyPr wrap="none" rtlCol="0">
            <a:spAutoFit/>
          </a:bodyPr>
          <a:lstStyle/>
          <a:p>
            <a:pPr algn="ctr"/>
            <a:r>
              <a:rPr lang="en-US" sz="2400" b="1" dirty="0" smtClean="0">
                <a:latin typeface="Arial" pitchFamily="34" charset="0"/>
                <a:cs typeface="Arial" pitchFamily="34" charset="0"/>
              </a:rPr>
              <a:t>30,000 years ago?</a:t>
            </a:r>
          </a:p>
          <a:p>
            <a:pPr algn="ctr"/>
            <a:r>
              <a:rPr lang="en-US" sz="2400" b="1" dirty="0" smtClean="0">
                <a:latin typeface="Arial" pitchFamily="34" charset="0"/>
                <a:cs typeface="Arial" pitchFamily="34" charset="0"/>
              </a:rPr>
              <a:t>Sapiens in </a:t>
            </a:r>
          </a:p>
          <a:p>
            <a:pPr algn="ctr"/>
            <a:r>
              <a:rPr lang="en-US" sz="2400" b="1" dirty="0" smtClean="0">
                <a:latin typeface="Arial" pitchFamily="34" charset="0"/>
                <a:cs typeface="Arial" pitchFamily="34" charset="0"/>
              </a:rPr>
              <a:t>Americas</a:t>
            </a:r>
          </a:p>
        </p:txBody>
      </p:sp>
      <p:sp>
        <p:nvSpPr>
          <p:cNvPr id="44" name="5-Point Star 43"/>
          <p:cNvSpPr/>
          <p:nvPr/>
        </p:nvSpPr>
        <p:spPr>
          <a:xfrm>
            <a:off x="7620000" y="3124200"/>
            <a:ext cx="533400" cy="5334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5-Point Star 30"/>
          <p:cNvSpPr/>
          <p:nvPr/>
        </p:nvSpPr>
        <p:spPr>
          <a:xfrm>
            <a:off x="3276600" y="3429000"/>
            <a:ext cx="533400" cy="533400"/>
          </a:xfrm>
          <a:prstGeom prst="star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reeform 48"/>
          <p:cNvSpPr/>
          <p:nvPr/>
        </p:nvSpPr>
        <p:spPr>
          <a:xfrm>
            <a:off x="933450" y="2971801"/>
            <a:ext cx="8286750" cy="228600"/>
          </a:xfrm>
          <a:custGeom>
            <a:avLst/>
            <a:gdLst>
              <a:gd name="connsiteX0" fmla="*/ 0 w 8134066"/>
              <a:gd name="connsiteY0" fmla="*/ 232012 h 232012"/>
              <a:gd name="connsiteX1" fmla="*/ 8106770 w 8134066"/>
              <a:gd name="connsiteY1" fmla="*/ 232012 h 232012"/>
              <a:gd name="connsiteX2" fmla="*/ 8134066 w 8134066"/>
              <a:gd name="connsiteY2" fmla="*/ 0 h 232012"/>
              <a:gd name="connsiteX3" fmla="*/ 13648 w 8134066"/>
              <a:gd name="connsiteY3" fmla="*/ 40943 h 232012"/>
              <a:gd name="connsiteX4" fmla="*/ 0 w 8134066"/>
              <a:gd name="connsiteY4" fmla="*/ 232012 h 23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066" h="232012">
                <a:moveTo>
                  <a:pt x="0" y="232012"/>
                </a:moveTo>
                <a:lnTo>
                  <a:pt x="8106770" y="232012"/>
                </a:lnTo>
                <a:lnTo>
                  <a:pt x="8134066" y="0"/>
                </a:lnTo>
                <a:lnTo>
                  <a:pt x="13648" y="40943"/>
                </a:lnTo>
                <a:lnTo>
                  <a:pt x="0" y="232012"/>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TextBox 49"/>
          <p:cNvSpPr txBox="1">
            <a:spLocks noChangeArrowheads="1"/>
          </p:cNvSpPr>
          <p:nvPr/>
        </p:nvSpPr>
        <p:spPr bwMode="auto">
          <a:xfrm>
            <a:off x="1031242" y="1905000"/>
            <a:ext cx="2676823" cy="954107"/>
          </a:xfrm>
          <a:prstGeom prst="rect">
            <a:avLst/>
          </a:prstGeom>
          <a:solidFill>
            <a:srgbClr val="FF0000"/>
          </a:solidFill>
          <a:ln w="12700">
            <a:solidFill>
              <a:schemeClr val="tx1"/>
            </a:solidFill>
            <a:miter lim="800000"/>
            <a:headEnd/>
            <a:tailEnd/>
          </a:ln>
        </p:spPr>
        <p:txBody>
          <a:bodyPr wrap="none">
            <a:spAutoFit/>
          </a:bodyPr>
          <a:lstStyle/>
          <a:p>
            <a:pPr algn="ctr"/>
            <a:r>
              <a:rPr lang="en-US" sz="2800" b="1" dirty="0" smtClean="0">
                <a:effectLst>
                  <a:outerShdw dist="38100" dir="7200000" algn="ctr" rotWithShape="0">
                    <a:schemeClr val="bg1"/>
                  </a:outerShdw>
                </a:effectLst>
              </a:rPr>
              <a:t>time of recorded</a:t>
            </a:r>
            <a:endParaRPr lang="en-US" sz="2800" b="1" dirty="0">
              <a:effectLst>
                <a:outerShdw dist="38100" dir="7200000" algn="ctr" rotWithShape="0">
                  <a:schemeClr val="bg1"/>
                </a:outerShdw>
              </a:effectLst>
            </a:endParaRPr>
          </a:p>
          <a:p>
            <a:pPr algn="ctr"/>
            <a:r>
              <a:rPr lang="en-US" sz="2800" b="1" dirty="0">
                <a:effectLst>
                  <a:outerShdw dist="38100" dir="7200000" algn="ctr" rotWithShape="0">
                    <a:schemeClr val="bg1"/>
                  </a:outerShdw>
                </a:effectLst>
              </a:rPr>
              <a:t>World History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360"/>
                                          </p:val>
                                        </p:tav>
                                        <p:tav tm="100000">
                                          <p:val>
                                            <p:fltVal val="0"/>
                                          </p:val>
                                        </p:tav>
                                      </p:tavLst>
                                    </p:anim>
                                    <p:animEffect transition="in" filter="fade">
                                      <p:cBhvr>
                                        <p:cTn id="17" dur="1000"/>
                                        <p:tgtEl>
                                          <p:spTgt spid="1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ppt_w</p:attrName>
                                        </p:attrNameLst>
                                      </p:cBhvr>
                                      <p:tavLst>
                                        <p:tav tm="0">
                                          <p:val>
                                            <p:fltVal val="0"/>
                                          </p:val>
                                        </p:tav>
                                        <p:tav tm="100000">
                                          <p:val>
                                            <p:strVal val="#ppt_w"/>
                                          </p:val>
                                        </p:tav>
                                      </p:tavLst>
                                    </p:anim>
                                    <p:anim calcmode="lin" valueType="num">
                                      <p:cBhvr>
                                        <p:cTn id="27" dur="1000" fill="hold"/>
                                        <p:tgtEl>
                                          <p:spTgt spid="31"/>
                                        </p:tgtEl>
                                        <p:attrNameLst>
                                          <p:attrName>ppt_h</p:attrName>
                                        </p:attrNameLst>
                                      </p:cBhvr>
                                      <p:tavLst>
                                        <p:tav tm="0">
                                          <p:val>
                                            <p:fltVal val="0"/>
                                          </p:val>
                                        </p:tav>
                                        <p:tav tm="100000">
                                          <p:val>
                                            <p:strVal val="#ppt_h"/>
                                          </p:val>
                                        </p:tav>
                                      </p:tavLst>
                                    </p:anim>
                                    <p:anim calcmode="lin" valueType="num">
                                      <p:cBhvr>
                                        <p:cTn id="28" dur="1000" fill="hold"/>
                                        <p:tgtEl>
                                          <p:spTgt spid="31"/>
                                        </p:tgtEl>
                                        <p:attrNameLst>
                                          <p:attrName>style.rotation</p:attrName>
                                        </p:attrNameLst>
                                      </p:cBhvr>
                                      <p:tavLst>
                                        <p:tav tm="0">
                                          <p:val>
                                            <p:fltVal val="360"/>
                                          </p:val>
                                        </p:tav>
                                        <p:tav tm="100000">
                                          <p:val>
                                            <p:fltVal val="0"/>
                                          </p:val>
                                        </p:tav>
                                      </p:tavLst>
                                    </p:anim>
                                    <p:animEffect transition="in" filter="fade">
                                      <p:cBhvr>
                                        <p:cTn id="29" dur="1000"/>
                                        <p:tgtEl>
                                          <p:spTgt spid="31"/>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000" fill="hold"/>
                                        <p:tgtEl>
                                          <p:spTgt spid="32"/>
                                        </p:tgtEl>
                                        <p:attrNameLst>
                                          <p:attrName>ppt_w</p:attrName>
                                        </p:attrNameLst>
                                      </p:cBhvr>
                                      <p:tavLst>
                                        <p:tav tm="0">
                                          <p:val>
                                            <p:fltVal val="0"/>
                                          </p:val>
                                        </p:tav>
                                        <p:tav tm="100000">
                                          <p:val>
                                            <p:strVal val="#ppt_w"/>
                                          </p:val>
                                        </p:tav>
                                      </p:tavLst>
                                    </p:anim>
                                    <p:anim calcmode="lin" valueType="num">
                                      <p:cBhvr>
                                        <p:cTn id="33" dur="1000" fill="hold"/>
                                        <p:tgtEl>
                                          <p:spTgt spid="32"/>
                                        </p:tgtEl>
                                        <p:attrNameLst>
                                          <p:attrName>ppt_h</p:attrName>
                                        </p:attrNameLst>
                                      </p:cBhvr>
                                      <p:tavLst>
                                        <p:tav tm="0">
                                          <p:val>
                                            <p:fltVal val="0"/>
                                          </p:val>
                                        </p:tav>
                                        <p:tav tm="100000">
                                          <p:val>
                                            <p:strVal val="#ppt_h"/>
                                          </p:val>
                                        </p:tav>
                                      </p:tavLst>
                                    </p:anim>
                                    <p:anim calcmode="lin" valueType="num">
                                      <p:cBhvr>
                                        <p:cTn id="34" dur="1000" fill="hold"/>
                                        <p:tgtEl>
                                          <p:spTgt spid="32"/>
                                        </p:tgtEl>
                                        <p:attrNameLst>
                                          <p:attrName>style.rotation</p:attrName>
                                        </p:attrNameLst>
                                      </p:cBhvr>
                                      <p:tavLst>
                                        <p:tav tm="0">
                                          <p:val>
                                            <p:fltVal val="360"/>
                                          </p:val>
                                        </p:tav>
                                        <p:tav tm="100000">
                                          <p:val>
                                            <p:fltVal val="0"/>
                                          </p:val>
                                        </p:tav>
                                      </p:tavLst>
                                    </p:anim>
                                    <p:animEffect transition="in" filter="fade">
                                      <p:cBhvr>
                                        <p:cTn id="35" dur="1000"/>
                                        <p:tgtEl>
                                          <p:spTgt spid="32"/>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1000" fill="hold"/>
                                        <p:tgtEl>
                                          <p:spTgt spid="44"/>
                                        </p:tgtEl>
                                        <p:attrNameLst>
                                          <p:attrName>ppt_w</p:attrName>
                                        </p:attrNameLst>
                                      </p:cBhvr>
                                      <p:tavLst>
                                        <p:tav tm="0">
                                          <p:val>
                                            <p:fltVal val="0"/>
                                          </p:val>
                                        </p:tav>
                                        <p:tav tm="100000">
                                          <p:val>
                                            <p:strVal val="#ppt_w"/>
                                          </p:val>
                                        </p:tav>
                                      </p:tavLst>
                                    </p:anim>
                                    <p:anim calcmode="lin" valueType="num">
                                      <p:cBhvr>
                                        <p:cTn id="45" dur="1000" fill="hold"/>
                                        <p:tgtEl>
                                          <p:spTgt spid="44"/>
                                        </p:tgtEl>
                                        <p:attrNameLst>
                                          <p:attrName>ppt_h</p:attrName>
                                        </p:attrNameLst>
                                      </p:cBhvr>
                                      <p:tavLst>
                                        <p:tav tm="0">
                                          <p:val>
                                            <p:fltVal val="0"/>
                                          </p:val>
                                        </p:tav>
                                        <p:tav tm="100000">
                                          <p:val>
                                            <p:strVal val="#ppt_h"/>
                                          </p:val>
                                        </p:tav>
                                      </p:tavLst>
                                    </p:anim>
                                    <p:anim calcmode="lin" valueType="num">
                                      <p:cBhvr>
                                        <p:cTn id="46" dur="1000" fill="hold"/>
                                        <p:tgtEl>
                                          <p:spTgt spid="44"/>
                                        </p:tgtEl>
                                        <p:attrNameLst>
                                          <p:attrName>style.rotation</p:attrName>
                                        </p:attrNameLst>
                                      </p:cBhvr>
                                      <p:tavLst>
                                        <p:tav tm="0">
                                          <p:val>
                                            <p:fltVal val="360"/>
                                          </p:val>
                                        </p:tav>
                                        <p:tav tm="100000">
                                          <p:val>
                                            <p:fltVal val="0"/>
                                          </p:val>
                                        </p:tav>
                                      </p:tavLst>
                                    </p:anim>
                                    <p:animEffect transition="in" filter="fade">
                                      <p:cBhvr>
                                        <p:cTn id="47" dur="1000"/>
                                        <p:tgtEl>
                                          <p:spTgt spid="44"/>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42"/>
                                        </p:tgtEl>
                                      </p:cBhvr>
                                    </p:animEffect>
                                    <p:set>
                                      <p:cBhvr>
                                        <p:cTn id="56" dur="1" fill="hold">
                                          <p:stCondLst>
                                            <p:cond delay="999"/>
                                          </p:stCondLst>
                                        </p:cTn>
                                        <p:tgtEl>
                                          <p:spTgt spid="4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43"/>
                                        </p:tgtEl>
                                      </p:cBhvr>
                                    </p:animEffect>
                                    <p:set>
                                      <p:cBhvr>
                                        <p:cTn id="59" dur="1" fill="hold">
                                          <p:stCondLst>
                                            <p:cond delay="999"/>
                                          </p:stCondLst>
                                        </p:cTn>
                                        <p:tgtEl>
                                          <p:spTgt spid="4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30"/>
                                        </p:tgtEl>
                                      </p:cBhvr>
                                    </p:animEffect>
                                    <p:set>
                                      <p:cBhvr>
                                        <p:cTn id="62" dur="1" fill="hold">
                                          <p:stCondLst>
                                            <p:cond delay="999"/>
                                          </p:stCondLst>
                                        </p:cTn>
                                        <p:tgtEl>
                                          <p:spTgt spid="30"/>
                                        </p:tgtEl>
                                        <p:attrNameLst>
                                          <p:attrName>style.visibility</p:attrName>
                                        </p:attrNameLst>
                                      </p:cBhvr>
                                      <p:to>
                                        <p:strVal val="hidden"/>
                                      </p:to>
                                    </p:set>
                                  </p:childTnLst>
                                </p:cTn>
                              </p:par>
                            </p:childTnLst>
                          </p:cTn>
                        </p:par>
                        <p:par>
                          <p:cTn id="63" fill="hold">
                            <p:stCondLst>
                              <p:cond delay="1000"/>
                            </p:stCondLst>
                            <p:childTnLst>
                              <p:par>
                                <p:cTn id="64" presetID="22" presetClass="entr" presetSubtype="8" fill="hold"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10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left)">
                                      <p:cBhvr>
                                        <p:cTn id="71" dur="1000"/>
                                        <p:tgtEl>
                                          <p:spTgt spid="4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5" grpId="1"/>
      <p:bldP spid="32" grpId="0" animBg="1"/>
      <p:bldP spid="43" grpId="0" animBg="1"/>
      <p:bldP spid="43" grpId="1" animBg="1"/>
      <p:bldP spid="5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00199" y="838200"/>
            <a:ext cx="5377337" cy="6019802"/>
            <a:chOff x="1600199" y="838200"/>
            <a:chExt cx="5377337" cy="6019802"/>
          </a:xfrm>
        </p:grpSpPr>
        <p:pic>
          <p:nvPicPr>
            <p:cNvPr id="35"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grpSp>
          <p:nvGrpSpPr>
            <p:cNvPr id="37" name="Group 17"/>
            <p:cNvGrpSpPr>
              <a:grpSpLocks noChangeAspect="1"/>
            </p:cNvGrpSpPr>
            <p:nvPr/>
          </p:nvGrpSpPr>
          <p:grpSpPr>
            <a:xfrm>
              <a:off x="1600200" y="902522"/>
              <a:ext cx="5376672" cy="1159562"/>
              <a:chOff x="-192160" y="1576896"/>
              <a:chExt cx="9687637" cy="3414207"/>
            </a:xfrm>
          </p:grpSpPr>
          <p:grpSp>
            <p:nvGrpSpPr>
              <p:cNvPr id="39" name="Group 2"/>
              <p:cNvGrpSpPr>
                <a:grpSpLocks noChangeAspect="1"/>
              </p:cNvGrpSpPr>
              <p:nvPr/>
            </p:nvGrpSpPr>
            <p:grpSpPr>
              <a:xfrm>
                <a:off x="-192160" y="1576896"/>
                <a:ext cx="5020196" cy="3414207"/>
                <a:chOff x="3892204" y="478239"/>
                <a:chExt cx="3346796" cy="2276137"/>
              </a:xfrm>
            </p:grpSpPr>
            <p:grpSp>
              <p:nvGrpSpPr>
                <p:cNvPr id="51" name="Group 36"/>
                <p:cNvGrpSpPr/>
                <p:nvPr/>
              </p:nvGrpSpPr>
              <p:grpSpPr>
                <a:xfrm>
                  <a:off x="5105400" y="1509776"/>
                  <a:ext cx="2133600" cy="1244600"/>
                  <a:chOff x="5105400" y="1509776"/>
                  <a:chExt cx="2133600" cy="1244600"/>
                </a:xfrm>
              </p:grpSpPr>
              <p:pic>
                <p:nvPicPr>
                  <p:cNvPr id="53" name="Picture 2" descr="http://upload.wikimedia.org/wikipedia/commons/3/3a/Humanevolutionchart.png"/>
                  <p:cNvPicPr>
                    <a:picLocks noChangeAspect="1" noChangeArrowheads="1"/>
                  </p:cNvPicPr>
                  <p:nvPr/>
                </p:nvPicPr>
                <p:blipFill>
                  <a:blip r:embed="rId3" cstate="print"/>
                  <a:srcRect l="66285" t="36992" r="24246" b="58719"/>
                  <a:stretch>
                    <a:fillRect/>
                  </a:stretch>
                </p:blipFill>
                <p:spPr bwMode="auto">
                  <a:xfrm>
                    <a:off x="5105400" y="2373376"/>
                    <a:ext cx="609600" cy="381000"/>
                  </a:xfrm>
                  <a:prstGeom prst="rect">
                    <a:avLst/>
                  </a:prstGeom>
                  <a:noFill/>
                  <a:ln w="25400">
                    <a:noFill/>
                  </a:ln>
                </p:spPr>
              </p:pic>
              <p:pic>
                <p:nvPicPr>
                  <p:cNvPr id="54" name="Picture 2" descr="http://upload.wikimedia.org/wikipedia/commons/3/3a/Humanevolutionchart.png"/>
                  <p:cNvPicPr>
                    <a:picLocks noChangeAspect="1" noChangeArrowheads="1"/>
                  </p:cNvPicPr>
                  <p:nvPr/>
                </p:nvPicPr>
                <p:blipFill>
                  <a:blip r:embed="rId4" cstate="print"/>
                  <a:srcRect l="66285" t="36992" r="24246" b="58719"/>
                  <a:stretch>
                    <a:fillRect/>
                  </a:stretch>
                </p:blipFill>
                <p:spPr bwMode="auto">
                  <a:xfrm>
                    <a:off x="6629400" y="1509776"/>
                    <a:ext cx="609600" cy="457200"/>
                  </a:xfrm>
                  <a:prstGeom prst="rect">
                    <a:avLst/>
                  </a:prstGeom>
                  <a:noFill/>
                  <a:ln w="25400">
                    <a:noFill/>
                  </a:ln>
                </p:spPr>
              </p:pic>
            </p:grpSp>
            <p:pic>
              <p:nvPicPr>
                <p:cNvPr id="52" name="Picture 51" descr="http://upload.wikimedia.org/wikipedia/commons/3/3a/Humanevolutionchart.png"/>
                <p:cNvPicPr>
                  <a:picLocks noChangeAspect="1" noChangeArrowheads="1"/>
                </p:cNvPicPr>
                <p:nvPr/>
              </p:nvPicPr>
              <p:blipFill>
                <a:blip r:embed="rId2" cstate="print"/>
                <a:srcRect l="85024" t="74684" r="806" b="16455"/>
                <a:stretch>
                  <a:fillRect/>
                </a:stretch>
              </p:blipFill>
              <p:spPr bwMode="auto">
                <a:xfrm>
                  <a:off x="3892204" y="478239"/>
                  <a:ext cx="1006841" cy="920766"/>
                </a:xfrm>
                <a:prstGeom prst="rect">
                  <a:avLst/>
                </a:prstGeom>
                <a:noFill/>
                <a:ln w="25400">
                  <a:noFill/>
                </a:ln>
              </p:spPr>
            </p:pic>
          </p:grpSp>
          <p:sp>
            <p:nvSpPr>
              <p:cNvPr id="40" name="Freeform 39"/>
              <p:cNvSpPr/>
              <p:nvPr/>
            </p:nvSpPr>
            <p:spPr>
              <a:xfrm rot="10800000">
                <a:off x="928179" y="3389809"/>
                <a:ext cx="8567298" cy="914402"/>
              </a:xfrm>
              <a:custGeom>
                <a:avLst/>
                <a:gdLst>
                  <a:gd name="connsiteX0" fmla="*/ 136726 w 8240201"/>
                  <a:gd name="connsiteY0" fmla="*/ 493984 h 541280"/>
                  <a:gd name="connsiteX1" fmla="*/ 8240201 w 8240201"/>
                  <a:gd name="connsiteY1" fmla="*/ 541280 h 541280"/>
                  <a:gd name="connsiteX2" fmla="*/ 8224436 w 8240201"/>
                  <a:gd name="connsiteY2" fmla="*/ 5253 h 541280"/>
                  <a:gd name="connsiteX3" fmla="*/ 8224436 w 8240201"/>
                  <a:gd name="connsiteY3" fmla="*/ 21018 h 541280"/>
                  <a:gd name="connsiteX4" fmla="*/ 136726 w 8240201"/>
                  <a:gd name="connsiteY4" fmla="*/ 52549 h 541280"/>
                  <a:gd name="connsiteX5" fmla="*/ 215553 w 8240201"/>
                  <a:gd name="connsiteY5" fmla="*/ 509749 h 541280"/>
                  <a:gd name="connsiteX6" fmla="*/ 215553 w 8240201"/>
                  <a:gd name="connsiteY6" fmla="*/ 509749 h 541280"/>
                  <a:gd name="connsiteX0" fmla="*/ 8240201 w 8240201"/>
                  <a:gd name="connsiteY0" fmla="*/ 541280 h 541280"/>
                  <a:gd name="connsiteX1" fmla="*/ 8224436 w 8240201"/>
                  <a:gd name="connsiteY1" fmla="*/ 5253 h 541280"/>
                  <a:gd name="connsiteX2" fmla="*/ 8224436 w 8240201"/>
                  <a:gd name="connsiteY2" fmla="*/ 21018 h 541280"/>
                  <a:gd name="connsiteX3" fmla="*/ 136726 w 8240201"/>
                  <a:gd name="connsiteY3" fmla="*/ 52549 h 541280"/>
                  <a:gd name="connsiteX4" fmla="*/ 215553 w 8240201"/>
                  <a:gd name="connsiteY4" fmla="*/ 509749 h 541280"/>
                  <a:gd name="connsiteX5" fmla="*/ 215553 w 8240201"/>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9271211 w 9271211"/>
                  <a:gd name="connsiteY0" fmla="*/ 573516 h 573516"/>
                  <a:gd name="connsiteX1" fmla="*/ 9255446 w 9271211"/>
                  <a:gd name="connsiteY1" fmla="*/ 37489 h 573516"/>
                  <a:gd name="connsiteX2" fmla="*/ 9255446 w 9271211"/>
                  <a:gd name="connsiteY2" fmla="*/ 53254 h 573516"/>
                  <a:gd name="connsiteX3" fmla="*/ 1320422 w 9271211"/>
                  <a:gd name="connsiteY3" fmla="*/ 84785 h 573516"/>
                  <a:gd name="connsiteX4" fmla="*/ 1205126 w 9271211"/>
                  <a:gd name="connsiteY4" fmla="*/ 76201 h 573516"/>
                  <a:gd name="connsiteX5" fmla="*/ 1246563 w 9271211"/>
                  <a:gd name="connsiteY5" fmla="*/ 541985 h 573516"/>
                  <a:gd name="connsiteX6" fmla="*/ 1246563 w 9271211"/>
                  <a:gd name="connsiteY6" fmla="*/ 541985 h 573516"/>
                  <a:gd name="connsiteX0" fmla="*/ 8078396 w 8078396"/>
                  <a:gd name="connsiteY0" fmla="*/ 541280 h 541280"/>
                  <a:gd name="connsiteX1" fmla="*/ 8062631 w 8078396"/>
                  <a:gd name="connsiteY1" fmla="*/ 5253 h 541280"/>
                  <a:gd name="connsiteX2" fmla="*/ 8062631 w 8078396"/>
                  <a:gd name="connsiteY2" fmla="*/ 21018 h 541280"/>
                  <a:gd name="connsiteX3" fmla="*/ 12311 w 8078396"/>
                  <a:gd name="connsiteY3" fmla="*/ 43965 h 541280"/>
                  <a:gd name="connsiteX4" fmla="*/ 53748 w 8078396"/>
                  <a:gd name="connsiteY4" fmla="*/ 509749 h 541280"/>
                  <a:gd name="connsiteX5" fmla="*/ 53748 w 8078396"/>
                  <a:gd name="connsiteY5" fmla="*/ 509749 h 541280"/>
                  <a:gd name="connsiteX0" fmla="*/ 8024649 w 8024649"/>
                  <a:gd name="connsiteY0" fmla="*/ 541280 h 541280"/>
                  <a:gd name="connsiteX1" fmla="*/ 8008884 w 8024649"/>
                  <a:gd name="connsiteY1" fmla="*/ 5253 h 541280"/>
                  <a:gd name="connsiteX2" fmla="*/ 8008884 w 8024649"/>
                  <a:gd name="connsiteY2" fmla="*/ 21018 h 541280"/>
                  <a:gd name="connsiteX3" fmla="*/ 139259 w 8024649"/>
                  <a:gd name="connsiteY3" fmla="*/ 33917 h 541280"/>
                  <a:gd name="connsiteX4" fmla="*/ 1 w 8024649"/>
                  <a:gd name="connsiteY4" fmla="*/ 509749 h 541280"/>
                  <a:gd name="connsiteX5" fmla="*/ 1 w 8024649"/>
                  <a:gd name="connsiteY5" fmla="*/ 509749 h 541280"/>
                  <a:gd name="connsiteX0" fmla="*/ 8025490 w 8025490"/>
                  <a:gd name="connsiteY0" fmla="*/ 541280 h 541280"/>
                  <a:gd name="connsiteX1" fmla="*/ 8009725 w 8025490"/>
                  <a:gd name="connsiteY1" fmla="*/ 5253 h 541280"/>
                  <a:gd name="connsiteX2" fmla="*/ 8009725 w 8025490"/>
                  <a:gd name="connsiteY2" fmla="*/ 21018 h 541280"/>
                  <a:gd name="connsiteX3" fmla="*/ 12311 w 8025490"/>
                  <a:gd name="connsiteY3" fmla="*/ 23869 h 541280"/>
                  <a:gd name="connsiteX4" fmla="*/ 842 w 8025490"/>
                  <a:gd name="connsiteY4" fmla="*/ 509749 h 541280"/>
                  <a:gd name="connsiteX5" fmla="*/ 842 w 8025490"/>
                  <a:gd name="connsiteY5" fmla="*/ 509749 h 5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5490" h="541280">
                    <a:moveTo>
                      <a:pt x="8025490" y="541280"/>
                    </a:moveTo>
                    <a:cubicBezTo>
                      <a:pt x="8020235" y="362604"/>
                      <a:pt x="8015139" y="183924"/>
                      <a:pt x="8009725" y="5253"/>
                    </a:cubicBezTo>
                    <a:cubicBezTo>
                      <a:pt x="8009566" y="0"/>
                      <a:pt x="8009725" y="15763"/>
                      <a:pt x="8009725" y="21018"/>
                    </a:cubicBezTo>
                    <a:lnTo>
                      <a:pt x="12311" y="23869"/>
                    </a:lnTo>
                    <a:cubicBezTo>
                      <a:pt x="1" y="100069"/>
                      <a:pt x="15234" y="433794"/>
                      <a:pt x="842" y="509749"/>
                    </a:cubicBezTo>
                    <a:lnTo>
                      <a:pt x="842" y="509749"/>
                    </a:lnTo>
                  </a:path>
                </a:pathLst>
              </a:custGeom>
              <a:solidFill>
                <a:srgbClr val="00B0F0">
                  <a:alpha val="59000"/>
                </a:srgbClr>
              </a:solidFill>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 name="5-Point Star 40"/>
              <p:cNvSpPr/>
              <p:nvPr/>
            </p:nvSpPr>
            <p:spPr>
              <a:xfrm>
                <a:off x="5333999" y="3653365"/>
                <a:ext cx="377589" cy="650858"/>
              </a:xfrm>
              <a:prstGeom prst="star5">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5-Point Star 41"/>
              <p:cNvSpPr/>
              <p:nvPr/>
            </p:nvSpPr>
            <p:spPr>
              <a:xfrm>
                <a:off x="7633739" y="3348564"/>
                <a:ext cx="519662" cy="731296"/>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5-Point Star 44"/>
              <p:cNvSpPr/>
              <p:nvPr/>
            </p:nvSpPr>
            <p:spPr>
              <a:xfrm>
                <a:off x="3240251" y="3653365"/>
                <a:ext cx="432453" cy="650858"/>
              </a:xfrm>
              <a:prstGeom prst="star5">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Freeform 45"/>
              <p:cNvSpPr/>
              <p:nvPr/>
            </p:nvSpPr>
            <p:spPr>
              <a:xfrm>
                <a:off x="895226" y="3227282"/>
                <a:ext cx="8567298" cy="228600"/>
              </a:xfrm>
              <a:custGeom>
                <a:avLst/>
                <a:gdLst>
                  <a:gd name="connsiteX0" fmla="*/ 0 w 8134066"/>
                  <a:gd name="connsiteY0" fmla="*/ 232012 h 232012"/>
                  <a:gd name="connsiteX1" fmla="*/ 8106770 w 8134066"/>
                  <a:gd name="connsiteY1" fmla="*/ 232012 h 232012"/>
                  <a:gd name="connsiteX2" fmla="*/ 8134066 w 8134066"/>
                  <a:gd name="connsiteY2" fmla="*/ 0 h 232012"/>
                  <a:gd name="connsiteX3" fmla="*/ 13648 w 8134066"/>
                  <a:gd name="connsiteY3" fmla="*/ 40943 h 232012"/>
                  <a:gd name="connsiteX4" fmla="*/ 0 w 8134066"/>
                  <a:gd name="connsiteY4" fmla="*/ 232012 h 23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066" h="232012">
                    <a:moveTo>
                      <a:pt x="0" y="232012"/>
                    </a:moveTo>
                    <a:lnTo>
                      <a:pt x="8106770" y="232012"/>
                    </a:lnTo>
                    <a:lnTo>
                      <a:pt x="8134066" y="0"/>
                    </a:lnTo>
                    <a:lnTo>
                      <a:pt x="13648" y="40943"/>
                    </a:lnTo>
                    <a:lnTo>
                      <a:pt x="0" y="232012"/>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 name="5-Point Star 37"/>
            <p:cNvSpPr/>
            <p:nvPr/>
          </p:nvSpPr>
          <p:spPr>
            <a:xfrm>
              <a:off x="4267200" y="1828800"/>
              <a:ext cx="209563" cy="221050"/>
            </a:xfrm>
            <a:prstGeom prst="star5">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28"/>
          <p:cNvGrpSpPr/>
          <p:nvPr/>
        </p:nvGrpSpPr>
        <p:grpSpPr>
          <a:xfrm>
            <a:off x="-54864" y="838200"/>
            <a:ext cx="9275064" cy="6019800"/>
            <a:chOff x="-54864" y="838200"/>
            <a:chExt cx="9275064" cy="6019800"/>
          </a:xfrm>
        </p:grpSpPr>
        <p:grpSp>
          <p:nvGrpSpPr>
            <p:cNvPr id="3" name="Group 2"/>
            <p:cNvGrpSpPr>
              <a:grpSpLocks noChangeAspect="1"/>
            </p:cNvGrpSpPr>
            <p:nvPr/>
          </p:nvGrpSpPr>
          <p:grpSpPr>
            <a:xfrm>
              <a:off x="-54864" y="838200"/>
              <a:ext cx="9198864" cy="6019800"/>
              <a:chOff x="3983736" y="-14224"/>
              <a:chExt cx="6132576" cy="4013200"/>
            </a:xfrm>
          </p:grpSpPr>
          <p:grpSp>
            <p:nvGrpSpPr>
              <p:cNvPr id="4" name="Group 36"/>
              <p:cNvGrpSpPr/>
              <p:nvPr/>
            </p:nvGrpSpPr>
            <p:grpSpPr>
              <a:xfrm>
                <a:off x="4020312" y="-14224"/>
                <a:ext cx="6096000" cy="4013200"/>
                <a:chOff x="4020312" y="-14224"/>
                <a:chExt cx="6096000" cy="4013200"/>
              </a:xfrm>
            </p:grpSpPr>
            <p:pic>
              <p:nvPicPr>
                <p:cNvPr id="8" name="Picture 2" descr="http://upload.wikimedia.org/wikipedia/commons/3/3a/Humanevolutionchart.png"/>
                <p:cNvPicPr>
                  <a:picLocks noChangeAspect="1" noChangeArrowheads="1"/>
                </p:cNvPicPr>
                <p:nvPr/>
              </p:nvPicPr>
              <p:blipFill>
                <a:blip r:embed="rId2" cstate="print"/>
                <a:srcRect l="2083" t="672" r="3224" b="71092"/>
                <a:stretch>
                  <a:fillRect/>
                </a:stretch>
              </p:blipFill>
              <p:spPr bwMode="auto">
                <a:xfrm>
                  <a:off x="4020312" y="-14224"/>
                  <a:ext cx="6096000" cy="4013200"/>
                </a:xfrm>
                <a:prstGeom prst="rect">
                  <a:avLst/>
                </a:prstGeom>
                <a:noFill/>
                <a:ln w="25400">
                  <a:noFill/>
                </a:ln>
              </p:spPr>
            </p:pic>
            <p:pic>
              <p:nvPicPr>
                <p:cNvPr id="9"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5105400" y="2373376"/>
                  <a:ext cx="609600" cy="381000"/>
                </a:xfrm>
                <a:prstGeom prst="rect">
                  <a:avLst/>
                </a:prstGeom>
                <a:noFill/>
                <a:ln w="25400">
                  <a:noFill/>
                </a:ln>
              </p:spPr>
            </p:pic>
            <p:pic>
              <p:nvPicPr>
                <p:cNvPr id="10"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6629400" y="1509776"/>
                  <a:ext cx="609600" cy="457200"/>
                </a:xfrm>
                <a:prstGeom prst="rect">
                  <a:avLst/>
                </a:prstGeom>
                <a:noFill/>
                <a:ln w="25400">
                  <a:noFill/>
                </a:ln>
              </p:spPr>
            </p:pic>
          </p:grpSp>
          <p:grpSp>
            <p:nvGrpSpPr>
              <p:cNvPr id="5" name="Group 60"/>
              <p:cNvGrpSpPr/>
              <p:nvPr/>
            </p:nvGrpSpPr>
            <p:grpSpPr>
              <a:xfrm>
                <a:off x="3983736" y="188976"/>
                <a:ext cx="950976" cy="1098621"/>
                <a:chOff x="3983736" y="188976"/>
                <a:chExt cx="950976" cy="1098621"/>
              </a:xfrm>
            </p:grpSpPr>
            <p:pic>
              <p:nvPicPr>
                <p:cNvPr id="6" name="Picture 2" descr="http://upload.wikimedia.org/wikipedia/commons/3/3a/Humanevolutionchart.png"/>
                <p:cNvPicPr>
                  <a:picLocks noChangeAspect="1" noChangeArrowheads="1"/>
                </p:cNvPicPr>
                <p:nvPr/>
              </p:nvPicPr>
              <p:blipFill>
                <a:blip r:embed="rId2" cstate="print"/>
                <a:srcRect l="85024" t="74684" r="806" b="16455"/>
                <a:stretch>
                  <a:fillRect/>
                </a:stretch>
              </p:blipFill>
              <p:spPr bwMode="auto">
                <a:xfrm>
                  <a:off x="4020312" y="188976"/>
                  <a:ext cx="914400" cy="863600"/>
                </a:xfrm>
                <a:prstGeom prst="rect">
                  <a:avLst/>
                </a:prstGeom>
                <a:noFill/>
                <a:ln w="25400">
                  <a:noFill/>
                </a:ln>
              </p:spPr>
            </p:pic>
            <p:sp>
              <p:nvSpPr>
                <p:cNvPr id="7" name="TextBox 6"/>
                <p:cNvSpPr txBox="1"/>
                <p:nvPr/>
              </p:nvSpPr>
              <p:spPr>
                <a:xfrm>
                  <a:off x="3983736" y="938784"/>
                  <a:ext cx="631797" cy="348813"/>
                </a:xfrm>
                <a:prstGeom prst="rect">
                  <a:avLst/>
                </a:prstGeom>
                <a:noFill/>
              </p:spPr>
              <p:txBody>
                <a:bodyPr wrap="none" rtlCol="0">
                  <a:spAutoFit/>
                </a:bodyPr>
                <a:lstStyle/>
                <a:p>
                  <a:pPr algn="ctr"/>
                  <a:r>
                    <a:rPr lang="en-US" sz="2750" b="1" dirty="0" smtClean="0"/>
                    <a:t>TIME</a:t>
                  </a:r>
                  <a:endParaRPr lang="en-US" sz="2750" b="1" dirty="0"/>
                </a:p>
              </p:txBody>
            </p:sp>
          </p:grpSp>
        </p:grpSp>
        <p:sp>
          <p:nvSpPr>
            <p:cNvPr id="47" name="Freeform 46"/>
            <p:cNvSpPr/>
            <p:nvPr/>
          </p:nvSpPr>
          <p:spPr>
            <a:xfrm rot="10800000">
              <a:off x="950976" y="3200400"/>
              <a:ext cx="8238232" cy="914400"/>
            </a:xfrm>
            <a:custGeom>
              <a:avLst/>
              <a:gdLst>
                <a:gd name="connsiteX0" fmla="*/ 136726 w 8240201"/>
                <a:gd name="connsiteY0" fmla="*/ 493984 h 541280"/>
                <a:gd name="connsiteX1" fmla="*/ 8240201 w 8240201"/>
                <a:gd name="connsiteY1" fmla="*/ 541280 h 541280"/>
                <a:gd name="connsiteX2" fmla="*/ 8224436 w 8240201"/>
                <a:gd name="connsiteY2" fmla="*/ 5253 h 541280"/>
                <a:gd name="connsiteX3" fmla="*/ 8224436 w 8240201"/>
                <a:gd name="connsiteY3" fmla="*/ 21018 h 541280"/>
                <a:gd name="connsiteX4" fmla="*/ 136726 w 8240201"/>
                <a:gd name="connsiteY4" fmla="*/ 52549 h 541280"/>
                <a:gd name="connsiteX5" fmla="*/ 215553 w 8240201"/>
                <a:gd name="connsiteY5" fmla="*/ 509749 h 541280"/>
                <a:gd name="connsiteX6" fmla="*/ 215553 w 8240201"/>
                <a:gd name="connsiteY6" fmla="*/ 509749 h 541280"/>
                <a:gd name="connsiteX0" fmla="*/ 8240201 w 8240201"/>
                <a:gd name="connsiteY0" fmla="*/ 541280 h 541280"/>
                <a:gd name="connsiteX1" fmla="*/ 8224436 w 8240201"/>
                <a:gd name="connsiteY1" fmla="*/ 5253 h 541280"/>
                <a:gd name="connsiteX2" fmla="*/ 8224436 w 8240201"/>
                <a:gd name="connsiteY2" fmla="*/ 21018 h 541280"/>
                <a:gd name="connsiteX3" fmla="*/ 136726 w 8240201"/>
                <a:gd name="connsiteY3" fmla="*/ 52549 h 541280"/>
                <a:gd name="connsiteX4" fmla="*/ 215553 w 8240201"/>
                <a:gd name="connsiteY4" fmla="*/ 509749 h 541280"/>
                <a:gd name="connsiteX5" fmla="*/ 215553 w 8240201"/>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4648" h="541280">
                  <a:moveTo>
                    <a:pt x="8024648" y="541280"/>
                  </a:moveTo>
                  <a:cubicBezTo>
                    <a:pt x="8019393" y="362604"/>
                    <a:pt x="8014297" y="183924"/>
                    <a:pt x="8008883" y="5253"/>
                  </a:cubicBezTo>
                  <a:cubicBezTo>
                    <a:pt x="8008724" y="0"/>
                    <a:pt x="8008883" y="15763"/>
                    <a:pt x="8008883" y="21018"/>
                  </a:cubicBezTo>
                  <a:lnTo>
                    <a:pt x="73859" y="52549"/>
                  </a:lnTo>
                  <a:cubicBezTo>
                    <a:pt x="20113" y="503328"/>
                    <a:pt x="74524" y="25164"/>
                    <a:pt x="0" y="509749"/>
                  </a:cubicBezTo>
                  <a:lnTo>
                    <a:pt x="0" y="509749"/>
                  </a:lnTo>
                </a:path>
              </a:pathLst>
            </a:custGeom>
            <a:solidFill>
              <a:srgbClr val="00B0F0">
                <a:alpha val="59000"/>
              </a:srgbClr>
            </a:solidFill>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2" name="5-Point Star 31"/>
            <p:cNvSpPr/>
            <p:nvPr/>
          </p:nvSpPr>
          <p:spPr>
            <a:xfrm>
              <a:off x="5334000" y="3429000"/>
              <a:ext cx="533400" cy="533400"/>
            </a:xfrm>
            <a:prstGeom prst="star5">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5-Point Star 16"/>
            <p:cNvSpPr/>
            <p:nvPr/>
          </p:nvSpPr>
          <p:spPr>
            <a:xfrm>
              <a:off x="4495800" y="4191000"/>
              <a:ext cx="533400" cy="533400"/>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5-Point Star 43"/>
            <p:cNvSpPr/>
            <p:nvPr/>
          </p:nvSpPr>
          <p:spPr>
            <a:xfrm>
              <a:off x="7620000" y="3124200"/>
              <a:ext cx="533400" cy="5334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5-Point Star 30"/>
            <p:cNvSpPr/>
            <p:nvPr/>
          </p:nvSpPr>
          <p:spPr>
            <a:xfrm>
              <a:off x="3276600" y="3429000"/>
              <a:ext cx="533400" cy="533400"/>
            </a:xfrm>
            <a:prstGeom prst="star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reeform 48"/>
            <p:cNvSpPr/>
            <p:nvPr/>
          </p:nvSpPr>
          <p:spPr>
            <a:xfrm>
              <a:off x="933450" y="2971801"/>
              <a:ext cx="8286750" cy="228600"/>
            </a:xfrm>
            <a:custGeom>
              <a:avLst/>
              <a:gdLst>
                <a:gd name="connsiteX0" fmla="*/ 0 w 8134066"/>
                <a:gd name="connsiteY0" fmla="*/ 232012 h 232012"/>
                <a:gd name="connsiteX1" fmla="*/ 8106770 w 8134066"/>
                <a:gd name="connsiteY1" fmla="*/ 232012 h 232012"/>
                <a:gd name="connsiteX2" fmla="*/ 8134066 w 8134066"/>
                <a:gd name="connsiteY2" fmla="*/ 0 h 232012"/>
                <a:gd name="connsiteX3" fmla="*/ 13648 w 8134066"/>
                <a:gd name="connsiteY3" fmla="*/ 40943 h 232012"/>
                <a:gd name="connsiteX4" fmla="*/ 0 w 8134066"/>
                <a:gd name="connsiteY4" fmla="*/ 232012 h 23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066" h="232012">
                  <a:moveTo>
                    <a:pt x="0" y="232012"/>
                  </a:moveTo>
                  <a:lnTo>
                    <a:pt x="8106770" y="232012"/>
                  </a:lnTo>
                  <a:lnTo>
                    <a:pt x="8134066" y="0"/>
                  </a:lnTo>
                  <a:lnTo>
                    <a:pt x="13648" y="40943"/>
                  </a:lnTo>
                  <a:lnTo>
                    <a:pt x="0" y="232012"/>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29"/>
          <p:cNvGrpSpPr/>
          <p:nvPr/>
        </p:nvGrpSpPr>
        <p:grpSpPr>
          <a:xfrm>
            <a:off x="914399" y="1905000"/>
            <a:ext cx="2793666" cy="1956375"/>
            <a:chOff x="914399" y="1905000"/>
            <a:chExt cx="2793666" cy="1956375"/>
          </a:xfrm>
        </p:grpSpPr>
        <p:sp>
          <p:nvSpPr>
            <p:cNvPr id="48" name="TextBox 47"/>
            <p:cNvSpPr txBox="1">
              <a:spLocks noChangeArrowheads="1"/>
            </p:cNvSpPr>
            <p:nvPr/>
          </p:nvSpPr>
          <p:spPr bwMode="auto">
            <a:xfrm>
              <a:off x="914399" y="3276600"/>
              <a:ext cx="2418226" cy="584775"/>
            </a:xfrm>
            <a:prstGeom prst="rect">
              <a:avLst/>
            </a:prstGeom>
            <a:noFill/>
            <a:ln w="9525">
              <a:noFill/>
              <a:miter lim="800000"/>
              <a:headEnd/>
              <a:tailEnd/>
            </a:ln>
          </p:spPr>
          <p:txBody>
            <a:bodyPr wrap="none">
              <a:spAutoFit/>
            </a:bodyPr>
            <a:lstStyle/>
            <a:p>
              <a:r>
                <a:rPr lang="en-US" sz="3200" b="1" dirty="0" smtClean="0"/>
                <a:t>LAST ICE AGE</a:t>
              </a:r>
              <a:endParaRPr lang="en-US" sz="3200" b="1" dirty="0"/>
            </a:p>
          </p:txBody>
        </p:sp>
        <p:sp>
          <p:nvSpPr>
            <p:cNvPr id="50" name="TextBox 49"/>
            <p:cNvSpPr txBox="1">
              <a:spLocks noChangeArrowheads="1"/>
            </p:cNvSpPr>
            <p:nvPr/>
          </p:nvSpPr>
          <p:spPr bwMode="auto">
            <a:xfrm>
              <a:off x="1031242" y="1905000"/>
              <a:ext cx="2676823" cy="954107"/>
            </a:xfrm>
            <a:prstGeom prst="rect">
              <a:avLst/>
            </a:prstGeom>
            <a:solidFill>
              <a:srgbClr val="FF0000"/>
            </a:solidFill>
            <a:ln w="12700">
              <a:solidFill>
                <a:schemeClr val="tx1"/>
              </a:solidFill>
              <a:miter lim="800000"/>
              <a:headEnd/>
              <a:tailEnd/>
            </a:ln>
          </p:spPr>
          <p:txBody>
            <a:bodyPr wrap="none">
              <a:spAutoFit/>
            </a:bodyPr>
            <a:lstStyle/>
            <a:p>
              <a:pPr algn="ctr"/>
              <a:r>
                <a:rPr lang="en-US" sz="2800" b="1" dirty="0" smtClean="0">
                  <a:effectLst>
                    <a:outerShdw dist="38100" dir="7200000" algn="ctr" rotWithShape="0">
                      <a:schemeClr val="bg1"/>
                    </a:outerShdw>
                  </a:effectLst>
                </a:rPr>
                <a:t>time of recorded</a:t>
              </a:r>
              <a:endParaRPr lang="en-US" sz="2800" b="1" dirty="0">
                <a:effectLst>
                  <a:outerShdw dist="38100" dir="7200000" algn="ctr" rotWithShape="0">
                    <a:schemeClr val="bg1"/>
                  </a:outerShdw>
                </a:effectLst>
              </a:endParaRPr>
            </a:p>
            <a:p>
              <a:pPr algn="ctr"/>
              <a:r>
                <a:rPr lang="en-US" sz="2800" b="1" dirty="0">
                  <a:effectLst>
                    <a:outerShdw dist="38100" dir="7200000" algn="ctr" rotWithShape="0">
                      <a:schemeClr val="bg1"/>
                    </a:outerShdw>
                  </a:effectLst>
                </a:rPr>
                <a:t>World History</a:t>
              </a:r>
            </a:p>
          </p:txBody>
        </p:sp>
      </p:grpSp>
      <p:sp useBgFill="1">
        <p:nvSpPr>
          <p:cNvPr id="2" name="TextBox 1"/>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Homo sapiens </a:t>
            </a:r>
            <a:endParaRPr lang="en-US" sz="4800" b="1" dirty="0"/>
          </a:p>
        </p:txBody>
      </p:sp>
      <p:sp>
        <p:nvSpPr>
          <p:cNvPr id="55" name="TextBox 54"/>
          <p:cNvSpPr txBox="1"/>
          <p:nvPr/>
        </p:nvSpPr>
        <p:spPr>
          <a:xfrm>
            <a:off x="2267" y="4180344"/>
            <a:ext cx="9141733" cy="2677656"/>
          </a:xfrm>
          <a:prstGeom prst="rect">
            <a:avLst/>
          </a:prstGeom>
          <a:solidFill>
            <a:srgbClr val="FFFF00"/>
          </a:solidFill>
          <a:ln w="76200">
            <a:solidFill>
              <a:schemeClr val="tx1"/>
            </a:solidFill>
          </a:ln>
        </p:spPr>
        <p:txBody>
          <a:bodyPr wrap="square" rtlCol="0">
            <a:spAutoFit/>
          </a:bodyPr>
          <a:lstStyle/>
          <a:p>
            <a:r>
              <a:rPr lang="en-US" sz="2800" b="1" dirty="0" smtClean="0">
                <a:latin typeface="Arial" pitchFamily="34" charset="0"/>
                <a:cs typeface="Arial" pitchFamily="34" charset="0"/>
              </a:rPr>
              <a:t>    Conclusions, Humans (Homo sapiens) are:</a:t>
            </a:r>
          </a:p>
          <a:p>
            <a:r>
              <a:rPr lang="en-US" sz="2800" b="1" dirty="0" smtClean="0">
                <a:latin typeface="Arial" pitchFamily="34" charset="0"/>
                <a:cs typeface="Arial" pitchFamily="34" charset="0"/>
              </a:rPr>
              <a:t>    -  very recent advent</a:t>
            </a:r>
          </a:p>
          <a:p>
            <a:r>
              <a:rPr lang="en-US" sz="2800" b="1" dirty="0" smtClean="0">
                <a:latin typeface="Arial" pitchFamily="34" charset="0"/>
                <a:cs typeface="Arial" pitchFamily="34" charset="0"/>
              </a:rPr>
              <a:t>    -  unlike any older species; </a:t>
            </a:r>
            <a:r>
              <a:rPr lang="en-US" sz="2800" b="1" dirty="0" err="1" smtClean="0">
                <a:latin typeface="Arial" pitchFamily="34" charset="0"/>
                <a:cs typeface="Arial" pitchFamily="34" charset="0"/>
              </a:rPr>
              <a:t>esp</a:t>
            </a:r>
            <a:r>
              <a:rPr lang="en-US" sz="2800" b="1" dirty="0" smtClean="0">
                <a:latin typeface="Arial" pitchFamily="34" charset="0"/>
                <a:cs typeface="Arial" pitchFamily="34" charset="0"/>
              </a:rPr>
              <a:t>, language</a:t>
            </a:r>
          </a:p>
          <a:p>
            <a:r>
              <a:rPr lang="en-US" sz="2800" b="1" dirty="0" smtClean="0">
                <a:latin typeface="Arial" pitchFamily="34" charset="0"/>
                <a:cs typeface="Arial" pitchFamily="34" charset="0"/>
              </a:rPr>
              <a:t>    -  spread from East African rift through-out world</a:t>
            </a:r>
          </a:p>
          <a:p>
            <a:r>
              <a:rPr lang="en-US" sz="2800" b="1" dirty="0" smtClean="0">
                <a:latin typeface="Arial" pitchFamily="34" charset="0"/>
                <a:cs typeface="Arial" pitchFamily="34" charset="0"/>
              </a:rPr>
              <a:t>    -  a people of the last ice age</a:t>
            </a:r>
          </a:p>
          <a:p>
            <a:r>
              <a:rPr lang="en-US" sz="2800" b="1" dirty="0" smtClean="0">
                <a:latin typeface="Arial" pitchFamily="34" charset="0"/>
                <a:cs typeface="Arial" pitchFamily="34" charset="0"/>
              </a:rPr>
              <a:t>    -  pioneers in exploration and migration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29"/>
                                        </p:tgtEl>
                                        <p:attrNameLst>
                                          <p:attrName>ppt_w</p:attrName>
                                        </p:attrNameLst>
                                      </p:cBhvr>
                                      <p:tavLst>
                                        <p:tav tm="0">
                                          <p:val>
                                            <p:strVal val="ppt_w"/>
                                          </p:val>
                                        </p:tav>
                                        <p:tav tm="100000">
                                          <p:val>
                                            <p:fltVal val="0"/>
                                          </p:val>
                                        </p:tav>
                                      </p:tavLst>
                                    </p:anim>
                                    <p:anim calcmode="lin" valueType="num">
                                      <p:cBhvr>
                                        <p:cTn id="7" dur="1000"/>
                                        <p:tgtEl>
                                          <p:spTgt spid="29"/>
                                        </p:tgtEl>
                                        <p:attrNameLst>
                                          <p:attrName>ppt_h</p:attrName>
                                        </p:attrNameLst>
                                      </p:cBhvr>
                                      <p:tavLst>
                                        <p:tav tm="0">
                                          <p:val>
                                            <p:strVal val="ppt_h"/>
                                          </p:val>
                                        </p:tav>
                                        <p:tav tm="100000">
                                          <p:val>
                                            <p:fltVal val="0"/>
                                          </p:val>
                                        </p:tav>
                                      </p:tavLst>
                                    </p:anim>
                                    <p:animEffect transition="out" filter="fade">
                                      <p:cBhvr>
                                        <p:cTn id="8" dur="1000"/>
                                        <p:tgtEl>
                                          <p:spTgt spid="29"/>
                                        </p:tgtEl>
                                      </p:cBhvr>
                                    </p:animEffect>
                                    <p:set>
                                      <p:cBhvr>
                                        <p:cTn id="9" dur="1" fill="hold">
                                          <p:stCondLst>
                                            <p:cond delay="999"/>
                                          </p:stCondLst>
                                        </p:cTn>
                                        <p:tgtEl>
                                          <p:spTgt spid="29"/>
                                        </p:tgtEl>
                                        <p:attrNameLst>
                                          <p:attrName>style.visibility</p:attrName>
                                        </p:attrNameLst>
                                      </p:cBhvr>
                                      <p:to>
                                        <p:strVal val="hidden"/>
                                      </p:to>
                                    </p:set>
                                  </p:childTnLst>
                                </p:cTn>
                              </p:par>
                              <p:par>
                                <p:cTn id="10" presetID="64" presetClass="path" presetSubtype="0" fill="hold" nodeType="withEffect">
                                  <p:stCondLst>
                                    <p:cond delay="0"/>
                                  </p:stCondLst>
                                  <p:childTnLst>
                                    <p:animMotion origin="layout" path="M -1.66667E-6 -2.42775E-6 L -0.12604 -0.43838 " pathEditMode="relative" rAng="0" ptsTypes="AA">
                                      <p:cBhvr>
                                        <p:cTn id="11" dur="1000" fill="hold"/>
                                        <p:tgtEl>
                                          <p:spTgt spid="29"/>
                                        </p:tgtEl>
                                        <p:attrNameLst>
                                          <p:attrName>ppt_x</p:attrName>
                                          <p:attrName>ppt_y</p:attrName>
                                        </p:attrNameLst>
                                      </p:cBhvr>
                                      <p:rCtr x="-63" y="-219"/>
                                    </p:animMotion>
                                  </p:childTnLst>
                                </p:cTn>
                              </p:par>
                              <p:par>
                                <p:cTn id="12" presetID="1" presetClass="exit" presetSubtype="0" fill="hold" nodeType="withEffect">
                                  <p:stCondLst>
                                    <p:cond delay="0"/>
                                  </p:stCondLst>
                                  <p:childTnLst>
                                    <p:set>
                                      <p:cBhvr>
                                        <p:cTn id="13" dur="1" fill="hold">
                                          <p:stCondLst>
                                            <p:cond delay="0"/>
                                          </p:stCondLst>
                                        </p:cTn>
                                        <p:tgtEl>
                                          <p:spTgt spid="30"/>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5">
                                            <p:bg/>
                                          </p:spTgt>
                                        </p:tgtEl>
                                        <p:attrNameLst>
                                          <p:attrName>style.visibility</p:attrName>
                                        </p:attrNameLst>
                                      </p:cBhvr>
                                      <p:to>
                                        <p:strVal val="visible"/>
                                      </p:to>
                                    </p:set>
                                    <p:animEffect transition="in" filter="wipe(up)">
                                      <p:cBhvr>
                                        <p:cTn id="21" dur="8000"/>
                                        <p:tgtEl>
                                          <p:spTgt spid="55">
                                            <p:bg/>
                                          </p:spTgt>
                                        </p:tgtEl>
                                      </p:cBhvr>
                                    </p:animEffect>
                                  </p:childTnLst>
                                </p:cTn>
                              </p:par>
                              <p:par>
                                <p:cTn id="22" presetID="22" presetClass="entr" presetSubtype="8" fill="hold" nodeType="withEffect">
                                  <p:stCondLst>
                                    <p:cond delay="500"/>
                                  </p:stCondLst>
                                  <p:childTnLst>
                                    <p:set>
                                      <p:cBhvr>
                                        <p:cTn id="23" dur="1" fill="hold">
                                          <p:stCondLst>
                                            <p:cond delay="0"/>
                                          </p:stCondLst>
                                        </p:cTn>
                                        <p:tgtEl>
                                          <p:spTgt spid="55">
                                            <p:txEl>
                                              <p:pRg st="0" end="0"/>
                                            </p:txEl>
                                          </p:spTgt>
                                        </p:tgtEl>
                                        <p:attrNameLst>
                                          <p:attrName>style.visibility</p:attrName>
                                        </p:attrNameLst>
                                      </p:cBhvr>
                                      <p:to>
                                        <p:strVal val="visible"/>
                                      </p:to>
                                    </p:set>
                                    <p:animEffect transition="in" filter="wipe(left)">
                                      <p:cBhvr>
                                        <p:cTn id="24" dur="1000"/>
                                        <p:tgtEl>
                                          <p:spTgt spid="55">
                                            <p:txEl>
                                              <p:pRg st="0" end="0"/>
                                            </p:txEl>
                                          </p:spTgt>
                                        </p:tgtEl>
                                      </p:cBhvr>
                                    </p:animEffect>
                                  </p:childTnLst>
                                </p:cTn>
                              </p:par>
                              <p:par>
                                <p:cTn id="25" presetID="22" presetClass="entr" presetSubtype="8" fill="hold" nodeType="withEffect">
                                  <p:stCondLst>
                                    <p:cond delay="2000"/>
                                  </p:stCondLst>
                                  <p:childTnLst>
                                    <p:set>
                                      <p:cBhvr>
                                        <p:cTn id="26" dur="1" fill="hold">
                                          <p:stCondLst>
                                            <p:cond delay="0"/>
                                          </p:stCondLst>
                                        </p:cTn>
                                        <p:tgtEl>
                                          <p:spTgt spid="55">
                                            <p:txEl>
                                              <p:pRg st="1" end="1"/>
                                            </p:txEl>
                                          </p:spTgt>
                                        </p:tgtEl>
                                        <p:attrNameLst>
                                          <p:attrName>style.visibility</p:attrName>
                                        </p:attrNameLst>
                                      </p:cBhvr>
                                      <p:to>
                                        <p:strVal val="visible"/>
                                      </p:to>
                                    </p:set>
                                    <p:animEffect transition="in" filter="wipe(left)">
                                      <p:cBhvr>
                                        <p:cTn id="27" dur="1000"/>
                                        <p:tgtEl>
                                          <p:spTgt spid="55">
                                            <p:txEl>
                                              <p:pRg st="1" end="1"/>
                                            </p:txEl>
                                          </p:spTgt>
                                        </p:tgtEl>
                                      </p:cBhvr>
                                    </p:animEffect>
                                  </p:childTnLst>
                                </p:cTn>
                              </p:par>
                              <p:par>
                                <p:cTn id="28" presetID="22" presetClass="entr" presetSubtype="8" fill="hold" nodeType="withEffect">
                                  <p:stCondLst>
                                    <p:cond delay="3500"/>
                                  </p:stCondLst>
                                  <p:childTnLst>
                                    <p:set>
                                      <p:cBhvr>
                                        <p:cTn id="29" dur="1" fill="hold">
                                          <p:stCondLst>
                                            <p:cond delay="0"/>
                                          </p:stCondLst>
                                        </p:cTn>
                                        <p:tgtEl>
                                          <p:spTgt spid="55">
                                            <p:txEl>
                                              <p:pRg st="2" end="2"/>
                                            </p:txEl>
                                          </p:spTgt>
                                        </p:tgtEl>
                                        <p:attrNameLst>
                                          <p:attrName>style.visibility</p:attrName>
                                        </p:attrNameLst>
                                      </p:cBhvr>
                                      <p:to>
                                        <p:strVal val="visible"/>
                                      </p:to>
                                    </p:set>
                                    <p:animEffect transition="in" filter="wipe(left)">
                                      <p:cBhvr>
                                        <p:cTn id="30" dur="1000"/>
                                        <p:tgtEl>
                                          <p:spTgt spid="55">
                                            <p:txEl>
                                              <p:pRg st="2" end="2"/>
                                            </p:txEl>
                                          </p:spTgt>
                                        </p:tgtEl>
                                      </p:cBhvr>
                                    </p:animEffect>
                                  </p:childTnLst>
                                </p:cTn>
                              </p:par>
                              <p:par>
                                <p:cTn id="31" presetID="22" presetClass="entr" presetSubtype="8" fill="hold" nodeType="withEffect">
                                  <p:stCondLst>
                                    <p:cond delay="5000"/>
                                  </p:stCondLst>
                                  <p:childTnLst>
                                    <p:set>
                                      <p:cBhvr>
                                        <p:cTn id="32" dur="1" fill="hold">
                                          <p:stCondLst>
                                            <p:cond delay="0"/>
                                          </p:stCondLst>
                                        </p:cTn>
                                        <p:tgtEl>
                                          <p:spTgt spid="55">
                                            <p:txEl>
                                              <p:pRg st="3" end="3"/>
                                            </p:txEl>
                                          </p:spTgt>
                                        </p:tgtEl>
                                        <p:attrNameLst>
                                          <p:attrName>style.visibility</p:attrName>
                                        </p:attrNameLst>
                                      </p:cBhvr>
                                      <p:to>
                                        <p:strVal val="visible"/>
                                      </p:to>
                                    </p:set>
                                    <p:animEffect transition="in" filter="wipe(left)">
                                      <p:cBhvr>
                                        <p:cTn id="33" dur="1000"/>
                                        <p:tgtEl>
                                          <p:spTgt spid="55">
                                            <p:txEl>
                                              <p:pRg st="3" end="3"/>
                                            </p:txEl>
                                          </p:spTgt>
                                        </p:tgtEl>
                                      </p:cBhvr>
                                    </p:animEffect>
                                  </p:childTnLst>
                                </p:cTn>
                              </p:par>
                              <p:par>
                                <p:cTn id="34" presetID="22" presetClass="entr" presetSubtype="8" fill="hold" nodeType="withEffect">
                                  <p:stCondLst>
                                    <p:cond delay="6500"/>
                                  </p:stCondLst>
                                  <p:childTnLst>
                                    <p:set>
                                      <p:cBhvr>
                                        <p:cTn id="35" dur="1" fill="hold">
                                          <p:stCondLst>
                                            <p:cond delay="0"/>
                                          </p:stCondLst>
                                        </p:cTn>
                                        <p:tgtEl>
                                          <p:spTgt spid="55">
                                            <p:txEl>
                                              <p:pRg st="4" end="4"/>
                                            </p:txEl>
                                          </p:spTgt>
                                        </p:tgtEl>
                                        <p:attrNameLst>
                                          <p:attrName>style.visibility</p:attrName>
                                        </p:attrNameLst>
                                      </p:cBhvr>
                                      <p:to>
                                        <p:strVal val="visible"/>
                                      </p:to>
                                    </p:set>
                                    <p:animEffect transition="in" filter="wipe(left)">
                                      <p:cBhvr>
                                        <p:cTn id="36" dur="1000"/>
                                        <p:tgtEl>
                                          <p:spTgt spid="55">
                                            <p:txEl>
                                              <p:pRg st="4" end="4"/>
                                            </p:txEl>
                                          </p:spTgt>
                                        </p:tgtEl>
                                      </p:cBhvr>
                                    </p:animEffect>
                                  </p:childTnLst>
                                </p:cTn>
                              </p:par>
                              <p:par>
                                <p:cTn id="37" presetID="22" presetClass="entr" presetSubtype="8" fill="hold" nodeType="withEffect">
                                  <p:stCondLst>
                                    <p:cond delay="8000"/>
                                  </p:stCondLst>
                                  <p:childTnLst>
                                    <p:set>
                                      <p:cBhvr>
                                        <p:cTn id="38" dur="1" fill="hold">
                                          <p:stCondLst>
                                            <p:cond delay="0"/>
                                          </p:stCondLst>
                                        </p:cTn>
                                        <p:tgtEl>
                                          <p:spTgt spid="55">
                                            <p:txEl>
                                              <p:pRg st="5" end="5"/>
                                            </p:txEl>
                                          </p:spTgt>
                                        </p:tgtEl>
                                        <p:attrNameLst>
                                          <p:attrName>style.visibility</p:attrName>
                                        </p:attrNameLst>
                                      </p:cBhvr>
                                      <p:to>
                                        <p:strVal val="visible"/>
                                      </p:to>
                                    </p:set>
                                    <p:animEffect transition="in" filter="wipe(left)">
                                      <p:cBhvr>
                                        <p:cTn id="39" dur="1000"/>
                                        <p:tgtEl>
                                          <p:spTgt spid="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0" y="0"/>
            <a:ext cx="9144000" cy="6858002"/>
            <a:chOff x="0" y="0"/>
            <a:chExt cx="9144000" cy="6858002"/>
          </a:xfrm>
        </p:grpSpPr>
        <p:grpSp>
          <p:nvGrpSpPr>
            <p:cNvPr id="27" name="Group 31"/>
            <p:cNvGrpSpPr/>
            <p:nvPr/>
          </p:nvGrpSpPr>
          <p:grpSpPr>
            <a:xfrm>
              <a:off x="1600199" y="838200"/>
              <a:ext cx="5377337" cy="6019802"/>
              <a:chOff x="1600199" y="838200"/>
              <a:chExt cx="5377337" cy="6019802"/>
            </a:xfrm>
          </p:grpSpPr>
          <p:pic>
            <p:nvPicPr>
              <p:cNvPr id="33"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grpSp>
            <p:nvGrpSpPr>
              <p:cNvPr id="34" name="Group 17"/>
              <p:cNvGrpSpPr>
                <a:grpSpLocks noChangeAspect="1"/>
              </p:cNvGrpSpPr>
              <p:nvPr/>
            </p:nvGrpSpPr>
            <p:grpSpPr>
              <a:xfrm>
                <a:off x="1600200" y="902522"/>
                <a:ext cx="5376672" cy="1159562"/>
                <a:chOff x="-192160" y="1576896"/>
                <a:chExt cx="9687637" cy="3414207"/>
              </a:xfrm>
            </p:grpSpPr>
            <p:grpSp>
              <p:nvGrpSpPr>
                <p:cNvPr id="36" name="Group 2"/>
                <p:cNvGrpSpPr>
                  <a:grpSpLocks noChangeAspect="1"/>
                </p:cNvGrpSpPr>
                <p:nvPr/>
              </p:nvGrpSpPr>
              <p:grpSpPr>
                <a:xfrm>
                  <a:off x="-192160" y="1576896"/>
                  <a:ext cx="5020196" cy="3414207"/>
                  <a:chOff x="3892204" y="478239"/>
                  <a:chExt cx="3346796" cy="2276137"/>
                </a:xfrm>
              </p:grpSpPr>
              <p:grpSp>
                <p:nvGrpSpPr>
                  <p:cNvPr id="42" name="Group 36"/>
                  <p:cNvGrpSpPr/>
                  <p:nvPr/>
                </p:nvGrpSpPr>
                <p:grpSpPr>
                  <a:xfrm>
                    <a:off x="5105400" y="1509776"/>
                    <a:ext cx="2133600" cy="1244600"/>
                    <a:chOff x="5105400" y="1509776"/>
                    <a:chExt cx="2133600" cy="1244600"/>
                  </a:xfrm>
                </p:grpSpPr>
                <p:pic>
                  <p:nvPicPr>
                    <p:cNvPr id="44" name="Picture 2" descr="http://upload.wikimedia.org/wikipedia/commons/3/3a/Humanevolutionchart.png"/>
                    <p:cNvPicPr>
                      <a:picLocks noChangeAspect="1" noChangeArrowheads="1"/>
                    </p:cNvPicPr>
                    <p:nvPr/>
                  </p:nvPicPr>
                  <p:blipFill>
                    <a:blip r:embed="rId3" cstate="print"/>
                    <a:srcRect l="66285" t="36992" r="24246" b="58719"/>
                    <a:stretch>
                      <a:fillRect/>
                    </a:stretch>
                  </p:blipFill>
                  <p:spPr bwMode="auto">
                    <a:xfrm>
                      <a:off x="5105400" y="2373376"/>
                      <a:ext cx="609600" cy="381000"/>
                    </a:xfrm>
                    <a:prstGeom prst="rect">
                      <a:avLst/>
                    </a:prstGeom>
                    <a:noFill/>
                    <a:ln w="25400">
                      <a:noFill/>
                    </a:ln>
                  </p:spPr>
                </p:pic>
                <p:pic>
                  <p:nvPicPr>
                    <p:cNvPr id="45" name="Picture 2" descr="http://upload.wikimedia.org/wikipedia/commons/3/3a/Humanevolutionchart.png"/>
                    <p:cNvPicPr>
                      <a:picLocks noChangeAspect="1" noChangeArrowheads="1"/>
                    </p:cNvPicPr>
                    <p:nvPr/>
                  </p:nvPicPr>
                  <p:blipFill>
                    <a:blip r:embed="rId4" cstate="print"/>
                    <a:srcRect l="66285" t="36992" r="24246" b="58719"/>
                    <a:stretch>
                      <a:fillRect/>
                    </a:stretch>
                  </p:blipFill>
                  <p:spPr bwMode="auto">
                    <a:xfrm>
                      <a:off x="6629400" y="1509776"/>
                      <a:ext cx="609600" cy="457200"/>
                    </a:xfrm>
                    <a:prstGeom prst="rect">
                      <a:avLst/>
                    </a:prstGeom>
                    <a:noFill/>
                    <a:ln w="25400">
                      <a:noFill/>
                    </a:ln>
                  </p:spPr>
                </p:pic>
              </p:grpSp>
              <p:pic>
                <p:nvPicPr>
                  <p:cNvPr id="43" name="Picture 42" descr="http://upload.wikimedia.org/wikipedia/commons/3/3a/Humanevolutionchart.png"/>
                  <p:cNvPicPr>
                    <a:picLocks noChangeAspect="1" noChangeArrowheads="1"/>
                  </p:cNvPicPr>
                  <p:nvPr/>
                </p:nvPicPr>
                <p:blipFill>
                  <a:blip r:embed="rId2" cstate="print"/>
                  <a:srcRect l="85024" t="74684" r="806" b="16455"/>
                  <a:stretch>
                    <a:fillRect/>
                  </a:stretch>
                </p:blipFill>
                <p:spPr bwMode="auto">
                  <a:xfrm>
                    <a:off x="3892204" y="478239"/>
                    <a:ext cx="1006841" cy="920766"/>
                  </a:xfrm>
                  <a:prstGeom prst="rect">
                    <a:avLst/>
                  </a:prstGeom>
                  <a:noFill/>
                  <a:ln w="25400">
                    <a:noFill/>
                  </a:ln>
                </p:spPr>
              </p:pic>
            </p:grpSp>
            <p:sp>
              <p:nvSpPr>
                <p:cNvPr id="37" name="Freeform 36"/>
                <p:cNvSpPr/>
                <p:nvPr/>
              </p:nvSpPr>
              <p:spPr>
                <a:xfrm rot="10800000">
                  <a:off x="928179" y="3389809"/>
                  <a:ext cx="8567298" cy="914402"/>
                </a:xfrm>
                <a:custGeom>
                  <a:avLst/>
                  <a:gdLst>
                    <a:gd name="connsiteX0" fmla="*/ 136726 w 8240201"/>
                    <a:gd name="connsiteY0" fmla="*/ 493984 h 541280"/>
                    <a:gd name="connsiteX1" fmla="*/ 8240201 w 8240201"/>
                    <a:gd name="connsiteY1" fmla="*/ 541280 h 541280"/>
                    <a:gd name="connsiteX2" fmla="*/ 8224436 w 8240201"/>
                    <a:gd name="connsiteY2" fmla="*/ 5253 h 541280"/>
                    <a:gd name="connsiteX3" fmla="*/ 8224436 w 8240201"/>
                    <a:gd name="connsiteY3" fmla="*/ 21018 h 541280"/>
                    <a:gd name="connsiteX4" fmla="*/ 136726 w 8240201"/>
                    <a:gd name="connsiteY4" fmla="*/ 52549 h 541280"/>
                    <a:gd name="connsiteX5" fmla="*/ 215553 w 8240201"/>
                    <a:gd name="connsiteY5" fmla="*/ 509749 h 541280"/>
                    <a:gd name="connsiteX6" fmla="*/ 215553 w 8240201"/>
                    <a:gd name="connsiteY6" fmla="*/ 509749 h 541280"/>
                    <a:gd name="connsiteX0" fmla="*/ 8240201 w 8240201"/>
                    <a:gd name="connsiteY0" fmla="*/ 541280 h 541280"/>
                    <a:gd name="connsiteX1" fmla="*/ 8224436 w 8240201"/>
                    <a:gd name="connsiteY1" fmla="*/ 5253 h 541280"/>
                    <a:gd name="connsiteX2" fmla="*/ 8224436 w 8240201"/>
                    <a:gd name="connsiteY2" fmla="*/ 21018 h 541280"/>
                    <a:gd name="connsiteX3" fmla="*/ 136726 w 8240201"/>
                    <a:gd name="connsiteY3" fmla="*/ 52549 h 541280"/>
                    <a:gd name="connsiteX4" fmla="*/ 215553 w 8240201"/>
                    <a:gd name="connsiteY4" fmla="*/ 509749 h 541280"/>
                    <a:gd name="connsiteX5" fmla="*/ 215553 w 8240201"/>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103475 w 8103475"/>
                    <a:gd name="connsiteY0" fmla="*/ 541280 h 541280"/>
                    <a:gd name="connsiteX1" fmla="*/ 8087710 w 8103475"/>
                    <a:gd name="connsiteY1" fmla="*/ 5253 h 541280"/>
                    <a:gd name="connsiteX2" fmla="*/ 8087710 w 8103475"/>
                    <a:gd name="connsiteY2" fmla="*/ 21018 h 541280"/>
                    <a:gd name="connsiteX3" fmla="*/ 0 w 8103475"/>
                    <a:gd name="connsiteY3" fmla="*/ 52549 h 541280"/>
                    <a:gd name="connsiteX4" fmla="*/ 78827 w 8103475"/>
                    <a:gd name="connsiteY4" fmla="*/ 509749 h 541280"/>
                    <a:gd name="connsiteX5" fmla="*/ 78827 w 8103475"/>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8024648 w 8024648"/>
                    <a:gd name="connsiteY0" fmla="*/ 541280 h 541280"/>
                    <a:gd name="connsiteX1" fmla="*/ 8008883 w 8024648"/>
                    <a:gd name="connsiteY1" fmla="*/ 5253 h 541280"/>
                    <a:gd name="connsiteX2" fmla="*/ 8008883 w 8024648"/>
                    <a:gd name="connsiteY2" fmla="*/ 21018 h 541280"/>
                    <a:gd name="connsiteX3" fmla="*/ 73859 w 8024648"/>
                    <a:gd name="connsiteY3" fmla="*/ 52549 h 541280"/>
                    <a:gd name="connsiteX4" fmla="*/ 0 w 8024648"/>
                    <a:gd name="connsiteY4" fmla="*/ 509749 h 541280"/>
                    <a:gd name="connsiteX5" fmla="*/ 0 w 8024648"/>
                    <a:gd name="connsiteY5" fmla="*/ 509749 h 541280"/>
                    <a:gd name="connsiteX0" fmla="*/ 9271211 w 9271211"/>
                    <a:gd name="connsiteY0" fmla="*/ 573516 h 573516"/>
                    <a:gd name="connsiteX1" fmla="*/ 9255446 w 9271211"/>
                    <a:gd name="connsiteY1" fmla="*/ 37489 h 573516"/>
                    <a:gd name="connsiteX2" fmla="*/ 9255446 w 9271211"/>
                    <a:gd name="connsiteY2" fmla="*/ 53254 h 573516"/>
                    <a:gd name="connsiteX3" fmla="*/ 1320422 w 9271211"/>
                    <a:gd name="connsiteY3" fmla="*/ 84785 h 573516"/>
                    <a:gd name="connsiteX4" fmla="*/ 1205126 w 9271211"/>
                    <a:gd name="connsiteY4" fmla="*/ 76201 h 573516"/>
                    <a:gd name="connsiteX5" fmla="*/ 1246563 w 9271211"/>
                    <a:gd name="connsiteY5" fmla="*/ 541985 h 573516"/>
                    <a:gd name="connsiteX6" fmla="*/ 1246563 w 9271211"/>
                    <a:gd name="connsiteY6" fmla="*/ 541985 h 573516"/>
                    <a:gd name="connsiteX0" fmla="*/ 8078396 w 8078396"/>
                    <a:gd name="connsiteY0" fmla="*/ 541280 h 541280"/>
                    <a:gd name="connsiteX1" fmla="*/ 8062631 w 8078396"/>
                    <a:gd name="connsiteY1" fmla="*/ 5253 h 541280"/>
                    <a:gd name="connsiteX2" fmla="*/ 8062631 w 8078396"/>
                    <a:gd name="connsiteY2" fmla="*/ 21018 h 541280"/>
                    <a:gd name="connsiteX3" fmla="*/ 12311 w 8078396"/>
                    <a:gd name="connsiteY3" fmla="*/ 43965 h 541280"/>
                    <a:gd name="connsiteX4" fmla="*/ 53748 w 8078396"/>
                    <a:gd name="connsiteY4" fmla="*/ 509749 h 541280"/>
                    <a:gd name="connsiteX5" fmla="*/ 53748 w 8078396"/>
                    <a:gd name="connsiteY5" fmla="*/ 509749 h 541280"/>
                    <a:gd name="connsiteX0" fmla="*/ 8024649 w 8024649"/>
                    <a:gd name="connsiteY0" fmla="*/ 541280 h 541280"/>
                    <a:gd name="connsiteX1" fmla="*/ 8008884 w 8024649"/>
                    <a:gd name="connsiteY1" fmla="*/ 5253 h 541280"/>
                    <a:gd name="connsiteX2" fmla="*/ 8008884 w 8024649"/>
                    <a:gd name="connsiteY2" fmla="*/ 21018 h 541280"/>
                    <a:gd name="connsiteX3" fmla="*/ 139259 w 8024649"/>
                    <a:gd name="connsiteY3" fmla="*/ 33917 h 541280"/>
                    <a:gd name="connsiteX4" fmla="*/ 1 w 8024649"/>
                    <a:gd name="connsiteY4" fmla="*/ 509749 h 541280"/>
                    <a:gd name="connsiteX5" fmla="*/ 1 w 8024649"/>
                    <a:gd name="connsiteY5" fmla="*/ 509749 h 541280"/>
                    <a:gd name="connsiteX0" fmla="*/ 8025490 w 8025490"/>
                    <a:gd name="connsiteY0" fmla="*/ 541280 h 541280"/>
                    <a:gd name="connsiteX1" fmla="*/ 8009725 w 8025490"/>
                    <a:gd name="connsiteY1" fmla="*/ 5253 h 541280"/>
                    <a:gd name="connsiteX2" fmla="*/ 8009725 w 8025490"/>
                    <a:gd name="connsiteY2" fmla="*/ 21018 h 541280"/>
                    <a:gd name="connsiteX3" fmla="*/ 12311 w 8025490"/>
                    <a:gd name="connsiteY3" fmla="*/ 23869 h 541280"/>
                    <a:gd name="connsiteX4" fmla="*/ 842 w 8025490"/>
                    <a:gd name="connsiteY4" fmla="*/ 509749 h 541280"/>
                    <a:gd name="connsiteX5" fmla="*/ 842 w 8025490"/>
                    <a:gd name="connsiteY5" fmla="*/ 509749 h 5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5490" h="541280">
                      <a:moveTo>
                        <a:pt x="8025490" y="541280"/>
                      </a:moveTo>
                      <a:cubicBezTo>
                        <a:pt x="8020235" y="362604"/>
                        <a:pt x="8015139" y="183924"/>
                        <a:pt x="8009725" y="5253"/>
                      </a:cubicBezTo>
                      <a:cubicBezTo>
                        <a:pt x="8009566" y="0"/>
                        <a:pt x="8009725" y="15763"/>
                        <a:pt x="8009725" y="21018"/>
                      </a:cubicBezTo>
                      <a:lnTo>
                        <a:pt x="12311" y="23869"/>
                      </a:lnTo>
                      <a:cubicBezTo>
                        <a:pt x="1" y="100069"/>
                        <a:pt x="15234" y="433794"/>
                        <a:pt x="842" y="509749"/>
                      </a:cubicBezTo>
                      <a:lnTo>
                        <a:pt x="842" y="509749"/>
                      </a:lnTo>
                    </a:path>
                  </a:pathLst>
                </a:custGeom>
                <a:solidFill>
                  <a:srgbClr val="00B0F0">
                    <a:alpha val="59000"/>
                  </a:srgbClr>
                </a:solidFill>
                <a:ln>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 name="5-Point Star 37"/>
                <p:cNvSpPr/>
                <p:nvPr/>
              </p:nvSpPr>
              <p:spPr>
                <a:xfrm>
                  <a:off x="5333999" y="3653365"/>
                  <a:ext cx="377589" cy="650858"/>
                </a:xfrm>
                <a:prstGeom prst="star5">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5-Point Star 38"/>
                <p:cNvSpPr/>
                <p:nvPr/>
              </p:nvSpPr>
              <p:spPr>
                <a:xfrm>
                  <a:off x="7633739" y="3348564"/>
                  <a:ext cx="519662" cy="731296"/>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5-Point Star 39"/>
                <p:cNvSpPr/>
                <p:nvPr/>
              </p:nvSpPr>
              <p:spPr>
                <a:xfrm>
                  <a:off x="3240251" y="3653365"/>
                  <a:ext cx="432453" cy="650858"/>
                </a:xfrm>
                <a:prstGeom prst="star5">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Freeform 40"/>
                <p:cNvSpPr/>
                <p:nvPr/>
              </p:nvSpPr>
              <p:spPr>
                <a:xfrm>
                  <a:off x="895226" y="3227282"/>
                  <a:ext cx="8567298" cy="228600"/>
                </a:xfrm>
                <a:custGeom>
                  <a:avLst/>
                  <a:gdLst>
                    <a:gd name="connsiteX0" fmla="*/ 0 w 8134066"/>
                    <a:gd name="connsiteY0" fmla="*/ 232012 h 232012"/>
                    <a:gd name="connsiteX1" fmla="*/ 8106770 w 8134066"/>
                    <a:gd name="connsiteY1" fmla="*/ 232012 h 232012"/>
                    <a:gd name="connsiteX2" fmla="*/ 8134066 w 8134066"/>
                    <a:gd name="connsiteY2" fmla="*/ 0 h 232012"/>
                    <a:gd name="connsiteX3" fmla="*/ 13648 w 8134066"/>
                    <a:gd name="connsiteY3" fmla="*/ 40943 h 232012"/>
                    <a:gd name="connsiteX4" fmla="*/ 0 w 8134066"/>
                    <a:gd name="connsiteY4" fmla="*/ 232012 h 23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066" h="232012">
                      <a:moveTo>
                        <a:pt x="0" y="232012"/>
                      </a:moveTo>
                      <a:lnTo>
                        <a:pt x="8106770" y="232012"/>
                      </a:lnTo>
                      <a:lnTo>
                        <a:pt x="8134066" y="0"/>
                      </a:lnTo>
                      <a:lnTo>
                        <a:pt x="13648" y="40943"/>
                      </a:lnTo>
                      <a:lnTo>
                        <a:pt x="0" y="232012"/>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 name="5-Point Star 34"/>
              <p:cNvSpPr/>
              <p:nvPr/>
            </p:nvSpPr>
            <p:spPr>
              <a:xfrm>
                <a:off x="4267200" y="1828800"/>
                <a:ext cx="209563" cy="221050"/>
              </a:xfrm>
              <a:prstGeom prst="star5">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8" name="Group 53"/>
            <p:cNvGrpSpPr/>
            <p:nvPr/>
          </p:nvGrpSpPr>
          <p:grpSpPr>
            <a:xfrm>
              <a:off x="0" y="0"/>
              <a:ext cx="9144000" cy="6858000"/>
              <a:chOff x="0" y="0"/>
              <a:chExt cx="9144000" cy="6858000"/>
            </a:xfrm>
          </p:grpSpPr>
          <p:grpSp>
            <p:nvGrpSpPr>
              <p:cNvPr id="29" name="Group 51"/>
              <p:cNvGrpSpPr/>
              <p:nvPr/>
            </p:nvGrpSpPr>
            <p:grpSpPr>
              <a:xfrm>
                <a:off x="2267" y="4180344"/>
                <a:ext cx="9141733" cy="2677656"/>
                <a:chOff x="2267" y="4180344"/>
                <a:chExt cx="9141733" cy="2677656"/>
              </a:xfrm>
            </p:grpSpPr>
            <p:pic>
              <p:nvPicPr>
                <p:cNvPr id="31" name="Picture 2" descr="http://upload.wikimedia.org/wikipedia/commons/3/3a/Humanevolutionchart.png"/>
                <p:cNvPicPr>
                  <a:picLocks noChangeAspect="1" noChangeArrowheads="1"/>
                </p:cNvPicPr>
                <p:nvPr/>
              </p:nvPicPr>
              <p:blipFill>
                <a:blip r:embed="rId2" cstate="print"/>
                <a:srcRect l="66285" t="36992" r="24246" b="58719"/>
                <a:stretch>
                  <a:fillRect/>
                </a:stretch>
              </p:blipFill>
              <p:spPr bwMode="auto">
                <a:xfrm>
                  <a:off x="1627632" y="4419600"/>
                  <a:ext cx="914400" cy="571500"/>
                </a:xfrm>
                <a:prstGeom prst="rect">
                  <a:avLst/>
                </a:prstGeom>
                <a:noFill/>
                <a:ln w="25400">
                  <a:noFill/>
                </a:ln>
              </p:spPr>
            </p:pic>
            <p:sp>
              <p:nvSpPr>
                <p:cNvPr id="32" name="TextBox 31"/>
                <p:cNvSpPr txBox="1"/>
                <p:nvPr/>
              </p:nvSpPr>
              <p:spPr>
                <a:xfrm>
                  <a:off x="2267" y="4180344"/>
                  <a:ext cx="9141733" cy="2677656"/>
                </a:xfrm>
                <a:prstGeom prst="rect">
                  <a:avLst/>
                </a:prstGeom>
                <a:solidFill>
                  <a:srgbClr val="FFFF00"/>
                </a:solidFill>
                <a:ln w="76200">
                  <a:solidFill>
                    <a:schemeClr val="tx1"/>
                  </a:solidFill>
                </a:ln>
              </p:spPr>
              <p:txBody>
                <a:bodyPr wrap="square" rtlCol="0">
                  <a:spAutoFit/>
                </a:bodyPr>
                <a:lstStyle/>
                <a:p>
                  <a:r>
                    <a:rPr lang="en-US" sz="2800" b="1" dirty="0" smtClean="0">
                      <a:latin typeface="Arial" pitchFamily="34" charset="0"/>
                      <a:cs typeface="Arial" pitchFamily="34" charset="0"/>
                    </a:rPr>
                    <a:t>    Conclusions, Humans (Homo sapiens) are:</a:t>
                  </a:r>
                </a:p>
                <a:p>
                  <a:r>
                    <a:rPr lang="en-US" sz="2800" b="1" dirty="0" smtClean="0">
                      <a:latin typeface="Arial" pitchFamily="34" charset="0"/>
                      <a:cs typeface="Arial" pitchFamily="34" charset="0"/>
                    </a:rPr>
                    <a:t>    -  very recent advent</a:t>
                  </a:r>
                </a:p>
                <a:p>
                  <a:r>
                    <a:rPr lang="en-US" sz="2800" b="1" dirty="0" smtClean="0">
                      <a:latin typeface="Arial" pitchFamily="34" charset="0"/>
                      <a:cs typeface="Arial" pitchFamily="34" charset="0"/>
                    </a:rPr>
                    <a:t>    -  unlike any older species; </a:t>
                  </a:r>
                  <a:r>
                    <a:rPr lang="en-US" sz="2800" b="1" dirty="0" err="1" smtClean="0">
                      <a:latin typeface="Arial" pitchFamily="34" charset="0"/>
                      <a:cs typeface="Arial" pitchFamily="34" charset="0"/>
                    </a:rPr>
                    <a:t>esp</a:t>
                  </a:r>
                  <a:r>
                    <a:rPr lang="en-US" sz="2800" b="1" dirty="0" smtClean="0">
                      <a:latin typeface="Arial" pitchFamily="34" charset="0"/>
                      <a:cs typeface="Arial" pitchFamily="34" charset="0"/>
                    </a:rPr>
                    <a:t>, language</a:t>
                  </a:r>
                </a:p>
                <a:p>
                  <a:r>
                    <a:rPr lang="en-US" sz="2800" b="1" dirty="0" smtClean="0">
                      <a:latin typeface="Arial" pitchFamily="34" charset="0"/>
                      <a:cs typeface="Arial" pitchFamily="34" charset="0"/>
                    </a:rPr>
                    <a:t>    -  spread from East African rift through-out world</a:t>
                  </a:r>
                </a:p>
                <a:p>
                  <a:r>
                    <a:rPr lang="en-US" sz="2800" b="1" dirty="0" smtClean="0">
                      <a:latin typeface="Arial" pitchFamily="34" charset="0"/>
                      <a:cs typeface="Arial" pitchFamily="34" charset="0"/>
                    </a:rPr>
                    <a:t>    -  a people of the last ice age</a:t>
                  </a:r>
                </a:p>
                <a:p>
                  <a:r>
                    <a:rPr lang="en-US" sz="2800" b="1" dirty="0" smtClean="0">
                      <a:latin typeface="Arial" pitchFamily="34" charset="0"/>
                      <a:cs typeface="Arial" pitchFamily="34" charset="0"/>
                    </a:rPr>
                    <a:t>    -  pioneers in exploration and migration</a:t>
                  </a:r>
                </a:p>
              </p:txBody>
            </p:sp>
          </p:grpSp>
          <p:sp useBgFill="1">
            <p:nvSpPr>
              <p:cNvPr id="30" name="TextBox 29"/>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Homo sapiens </a:t>
                </a:r>
                <a:endParaRPr lang="en-US" sz="4800" b="1" dirty="0"/>
              </a:p>
            </p:txBody>
          </p:sp>
        </p:grpSp>
      </p:grpSp>
      <p:grpSp>
        <p:nvGrpSpPr>
          <p:cNvPr id="13" name="Group 12"/>
          <p:cNvGrpSpPr/>
          <p:nvPr/>
        </p:nvGrpSpPr>
        <p:grpSpPr>
          <a:xfrm>
            <a:off x="3352800" y="152400"/>
            <a:ext cx="2230967" cy="3429000"/>
            <a:chOff x="228600" y="2209800"/>
            <a:chExt cx="2362200" cy="3540920"/>
          </a:xfrm>
        </p:grpSpPr>
        <p:pic>
          <p:nvPicPr>
            <p:cNvPr id="7" name="Picture 3"/>
            <p:cNvPicPr>
              <a:picLocks noChangeAspect="1" noChangeArrowheads="1"/>
            </p:cNvPicPr>
            <p:nvPr/>
          </p:nvPicPr>
          <p:blipFill>
            <a:blip r:embed="rId5"/>
            <a:srcRect r="2381" b="12739"/>
            <a:stretch>
              <a:fillRect/>
            </a:stretch>
          </p:blipFill>
          <p:spPr bwMode="auto">
            <a:xfrm>
              <a:off x="228600" y="2209800"/>
              <a:ext cx="2362200" cy="2971800"/>
            </a:xfrm>
            <a:prstGeom prst="rect">
              <a:avLst/>
            </a:prstGeom>
            <a:noFill/>
            <a:ln w="9525">
              <a:noFill/>
              <a:miter lim="800000"/>
              <a:headEnd/>
              <a:tailEnd/>
            </a:ln>
            <a:effectLst/>
          </p:spPr>
        </p:pic>
        <p:sp>
          <p:nvSpPr>
            <p:cNvPr id="10" name="TextBox 9"/>
            <p:cNvSpPr txBox="1"/>
            <p:nvPr/>
          </p:nvSpPr>
          <p:spPr>
            <a:xfrm>
              <a:off x="228600" y="5273987"/>
              <a:ext cx="2209800" cy="476733"/>
            </a:xfrm>
            <a:prstGeom prst="rect">
              <a:avLst/>
            </a:prstGeom>
            <a:solidFill>
              <a:schemeClr val="tx1"/>
            </a:solidFill>
          </p:spPr>
          <p:txBody>
            <a:bodyPr wrap="square" rtlCol="0">
              <a:spAutoFit/>
            </a:bodyPr>
            <a:lstStyle/>
            <a:p>
              <a:pPr algn="ctr"/>
              <a:r>
                <a:rPr lang="en-US" sz="2400" b="1" dirty="0" smtClean="0">
                  <a:solidFill>
                    <a:schemeClr val="bg1"/>
                  </a:solidFill>
                </a:rPr>
                <a:t>Little Foot </a:t>
              </a:r>
              <a:endParaRPr lang="en-US" sz="2400" b="1" dirty="0">
                <a:solidFill>
                  <a:schemeClr val="bg1"/>
                </a:solidFill>
              </a:endParaRPr>
            </a:p>
          </p:txBody>
        </p:sp>
      </p:grpSp>
      <p:grpSp>
        <p:nvGrpSpPr>
          <p:cNvPr id="15" name="Group 14"/>
          <p:cNvGrpSpPr/>
          <p:nvPr/>
        </p:nvGrpSpPr>
        <p:grpSpPr>
          <a:xfrm>
            <a:off x="6324601" y="216969"/>
            <a:ext cx="2133600" cy="3368721"/>
            <a:chOff x="6400800" y="2193673"/>
            <a:chExt cx="2438400" cy="3639037"/>
          </a:xfrm>
        </p:grpSpPr>
        <p:pic>
          <p:nvPicPr>
            <p:cNvPr id="9" name="Picture 8" descr="http://news.nationalgeographic.com/content/dam/news/2015/09/mystery-man/MM8345_20150306_134-3.ngsversion.1441905176070.adapt.676.1.jpg"/>
            <p:cNvPicPr>
              <a:picLocks noChangeAspect="1" noChangeArrowheads="1"/>
            </p:cNvPicPr>
            <p:nvPr/>
          </p:nvPicPr>
          <p:blipFill>
            <a:blip r:embed="rId6"/>
            <a:srcRect l="19979" t="2784" r="16007" b="7873"/>
            <a:stretch>
              <a:fillRect/>
            </a:stretch>
          </p:blipFill>
          <p:spPr bwMode="auto">
            <a:xfrm>
              <a:off x="6400800" y="2193673"/>
              <a:ext cx="2438400" cy="3064127"/>
            </a:xfrm>
            <a:prstGeom prst="rect">
              <a:avLst/>
            </a:prstGeom>
            <a:noFill/>
          </p:spPr>
        </p:pic>
        <p:sp>
          <p:nvSpPr>
            <p:cNvPr id="11" name="TextBox 10"/>
            <p:cNvSpPr txBox="1"/>
            <p:nvPr/>
          </p:nvSpPr>
          <p:spPr>
            <a:xfrm>
              <a:off x="6477000" y="5334000"/>
              <a:ext cx="2209800" cy="498710"/>
            </a:xfrm>
            <a:prstGeom prst="rect">
              <a:avLst/>
            </a:prstGeom>
            <a:solidFill>
              <a:schemeClr val="tx1"/>
            </a:solidFill>
          </p:spPr>
          <p:txBody>
            <a:bodyPr wrap="square" rtlCol="0">
              <a:spAutoFit/>
            </a:bodyPr>
            <a:lstStyle/>
            <a:p>
              <a:pPr algn="ctr"/>
              <a:r>
                <a:rPr lang="en-US" sz="2400" b="1" dirty="0" err="1" smtClean="0">
                  <a:solidFill>
                    <a:schemeClr val="bg1"/>
                  </a:solidFill>
                </a:rPr>
                <a:t>Naledi</a:t>
              </a:r>
              <a:endParaRPr lang="en-US" sz="2400" b="1" dirty="0">
                <a:solidFill>
                  <a:schemeClr val="bg1"/>
                </a:solidFill>
              </a:endParaRPr>
            </a:p>
          </p:txBody>
        </p:sp>
      </p:grpSp>
      <p:grpSp>
        <p:nvGrpSpPr>
          <p:cNvPr id="14" name="Group 13"/>
          <p:cNvGrpSpPr/>
          <p:nvPr/>
        </p:nvGrpSpPr>
        <p:grpSpPr>
          <a:xfrm>
            <a:off x="228600" y="180291"/>
            <a:ext cx="2590800" cy="3413325"/>
            <a:chOff x="3124200" y="2209800"/>
            <a:chExt cx="2743200" cy="3524734"/>
          </a:xfrm>
        </p:grpSpPr>
        <p:pic>
          <p:nvPicPr>
            <p:cNvPr id="8" name="Picture 4" descr="sculpting human evolution elisabeth dayns"/>
            <p:cNvPicPr>
              <a:picLocks noChangeAspect="1" noChangeArrowheads="1"/>
            </p:cNvPicPr>
            <p:nvPr/>
          </p:nvPicPr>
          <p:blipFill>
            <a:blip r:embed="rId7"/>
            <a:srcRect l="8753" t="4166" r="14223"/>
            <a:stretch>
              <a:fillRect/>
            </a:stretch>
          </p:blipFill>
          <p:spPr bwMode="auto">
            <a:xfrm>
              <a:off x="3124200" y="2209800"/>
              <a:ext cx="2743200" cy="2971800"/>
            </a:xfrm>
            <a:prstGeom prst="rect">
              <a:avLst/>
            </a:prstGeom>
            <a:noFill/>
            <a:ln w="50800">
              <a:noFill/>
            </a:ln>
          </p:spPr>
        </p:pic>
        <p:sp>
          <p:nvSpPr>
            <p:cNvPr id="12" name="TextBox 11"/>
            <p:cNvSpPr txBox="1"/>
            <p:nvPr/>
          </p:nvSpPr>
          <p:spPr>
            <a:xfrm>
              <a:off x="3352800" y="5257800"/>
              <a:ext cx="2209800" cy="476734"/>
            </a:xfrm>
            <a:prstGeom prst="rect">
              <a:avLst/>
            </a:prstGeom>
            <a:solidFill>
              <a:schemeClr val="tx1"/>
            </a:solidFill>
          </p:spPr>
          <p:txBody>
            <a:bodyPr wrap="square" rtlCol="0">
              <a:spAutoFit/>
            </a:bodyPr>
            <a:lstStyle/>
            <a:p>
              <a:pPr algn="ctr"/>
              <a:r>
                <a:rPr lang="en-US" sz="2400" b="1" dirty="0" smtClean="0">
                  <a:solidFill>
                    <a:schemeClr val="bg1"/>
                  </a:solidFill>
                </a:rPr>
                <a:t>Ms </a:t>
              </a:r>
              <a:r>
                <a:rPr lang="en-US" sz="2400" b="1" dirty="0" err="1" smtClean="0">
                  <a:solidFill>
                    <a:schemeClr val="bg1"/>
                  </a:solidFill>
                </a:rPr>
                <a:t>Ples</a:t>
              </a:r>
              <a:endParaRPr lang="en-US" sz="2400" b="1" dirty="0">
                <a:solidFill>
                  <a:schemeClr val="bg1"/>
                </a:solidFill>
              </a:endParaRPr>
            </a:p>
          </p:txBody>
        </p:sp>
      </p:grpSp>
      <p:grpSp>
        <p:nvGrpSpPr>
          <p:cNvPr id="16" name="Group 15"/>
          <p:cNvGrpSpPr/>
          <p:nvPr/>
        </p:nvGrpSpPr>
        <p:grpSpPr>
          <a:xfrm>
            <a:off x="6096000" y="3569769"/>
            <a:ext cx="2590800" cy="3276600"/>
            <a:chOff x="2743200" y="1676400"/>
            <a:chExt cx="2915920" cy="3738265"/>
          </a:xfrm>
        </p:grpSpPr>
        <p:pic>
          <p:nvPicPr>
            <p:cNvPr id="17" name="Picture 2" descr="https://upload.wikimedia.org/wikipedia/commons/4/48/Homo_habilis.JPG"/>
            <p:cNvPicPr>
              <a:picLocks noChangeAspect="1" noChangeArrowheads="1"/>
            </p:cNvPicPr>
            <p:nvPr/>
          </p:nvPicPr>
          <p:blipFill>
            <a:blip r:embed="rId8"/>
            <a:srcRect l="15210" t="8740" r="17190" b="36938"/>
            <a:stretch>
              <a:fillRect/>
            </a:stretch>
          </p:blipFill>
          <p:spPr bwMode="auto">
            <a:xfrm>
              <a:off x="2743200" y="1676400"/>
              <a:ext cx="2915920" cy="3276600"/>
            </a:xfrm>
            <a:prstGeom prst="rect">
              <a:avLst/>
            </a:prstGeom>
            <a:noFill/>
          </p:spPr>
        </p:pic>
        <p:sp>
          <p:nvSpPr>
            <p:cNvPr id="18" name="TextBox 17"/>
            <p:cNvSpPr txBox="1"/>
            <p:nvPr/>
          </p:nvSpPr>
          <p:spPr>
            <a:xfrm>
              <a:off x="3200400" y="4953000"/>
              <a:ext cx="19050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Handy Man</a:t>
              </a:r>
              <a:endParaRPr lang="en-US" sz="2400" b="1" dirty="0">
                <a:solidFill>
                  <a:schemeClr val="bg1"/>
                </a:solidFill>
                <a:cs typeface="Arial" pitchFamily="34" charset="0"/>
              </a:endParaRPr>
            </a:p>
          </p:txBody>
        </p:sp>
      </p:grpSp>
      <p:grpSp>
        <p:nvGrpSpPr>
          <p:cNvPr id="19" name="Group 18"/>
          <p:cNvGrpSpPr/>
          <p:nvPr/>
        </p:nvGrpSpPr>
        <p:grpSpPr>
          <a:xfrm>
            <a:off x="3048000" y="3569769"/>
            <a:ext cx="2438400" cy="3276600"/>
            <a:chOff x="6096000" y="1676400"/>
            <a:chExt cx="2659117" cy="3727773"/>
          </a:xfrm>
        </p:grpSpPr>
        <p:pic>
          <p:nvPicPr>
            <p:cNvPr id="20" name="Picture 4" descr="File:Paranthropus boisei.JPG"/>
            <p:cNvPicPr>
              <a:picLocks noChangeAspect="1" noChangeArrowheads="1"/>
            </p:cNvPicPr>
            <p:nvPr/>
          </p:nvPicPr>
          <p:blipFill>
            <a:blip r:embed="rId9" cstate="print"/>
            <a:srcRect l="19538" t="14667" r="20815" b="28928"/>
            <a:stretch>
              <a:fillRect/>
            </a:stretch>
          </p:blipFill>
          <p:spPr bwMode="auto">
            <a:xfrm>
              <a:off x="6179097" y="1676400"/>
              <a:ext cx="2576020" cy="3248025"/>
            </a:xfrm>
            <a:prstGeom prst="rect">
              <a:avLst/>
            </a:prstGeom>
            <a:noFill/>
          </p:spPr>
        </p:pic>
        <p:sp>
          <p:nvSpPr>
            <p:cNvPr id="21" name="TextBox 20"/>
            <p:cNvSpPr txBox="1"/>
            <p:nvPr/>
          </p:nvSpPr>
          <p:spPr>
            <a:xfrm>
              <a:off x="6096000" y="4942508"/>
              <a:ext cx="25908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Nutcracker Man</a:t>
              </a:r>
              <a:endParaRPr lang="en-US" sz="2400" b="1" dirty="0">
                <a:solidFill>
                  <a:schemeClr val="bg1"/>
                </a:solidFill>
                <a:cs typeface="Arial" pitchFamily="34" charset="0"/>
              </a:endParaRPr>
            </a:p>
          </p:txBody>
        </p:sp>
      </p:grpSp>
      <p:grpSp>
        <p:nvGrpSpPr>
          <p:cNvPr id="22" name="Group 21"/>
          <p:cNvGrpSpPr/>
          <p:nvPr/>
        </p:nvGrpSpPr>
        <p:grpSpPr>
          <a:xfrm>
            <a:off x="0" y="3602372"/>
            <a:ext cx="2667000" cy="3260093"/>
            <a:chOff x="65690" y="1714225"/>
            <a:chExt cx="2850931" cy="3719434"/>
          </a:xfrm>
        </p:grpSpPr>
        <p:pic>
          <p:nvPicPr>
            <p:cNvPr id="23" name="Picture 2" descr="Laetoli hominid and modern human footprints ©AMNH"/>
            <p:cNvPicPr>
              <a:picLocks noChangeAspect="1" noChangeArrowheads="1"/>
            </p:cNvPicPr>
            <p:nvPr/>
          </p:nvPicPr>
          <p:blipFill>
            <a:blip r:embed="rId10" cstate="print"/>
            <a:srcRect r="48148"/>
            <a:stretch>
              <a:fillRect/>
            </a:stretch>
          </p:blipFill>
          <p:spPr bwMode="auto">
            <a:xfrm>
              <a:off x="466520" y="1714225"/>
              <a:ext cx="2205735" cy="3701070"/>
            </a:xfrm>
            <a:prstGeom prst="rect">
              <a:avLst/>
            </a:prstGeom>
            <a:noFill/>
            <a:ln w="38100">
              <a:solidFill>
                <a:schemeClr val="tx1"/>
              </a:solidFill>
            </a:ln>
          </p:spPr>
        </p:pic>
        <p:sp>
          <p:nvSpPr>
            <p:cNvPr id="24" name="TextBox 23"/>
            <p:cNvSpPr txBox="1"/>
            <p:nvPr/>
          </p:nvSpPr>
          <p:spPr>
            <a:xfrm>
              <a:off x="65690" y="4906946"/>
              <a:ext cx="2850931" cy="526713"/>
            </a:xfrm>
            <a:prstGeom prst="rect">
              <a:avLst/>
            </a:prstGeom>
            <a:solidFill>
              <a:schemeClr val="tx1"/>
            </a:solidFill>
            <a:ln w="25400">
              <a:noFill/>
            </a:ln>
          </p:spPr>
          <p:txBody>
            <a:bodyPr wrap="square" rtlCol="0">
              <a:spAutoFit/>
            </a:bodyPr>
            <a:lstStyle/>
            <a:p>
              <a:pPr algn="ctr"/>
              <a:r>
                <a:rPr lang="en-US" sz="2400" b="1" dirty="0" err="1" smtClean="0">
                  <a:solidFill>
                    <a:schemeClr val="bg1"/>
                  </a:solidFill>
                  <a:cs typeface="Arial" pitchFamily="34" charset="0"/>
                </a:rPr>
                <a:t>Laetoli</a:t>
              </a:r>
              <a:r>
                <a:rPr lang="en-US" sz="2400" b="1" dirty="0" smtClean="0">
                  <a:solidFill>
                    <a:schemeClr val="bg1"/>
                  </a:solidFill>
                  <a:cs typeface="Arial" pitchFamily="34" charset="0"/>
                </a:rPr>
                <a:t> footprint</a:t>
              </a:r>
              <a:endParaRPr lang="en-US" sz="2400" b="1" dirty="0">
                <a:solidFill>
                  <a:schemeClr val="bg1"/>
                </a:solidFill>
                <a:cs typeface="Arial" pitchFamily="34" charset="0"/>
              </a:endParaRPr>
            </a:p>
          </p:txBody>
        </p:sp>
      </p:grpSp>
      <p:sp>
        <p:nvSpPr>
          <p:cNvPr id="47" name="Rectangle 46"/>
          <p:cNvSpPr/>
          <p:nvPr/>
        </p:nvSpPr>
        <p:spPr>
          <a:xfrm>
            <a:off x="76200" y="76200"/>
            <a:ext cx="90678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vertical)">
                                      <p:cBhvr>
                                        <p:cTn id="19" dur="1000"/>
                                        <p:tgtEl>
                                          <p:spTgt spid="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par>
                                <p:cTn id="34" presetID="3" presetClass="exit" presetSubtype="5" fill="hold" grpId="0" nodeType="withEffect">
                                  <p:stCondLst>
                                    <p:cond delay="0"/>
                                  </p:stCondLst>
                                  <p:childTnLst>
                                    <p:animEffect transition="out" filter="blinds(vertical)">
                                      <p:cBhvr>
                                        <p:cTn id="35" dur="1000"/>
                                        <p:tgtEl>
                                          <p:spTgt spid="47"/>
                                        </p:tgtEl>
                                      </p:cBhvr>
                                    </p:animEffect>
                                    <p:set>
                                      <p:cBhvr>
                                        <p:cTn id="36" dur="1" fill="hold">
                                          <p:stCondLst>
                                            <p:cond delay="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7" grpId="0" animBg="1"/>
      <p:bldP spid="47"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0" y="0"/>
            <a:ext cx="9144000" cy="6862465"/>
            <a:chOff x="0" y="0"/>
            <a:chExt cx="9144000" cy="6862465"/>
          </a:xfrm>
        </p:grpSpPr>
        <p:sp>
          <p:nvSpPr>
            <p:cNvPr id="43" name="Rectangle 4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
            <p:cNvGrpSpPr/>
            <p:nvPr/>
          </p:nvGrpSpPr>
          <p:grpSpPr>
            <a:xfrm>
              <a:off x="3352800" y="152400"/>
              <a:ext cx="2230967" cy="3429001"/>
              <a:chOff x="147918" y="2209800"/>
              <a:chExt cx="2362200" cy="3540920"/>
            </a:xfrm>
          </p:grpSpPr>
          <p:pic>
            <p:nvPicPr>
              <p:cNvPr id="72" name="Picture 3"/>
              <p:cNvPicPr>
                <a:picLocks noChangeAspect="1" noChangeArrowheads="1"/>
              </p:cNvPicPr>
              <p:nvPr/>
            </p:nvPicPr>
            <p:blipFill>
              <a:blip r:embed="rId3"/>
              <a:srcRect r="2381" b="12739"/>
              <a:stretch>
                <a:fillRect/>
              </a:stretch>
            </p:blipFill>
            <p:spPr bwMode="auto">
              <a:xfrm>
                <a:off x="147918" y="2209800"/>
                <a:ext cx="2362200" cy="2971800"/>
              </a:xfrm>
              <a:prstGeom prst="rect">
                <a:avLst/>
              </a:prstGeom>
              <a:noFill/>
              <a:ln w="9525">
                <a:noFill/>
                <a:miter lim="800000"/>
                <a:headEnd/>
                <a:tailEnd/>
              </a:ln>
              <a:effectLst/>
            </p:spPr>
          </p:pic>
          <p:sp>
            <p:nvSpPr>
              <p:cNvPr id="73" name="TextBox 4"/>
              <p:cNvSpPr txBox="1"/>
              <p:nvPr/>
            </p:nvSpPr>
            <p:spPr>
              <a:xfrm>
                <a:off x="161365" y="5273987"/>
                <a:ext cx="2209800" cy="476733"/>
              </a:xfrm>
              <a:prstGeom prst="rect">
                <a:avLst/>
              </a:prstGeom>
              <a:solidFill>
                <a:schemeClr val="tx1"/>
              </a:solidFill>
            </p:spPr>
            <p:txBody>
              <a:bodyPr wrap="square" rtlCol="0">
                <a:spAutoFit/>
              </a:bodyPr>
              <a:lstStyle/>
              <a:p>
                <a:pPr algn="ctr"/>
                <a:r>
                  <a:rPr lang="en-US" sz="2400" b="1" dirty="0" smtClean="0">
                    <a:solidFill>
                      <a:schemeClr val="bg1"/>
                    </a:solidFill>
                  </a:rPr>
                  <a:t>Little Foot </a:t>
                </a:r>
                <a:endParaRPr lang="en-US" sz="2400" b="1" dirty="0">
                  <a:solidFill>
                    <a:schemeClr val="bg1"/>
                  </a:solidFill>
                </a:endParaRPr>
              </a:p>
            </p:txBody>
          </p:sp>
        </p:grpSp>
        <p:grpSp>
          <p:nvGrpSpPr>
            <p:cNvPr id="45" name="Group 5"/>
            <p:cNvGrpSpPr/>
            <p:nvPr/>
          </p:nvGrpSpPr>
          <p:grpSpPr>
            <a:xfrm>
              <a:off x="6324601" y="216969"/>
              <a:ext cx="2133600" cy="3368721"/>
              <a:chOff x="6313714" y="2193673"/>
              <a:chExt cx="2438400" cy="3639037"/>
            </a:xfrm>
          </p:grpSpPr>
          <p:pic>
            <p:nvPicPr>
              <p:cNvPr id="70" name="Picture 6" descr="http://news.nationalgeographic.com/content/dam/news/2015/09/mystery-man/MM8345_20150306_134-3.ngsversion.1441905176070.adapt.676.1.jpg"/>
              <p:cNvPicPr>
                <a:picLocks noChangeAspect="1" noChangeArrowheads="1"/>
              </p:cNvPicPr>
              <p:nvPr/>
            </p:nvPicPr>
            <p:blipFill>
              <a:blip r:embed="rId4"/>
              <a:srcRect l="19979" t="2784" r="16007" b="7873"/>
              <a:stretch>
                <a:fillRect/>
              </a:stretch>
            </p:blipFill>
            <p:spPr bwMode="auto">
              <a:xfrm>
                <a:off x="6313714" y="2193673"/>
                <a:ext cx="2438400" cy="3064127"/>
              </a:xfrm>
              <a:prstGeom prst="rect">
                <a:avLst/>
              </a:prstGeom>
              <a:noFill/>
            </p:spPr>
          </p:pic>
          <p:sp>
            <p:nvSpPr>
              <p:cNvPr id="71" name="TextBox 7"/>
              <p:cNvSpPr txBox="1"/>
              <p:nvPr/>
            </p:nvSpPr>
            <p:spPr>
              <a:xfrm>
                <a:off x="6404428" y="5334000"/>
                <a:ext cx="2209800" cy="498710"/>
              </a:xfrm>
              <a:prstGeom prst="rect">
                <a:avLst/>
              </a:prstGeom>
              <a:solidFill>
                <a:schemeClr val="tx1"/>
              </a:solidFill>
            </p:spPr>
            <p:txBody>
              <a:bodyPr wrap="square" rtlCol="0">
                <a:spAutoFit/>
              </a:bodyPr>
              <a:lstStyle/>
              <a:p>
                <a:pPr algn="ctr"/>
                <a:r>
                  <a:rPr lang="en-US" sz="2400" b="1" dirty="0" err="1" smtClean="0">
                    <a:solidFill>
                      <a:schemeClr val="bg1"/>
                    </a:solidFill>
                  </a:rPr>
                  <a:t>Naledi</a:t>
                </a:r>
                <a:endParaRPr lang="en-US" sz="2400" b="1" dirty="0">
                  <a:solidFill>
                    <a:schemeClr val="bg1"/>
                  </a:solidFill>
                </a:endParaRPr>
              </a:p>
            </p:txBody>
          </p:sp>
        </p:grpSp>
        <p:grpSp>
          <p:nvGrpSpPr>
            <p:cNvPr id="47" name="Group 8"/>
            <p:cNvGrpSpPr/>
            <p:nvPr/>
          </p:nvGrpSpPr>
          <p:grpSpPr>
            <a:xfrm>
              <a:off x="228600" y="180291"/>
              <a:ext cx="2590800" cy="3413325"/>
              <a:chOff x="3043518" y="2209800"/>
              <a:chExt cx="2743200" cy="3524734"/>
            </a:xfrm>
          </p:grpSpPr>
          <p:pic>
            <p:nvPicPr>
              <p:cNvPr id="68" name="Picture 4" descr="sculpting human evolution elisabeth dayns"/>
              <p:cNvPicPr>
                <a:picLocks noChangeAspect="1" noChangeArrowheads="1"/>
              </p:cNvPicPr>
              <p:nvPr/>
            </p:nvPicPr>
            <p:blipFill>
              <a:blip r:embed="rId5"/>
              <a:srcRect l="8753" t="4166" r="14223"/>
              <a:stretch>
                <a:fillRect/>
              </a:stretch>
            </p:blipFill>
            <p:spPr bwMode="auto">
              <a:xfrm>
                <a:off x="3043518" y="2209800"/>
                <a:ext cx="2743200" cy="2971800"/>
              </a:xfrm>
              <a:prstGeom prst="rect">
                <a:avLst/>
              </a:prstGeom>
              <a:noFill/>
              <a:ln w="50800">
                <a:noFill/>
              </a:ln>
            </p:spPr>
          </p:pic>
          <p:sp>
            <p:nvSpPr>
              <p:cNvPr id="69" name="TextBox 68"/>
              <p:cNvSpPr txBox="1"/>
              <p:nvPr/>
            </p:nvSpPr>
            <p:spPr>
              <a:xfrm>
                <a:off x="3275883" y="5257801"/>
                <a:ext cx="2209800" cy="476733"/>
              </a:xfrm>
              <a:prstGeom prst="rect">
                <a:avLst/>
              </a:prstGeom>
              <a:solidFill>
                <a:schemeClr val="tx1"/>
              </a:solidFill>
            </p:spPr>
            <p:txBody>
              <a:bodyPr wrap="square" rtlCol="0">
                <a:spAutoFit/>
              </a:bodyPr>
              <a:lstStyle/>
              <a:p>
                <a:pPr algn="ctr"/>
                <a:r>
                  <a:rPr lang="en-US" sz="2400" b="1" dirty="0" smtClean="0">
                    <a:solidFill>
                      <a:schemeClr val="bg1"/>
                    </a:solidFill>
                  </a:rPr>
                  <a:t>Ms </a:t>
                </a:r>
                <a:r>
                  <a:rPr lang="en-US" sz="2400" b="1" dirty="0" err="1" smtClean="0">
                    <a:solidFill>
                      <a:schemeClr val="bg1"/>
                    </a:solidFill>
                  </a:rPr>
                  <a:t>Ples</a:t>
                </a:r>
                <a:endParaRPr lang="en-US" sz="2400" b="1" dirty="0">
                  <a:solidFill>
                    <a:schemeClr val="bg1"/>
                  </a:solidFill>
                </a:endParaRPr>
              </a:p>
            </p:txBody>
          </p:sp>
        </p:grpSp>
        <p:grpSp>
          <p:nvGrpSpPr>
            <p:cNvPr id="48" name="Group 11"/>
            <p:cNvGrpSpPr/>
            <p:nvPr/>
          </p:nvGrpSpPr>
          <p:grpSpPr>
            <a:xfrm>
              <a:off x="6096000" y="3569769"/>
              <a:ext cx="2590800" cy="3276600"/>
              <a:chOff x="2657438" y="1676400"/>
              <a:chExt cx="2915920" cy="3738265"/>
            </a:xfrm>
          </p:grpSpPr>
          <p:pic>
            <p:nvPicPr>
              <p:cNvPr id="66" name="Picture 2" descr="https://upload.wikimedia.org/wikipedia/commons/4/48/Homo_habilis.JPG"/>
              <p:cNvPicPr>
                <a:picLocks noChangeAspect="1" noChangeArrowheads="1"/>
              </p:cNvPicPr>
              <p:nvPr/>
            </p:nvPicPr>
            <p:blipFill>
              <a:blip r:embed="rId6"/>
              <a:srcRect l="15210" t="8740" r="17190" b="36938"/>
              <a:stretch>
                <a:fillRect/>
              </a:stretch>
            </p:blipFill>
            <p:spPr bwMode="auto">
              <a:xfrm>
                <a:off x="2657438" y="1676400"/>
                <a:ext cx="2915920" cy="3276600"/>
              </a:xfrm>
              <a:prstGeom prst="rect">
                <a:avLst/>
              </a:prstGeom>
              <a:noFill/>
            </p:spPr>
          </p:pic>
          <p:sp>
            <p:nvSpPr>
              <p:cNvPr id="67" name="TextBox 66"/>
              <p:cNvSpPr txBox="1"/>
              <p:nvPr/>
            </p:nvSpPr>
            <p:spPr>
              <a:xfrm>
                <a:off x="3114638" y="4953000"/>
                <a:ext cx="19050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Handy Man</a:t>
                </a:r>
                <a:endParaRPr lang="en-US" sz="2400" b="1" dirty="0">
                  <a:solidFill>
                    <a:schemeClr val="bg1"/>
                  </a:solidFill>
                  <a:cs typeface="Arial" pitchFamily="34" charset="0"/>
                </a:endParaRPr>
              </a:p>
            </p:txBody>
          </p:sp>
        </p:grpSp>
        <p:grpSp>
          <p:nvGrpSpPr>
            <p:cNvPr id="49" name="Group 14"/>
            <p:cNvGrpSpPr/>
            <p:nvPr/>
          </p:nvGrpSpPr>
          <p:grpSpPr>
            <a:xfrm>
              <a:off x="3048000" y="3569769"/>
              <a:ext cx="2438401" cy="3276600"/>
              <a:chOff x="6012902" y="1676400"/>
              <a:chExt cx="2659118" cy="3727773"/>
            </a:xfrm>
          </p:grpSpPr>
          <p:pic>
            <p:nvPicPr>
              <p:cNvPr id="64" name="Picture 4" descr="File:Paranthropus boisei.JPG"/>
              <p:cNvPicPr>
                <a:picLocks noChangeAspect="1" noChangeArrowheads="1"/>
              </p:cNvPicPr>
              <p:nvPr/>
            </p:nvPicPr>
            <p:blipFill>
              <a:blip r:embed="rId7" cstate="print"/>
              <a:srcRect l="19538" t="14667" r="20815" b="28928"/>
              <a:stretch>
                <a:fillRect/>
              </a:stretch>
            </p:blipFill>
            <p:spPr bwMode="auto">
              <a:xfrm>
                <a:off x="6096000" y="1676400"/>
                <a:ext cx="2576020" cy="3248025"/>
              </a:xfrm>
              <a:prstGeom prst="rect">
                <a:avLst/>
              </a:prstGeom>
              <a:noFill/>
            </p:spPr>
          </p:pic>
          <p:sp>
            <p:nvSpPr>
              <p:cNvPr id="65" name="TextBox 64"/>
              <p:cNvSpPr txBox="1"/>
              <p:nvPr/>
            </p:nvSpPr>
            <p:spPr>
              <a:xfrm>
                <a:off x="6012902" y="4942508"/>
                <a:ext cx="25908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Nutcracker Man</a:t>
                </a:r>
                <a:endParaRPr lang="en-US" sz="2400" b="1" dirty="0">
                  <a:solidFill>
                    <a:schemeClr val="bg1"/>
                  </a:solidFill>
                  <a:cs typeface="Arial" pitchFamily="34" charset="0"/>
                </a:endParaRPr>
              </a:p>
            </p:txBody>
          </p:sp>
        </p:grpSp>
        <p:grpSp>
          <p:nvGrpSpPr>
            <p:cNvPr id="50" name="Group 17"/>
            <p:cNvGrpSpPr/>
            <p:nvPr/>
          </p:nvGrpSpPr>
          <p:grpSpPr>
            <a:xfrm>
              <a:off x="0" y="3602372"/>
              <a:ext cx="2667001" cy="3260093"/>
              <a:chOff x="-15765" y="1714225"/>
              <a:chExt cx="2850931" cy="3719434"/>
            </a:xfrm>
          </p:grpSpPr>
          <p:pic>
            <p:nvPicPr>
              <p:cNvPr id="62" name="Picture 2" descr="Laetoli hominid and modern human footprints ©AMNH"/>
              <p:cNvPicPr>
                <a:picLocks noChangeAspect="1" noChangeArrowheads="1"/>
              </p:cNvPicPr>
              <p:nvPr/>
            </p:nvPicPr>
            <p:blipFill>
              <a:blip r:embed="rId8" cstate="print"/>
              <a:srcRect r="48148"/>
              <a:stretch>
                <a:fillRect/>
              </a:stretch>
            </p:blipFill>
            <p:spPr bwMode="auto">
              <a:xfrm>
                <a:off x="385065" y="1714225"/>
                <a:ext cx="2205735" cy="3701070"/>
              </a:xfrm>
              <a:prstGeom prst="rect">
                <a:avLst/>
              </a:prstGeom>
              <a:noFill/>
              <a:ln w="38100">
                <a:solidFill>
                  <a:schemeClr val="tx1"/>
                </a:solidFill>
              </a:ln>
            </p:spPr>
          </p:pic>
          <p:sp>
            <p:nvSpPr>
              <p:cNvPr id="63" name="TextBox 62"/>
              <p:cNvSpPr txBox="1"/>
              <p:nvPr/>
            </p:nvSpPr>
            <p:spPr>
              <a:xfrm>
                <a:off x="-15765" y="4906946"/>
                <a:ext cx="2850931" cy="526713"/>
              </a:xfrm>
              <a:prstGeom prst="rect">
                <a:avLst/>
              </a:prstGeom>
              <a:solidFill>
                <a:schemeClr val="tx1"/>
              </a:solidFill>
              <a:ln w="25400">
                <a:noFill/>
              </a:ln>
            </p:spPr>
            <p:txBody>
              <a:bodyPr wrap="square" rtlCol="0">
                <a:spAutoFit/>
              </a:bodyPr>
              <a:lstStyle/>
              <a:p>
                <a:pPr algn="ctr"/>
                <a:r>
                  <a:rPr lang="en-US" sz="2400" b="1" dirty="0" err="1" smtClean="0">
                    <a:solidFill>
                      <a:schemeClr val="bg1"/>
                    </a:solidFill>
                    <a:cs typeface="Arial" pitchFamily="34" charset="0"/>
                  </a:rPr>
                  <a:t>Laetoli</a:t>
                </a:r>
                <a:r>
                  <a:rPr lang="en-US" sz="2400" b="1" dirty="0" smtClean="0">
                    <a:solidFill>
                      <a:schemeClr val="bg1"/>
                    </a:solidFill>
                    <a:cs typeface="Arial" pitchFamily="34" charset="0"/>
                  </a:rPr>
                  <a:t> footprint</a:t>
                </a:r>
                <a:endParaRPr lang="en-US" sz="2400" b="1" dirty="0">
                  <a:solidFill>
                    <a:schemeClr val="bg1"/>
                  </a:solidFill>
                  <a:cs typeface="Arial" pitchFamily="34" charset="0"/>
                </a:endParaRPr>
              </a:p>
            </p:txBody>
          </p:sp>
        </p:grpSp>
      </p:grpSp>
      <p:sp useBgFill="1">
        <p:nvSpPr>
          <p:cNvPr id="2051"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NEXT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pic>
        <p:nvPicPr>
          <p:cNvPr id="15" name="Picture 14" descr="world.bmp"/>
          <p:cNvPicPr>
            <a:picLocks/>
          </p:cNvPicPr>
          <p:nvPr/>
        </p:nvPicPr>
        <p:blipFill>
          <a:blip r:embed="rId9" cstate="print"/>
          <a:stretch>
            <a:fillRect/>
          </a:stretch>
        </p:blipFill>
        <p:spPr>
          <a:xfrm>
            <a:off x="1" y="1219200"/>
            <a:ext cx="9143999" cy="5638800"/>
          </a:xfrm>
          <a:prstGeom prst="rect">
            <a:avLst/>
          </a:prstGeom>
        </p:spPr>
      </p:pic>
      <p:sp>
        <p:nvSpPr>
          <p:cNvPr id="9" name="Freeform 8"/>
          <p:cNvSpPr/>
          <p:nvPr/>
        </p:nvSpPr>
        <p:spPr>
          <a:xfrm>
            <a:off x="3873062" y="2895600"/>
            <a:ext cx="1569107" cy="2513722"/>
          </a:xfrm>
          <a:custGeom>
            <a:avLst/>
            <a:gdLst>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361090 w 1550276"/>
              <a:gd name="connsiteY17" fmla="*/ 756745 h 2375337"/>
              <a:gd name="connsiteX18" fmla="*/ 1424152 w 1550276"/>
              <a:gd name="connsiteY18" fmla="*/ 930165 h 2375337"/>
              <a:gd name="connsiteX19" fmla="*/ 1471448 w 1550276"/>
              <a:gd name="connsiteY19" fmla="*/ 1308538 h 2375337"/>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537138 w 1550276"/>
              <a:gd name="connsiteY17" fmla="*/ 722586 h 2375337"/>
              <a:gd name="connsiteX18" fmla="*/ 1424152 w 1550276"/>
              <a:gd name="connsiteY18" fmla="*/ 930165 h 2375337"/>
              <a:gd name="connsiteX19" fmla="*/ 1471448 w 1550276"/>
              <a:gd name="connsiteY19" fmla="*/ 1308538 h 2375337"/>
              <a:gd name="connsiteX0" fmla="*/ 1471448 w 1569107"/>
              <a:gd name="connsiteY0" fmla="*/ 1308538 h 2375337"/>
              <a:gd name="connsiteX1" fmla="*/ 1534510 w 1569107"/>
              <a:gd name="connsiteY1" fmla="*/ 1686910 h 2375337"/>
              <a:gd name="connsiteX2" fmla="*/ 1376855 w 1569107"/>
              <a:gd name="connsiteY2" fmla="*/ 1907627 h 2375337"/>
              <a:gd name="connsiteX3" fmla="*/ 1234966 w 1569107"/>
              <a:gd name="connsiteY3" fmla="*/ 2175641 h 2375337"/>
              <a:gd name="connsiteX4" fmla="*/ 1140372 w 1569107"/>
              <a:gd name="connsiteY4" fmla="*/ 2364827 h 2375337"/>
              <a:gd name="connsiteX5" fmla="*/ 872359 w 1569107"/>
              <a:gd name="connsiteY5" fmla="*/ 2238703 h 2375337"/>
              <a:gd name="connsiteX6" fmla="*/ 730469 w 1569107"/>
              <a:gd name="connsiteY6" fmla="*/ 1781503 h 2375337"/>
              <a:gd name="connsiteX7" fmla="*/ 762000 w 1569107"/>
              <a:gd name="connsiteY7" fmla="*/ 1340069 h 2375337"/>
              <a:gd name="connsiteX8" fmla="*/ 667407 w 1569107"/>
              <a:gd name="connsiteY8" fmla="*/ 1103586 h 2375337"/>
              <a:gd name="connsiteX9" fmla="*/ 430924 w 1569107"/>
              <a:gd name="connsiteY9" fmla="*/ 898634 h 2375337"/>
              <a:gd name="connsiteX10" fmla="*/ 84083 w 1569107"/>
              <a:gd name="connsiteY10" fmla="*/ 867103 h 2375337"/>
              <a:gd name="connsiteX11" fmla="*/ 5255 w 1569107"/>
              <a:gd name="connsiteY11" fmla="*/ 457200 h 2375337"/>
              <a:gd name="connsiteX12" fmla="*/ 115614 w 1569107"/>
              <a:gd name="connsiteY12" fmla="*/ 173420 h 2375337"/>
              <a:gd name="connsiteX13" fmla="*/ 320566 w 1569107"/>
              <a:gd name="connsiteY13" fmla="*/ 15765 h 2375337"/>
              <a:gd name="connsiteX14" fmla="*/ 809297 w 1569107"/>
              <a:gd name="connsiteY14" fmla="*/ 78827 h 2375337"/>
              <a:gd name="connsiteX15" fmla="*/ 1187669 w 1569107"/>
              <a:gd name="connsiteY15" fmla="*/ 189186 h 2375337"/>
              <a:gd name="connsiteX16" fmla="*/ 1345324 w 1569107"/>
              <a:gd name="connsiteY16" fmla="*/ 504496 h 2375337"/>
              <a:gd name="connsiteX17" fmla="*/ 1537138 w 1569107"/>
              <a:gd name="connsiteY17" fmla="*/ 722586 h 2375337"/>
              <a:gd name="connsiteX18" fmla="*/ 1537138 w 1569107"/>
              <a:gd name="connsiteY18" fmla="*/ 874986 h 2375337"/>
              <a:gd name="connsiteX19" fmla="*/ 1471448 w 1569107"/>
              <a:gd name="connsiteY19" fmla="*/ 1308538 h 2375337"/>
              <a:gd name="connsiteX0" fmla="*/ 1471448 w 1569107"/>
              <a:gd name="connsiteY0" fmla="*/ 1342697 h 2409496"/>
              <a:gd name="connsiteX1" fmla="*/ 1534510 w 1569107"/>
              <a:gd name="connsiteY1" fmla="*/ 1721069 h 2409496"/>
              <a:gd name="connsiteX2" fmla="*/ 1376855 w 1569107"/>
              <a:gd name="connsiteY2" fmla="*/ 1941786 h 2409496"/>
              <a:gd name="connsiteX3" fmla="*/ 1234966 w 1569107"/>
              <a:gd name="connsiteY3" fmla="*/ 2209800 h 2409496"/>
              <a:gd name="connsiteX4" fmla="*/ 1140372 w 1569107"/>
              <a:gd name="connsiteY4" fmla="*/ 2398986 h 2409496"/>
              <a:gd name="connsiteX5" fmla="*/ 872359 w 1569107"/>
              <a:gd name="connsiteY5" fmla="*/ 2272862 h 2409496"/>
              <a:gd name="connsiteX6" fmla="*/ 730469 w 1569107"/>
              <a:gd name="connsiteY6" fmla="*/ 1815662 h 2409496"/>
              <a:gd name="connsiteX7" fmla="*/ 762000 w 1569107"/>
              <a:gd name="connsiteY7" fmla="*/ 1374228 h 2409496"/>
              <a:gd name="connsiteX8" fmla="*/ 667407 w 1569107"/>
              <a:gd name="connsiteY8" fmla="*/ 1137745 h 2409496"/>
              <a:gd name="connsiteX9" fmla="*/ 430924 w 1569107"/>
              <a:gd name="connsiteY9" fmla="*/ 932793 h 2409496"/>
              <a:gd name="connsiteX10" fmla="*/ 84083 w 1569107"/>
              <a:gd name="connsiteY10" fmla="*/ 901262 h 2409496"/>
              <a:gd name="connsiteX11" fmla="*/ 5255 w 1569107"/>
              <a:gd name="connsiteY11" fmla="*/ 491359 h 2409496"/>
              <a:gd name="connsiteX12" fmla="*/ 115614 w 1569107"/>
              <a:gd name="connsiteY12" fmla="*/ 207579 h 2409496"/>
              <a:gd name="connsiteX13" fmla="*/ 320566 w 1569107"/>
              <a:gd name="connsiteY13" fmla="*/ 49924 h 2409496"/>
              <a:gd name="connsiteX14" fmla="*/ 809297 w 1569107"/>
              <a:gd name="connsiteY14" fmla="*/ 112986 h 2409496"/>
              <a:gd name="connsiteX15" fmla="*/ 1232338 w 1569107"/>
              <a:gd name="connsiteY15" fmla="*/ 70945 h 2409496"/>
              <a:gd name="connsiteX16" fmla="*/ 1345324 w 1569107"/>
              <a:gd name="connsiteY16" fmla="*/ 538655 h 2409496"/>
              <a:gd name="connsiteX17" fmla="*/ 1537138 w 1569107"/>
              <a:gd name="connsiteY17" fmla="*/ 756745 h 2409496"/>
              <a:gd name="connsiteX18" fmla="*/ 1537138 w 1569107"/>
              <a:gd name="connsiteY18" fmla="*/ 909145 h 2409496"/>
              <a:gd name="connsiteX19" fmla="*/ 1471448 w 1569107"/>
              <a:gd name="connsiteY19" fmla="*/ 1342697 h 2409496"/>
              <a:gd name="connsiteX0" fmla="*/ 1471448 w 1569107"/>
              <a:gd name="connsiteY0" fmla="*/ 1349704 h 2416503"/>
              <a:gd name="connsiteX1" fmla="*/ 1534510 w 1569107"/>
              <a:gd name="connsiteY1" fmla="*/ 1728076 h 2416503"/>
              <a:gd name="connsiteX2" fmla="*/ 1376855 w 1569107"/>
              <a:gd name="connsiteY2" fmla="*/ 1948793 h 2416503"/>
              <a:gd name="connsiteX3" fmla="*/ 1234966 w 1569107"/>
              <a:gd name="connsiteY3" fmla="*/ 2216807 h 2416503"/>
              <a:gd name="connsiteX4" fmla="*/ 1140372 w 1569107"/>
              <a:gd name="connsiteY4" fmla="*/ 2405993 h 2416503"/>
              <a:gd name="connsiteX5" fmla="*/ 872359 w 1569107"/>
              <a:gd name="connsiteY5" fmla="*/ 2279869 h 2416503"/>
              <a:gd name="connsiteX6" fmla="*/ 730469 w 1569107"/>
              <a:gd name="connsiteY6" fmla="*/ 1822669 h 2416503"/>
              <a:gd name="connsiteX7" fmla="*/ 762000 w 1569107"/>
              <a:gd name="connsiteY7" fmla="*/ 1381235 h 2416503"/>
              <a:gd name="connsiteX8" fmla="*/ 667407 w 1569107"/>
              <a:gd name="connsiteY8" fmla="*/ 1144752 h 2416503"/>
              <a:gd name="connsiteX9" fmla="*/ 430924 w 1569107"/>
              <a:gd name="connsiteY9" fmla="*/ 939800 h 2416503"/>
              <a:gd name="connsiteX10" fmla="*/ 84083 w 1569107"/>
              <a:gd name="connsiteY10" fmla="*/ 908269 h 2416503"/>
              <a:gd name="connsiteX11" fmla="*/ 5255 w 1569107"/>
              <a:gd name="connsiteY11" fmla="*/ 498366 h 2416503"/>
              <a:gd name="connsiteX12" fmla="*/ 115614 w 1569107"/>
              <a:gd name="connsiteY12" fmla="*/ 214586 h 2416503"/>
              <a:gd name="connsiteX13" fmla="*/ 320566 w 1569107"/>
              <a:gd name="connsiteY13" fmla="*/ 56931 h 2416503"/>
              <a:gd name="connsiteX14" fmla="*/ 775138 w 1569107"/>
              <a:gd name="connsiteY14" fmla="*/ 77952 h 2416503"/>
              <a:gd name="connsiteX15" fmla="*/ 1232338 w 1569107"/>
              <a:gd name="connsiteY15" fmla="*/ 77952 h 2416503"/>
              <a:gd name="connsiteX16" fmla="*/ 1345324 w 1569107"/>
              <a:gd name="connsiteY16" fmla="*/ 545662 h 2416503"/>
              <a:gd name="connsiteX17" fmla="*/ 1537138 w 1569107"/>
              <a:gd name="connsiteY17" fmla="*/ 763752 h 2416503"/>
              <a:gd name="connsiteX18" fmla="*/ 1537138 w 1569107"/>
              <a:gd name="connsiteY18" fmla="*/ 916152 h 2416503"/>
              <a:gd name="connsiteX19" fmla="*/ 1471448 w 1569107"/>
              <a:gd name="connsiteY19" fmla="*/ 1349704 h 2416503"/>
              <a:gd name="connsiteX0" fmla="*/ 1471448 w 1569107"/>
              <a:gd name="connsiteY0" fmla="*/ 1446923 h 2513722"/>
              <a:gd name="connsiteX1" fmla="*/ 1534510 w 1569107"/>
              <a:gd name="connsiteY1" fmla="*/ 1825295 h 2513722"/>
              <a:gd name="connsiteX2" fmla="*/ 1376855 w 1569107"/>
              <a:gd name="connsiteY2" fmla="*/ 2046012 h 2513722"/>
              <a:gd name="connsiteX3" fmla="*/ 1234966 w 1569107"/>
              <a:gd name="connsiteY3" fmla="*/ 2314026 h 2513722"/>
              <a:gd name="connsiteX4" fmla="*/ 1140372 w 1569107"/>
              <a:gd name="connsiteY4" fmla="*/ 2503212 h 2513722"/>
              <a:gd name="connsiteX5" fmla="*/ 872359 w 1569107"/>
              <a:gd name="connsiteY5" fmla="*/ 2377088 h 2513722"/>
              <a:gd name="connsiteX6" fmla="*/ 730469 w 1569107"/>
              <a:gd name="connsiteY6" fmla="*/ 1919888 h 2513722"/>
              <a:gd name="connsiteX7" fmla="*/ 762000 w 1569107"/>
              <a:gd name="connsiteY7" fmla="*/ 1478454 h 2513722"/>
              <a:gd name="connsiteX8" fmla="*/ 667407 w 1569107"/>
              <a:gd name="connsiteY8" fmla="*/ 1241971 h 2513722"/>
              <a:gd name="connsiteX9" fmla="*/ 430924 w 1569107"/>
              <a:gd name="connsiteY9" fmla="*/ 1037019 h 2513722"/>
              <a:gd name="connsiteX10" fmla="*/ 84083 w 1569107"/>
              <a:gd name="connsiteY10" fmla="*/ 1005488 h 2513722"/>
              <a:gd name="connsiteX11" fmla="*/ 5255 w 1569107"/>
              <a:gd name="connsiteY11" fmla="*/ 595585 h 2513722"/>
              <a:gd name="connsiteX12" fmla="*/ 115614 w 1569107"/>
              <a:gd name="connsiteY12" fmla="*/ 311805 h 2513722"/>
              <a:gd name="connsiteX13" fmla="*/ 470338 w 1569107"/>
              <a:gd name="connsiteY13" fmla="*/ 22772 h 2513722"/>
              <a:gd name="connsiteX14" fmla="*/ 775138 w 1569107"/>
              <a:gd name="connsiteY14" fmla="*/ 175171 h 2513722"/>
              <a:gd name="connsiteX15" fmla="*/ 1232338 w 1569107"/>
              <a:gd name="connsiteY15" fmla="*/ 175171 h 2513722"/>
              <a:gd name="connsiteX16" fmla="*/ 1345324 w 1569107"/>
              <a:gd name="connsiteY16" fmla="*/ 642881 h 2513722"/>
              <a:gd name="connsiteX17" fmla="*/ 1537138 w 1569107"/>
              <a:gd name="connsiteY17" fmla="*/ 860971 h 2513722"/>
              <a:gd name="connsiteX18" fmla="*/ 1537138 w 1569107"/>
              <a:gd name="connsiteY18" fmla="*/ 1013371 h 2513722"/>
              <a:gd name="connsiteX19" fmla="*/ 1471448 w 1569107"/>
              <a:gd name="connsiteY19" fmla="*/ 1446923 h 251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107" h="2513722">
                <a:moveTo>
                  <a:pt x="1471448" y="1446923"/>
                </a:moveTo>
                <a:cubicBezTo>
                  <a:pt x="1471010" y="1582244"/>
                  <a:pt x="1550276" y="1725447"/>
                  <a:pt x="1534510" y="1825295"/>
                </a:cubicBezTo>
                <a:cubicBezTo>
                  <a:pt x="1518744" y="1925143"/>
                  <a:pt x="1426779" y="1964557"/>
                  <a:pt x="1376855" y="2046012"/>
                </a:cubicBezTo>
                <a:cubicBezTo>
                  <a:pt x="1326931" y="2127467"/>
                  <a:pt x="1274380" y="2237826"/>
                  <a:pt x="1234966" y="2314026"/>
                </a:cubicBezTo>
                <a:cubicBezTo>
                  <a:pt x="1195552" y="2390226"/>
                  <a:pt x="1200806" y="2492702"/>
                  <a:pt x="1140372" y="2503212"/>
                </a:cubicBezTo>
                <a:cubicBezTo>
                  <a:pt x="1079938" y="2513722"/>
                  <a:pt x="940676" y="2474309"/>
                  <a:pt x="872359" y="2377088"/>
                </a:cubicBezTo>
                <a:cubicBezTo>
                  <a:pt x="804042" y="2279867"/>
                  <a:pt x="748862" y="2069660"/>
                  <a:pt x="730469" y="1919888"/>
                </a:cubicBezTo>
                <a:cubicBezTo>
                  <a:pt x="712076" y="1770116"/>
                  <a:pt x="772510" y="1591440"/>
                  <a:pt x="762000" y="1478454"/>
                </a:cubicBezTo>
                <a:cubicBezTo>
                  <a:pt x="751490" y="1365468"/>
                  <a:pt x="722586" y="1315544"/>
                  <a:pt x="667407" y="1241971"/>
                </a:cubicBezTo>
                <a:cubicBezTo>
                  <a:pt x="612228" y="1168399"/>
                  <a:pt x="528145" y="1076433"/>
                  <a:pt x="430924" y="1037019"/>
                </a:cubicBezTo>
                <a:cubicBezTo>
                  <a:pt x="333703" y="997605"/>
                  <a:pt x="155028" y="1079060"/>
                  <a:pt x="84083" y="1005488"/>
                </a:cubicBezTo>
                <a:cubicBezTo>
                  <a:pt x="13138" y="931916"/>
                  <a:pt x="0" y="711199"/>
                  <a:pt x="5255" y="595585"/>
                </a:cubicBezTo>
                <a:cubicBezTo>
                  <a:pt x="10510" y="479971"/>
                  <a:pt x="38100" y="407274"/>
                  <a:pt x="115614" y="311805"/>
                </a:cubicBezTo>
                <a:cubicBezTo>
                  <a:pt x="193128" y="216336"/>
                  <a:pt x="360417" y="45544"/>
                  <a:pt x="470338" y="22772"/>
                </a:cubicBezTo>
                <a:cubicBezTo>
                  <a:pt x="580259" y="0"/>
                  <a:pt x="648138" y="149771"/>
                  <a:pt x="775138" y="175171"/>
                </a:cubicBezTo>
                <a:cubicBezTo>
                  <a:pt x="902138" y="200571"/>
                  <a:pt x="1137307" y="97219"/>
                  <a:pt x="1232338" y="175171"/>
                </a:cubicBezTo>
                <a:cubicBezTo>
                  <a:pt x="1327369" y="253123"/>
                  <a:pt x="1294524" y="528581"/>
                  <a:pt x="1345324" y="642881"/>
                </a:cubicBezTo>
                <a:cubicBezTo>
                  <a:pt x="1396124" y="757181"/>
                  <a:pt x="1505169" y="799223"/>
                  <a:pt x="1537138" y="860971"/>
                </a:cubicBezTo>
                <a:cubicBezTo>
                  <a:pt x="1569107" y="922719"/>
                  <a:pt x="1548086" y="915712"/>
                  <a:pt x="1537138" y="1013371"/>
                </a:cubicBezTo>
                <a:cubicBezTo>
                  <a:pt x="1526190" y="1111030"/>
                  <a:pt x="1471886" y="1311602"/>
                  <a:pt x="1471448" y="144692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661572"/>
            <a:ext cx="292644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2: </a:t>
            </a:r>
            <a:r>
              <a:rPr lang="en-US" sz="2800" b="1" spc="-150" dirty="0">
                <a:solidFill>
                  <a:srgbClr val="0070C0"/>
                </a:solidFill>
              </a:rPr>
              <a:t> </a:t>
            </a:r>
            <a:r>
              <a:rPr lang="en-US" sz="2800" b="1" spc="-150" dirty="0" smtClean="0">
                <a:solidFill>
                  <a:srgbClr val="0070C0"/>
                </a:solidFill>
              </a:rPr>
              <a:t>into Africa</a:t>
            </a:r>
          </a:p>
        </p:txBody>
      </p:sp>
      <p:sp>
        <p:nvSpPr>
          <p:cNvPr id="8" name="TextBox 7"/>
          <p:cNvSpPr txBox="1"/>
          <p:nvPr/>
        </p:nvSpPr>
        <p:spPr>
          <a:xfrm>
            <a:off x="0" y="6172200"/>
            <a:ext cx="460767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1:  beginning in East Africa</a:t>
            </a:r>
          </a:p>
        </p:txBody>
      </p:sp>
      <p:cxnSp>
        <p:nvCxnSpPr>
          <p:cNvPr id="11" name="Straight Arrow Connector 10"/>
          <p:cNvCxnSpPr/>
          <p:nvPr/>
        </p:nvCxnSpPr>
        <p:spPr>
          <a:xfrm flipH="1">
            <a:off x="4953000" y="4119046"/>
            <a:ext cx="304802" cy="833954"/>
          </a:xfrm>
          <a:prstGeom prst="straightConnector1">
            <a:avLst/>
          </a:pr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3" name="5-Point Star 12"/>
          <p:cNvSpPr/>
          <p:nvPr/>
        </p:nvSpPr>
        <p:spPr>
          <a:xfrm>
            <a:off x="5105400" y="37338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4648200" y="48006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154214" y="2162503"/>
            <a:ext cx="1253358" cy="935421"/>
          </a:xfrm>
          <a:custGeom>
            <a:avLst/>
            <a:gdLst>
              <a:gd name="connsiteX0" fmla="*/ 1111469 w 1253358"/>
              <a:gd name="connsiteY0" fmla="*/ 911773 h 935421"/>
              <a:gd name="connsiteX1" fmla="*/ 1221827 w 1253358"/>
              <a:gd name="connsiteY1" fmla="*/ 754118 h 935421"/>
              <a:gd name="connsiteX2" fmla="*/ 1221827 w 1253358"/>
              <a:gd name="connsiteY2" fmla="*/ 533400 h 935421"/>
              <a:gd name="connsiteX3" fmla="*/ 1032641 w 1253358"/>
              <a:gd name="connsiteY3" fmla="*/ 249621 h 935421"/>
              <a:gd name="connsiteX4" fmla="*/ 906517 w 1253358"/>
              <a:gd name="connsiteY4" fmla="*/ 91966 h 935421"/>
              <a:gd name="connsiteX5" fmla="*/ 717331 w 1253358"/>
              <a:gd name="connsiteY5" fmla="*/ 13138 h 935421"/>
              <a:gd name="connsiteX6" fmla="*/ 433552 w 1253358"/>
              <a:gd name="connsiteY6" fmla="*/ 13138 h 935421"/>
              <a:gd name="connsiteX7" fmla="*/ 275896 w 1253358"/>
              <a:gd name="connsiteY7" fmla="*/ 44669 h 935421"/>
              <a:gd name="connsiteX8" fmla="*/ 197069 w 1253358"/>
              <a:gd name="connsiteY8" fmla="*/ 155028 h 935421"/>
              <a:gd name="connsiteX9" fmla="*/ 134007 w 1253358"/>
              <a:gd name="connsiteY9" fmla="*/ 312683 h 935421"/>
              <a:gd name="connsiteX10" fmla="*/ 39414 w 1253358"/>
              <a:gd name="connsiteY10" fmla="*/ 391511 h 935421"/>
              <a:gd name="connsiteX11" fmla="*/ 7883 w 1253358"/>
              <a:gd name="connsiteY11" fmla="*/ 470338 h 935421"/>
              <a:gd name="connsiteX12" fmla="*/ 39414 w 1253358"/>
              <a:gd name="connsiteY12" fmla="*/ 627994 h 935421"/>
              <a:gd name="connsiteX13" fmla="*/ 244365 w 1253358"/>
              <a:gd name="connsiteY13" fmla="*/ 580697 h 935421"/>
              <a:gd name="connsiteX14" fmla="*/ 291662 w 1253358"/>
              <a:gd name="connsiteY14" fmla="*/ 454573 h 935421"/>
              <a:gd name="connsiteX15" fmla="*/ 386255 w 1253358"/>
              <a:gd name="connsiteY15" fmla="*/ 407276 h 935421"/>
              <a:gd name="connsiteX16" fmla="*/ 575441 w 1253358"/>
              <a:gd name="connsiteY16" fmla="*/ 391511 h 935421"/>
              <a:gd name="connsiteX17" fmla="*/ 606972 w 1253358"/>
              <a:gd name="connsiteY17" fmla="*/ 549166 h 935421"/>
              <a:gd name="connsiteX18" fmla="*/ 717331 w 1253358"/>
              <a:gd name="connsiteY18" fmla="*/ 643759 h 935421"/>
              <a:gd name="connsiteX19" fmla="*/ 717331 w 1253358"/>
              <a:gd name="connsiteY19" fmla="*/ 533400 h 935421"/>
              <a:gd name="connsiteX20" fmla="*/ 811924 w 1253358"/>
              <a:gd name="connsiteY20" fmla="*/ 643759 h 935421"/>
              <a:gd name="connsiteX21" fmla="*/ 1032641 w 1253358"/>
              <a:gd name="connsiteY21" fmla="*/ 691056 h 935421"/>
              <a:gd name="connsiteX22" fmla="*/ 1001110 w 1253358"/>
              <a:gd name="connsiteY22" fmla="*/ 801414 h 935421"/>
              <a:gd name="connsiteX23" fmla="*/ 1048407 w 1253358"/>
              <a:gd name="connsiteY23" fmla="*/ 896007 h 935421"/>
              <a:gd name="connsiteX24" fmla="*/ 1111469 w 1253358"/>
              <a:gd name="connsiteY24" fmla="*/ 911773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3358" h="935421">
                <a:moveTo>
                  <a:pt x="1111469" y="911773"/>
                </a:moveTo>
                <a:cubicBezTo>
                  <a:pt x="1140372" y="888125"/>
                  <a:pt x="1203434" y="817180"/>
                  <a:pt x="1221827" y="754118"/>
                </a:cubicBezTo>
                <a:cubicBezTo>
                  <a:pt x="1240220" y="691056"/>
                  <a:pt x="1253358" y="617483"/>
                  <a:pt x="1221827" y="533400"/>
                </a:cubicBezTo>
                <a:cubicBezTo>
                  <a:pt x="1190296" y="449317"/>
                  <a:pt x="1085193" y="323193"/>
                  <a:pt x="1032641" y="249621"/>
                </a:cubicBezTo>
                <a:cubicBezTo>
                  <a:pt x="980089" y="176049"/>
                  <a:pt x="959069" y="131380"/>
                  <a:pt x="906517" y="91966"/>
                </a:cubicBezTo>
                <a:cubicBezTo>
                  <a:pt x="853965" y="52552"/>
                  <a:pt x="796158" y="26276"/>
                  <a:pt x="717331" y="13138"/>
                </a:cubicBezTo>
                <a:cubicBezTo>
                  <a:pt x="638504" y="0"/>
                  <a:pt x="507124" y="7883"/>
                  <a:pt x="433552" y="13138"/>
                </a:cubicBezTo>
                <a:cubicBezTo>
                  <a:pt x="359980" y="18393"/>
                  <a:pt x="315310" y="21021"/>
                  <a:pt x="275896" y="44669"/>
                </a:cubicBezTo>
                <a:cubicBezTo>
                  <a:pt x="236482" y="68317"/>
                  <a:pt x="220717" y="110359"/>
                  <a:pt x="197069" y="155028"/>
                </a:cubicBezTo>
                <a:cubicBezTo>
                  <a:pt x="173421" y="199697"/>
                  <a:pt x="160283" y="273269"/>
                  <a:pt x="134007" y="312683"/>
                </a:cubicBezTo>
                <a:cubicBezTo>
                  <a:pt x="107731" y="352097"/>
                  <a:pt x="60435" y="365235"/>
                  <a:pt x="39414" y="391511"/>
                </a:cubicBezTo>
                <a:cubicBezTo>
                  <a:pt x="18393" y="417787"/>
                  <a:pt x="7883" y="430924"/>
                  <a:pt x="7883" y="470338"/>
                </a:cubicBezTo>
                <a:cubicBezTo>
                  <a:pt x="7883" y="509752"/>
                  <a:pt x="0" y="609601"/>
                  <a:pt x="39414" y="627994"/>
                </a:cubicBezTo>
                <a:cubicBezTo>
                  <a:pt x="78828" y="646387"/>
                  <a:pt x="202324" y="609600"/>
                  <a:pt x="244365" y="580697"/>
                </a:cubicBezTo>
                <a:cubicBezTo>
                  <a:pt x="286406" y="551794"/>
                  <a:pt x="268014" y="483476"/>
                  <a:pt x="291662" y="454573"/>
                </a:cubicBezTo>
                <a:cubicBezTo>
                  <a:pt x="315310" y="425670"/>
                  <a:pt x="338959" y="417786"/>
                  <a:pt x="386255" y="407276"/>
                </a:cubicBezTo>
                <a:cubicBezTo>
                  <a:pt x="433551" y="396766"/>
                  <a:pt x="538655" y="367863"/>
                  <a:pt x="575441" y="391511"/>
                </a:cubicBezTo>
                <a:cubicBezTo>
                  <a:pt x="612227" y="415159"/>
                  <a:pt x="583324" y="507125"/>
                  <a:pt x="606972" y="549166"/>
                </a:cubicBezTo>
                <a:cubicBezTo>
                  <a:pt x="630620" y="591207"/>
                  <a:pt x="698938" y="646387"/>
                  <a:pt x="717331" y="643759"/>
                </a:cubicBezTo>
                <a:cubicBezTo>
                  <a:pt x="735724" y="641131"/>
                  <a:pt x="701566" y="533400"/>
                  <a:pt x="717331" y="533400"/>
                </a:cubicBezTo>
                <a:cubicBezTo>
                  <a:pt x="733096" y="533400"/>
                  <a:pt x="759372" y="617483"/>
                  <a:pt x="811924" y="643759"/>
                </a:cubicBezTo>
                <a:cubicBezTo>
                  <a:pt x="864476" y="670035"/>
                  <a:pt x="1001110" y="664780"/>
                  <a:pt x="1032641" y="691056"/>
                </a:cubicBezTo>
                <a:cubicBezTo>
                  <a:pt x="1064172" y="717332"/>
                  <a:pt x="998482" y="767256"/>
                  <a:pt x="1001110" y="801414"/>
                </a:cubicBezTo>
                <a:cubicBezTo>
                  <a:pt x="1003738" y="835573"/>
                  <a:pt x="1037897" y="877614"/>
                  <a:pt x="1048407" y="896007"/>
                </a:cubicBezTo>
                <a:cubicBezTo>
                  <a:pt x="1058917" y="914400"/>
                  <a:pt x="1082566" y="935421"/>
                  <a:pt x="1111469" y="91177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800600" y="2362200"/>
            <a:ext cx="446048" cy="16002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5-Point Star 17"/>
          <p:cNvSpPr/>
          <p:nvPr/>
        </p:nvSpPr>
        <p:spPr>
          <a:xfrm>
            <a:off x="4419600" y="19812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0" y="5181600"/>
            <a:ext cx="3108543"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3: </a:t>
            </a:r>
            <a:r>
              <a:rPr lang="en-US" sz="2800" b="1" spc="-150" dirty="0">
                <a:solidFill>
                  <a:srgbClr val="0070C0"/>
                </a:solidFill>
              </a:rPr>
              <a:t> </a:t>
            </a:r>
            <a:r>
              <a:rPr lang="en-US" sz="2800" b="1" spc="-150" dirty="0" smtClean="0">
                <a:solidFill>
                  <a:srgbClr val="0070C0"/>
                </a:solidFill>
              </a:rPr>
              <a:t>into Europe</a:t>
            </a:r>
          </a:p>
        </p:txBody>
      </p:sp>
      <p:sp useBgFill="1">
        <p:nvSpPr>
          <p:cNvPr id="17" name="TextBox 16"/>
          <p:cNvSpPr txBox="1"/>
          <p:nvPr/>
        </p:nvSpPr>
        <p:spPr>
          <a:xfrm>
            <a:off x="0" y="990600"/>
            <a:ext cx="9144000" cy="838200"/>
          </a:xfrm>
          <a:prstGeom prst="rect">
            <a:avLst/>
          </a:prstGeom>
          <a:ln w="76200">
            <a:noFill/>
          </a:ln>
        </p:spPr>
        <p:txBody>
          <a:bodyPr wrap="square" rtlCol="0">
            <a:spAutoFit/>
          </a:bodyPr>
          <a:lstStyle/>
          <a:p>
            <a:pPr algn="ctr"/>
            <a:r>
              <a:rPr lang="en-US" sz="4800" b="1" dirty="0" smtClean="0">
                <a:solidFill>
                  <a:srgbClr val="0070C0"/>
                </a:solidFill>
                <a:effectLst>
                  <a:outerShdw dist="50800" dir="7200000" algn="ctr" rotWithShape="0">
                    <a:schemeClr val="tx1"/>
                  </a:outerShdw>
                </a:effectLst>
              </a:rPr>
              <a:t>Meet a French Homo </a:t>
            </a:r>
            <a:r>
              <a:rPr lang="en-US" sz="4800" b="1" dirty="0" err="1" smtClean="0">
                <a:solidFill>
                  <a:srgbClr val="0070C0"/>
                </a:solidFill>
                <a:effectLst>
                  <a:outerShdw dist="50800" dir="7200000" algn="ctr" rotWithShape="0">
                    <a:schemeClr val="tx1"/>
                  </a:outerShdw>
                </a:effectLst>
              </a:rPr>
              <a:t>sapien</a:t>
            </a:r>
            <a:r>
              <a:rPr lang="en-US" sz="4800" b="1" dirty="0" smtClean="0">
                <a:solidFill>
                  <a:srgbClr val="0070C0"/>
                </a:solidFill>
                <a:effectLst>
                  <a:outerShdw dist="50800" dir="7200000" algn="ctr" rotWithShape="0">
                    <a:schemeClr val="tx1"/>
                  </a:outerShdw>
                </a:effectLst>
              </a:rPr>
              <a:t>!</a:t>
            </a:r>
          </a:p>
        </p:txBody>
      </p:sp>
      <p:sp useBgFill="1">
        <p:nvSpPr>
          <p:cNvPr id="20" name="TextBox 19"/>
          <p:cNvSpPr txBox="1"/>
          <p:nvPr/>
        </p:nvSpPr>
        <p:spPr>
          <a:xfrm>
            <a:off x="3962400" y="5029201"/>
            <a:ext cx="5181600" cy="769441"/>
          </a:xfrm>
          <a:prstGeom prst="rect">
            <a:avLst/>
          </a:prstGeom>
          <a:ln w="76200">
            <a:noFill/>
          </a:ln>
        </p:spPr>
        <p:txBody>
          <a:bodyPr wrap="square" rtlCol="0">
            <a:spAutoFit/>
          </a:bodyPr>
          <a:lstStyle/>
          <a:p>
            <a:pPr algn="ctr"/>
            <a:r>
              <a:rPr lang="en-US" sz="4400" b="1" dirty="0" smtClean="0">
                <a:solidFill>
                  <a:srgbClr val="0070C0"/>
                </a:solidFill>
                <a:effectLst>
                  <a:outerShdw dist="50800" dir="7200000" algn="ctr" rotWithShape="0">
                    <a:schemeClr val="tx1"/>
                  </a:outerShdw>
                </a:effectLst>
              </a:rPr>
              <a:t>Cro-Magnon Man</a:t>
            </a:r>
          </a:p>
        </p:txBody>
      </p:sp>
      <p:pic>
        <p:nvPicPr>
          <p:cNvPr id="19" name="Picture 18" descr="pre-his-man1.3.JPG"/>
          <p:cNvPicPr>
            <a:picLocks noChangeAspect="1"/>
          </p:cNvPicPr>
          <p:nvPr/>
        </p:nvPicPr>
        <p:blipFill>
          <a:blip r:embed="rId10" cstate="print"/>
          <a:stretch>
            <a:fillRect/>
          </a:stretch>
        </p:blipFill>
        <p:spPr>
          <a:xfrm>
            <a:off x="152400" y="3124201"/>
            <a:ext cx="3741462" cy="3581399"/>
          </a:xfrm>
          <a:prstGeom prst="rect">
            <a:avLst/>
          </a:prstGeom>
          <a:ln w="50800">
            <a:solidFill>
              <a:schemeClr val="tx1"/>
            </a:solidFill>
          </a:ln>
        </p:spPr>
      </p:pic>
      <p:grpSp>
        <p:nvGrpSpPr>
          <p:cNvPr id="41" name="Group 40"/>
          <p:cNvGrpSpPr/>
          <p:nvPr/>
        </p:nvGrpSpPr>
        <p:grpSpPr>
          <a:xfrm>
            <a:off x="1311950" y="3836434"/>
            <a:ext cx="1536141" cy="2142459"/>
            <a:chOff x="1311950" y="3836434"/>
            <a:chExt cx="1536141" cy="2142459"/>
          </a:xfrm>
        </p:grpSpPr>
        <p:pic>
          <p:nvPicPr>
            <p:cNvPr id="1026" name="Picture 2"/>
            <p:cNvPicPr>
              <a:picLocks noChangeAspect="1" noChangeArrowheads="1"/>
            </p:cNvPicPr>
            <p:nvPr/>
          </p:nvPicPr>
          <p:blipFill>
            <a:blip r:embed="rId11"/>
            <a:srcRect/>
            <a:stretch>
              <a:fillRect/>
            </a:stretch>
          </p:blipFill>
          <p:spPr bwMode="auto">
            <a:xfrm rot="444955">
              <a:off x="1311950" y="3836434"/>
              <a:ext cx="1536141" cy="2016463"/>
            </a:xfrm>
            <a:prstGeom prst="rect">
              <a:avLst/>
            </a:prstGeom>
            <a:noFill/>
            <a:ln w="9525">
              <a:noFill/>
              <a:miter lim="800000"/>
              <a:headEnd/>
              <a:tailEnd/>
            </a:ln>
            <a:effectLst/>
          </p:spPr>
        </p:pic>
        <p:sp>
          <p:nvSpPr>
            <p:cNvPr id="40" name="Freeform 39"/>
            <p:cNvSpPr/>
            <p:nvPr/>
          </p:nvSpPr>
          <p:spPr>
            <a:xfrm>
              <a:off x="1386038" y="5476775"/>
              <a:ext cx="1310639" cy="502118"/>
            </a:xfrm>
            <a:custGeom>
              <a:avLst/>
              <a:gdLst>
                <a:gd name="connsiteX0" fmla="*/ 1742173 w 2975810"/>
                <a:gd name="connsiteY0" fmla="*/ 0 h 502118"/>
                <a:gd name="connsiteX1" fmla="*/ 1819175 w 2975810"/>
                <a:gd name="connsiteY1" fmla="*/ 173254 h 502118"/>
                <a:gd name="connsiteX2" fmla="*/ 2098308 w 2975810"/>
                <a:gd name="connsiteY2" fmla="*/ 288758 h 502118"/>
                <a:gd name="connsiteX3" fmla="*/ 2425567 w 2975810"/>
                <a:gd name="connsiteY3" fmla="*/ 288758 h 502118"/>
                <a:gd name="connsiteX4" fmla="*/ 2675824 w 2975810"/>
                <a:gd name="connsiteY4" fmla="*/ 173254 h 502118"/>
                <a:gd name="connsiteX5" fmla="*/ 2772076 w 2975810"/>
                <a:gd name="connsiteY5" fmla="*/ 144379 h 502118"/>
                <a:gd name="connsiteX6" fmla="*/ 2858704 w 2975810"/>
                <a:gd name="connsiteY6" fmla="*/ 144379 h 502118"/>
                <a:gd name="connsiteX7" fmla="*/ 2945331 w 2975810"/>
                <a:gd name="connsiteY7" fmla="*/ 173254 h 502118"/>
                <a:gd name="connsiteX8" fmla="*/ 2926080 w 2975810"/>
                <a:gd name="connsiteY8" fmla="*/ 298383 h 502118"/>
                <a:gd name="connsiteX9" fmla="*/ 2646948 w 2975810"/>
                <a:gd name="connsiteY9" fmla="*/ 481263 h 502118"/>
                <a:gd name="connsiteX10" fmla="*/ 1896177 w 2975810"/>
                <a:gd name="connsiteY10" fmla="*/ 423511 h 502118"/>
                <a:gd name="connsiteX11" fmla="*/ 1665171 w 2975810"/>
                <a:gd name="connsiteY11" fmla="*/ 211756 h 502118"/>
                <a:gd name="connsiteX12" fmla="*/ 1722922 w 2975810"/>
                <a:gd name="connsiteY12" fmla="*/ 48126 h 502118"/>
                <a:gd name="connsiteX13" fmla="*/ 0 w 2975810"/>
                <a:gd name="connsiteY13" fmla="*/ 211756 h 502118"/>
                <a:gd name="connsiteX0" fmla="*/ 105878 w 1339515"/>
                <a:gd name="connsiteY0" fmla="*/ 0 h 502118"/>
                <a:gd name="connsiteX1" fmla="*/ 182880 w 1339515"/>
                <a:gd name="connsiteY1" fmla="*/ 173254 h 502118"/>
                <a:gd name="connsiteX2" fmla="*/ 462013 w 1339515"/>
                <a:gd name="connsiteY2" fmla="*/ 288758 h 502118"/>
                <a:gd name="connsiteX3" fmla="*/ 789272 w 1339515"/>
                <a:gd name="connsiteY3" fmla="*/ 288758 h 502118"/>
                <a:gd name="connsiteX4" fmla="*/ 1039529 w 1339515"/>
                <a:gd name="connsiteY4" fmla="*/ 173254 h 502118"/>
                <a:gd name="connsiteX5" fmla="*/ 1135781 w 1339515"/>
                <a:gd name="connsiteY5" fmla="*/ 144379 h 502118"/>
                <a:gd name="connsiteX6" fmla="*/ 1222409 w 1339515"/>
                <a:gd name="connsiteY6" fmla="*/ 144379 h 502118"/>
                <a:gd name="connsiteX7" fmla="*/ 1309036 w 1339515"/>
                <a:gd name="connsiteY7" fmla="*/ 173254 h 502118"/>
                <a:gd name="connsiteX8" fmla="*/ 1289785 w 1339515"/>
                <a:gd name="connsiteY8" fmla="*/ 298383 h 502118"/>
                <a:gd name="connsiteX9" fmla="*/ 1010653 w 1339515"/>
                <a:gd name="connsiteY9" fmla="*/ 481263 h 502118"/>
                <a:gd name="connsiteX10" fmla="*/ 259882 w 1339515"/>
                <a:gd name="connsiteY10" fmla="*/ 423511 h 502118"/>
                <a:gd name="connsiteX11" fmla="*/ 28876 w 1339515"/>
                <a:gd name="connsiteY11" fmla="*/ 211756 h 502118"/>
                <a:gd name="connsiteX12" fmla="*/ 86627 w 1339515"/>
                <a:gd name="connsiteY12" fmla="*/ 48126 h 502118"/>
                <a:gd name="connsiteX0" fmla="*/ 77002 w 1310639"/>
                <a:gd name="connsiteY0" fmla="*/ 0 h 502118"/>
                <a:gd name="connsiteX1" fmla="*/ 154004 w 1310639"/>
                <a:gd name="connsiteY1" fmla="*/ 173254 h 502118"/>
                <a:gd name="connsiteX2" fmla="*/ 433137 w 1310639"/>
                <a:gd name="connsiteY2" fmla="*/ 288758 h 502118"/>
                <a:gd name="connsiteX3" fmla="*/ 760396 w 1310639"/>
                <a:gd name="connsiteY3" fmla="*/ 288758 h 502118"/>
                <a:gd name="connsiteX4" fmla="*/ 1010653 w 1310639"/>
                <a:gd name="connsiteY4" fmla="*/ 173254 h 502118"/>
                <a:gd name="connsiteX5" fmla="*/ 1106905 w 1310639"/>
                <a:gd name="connsiteY5" fmla="*/ 144379 h 502118"/>
                <a:gd name="connsiteX6" fmla="*/ 1193533 w 1310639"/>
                <a:gd name="connsiteY6" fmla="*/ 144379 h 502118"/>
                <a:gd name="connsiteX7" fmla="*/ 1280160 w 1310639"/>
                <a:gd name="connsiteY7" fmla="*/ 173254 h 502118"/>
                <a:gd name="connsiteX8" fmla="*/ 1260909 w 1310639"/>
                <a:gd name="connsiteY8" fmla="*/ 298383 h 502118"/>
                <a:gd name="connsiteX9" fmla="*/ 981777 w 1310639"/>
                <a:gd name="connsiteY9" fmla="*/ 481263 h 502118"/>
                <a:gd name="connsiteX10" fmla="*/ 231006 w 1310639"/>
                <a:gd name="connsiteY10" fmla="*/ 423511 h 502118"/>
                <a:gd name="connsiteX11" fmla="*/ 0 w 1310639"/>
                <a:gd name="connsiteY11" fmla="*/ 211756 h 502118"/>
                <a:gd name="connsiteX0" fmla="*/ 77002 w 1310639"/>
                <a:gd name="connsiteY0" fmla="*/ 0 h 502118"/>
                <a:gd name="connsiteX1" fmla="*/ 154004 w 1310639"/>
                <a:gd name="connsiteY1" fmla="*/ 173254 h 502118"/>
                <a:gd name="connsiteX2" fmla="*/ 433137 w 1310639"/>
                <a:gd name="connsiteY2" fmla="*/ 288758 h 502118"/>
                <a:gd name="connsiteX3" fmla="*/ 760396 w 1310639"/>
                <a:gd name="connsiteY3" fmla="*/ 288758 h 502118"/>
                <a:gd name="connsiteX4" fmla="*/ 1010653 w 1310639"/>
                <a:gd name="connsiteY4" fmla="*/ 173254 h 502118"/>
                <a:gd name="connsiteX5" fmla="*/ 1106905 w 1310639"/>
                <a:gd name="connsiteY5" fmla="*/ 144379 h 502118"/>
                <a:gd name="connsiteX6" fmla="*/ 1193533 w 1310639"/>
                <a:gd name="connsiteY6" fmla="*/ 144379 h 502118"/>
                <a:gd name="connsiteX7" fmla="*/ 1280160 w 1310639"/>
                <a:gd name="connsiteY7" fmla="*/ 173254 h 502118"/>
                <a:gd name="connsiteX8" fmla="*/ 1260909 w 1310639"/>
                <a:gd name="connsiteY8" fmla="*/ 298383 h 502118"/>
                <a:gd name="connsiteX9" fmla="*/ 981777 w 1310639"/>
                <a:gd name="connsiteY9" fmla="*/ 481263 h 502118"/>
                <a:gd name="connsiteX10" fmla="*/ 231006 w 1310639"/>
                <a:gd name="connsiteY10" fmla="*/ 423511 h 502118"/>
                <a:gd name="connsiteX11" fmla="*/ 0 w 1310639"/>
                <a:gd name="connsiteY11" fmla="*/ 211756 h 502118"/>
                <a:gd name="connsiteX12" fmla="*/ 77002 w 1310639"/>
                <a:gd name="connsiteY12" fmla="*/ 0 h 50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0639" h="502118">
                  <a:moveTo>
                    <a:pt x="77002" y="0"/>
                  </a:moveTo>
                  <a:cubicBezTo>
                    <a:pt x="85825" y="62564"/>
                    <a:pt x="94648" y="125128"/>
                    <a:pt x="154004" y="173254"/>
                  </a:cubicBezTo>
                  <a:cubicBezTo>
                    <a:pt x="213360" y="221380"/>
                    <a:pt x="332072" y="269507"/>
                    <a:pt x="433137" y="288758"/>
                  </a:cubicBezTo>
                  <a:cubicBezTo>
                    <a:pt x="534202" y="308009"/>
                    <a:pt x="664143" y="308009"/>
                    <a:pt x="760396" y="288758"/>
                  </a:cubicBezTo>
                  <a:cubicBezTo>
                    <a:pt x="856649" y="269507"/>
                    <a:pt x="952902" y="197317"/>
                    <a:pt x="1010653" y="173254"/>
                  </a:cubicBezTo>
                  <a:cubicBezTo>
                    <a:pt x="1068404" y="149191"/>
                    <a:pt x="1076425" y="149191"/>
                    <a:pt x="1106905" y="144379"/>
                  </a:cubicBezTo>
                  <a:cubicBezTo>
                    <a:pt x="1137385" y="139567"/>
                    <a:pt x="1164657" y="139567"/>
                    <a:pt x="1193533" y="144379"/>
                  </a:cubicBezTo>
                  <a:cubicBezTo>
                    <a:pt x="1222409" y="149191"/>
                    <a:pt x="1268931" y="147587"/>
                    <a:pt x="1280160" y="173254"/>
                  </a:cubicBezTo>
                  <a:cubicBezTo>
                    <a:pt x="1291389" y="198921"/>
                    <a:pt x="1310639" y="247048"/>
                    <a:pt x="1260909" y="298383"/>
                  </a:cubicBezTo>
                  <a:cubicBezTo>
                    <a:pt x="1211179" y="349718"/>
                    <a:pt x="1153427" y="460408"/>
                    <a:pt x="981777" y="481263"/>
                  </a:cubicBezTo>
                  <a:cubicBezTo>
                    <a:pt x="810127" y="502118"/>
                    <a:pt x="394635" y="468429"/>
                    <a:pt x="231006" y="423511"/>
                  </a:cubicBezTo>
                  <a:cubicBezTo>
                    <a:pt x="67377" y="378593"/>
                    <a:pt x="28876" y="274320"/>
                    <a:pt x="0" y="211756"/>
                  </a:cubicBezTo>
                  <a:lnTo>
                    <a:pt x="77002" y="0"/>
                  </a:lnTo>
                  <a:close/>
                </a:path>
              </a:pathLst>
            </a:custGeom>
            <a:solidFill>
              <a:srgbClr val="3F1E03">
                <a:alpha val="83000"/>
              </a:srgbClr>
            </a:solidFill>
            <a:ln>
              <a:noFill/>
            </a:ln>
            <a:effectLst>
              <a:outerShdw blurRad="165100" dist="190500" dir="5400000" algn="ctr" rotWithShape="0">
                <a:srgbClr val="3F1E03"/>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2"/>
                                        </p:tgtEl>
                                      </p:cBhvr>
                                    </p:animEffect>
                                    <p:set>
                                      <p:cBhvr>
                                        <p:cTn id="7" dur="1" fill="hold">
                                          <p:stCondLst>
                                            <p:cond delay="999"/>
                                          </p:stCondLst>
                                        </p:cTn>
                                        <p:tgtEl>
                                          <p:spTgt spid="42"/>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left)">
                                      <p:cBhvr>
                                        <p:cTn id="11" dur="1000"/>
                                        <p:tgtEl>
                                          <p:spTgt spid="2051"/>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000"/>
                                        <p:tgtEl>
                                          <p:spTgt spid="24"/>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10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par>
                                <p:cTn id="45" presetID="49" presetClass="entr" presetSubtype="0" decel="100000" fill="hold" grpId="0" nodeType="withEffect">
                                  <p:stCondLst>
                                    <p:cond delay="50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360"/>
                                          </p:val>
                                        </p:tav>
                                        <p:tav tm="100000">
                                          <p:val>
                                            <p:fltVal val="0"/>
                                          </p:val>
                                        </p:tav>
                                      </p:tavLst>
                                    </p:anim>
                                    <p:animEffect transition="in" filter="fade">
                                      <p:cBhvr>
                                        <p:cTn id="50" dur="1000"/>
                                        <p:tgtEl>
                                          <p:spTgt spid="18"/>
                                        </p:tgtEl>
                                      </p:cBhvr>
                                    </p:animEffect>
                                  </p:childTnLst>
                                </p:cTn>
                              </p:par>
                              <p:par>
                                <p:cTn id="51" presetID="10" presetClass="exit" presetSubtype="0" fill="hold" nodeType="withEffect">
                                  <p:stCondLst>
                                    <p:cond delay="500"/>
                                  </p:stCondLst>
                                  <p:childTnLst>
                                    <p:animEffect transition="out" filter="fade">
                                      <p:cBhvr>
                                        <p:cTn id="52" dur="1000"/>
                                        <p:tgtEl>
                                          <p:spTgt spid="11"/>
                                        </p:tgtEl>
                                      </p:cBhvr>
                                    </p:animEffect>
                                    <p:set>
                                      <p:cBhvr>
                                        <p:cTn id="53" dur="1" fill="hold">
                                          <p:stCondLst>
                                            <p:cond delay="999"/>
                                          </p:stCondLst>
                                        </p:cTn>
                                        <p:tgtEl>
                                          <p:spTgt spid="11"/>
                                        </p:tgtEl>
                                        <p:attrNameLst>
                                          <p:attrName>style.visibility</p:attrName>
                                        </p:attrNameLst>
                                      </p:cBhvr>
                                      <p:to>
                                        <p:strVal val="hidden"/>
                                      </p:to>
                                    </p:set>
                                  </p:childTnLst>
                                </p:cTn>
                              </p:par>
                              <p:par>
                                <p:cTn id="54" presetID="10" presetClass="exit" presetSubtype="0" fill="hold" grpId="0" nodeType="withEffect">
                                  <p:stCondLst>
                                    <p:cond delay="500"/>
                                  </p:stCondLst>
                                  <p:childTnLst>
                                    <p:animEffect transition="out" filter="fade">
                                      <p:cBhvr>
                                        <p:cTn id="55" dur="1000"/>
                                        <p:tgtEl>
                                          <p:spTgt spid="16"/>
                                        </p:tgtEl>
                                      </p:cBhvr>
                                    </p:animEffect>
                                    <p:set>
                                      <p:cBhvr>
                                        <p:cTn id="56" dur="1" fill="hold">
                                          <p:stCondLst>
                                            <p:cond delay="999"/>
                                          </p:stCondLst>
                                        </p:cTn>
                                        <p:tgtEl>
                                          <p:spTgt spid="16"/>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7"/>
                                        </p:tgtEl>
                                      </p:cBhvr>
                                    </p:animEffect>
                                    <p:set>
                                      <p:cBhvr>
                                        <p:cTn id="65" dur="1" fill="hold">
                                          <p:stCondLst>
                                            <p:cond delay="999"/>
                                          </p:stCondLst>
                                        </p:cTn>
                                        <p:tgtEl>
                                          <p:spTgt spid="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1000" fill="hold"/>
                                        <p:tgtEl>
                                          <p:spTgt spid="17"/>
                                        </p:tgtEl>
                                        <p:attrNameLst>
                                          <p:attrName>ppt_w</p:attrName>
                                        </p:attrNameLst>
                                      </p:cBhvr>
                                      <p:tavLst>
                                        <p:tav tm="0">
                                          <p:val>
                                            <p:fltVal val="0"/>
                                          </p:val>
                                        </p:tav>
                                        <p:tav tm="100000">
                                          <p:val>
                                            <p:strVal val="#ppt_w"/>
                                          </p:val>
                                        </p:tav>
                                      </p:tavLst>
                                    </p:anim>
                                    <p:anim calcmode="lin" valueType="num">
                                      <p:cBhvr>
                                        <p:cTn id="71" dur="1000" fill="hold"/>
                                        <p:tgtEl>
                                          <p:spTgt spid="17"/>
                                        </p:tgtEl>
                                        <p:attrNameLst>
                                          <p:attrName>ppt_h</p:attrName>
                                        </p:attrNameLst>
                                      </p:cBhvr>
                                      <p:tavLst>
                                        <p:tav tm="0">
                                          <p:val>
                                            <p:fltVal val="0"/>
                                          </p:val>
                                        </p:tav>
                                        <p:tav tm="100000">
                                          <p:val>
                                            <p:strVal val="#ppt_h"/>
                                          </p:val>
                                        </p:tav>
                                      </p:tavLst>
                                    </p:anim>
                                    <p:animEffect transition="in" filter="fade">
                                      <p:cBhvr>
                                        <p:cTn id="72" dur="1000"/>
                                        <p:tgtEl>
                                          <p:spTgt spid="17"/>
                                        </p:tgtEl>
                                      </p:cBhvr>
                                    </p:animEffect>
                                  </p:childTnLst>
                                </p:cTn>
                              </p:par>
                              <p:par>
                                <p:cTn id="73" presetID="10" presetClass="exit" presetSubtype="0" fill="hold" grpId="1" nodeType="withEffect">
                                  <p:stCondLst>
                                    <p:cond delay="0"/>
                                  </p:stCondLst>
                                  <p:childTnLst>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3"/>
                                        </p:tgtEl>
                                      </p:cBhvr>
                                    </p:animEffect>
                                    <p:set>
                                      <p:cBhvr>
                                        <p:cTn id="78" dur="1" fill="hold">
                                          <p:stCondLst>
                                            <p:cond delay="999"/>
                                          </p:stCondLst>
                                        </p:cTn>
                                        <p:tgtEl>
                                          <p:spTgt spid="13"/>
                                        </p:tgtEl>
                                        <p:attrNameLst>
                                          <p:attrName>style.visibility</p:attrName>
                                        </p:attrNameLst>
                                      </p:cBhvr>
                                      <p:to>
                                        <p:strVal val="hidden"/>
                                      </p:to>
                                    </p:se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childTnLst>
                                </p:cTn>
                              </p:par>
                              <p:par>
                                <p:cTn id="83" presetID="10" presetClass="entr" presetSubtype="0"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10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xit" presetSubtype="0" fill="hold" nodeType="clickEffect">
                                  <p:stCondLst>
                                    <p:cond delay="0"/>
                                  </p:stCondLst>
                                  <p:childTnLst>
                                    <p:animEffect transition="out" filter="dissolve">
                                      <p:cBhvr>
                                        <p:cTn id="89" dur="2000"/>
                                        <p:tgtEl>
                                          <p:spTgt spid="41"/>
                                        </p:tgtEl>
                                      </p:cBhvr>
                                    </p:animEffect>
                                    <p:set>
                                      <p:cBhvr>
                                        <p:cTn id="90" dur="1" fill="hold">
                                          <p:stCondLst>
                                            <p:cond delay="1999"/>
                                          </p:stCondLst>
                                        </p:cTn>
                                        <p:tgtEl>
                                          <p:spTgt spid="41"/>
                                        </p:tgtEl>
                                        <p:attrNameLst>
                                          <p:attrName>style.visibility</p:attrName>
                                        </p:attrNameLst>
                                      </p:cBhvr>
                                      <p:to>
                                        <p:strVal val="hidden"/>
                                      </p:to>
                                    </p:set>
                                  </p:childTnLst>
                                </p:cTn>
                              </p:par>
                              <p:par>
                                <p:cTn id="91" presetID="22" presetClass="entr" presetSubtype="8"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left)">
                                      <p:cBhvr>
                                        <p:cTn id="9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9" grpId="0" animBg="1"/>
      <p:bldP spid="9" grpId="1" animBg="1"/>
      <p:bldP spid="7" grpId="0" animBg="1"/>
      <p:bldP spid="7" grpId="1" animBg="1"/>
      <p:bldP spid="8" grpId="0" animBg="1"/>
      <p:bldP spid="8" grpId="1" animBg="1"/>
      <p:bldP spid="13" grpId="0" animBg="1"/>
      <p:bldP spid="13" grpId="1" animBg="1"/>
      <p:bldP spid="16" grpId="0" animBg="1"/>
      <p:bldP spid="16" grpId="1" animBg="1"/>
      <p:bldP spid="12" grpId="0" animBg="1"/>
      <p:bldP spid="14" grpId="0" animBg="1"/>
      <p:bldP spid="14" grpId="1" animBg="1"/>
      <p:bldP spid="18" grpId="0" animBg="1"/>
      <p:bldP spid="24" grpId="0" animBg="1"/>
      <p:bldP spid="17" grpId="0" animBg="1"/>
      <p:bldP spid="2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descr="Restoration of a Columbian mammoth"/>
          <p:cNvPicPr>
            <a:picLocks noChangeAspect="1" noChangeArrowheads="1"/>
          </p:cNvPicPr>
          <p:nvPr/>
        </p:nvPicPr>
        <p:blipFill>
          <a:blip r:embed="rId2" cstate="print"/>
          <a:srcRect/>
          <a:stretch>
            <a:fillRect/>
          </a:stretch>
        </p:blipFill>
        <p:spPr bwMode="auto">
          <a:xfrm>
            <a:off x="76200" y="3050445"/>
            <a:ext cx="2590800" cy="3350355"/>
          </a:xfrm>
          <a:prstGeom prst="rect">
            <a:avLst/>
          </a:prstGeom>
          <a:noFill/>
        </p:spPr>
      </p:pic>
      <p:sp>
        <p:nvSpPr>
          <p:cNvPr id="20" name="TextBox 3"/>
          <p:cNvSpPr txBox="1">
            <a:spLocks noChangeArrowheads="1"/>
          </p:cNvSpPr>
          <p:nvPr/>
        </p:nvSpPr>
        <p:spPr bwMode="auto">
          <a:xfrm>
            <a:off x="0" y="-76200"/>
            <a:ext cx="9144000" cy="923330"/>
          </a:xfrm>
          <a:prstGeom prst="rect">
            <a:avLst/>
          </a:prstGeom>
          <a:noFill/>
          <a:ln w="9525">
            <a:noFill/>
            <a:miter lim="800000"/>
            <a:headEnd/>
            <a:tailEnd/>
          </a:ln>
        </p:spPr>
        <p:txBody>
          <a:bodyPr wrap="square">
            <a:spAutoFit/>
          </a:bodyPr>
          <a:lstStyle/>
          <a:p>
            <a:pPr algn="ctr">
              <a:defRPr/>
            </a:pPr>
            <a:r>
              <a:rPr lang="en-US" sz="5400" b="1" dirty="0" smtClean="0">
                <a:solidFill>
                  <a:srgbClr val="0070C0"/>
                </a:solidFill>
                <a:effectLst>
                  <a:outerShdw blurRad="50800" dist="50800" dir="5400000" algn="ctr" rotWithShape="0">
                    <a:schemeClr val="tx1"/>
                  </a:outerShdw>
                </a:effectLst>
                <a:latin typeface="Calibri" pitchFamily="34" charset="0"/>
              </a:rPr>
              <a:t>Don’t Forget the Field Trip!</a:t>
            </a:r>
            <a:endParaRPr lang="en-US" sz="5400" b="1" dirty="0">
              <a:solidFill>
                <a:srgbClr val="0070C0"/>
              </a:solidFill>
              <a:effectLst>
                <a:outerShdw blurRad="50800" dist="50800" dir="5400000" algn="ctr" rotWithShape="0">
                  <a:schemeClr val="tx1"/>
                </a:outerShdw>
              </a:effectLst>
              <a:latin typeface="Calibri" pitchFamily="34" charset="0"/>
            </a:endParaRPr>
          </a:p>
        </p:txBody>
      </p:sp>
      <p:sp>
        <p:nvSpPr>
          <p:cNvPr id="19" name="TextBox 18"/>
          <p:cNvSpPr txBox="1"/>
          <p:nvPr/>
        </p:nvSpPr>
        <p:spPr>
          <a:xfrm>
            <a:off x="0" y="953155"/>
            <a:ext cx="9144000" cy="5878532"/>
          </a:xfrm>
          <a:prstGeom prst="rect">
            <a:avLst/>
          </a:prstGeom>
          <a:noFill/>
        </p:spPr>
        <p:txBody>
          <a:bodyPr wrap="square" rtlCol="0">
            <a:spAutoFit/>
          </a:bodyPr>
          <a:lstStyle/>
          <a:p>
            <a:r>
              <a:rPr lang="en-US" sz="2400" b="1" dirty="0" smtClean="0"/>
              <a:t>     </a:t>
            </a:r>
            <a:r>
              <a:rPr lang="en-US" sz="3600" dirty="0" err="1" smtClean="0"/>
              <a:t>Gault</a:t>
            </a:r>
            <a:r>
              <a:rPr lang="en-US" sz="3600" dirty="0" smtClean="0"/>
              <a:t> Archeological Site </a:t>
            </a:r>
          </a:p>
          <a:p>
            <a:r>
              <a:rPr lang="en-US" sz="3600" dirty="0" smtClean="0"/>
              <a:t>     &amp;  Waco Mammoth </a:t>
            </a:r>
          </a:p>
          <a:p>
            <a:r>
              <a:rPr lang="en-US" sz="3600" dirty="0" smtClean="0"/>
              <a:t>      National Monument</a:t>
            </a:r>
          </a:p>
          <a:p>
            <a:endParaRPr lang="en-US" sz="3200" b="1" dirty="0" smtClean="0"/>
          </a:p>
          <a:p>
            <a:r>
              <a:rPr lang="en-US" sz="2800" b="1" dirty="0" smtClean="0">
                <a:latin typeface="Tempus Sans ITC" pitchFamily="82" charset="0"/>
              </a:rPr>
              <a:t>			</a:t>
            </a:r>
            <a:r>
              <a:rPr lang="en-US" sz="3600" b="1" dirty="0" smtClean="0">
                <a:latin typeface="Tempus Sans ITC" pitchFamily="82" charset="0"/>
              </a:rPr>
              <a:t>Thursday</a:t>
            </a:r>
          </a:p>
          <a:p>
            <a:r>
              <a:rPr lang="en-US" sz="3600" b="1" dirty="0" smtClean="0">
                <a:latin typeface="Tempus Sans ITC" pitchFamily="82" charset="0"/>
              </a:rPr>
              <a:t>			  Nov 3</a:t>
            </a:r>
          </a:p>
          <a:p>
            <a:r>
              <a:rPr lang="en-US" sz="3600" b="1" dirty="0" smtClean="0">
                <a:latin typeface="Tempus Sans ITC" pitchFamily="82" charset="0"/>
              </a:rPr>
              <a:t>	  		8:30-5:00</a:t>
            </a:r>
          </a:p>
          <a:p>
            <a:endParaRPr lang="en-US" sz="3600" b="1" dirty="0" smtClean="0">
              <a:latin typeface="Tempus Sans ITC" pitchFamily="82" charset="0"/>
            </a:endParaRPr>
          </a:p>
          <a:p>
            <a:endParaRPr lang="en-US" sz="3600" b="1" dirty="0" smtClean="0">
              <a:latin typeface="Tempus Sans ITC" pitchFamily="82" charset="0"/>
            </a:endParaRPr>
          </a:p>
          <a:p>
            <a:endParaRPr lang="en-US" sz="2800" b="1" dirty="0" smtClean="0">
              <a:latin typeface="Tempus Sans ITC" pitchFamily="82" charset="0"/>
            </a:endParaRPr>
          </a:p>
          <a:p>
            <a:r>
              <a:rPr lang="en-US" sz="2400" b="1" dirty="0" smtClean="0"/>
              <a:t>  sign up: </a:t>
            </a:r>
            <a:r>
              <a:rPr lang="en-US" sz="2400" b="1" dirty="0" smtClean="0">
                <a:hlinkClick r:id="rId3"/>
              </a:rPr>
              <a:t>http://www.senioruniv.org</a:t>
            </a:r>
            <a:r>
              <a:rPr lang="en-US" sz="2800" b="1" dirty="0" smtClean="0">
                <a:hlinkClick r:id="rId3"/>
              </a:rPr>
              <a:t>/</a:t>
            </a:r>
            <a:endParaRPr lang="en-US" sz="2800" b="1" dirty="0" smtClean="0"/>
          </a:p>
        </p:txBody>
      </p:sp>
      <p:grpSp>
        <p:nvGrpSpPr>
          <p:cNvPr id="18" name="Group 17"/>
          <p:cNvGrpSpPr>
            <a:grpSpLocks noChangeAspect="1"/>
          </p:cNvGrpSpPr>
          <p:nvPr/>
        </p:nvGrpSpPr>
        <p:grpSpPr>
          <a:xfrm>
            <a:off x="5105400" y="1024647"/>
            <a:ext cx="3886200" cy="5680953"/>
            <a:chOff x="5029200" y="1143000"/>
            <a:chExt cx="3581400" cy="5257800"/>
          </a:xfrm>
        </p:grpSpPr>
        <p:grpSp>
          <p:nvGrpSpPr>
            <p:cNvPr id="2" name="Group 1"/>
            <p:cNvGrpSpPr>
              <a:grpSpLocks noChangeAspect="1"/>
            </p:cNvGrpSpPr>
            <p:nvPr/>
          </p:nvGrpSpPr>
          <p:grpSpPr>
            <a:xfrm>
              <a:off x="5029200" y="1143000"/>
              <a:ext cx="3581400" cy="5257800"/>
              <a:chOff x="1123332" y="1076141"/>
              <a:chExt cx="5151296" cy="5902342"/>
            </a:xfrm>
          </p:grpSpPr>
          <p:pic>
            <p:nvPicPr>
              <p:cNvPr id="3" name="Picture 2"/>
              <p:cNvPicPr>
                <a:picLocks noChangeAspect="1" noChangeArrowheads="1"/>
              </p:cNvPicPr>
              <p:nvPr/>
            </p:nvPicPr>
            <p:blipFill>
              <a:blip r:embed="rId4" cstate="print"/>
              <a:srcRect l="48935" t="11758" r="23317" b="31692"/>
              <a:stretch>
                <a:fillRect/>
              </a:stretch>
            </p:blipFill>
            <p:spPr bwMode="auto">
              <a:xfrm>
                <a:off x="1123332" y="1076141"/>
                <a:ext cx="5151296" cy="5902342"/>
              </a:xfrm>
              <a:prstGeom prst="rect">
                <a:avLst/>
              </a:prstGeom>
              <a:noFill/>
              <a:ln w="50800">
                <a:solidFill>
                  <a:schemeClr val="tx1"/>
                </a:solidFill>
                <a:miter lim="800000"/>
                <a:headEnd/>
                <a:tailEnd/>
              </a:ln>
              <a:effectLst/>
            </p:spPr>
          </p:pic>
          <p:sp>
            <p:nvSpPr>
              <p:cNvPr id="7" name="Rectangle 6"/>
              <p:cNvSpPr/>
              <p:nvPr/>
            </p:nvSpPr>
            <p:spPr>
              <a:xfrm>
                <a:off x="3429000" y="1752600"/>
                <a:ext cx="1917192"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34000" y="16002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50501" y="5961827"/>
                <a:ext cx="1751349" cy="315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60778" y="6229509"/>
                <a:ext cx="228600" cy="22859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1" y="4876800"/>
                <a:ext cx="1917192" cy="5333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29000" y="50292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6324600" y="5486400"/>
              <a:ext cx="1159292" cy="307777"/>
            </a:xfrm>
            <a:prstGeom prst="rect">
              <a:avLst/>
            </a:prstGeom>
            <a:noFill/>
          </p:spPr>
          <p:txBody>
            <a:bodyPr wrap="none" rtlCol="0">
              <a:spAutoFit/>
            </a:bodyPr>
            <a:lstStyle/>
            <a:p>
              <a:r>
                <a:rPr lang="en-US" sz="1400" dirty="0" smtClean="0">
                  <a:solidFill>
                    <a:schemeClr val="bg1"/>
                  </a:solidFill>
                  <a:latin typeface="Arial" pitchFamily="34" charset="0"/>
                  <a:cs typeface="Arial" pitchFamily="34" charset="0"/>
                </a:rPr>
                <a:t>Georgetown</a:t>
              </a:r>
              <a:endParaRPr lang="en-US" sz="1400" dirty="0">
                <a:solidFill>
                  <a:schemeClr val="bg1"/>
                </a:solidFill>
                <a:latin typeface="Arial" pitchFamily="34" charset="0"/>
                <a:cs typeface="Arial" pitchFamily="34" charset="0"/>
              </a:endParaRPr>
            </a:p>
          </p:txBody>
        </p:sp>
        <p:pic>
          <p:nvPicPr>
            <p:cNvPr id="16" name="Picture 2"/>
            <p:cNvPicPr>
              <a:picLocks noChangeAspect="1" noChangeArrowheads="1"/>
            </p:cNvPicPr>
            <p:nvPr/>
          </p:nvPicPr>
          <p:blipFill>
            <a:blip r:embed="rId5"/>
            <a:srcRect l="31552" t="35007" r="23646" b="44989"/>
            <a:stretch>
              <a:fillRect/>
            </a:stretch>
          </p:blipFill>
          <p:spPr bwMode="auto">
            <a:xfrm>
              <a:off x="5105400" y="3404407"/>
              <a:ext cx="3429000" cy="938994"/>
            </a:xfrm>
            <a:prstGeom prst="rect">
              <a:avLst/>
            </a:prstGeom>
            <a:noFill/>
            <a:ln w="9525">
              <a:noFill/>
              <a:miter lim="800000"/>
              <a:headEnd/>
              <a:tailEnd/>
            </a:ln>
            <a:effectLst/>
          </p:spPr>
        </p:pic>
        <p:sp>
          <p:nvSpPr>
            <p:cNvPr id="17" name="Freeform 16"/>
            <p:cNvSpPr/>
            <p:nvPr/>
          </p:nvSpPr>
          <p:spPr>
            <a:xfrm>
              <a:off x="7224765" y="3387970"/>
              <a:ext cx="532562" cy="962966"/>
            </a:xfrm>
            <a:custGeom>
              <a:avLst/>
              <a:gdLst>
                <a:gd name="connsiteX0" fmla="*/ 0 w 532562"/>
                <a:gd name="connsiteY0" fmla="*/ 962966 h 962966"/>
                <a:gd name="connsiteX1" fmla="*/ 80387 w 532562"/>
                <a:gd name="connsiteY1" fmla="*/ 812241 h 962966"/>
                <a:gd name="connsiteX2" fmla="*/ 251209 w 532562"/>
                <a:gd name="connsiteY2" fmla="*/ 671564 h 962966"/>
                <a:gd name="connsiteX3" fmla="*/ 361740 w 532562"/>
                <a:gd name="connsiteY3" fmla="*/ 530887 h 962966"/>
                <a:gd name="connsiteX4" fmla="*/ 462224 w 532562"/>
                <a:gd name="connsiteY4" fmla="*/ 289727 h 962966"/>
                <a:gd name="connsiteX5" fmla="*/ 532562 w 532562"/>
                <a:gd name="connsiteY5" fmla="*/ 8373 h 96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562" h="962966">
                  <a:moveTo>
                    <a:pt x="0" y="962966"/>
                  </a:moveTo>
                  <a:cubicBezTo>
                    <a:pt x="19259" y="911887"/>
                    <a:pt x="38519" y="860808"/>
                    <a:pt x="80387" y="812241"/>
                  </a:cubicBezTo>
                  <a:cubicBezTo>
                    <a:pt x="122255" y="763674"/>
                    <a:pt x="204317" y="718456"/>
                    <a:pt x="251209" y="671564"/>
                  </a:cubicBezTo>
                  <a:cubicBezTo>
                    <a:pt x="298101" y="624672"/>
                    <a:pt x="326571" y="594527"/>
                    <a:pt x="361740" y="530887"/>
                  </a:cubicBezTo>
                  <a:cubicBezTo>
                    <a:pt x="396909" y="467247"/>
                    <a:pt x="433754" y="376812"/>
                    <a:pt x="462224" y="289727"/>
                  </a:cubicBezTo>
                  <a:cubicBezTo>
                    <a:pt x="490694" y="202642"/>
                    <a:pt x="510791" y="0"/>
                    <a:pt x="532562" y="8373"/>
                  </a:cubicBezTo>
                </a:path>
              </a:pathLst>
            </a:custGeom>
            <a:ln w="76200">
              <a:solidFill>
                <a:srgbClr val="47AA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from="(-#ppt_w/2)" to="(#ppt_x)" calcmode="lin" valueType="num">
                                      <p:cBhvr>
                                        <p:cTn id="7" dur="1800" fill="hold">
                                          <p:stCondLst>
                                            <p:cond delay="0"/>
                                          </p:stCondLst>
                                        </p:cTn>
                                        <p:tgtEl>
                                          <p:spTgt spid="21"/>
                                        </p:tgtEl>
                                        <p:attrNameLst>
                                          <p:attrName>ppt_x</p:attrName>
                                        </p:attrNameLst>
                                      </p:cBhvr>
                                    </p:anim>
                                    <p:anim from="0" to="-1.0" calcmode="lin" valueType="num">
                                      <p:cBhvr>
                                        <p:cTn id="8" dur="600" decel="50000" autoRev="1" fill="hold">
                                          <p:stCondLst>
                                            <p:cond delay="1800"/>
                                          </p:stCondLst>
                                        </p:cTn>
                                        <p:tgtEl>
                                          <p:spTgt spid="21"/>
                                        </p:tgtEl>
                                        <p:attrNameLst>
                                          <p:attrName>xshear</p:attrName>
                                        </p:attrNameLst>
                                      </p:cBhvr>
                                    </p:anim>
                                    <p:animScale>
                                      <p:cBhvr>
                                        <p:cTn id="9" dur="600" decel="100000" autoRev="1" fill="hold">
                                          <p:stCondLst>
                                            <p:cond delay="1800"/>
                                          </p:stCondLst>
                                        </p:cTn>
                                        <p:tgtEl>
                                          <p:spTgt spid="21"/>
                                        </p:tgtEl>
                                      </p:cBhvr>
                                      <p:from x="100000" y="100000"/>
                                      <p:to x="80000" y="100000"/>
                                    </p:animScale>
                                    <p:anim by="(#ppt_h/3+#ppt_w*0.1)" calcmode="lin" valueType="num">
                                      <p:cBhvr additive="sum">
                                        <p:cTn id="10" dur="600" decel="100000" autoRev="1" fill="hold">
                                          <p:stCondLst>
                                            <p:cond delay="1800"/>
                                          </p:stCondLst>
                                        </p:cTn>
                                        <p:tgtEl>
                                          <p:spTgt spid="21"/>
                                        </p:tgtEl>
                                        <p:attrNameLst>
                                          <p:attrName>ppt_x</p:attrName>
                                        </p:attrNameLst>
                                      </p:cBhvr>
                                    </p:anim>
                                  </p:childTnLst>
                                </p:cTn>
                              </p:par>
                              <p:par>
                                <p:cTn id="11" presetID="10" presetClass="entr" presetSubtype="0" fill="hold" nodeType="withEffect">
                                  <p:stCondLst>
                                    <p:cond delay="100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1000"/>
                                        <p:tgtEl>
                                          <p:spTgt spid="19">
                                            <p:txEl>
                                              <p:pRg st="0" end="0"/>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1000"/>
                                        <p:tgtEl>
                                          <p:spTgt spid="19">
                                            <p:txEl>
                                              <p:pRg st="1" end="1"/>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1000"/>
                                        <p:tgtEl>
                                          <p:spTgt spid="19">
                                            <p:txEl>
                                              <p:pRg st="2" end="2"/>
                                            </p:txEl>
                                          </p:spTgt>
                                        </p:tgtEl>
                                      </p:cBhvr>
                                    </p:animEffect>
                                  </p:childTnLst>
                                </p:cTn>
                              </p:par>
                              <p:par>
                                <p:cTn id="20" presetID="10" presetClass="entr" presetSubtype="0" fill="hold" nodeType="withEffect">
                                  <p:stCondLst>
                                    <p:cond delay="350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fade">
                                      <p:cBhvr>
                                        <p:cTn id="22" dur="1000"/>
                                        <p:tgtEl>
                                          <p:spTgt spid="19">
                                            <p:txEl>
                                              <p:pRg st="4" end="4"/>
                                            </p:txEl>
                                          </p:spTgt>
                                        </p:tgtEl>
                                      </p:cBhvr>
                                    </p:animEffect>
                                  </p:childTnLst>
                                </p:cTn>
                              </p:par>
                              <p:par>
                                <p:cTn id="23" presetID="10" presetClass="entr" presetSubtype="0" fill="hold" nodeType="withEffect">
                                  <p:stCondLst>
                                    <p:cond delay="3500"/>
                                  </p:stCondLst>
                                  <p:childTnLst>
                                    <p:set>
                                      <p:cBhvr>
                                        <p:cTn id="24" dur="1" fill="hold">
                                          <p:stCondLst>
                                            <p:cond delay="0"/>
                                          </p:stCondLst>
                                        </p:cTn>
                                        <p:tgtEl>
                                          <p:spTgt spid="19">
                                            <p:txEl>
                                              <p:pRg st="5" end="5"/>
                                            </p:txEl>
                                          </p:spTgt>
                                        </p:tgtEl>
                                        <p:attrNameLst>
                                          <p:attrName>style.visibility</p:attrName>
                                        </p:attrNameLst>
                                      </p:cBhvr>
                                      <p:to>
                                        <p:strVal val="visible"/>
                                      </p:to>
                                    </p:set>
                                    <p:animEffect transition="in" filter="fade">
                                      <p:cBhvr>
                                        <p:cTn id="25" dur="1000"/>
                                        <p:tgtEl>
                                          <p:spTgt spid="19">
                                            <p:txEl>
                                              <p:pRg st="5" end="5"/>
                                            </p:txEl>
                                          </p:spTgt>
                                        </p:tgtEl>
                                      </p:cBhvr>
                                    </p:animEffect>
                                  </p:childTnLst>
                                </p:cTn>
                              </p:par>
                              <p:par>
                                <p:cTn id="26" presetID="10" presetClass="entr" presetSubtype="0" fill="hold" nodeType="withEffect">
                                  <p:stCondLst>
                                    <p:cond delay="3500"/>
                                  </p:stCondLst>
                                  <p:childTnLst>
                                    <p:set>
                                      <p:cBhvr>
                                        <p:cTn id="27" dur="1" fill="hold">
                                          <p:stCondLst>
                                            <p:cond delay="0"/>
                                          </p:stCondLst>
                                        </p:cTn>
                                        <p:tgtEl>
                                          <p:spTgt spid="19">
                                            <p:txEl>
                                              <p:pRg st="6" end="6"/>
                                            </p:txEl>
                                          </p:spTgt>
                                        </p:tgtEl>
                                        <p:attrNameLst>
                                          <p:attrName>style.visibility</p:attrName>
                                        </p:attrNameLst>
                                      </p:cBhvr>
                                      <p:to>
                                        <p:strVal val="visible"/>
                                      </p:to>
                                    </p:set>
                                    <p:animEffect transition="in" filter="fade">
                                      <p:cBhvr>
                                        <p:cTn id="28" dur="1000"/>
                                        <p:tgtEl>
                                          <p:spTgt spid="19">
                                            <p:txEl>
                                              <p:pRg st="6" end="6"/>
                                            </p:txEl>
                                          </p:spTgt>
                                        </p:tgtEl>
                                      </p:cBhvr>
                                    </p:animEffect>
                                  </p:childTnLst>
                                </p:cTn>
                              </p:par>
                            </p:childTnLst>
                          </p:cTn>
                        </p:par>
                        <p:par>
                          <p:cTn id="29" fill="hold">
                            <p:stCondLst>
                              <p:cond delay="4500"/>
                            </p:stCondLst>
                            <p:childTnLst>
                              <p:par>
                                <p:cTn id="30" presetID="53" presetClass="entr" presetSubtype="0" fill="hold" nodeType="afterEffect">
                                  <p:stCondLst>
                                    <p:cond delay="0"/>
                                  </p:stCondLst>
                                  <p:childTnLst>
                                    <p:set>
                                      <p:cBhvr>
                                        <p:cTn id="31" dur="1" fill="hold">
                                          <p:stCondLst>
                                            <p:cond delay="0"/>
                                          </p:stCondLst>
                                        </p:cTn>
                                        <p:tgtEl>
                                          <p:spTgt spid="19">
                                            <p:txEl>
                                              <p:pRg st="10" end="10"/>
                                            </p:txEl>
                                          </p:spTgt>
                                        </p:tgtEl>
                                        <p:attrNameLst>
                                          <p:attrName>style.visibility</p:attrName>
                                        </p:attrNameLst>
                                      </p:cBhvr>
                                      <p:to>
                                        <p:strVal val="visible"/>
                                      </p:to>
                                    </p:set>
                                    <p:anim calcmode="lin" valueType="num">
                                      <p:cBhvr>
                                        <p:cTn id="32" dur="1000" fill="hold"/>
                                        <p:tgtEl>
                                          <p:spTgt spid="19">
                                            <p:txEl>
                                              <p:pRg st="10" end="10"/>
                                            </p:txEl>
                                          </p:spTgt>
                                        </p:tgtEl>
                                        <p:attrNameLst>
                                          <p:attrName>ppt_w</p:attrName>
                                        </p:attrNameLst>
                                      </p:cBhvr>
                                      <p:tavLst>
                                        <p:tav tm="0">
                                          <p:val>
                                            <p:fltVal val="0"/>
                                          </p:val>
                                        </p:tav>
                                        <p:tav tm="100000">
                                          <p:val>
                                            <p:strVal val="#ppt_w"/>
                                          </p:val>
                                        </p:tav>
                                      </p:tavLst>
                                    </p:anim>
                                    <p:anim calcmode="lin" valueType="num">
                                      <p:cBhvr>
                                        <p:cTn id="33" dur="1000" fill="hold"/>
                                        <p:tgtEl>
                                          <p:spTgt spid="19">
                                            <p:txEl>
                                              <p:pRg st="10" end="10"/>
                                            </p:txEl>
                                          </p:spTgt>
                                        </p:tgtEl>
                                        <p:attrNameLst>
                                          <p:attrName>ppt_h</p:attrName>
                                        </p:attrNameLst>
                                      </p:cBhvr>
                                      <p:tavLst>
                                        <p:tav tm="0">
                                          <p:val>
                                            <p:fltVal val="0"/>
                                          </p:val>
                                        </p:tav>
                                        <p:tav tm="100000">
                                          <p:val>
                                            <p:strVal val="#ppt_h"/>
                                          </p:val>
                                        </p:tav>
                                      </p:tavLst>
                                    </p:anim>
                                    <p:animEffect transition="in" filter="fade">
                                      <p:cBhvr>
                                        <p:cTn id="34" dur="1000"/>
                                        <p:tgtEl>
                                          <p:spTgt spid="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85800"/>
            <a:ext cx="9144000" cy="6324808"/>
          </a:xfrm>
          <a:prstGeom prst="rect">
            <a:avLst/>
          </a:prstGeom>
          <a:noFill/>
        </p:spPr>
        <p:txBody>
          <a:bodyPr wrap="square" rtlCol="0">
            <a:spAutoFit/>
          </a:bodyPr>
          <a:lstStyle/>
          <a:p>
            <a:r>
              <a:rPr lang="en-US" sz="900" dirty="0" smtClean="0">
                <a:solidFill>
                  <a:schemeClr val="tx2">
                    <a:lumMod val="60000"/>
                    <a:lumOff val="40000"/>
                  </a:schemeClr>
                </a:solidFill>
                <a:hlinkClick r:id="rId2"/>
              </a:rPr>
              <a:t>http://en.wikipedia.org/wiki/Human_evolution   http://en.wikipedia.org/wiki/Stone_Age    http://en.wikipedia.org/wiki/Neolithic  http://en.wikipedia.org/wiki/Paleolithic http://humanorigins.si.edu/evidence/human-family-tree </a:t>
            </a:r>
          </a:p>
          <a:p>
            <a:r>
              <a:rPr lang="en-US" sz="900" dirty="0" smtClean="0">
                <a:solidFill>
                  <a:schemeClr val="tx2">
                    <a:lumMod val="60000"/>
                    <a:lumOff val="40000"/>
                  </a:schemeClr>
                </a:solidFill>
                <a:hlinkClick r:id="rId2"/>
              </a:rPr>
              <a:t>http://en.wikipedia.org/wiki/Cradle_of_Humankind                  </a:t>
            </a:r>
          </a:p>
          <a:p>
            <a:r>
              <a:rPr lang="en-US" sz="900" dirty="0" smtClean="0">
                <a:solidFill>
                  <a:schemeClr val="tx2">
                    <a:lumMod val="60000"/>
                    <a:lumOff val="40000"/>
                  </a:schemeClr>
                </a:solidFill>
                <a:hlinkClick r:id="rId2"/>
              </a:rPr>
              <a:t>http://www.sa-venues.com/attractionsga/cradle-of-humankind.htm </a:t>
            </a:r>
          </a:p>
          <a:p>
            <a:r>
              <a:rPr lang="en-US" sz="900" dirty="0" smtClean="0">
                <a:hlinkClick r:id="rId3"/>
              </a:rPr>
              <a:t>http://www.sa-venues.com/maps/gauteng_cradle_of_humankind.htm</a:t>
            </a:r>
            <a:endParaRPr lang="en-US" sz="900" dirty="0" smtClean="0"/>
          </a:p>
          <a:p>
            <a:r>
              <a:rPr lang="en-US" sz="900" dirty="0" smtClean="0">
                <a:hlinkClick r:id="rId4"/>
              </a:rPr>
              <a:t>http://geology.com/world/south-africa-satellite-image.shtml</a:t>
            </a:r>
            <a:endParaRPr lang="en-US" sz="900" dirty="0" smtClean="0">
              <a:hlinkClick r:id="rId5"/>
            </a:endParaRPr>
          </a:p>
          <a:p>
            <a:r>
              <a:rPr lang="en-US" sz="900" dirty="0" smtClean="0">
                <a:hlinkClick r:id="rId5"/>
              </a:rPr>
              <a:t>http://pubs.usgs.gov/gip/dynamic/East_Africa.html</a:t>
            </a:r>
            <a:endParaRPr lang="en-US" sz="900" dirty="0" smtClean="0"/>
          </a:p>
          <a:p>
            <a:r>
              <a:rPr lang="en-US" sz="900" dirty="0" smtClean="0">
                <a:hlinkClick r:id="rId6"/>
              </a:rPr>
              <a:t>http://www.nationsencyclopedia.com/Africa/South-Africa</a:t>
            </a:r>
            <a:endParaRPr lang="en-US" sz="900" dirty="0" smtClean="0"/>
          </a:p>
          <a:p>
            <a:r>
              <a:rPr lang="en-US" sz="900" dirty="0" smtClean="0">
                <a:hlinkClick r:id="rId7"/>
              </a:rPr>
              <a:t>http://www.maropeng.co.za/index.php/exhibition_guide/australopithecus/</a:t>
            </a:r>
            <a:endParaRPr lang="en-US" sz="900" dirty="0" smtClean="0"/>
          </a:p>
          <a:p>
            <a:r>
              <a:rPr lang="en-US" sz="900" dirty="0" smtClean="0">
                <a:hlinkClick r:id="rId8"/>
              </a:rPr>
              <a:t>http://www.sa-venues.com/maps/gauteng_magaliesberg.htm</a:t>
            </a:r>
            <a:endParaRPr lang="en-US" sz="900" dirty="0" smtClean="0"/>
          </a:p>
          <a:p>
            <a:r>
              <a:rPr lang="en-US" sz="900" dirty="0" smtClean="0">
                <a:hlinkClick r:id="rId9"/>
              </a:rPr>
              <a:t>http://en.wikipedia.org/wiki/Australopithecus_africanus</a:t>
            </a:r>
            <a:endParaRPr lang="en-US" sz="900" dirty="0" smtClean="0"/>
          </a:p>
          <a:p>
            <a:r>
              <a:rPr lang="en-US" sz="900" dirty="0" smtClean="0">
                <a:hlinkClick r:id="rId10"/>
              </a:rPr>
              <a:t>http://en.wikipedia.org/wiki/Mrs._Ples</a:t>
            </a:r>
            <a:endParaRPr lang="en-US" sz="900" dirty="0" smtClean="0"/>
          </a:p>
          <a:p>
            <a:r>
              <a:rPr lang="en-US" sz="900" dirty="0" smtClean="0">
                <a:hlinkClick r:id="rId11"/>
              </a:rPr>
              <a:t>http://blogs.smithsonianmag.com/hominids/2012/04/mrs-ples-a-hominid-with-an-identity-crisis/</a:t>
            </a:r>
            <a:endParaRPr lang="en-US" sz="900" dirty="0" smtClean="0">
              <a:hlinkClick r:id="rId12"/>
            </a:endParaRPr>
          </a:p>
          <a:p>
            <a:r>
              <a:rPr lang="en-US" sz="900" dirty="0" smtClean="0">
                <a:hlinkClick r:id="rId12"/>
              </a:rPr>
              <a:t>http://www.cradleofhumankind.co.za/exploretoday/Pages/_SterkfonteinCaves.aspx</a:t>
            </a:r>
            <a:endParaRPr lang="en-US" sz="900" dirty="0" smtClean="0"/>
          </a:p>
          <a:p>
            <a:r>
              <a:rPr lang="en-US" sz="900" dirty="0" smtClean="0">
                <a:hlinkClick r:id="rId13"/>
              </a:rPr>
              <a:t>http://www.ncbi.nlm.nih.gov/pubmed/22459766</a:t>
            </a:r>
            <a:endParaRPr lang="en-US" sz="900" dirty="0" smtClean="0"/>
          </a:p>
          <a:p>
            <a:r>
              <a:rPr lang="en-US" sz="900" dirty="0" smtClean="0">
                <a:hlinkClick r:id="rId14"/>
              </a:rPr>
              <a:t>http://www.talkorigins.org/faqs/homs/rbroom.html</a:t>
            </a:r>
            <a:endParaRPr lang="en-US" sz="900" dirty="0" smtClean="0"/>
          </a:p>
          <a:p>
            <a:r>
              <a:rPr lang="en-US" sz="900" dirty="0" smtClean="0">
                <a:hlinkClick r:id="rId15"/>
              </a:rPr>
              <a:t>http://en.wikipedia.org/wiki/Sterkfontein</a:t>
            </a:r>
            <a:endParaRPr lang="en-US" sz="900" dirty="0" smtClean="0"/>
          </a:p>
          <a:p>
            <a:pPr lvl="0"/>
            <a:r>
              <a:rPr lang="en-US" sz="900" dirty="0" smtClean="0">
                <a:cs typeface="Arial" pitchFamily="34" charset="0"/>
                <a:hlinkClick r:id="rId16"/>
              </a:rPr>
              <a:t>http://en.wikipedia.org/wiki/Little_Foot</a:t>
            </a:r>
            <a:endParaRPr lang="en-US" sz="900" dirty="0" smtClean="0">
              <a:cs typeface="Arial" pitchFamily="34" charset="0"/>
            </a:endParaRPr>
          </a:p>
          <a:p>
            <a:pPr lvl="0"/>
            <a:r>
              <a:rPr lang="en-US" sz="900" dirty="0" smtClean="0">
                <a:cs typeface="Arial" pitchFamily="34" charset="0"/>
                <a:hlinkClick r:id="rId17"/>
              </a:rPr>
              <a:t>http://www.panoramio.com/photo/62201978</a:t>
            </a:r>
            <a:endParaRPr lang="en-US" sz="900" dirty="0" smtClean="0">
              <a:cs typeface="Arial" pitchFamily="34" charset="0"/>
            </a:endParaRPr>
          </a:p>
          <a:p>
            <a:pPr lvl="0"/>
            <a:r>
              <a:rPr lang="en-US" sz="900" dirty="0" smtClean="0">
                <a:hlinkClick r:id="rId18"/>
              </a:rPr>
              <a:t>http://www.artlink.co.za/news_article.htm?contentID=28164</a:t>
            </a:r>
            <a:endParaRPr lang="en-US" sz="900" dirty="0" smtClean="0"/>
          </a:p>
          <a:p>
            <a:r>
              <a:rPr lang="en-US" sz="900" dirty="0" smtClean="0">
                <a:hlinkClick r:id="rId19"/>
              </a:rPr>
              <a:t>http://www.maropeng.co.za/index.php/exhibition_guide/sterkfontein/little_foot/</a:t>
            </a:r>
            <a:endParaRPr lang="en-US" sz="900" dirty="0" smtClean="0"/>
          </a:p>
          <a:p>
            <a:r>
              <a:rPr lang="en-US" sz="900" dirty="0" smtClean="0">
                <a:hlinkClick r:id="rId20"/>
              </a:rPr>
              <a:t>http://popular-archaeology.com/issue/june-2011/article/ancient-nutcracker-man-had-no-taste-for-nuts</a:t>
            </a:r>
            <a:endParaRPr lang="en-US" sz="900" dirty="0" smtClean="0"/>
          </a:p>
          <a:p>
            <a:r>
              <a:rPr lang="en-US" sz="900" dirty="0" smtClean="0">
                <a:hlinkClick r:id="rId21"/>
              </a:rPr>
              <a:t>http://en.wikipedia.org/wiki/Human_evolution</a:t>
            </a:r>
            <a:endParaRPr lang="en-US" sz="900" dirty="0" smtClean="0"/>
          </a:p>
          <a:p>
            <a:pPr lvl="0"/>
            <a:r>
              <a:rPr lang="en-US" sz="900" dirty="0" smtClean="0">
                <a:solidFill>
                  <a:srgbClr val="999999"/>
                </a:solidFill>
                <a:cs typeface="Arial" pitchFamily="34" charset="0"/>
                <a:hlinkClick r:id="rId22"/>
              </a:rPr>
              <a:t>http://www.newscientist.com/article/dn9989-timeline-human-evolution.html</a:t>
            </a:r>
            <a:endParaRPr lang="en-US" sz="900" dirty="0" smtClean="0">
              <a:solidFill>
                <a:srgbClr val="999999"/>
              </a:solidFill>
              <a:cs typeface="Arial" pitchFamily="34" charset="0"/>
            </a:endParaRPr>
          </a:p>
          <a:p>
            <a:pPr lvl="0"/>
            <a:r>
              <a:rPr lang="en-US" sz="900" dirty="0" smtClean="0">
                <a:cs typeface="Arial" pitchFamily="34" charset="0"/>
                <a:hlinkClick r:id="rId23"/>
              </a:rPr>
              <a:t>http://www.sciencedirect.com/science/article/pii/S0018442X10000727</a:t>
            </a:r>
            <a:endParaRPr lang="en-US" sz="900" dirty="0" smtClean="0">
              <a:cs typeface="Arial" pitchFamily="34" charset="0"/>
            </a:endParaRPr>
          </a:p>
          <a:p>
            <a:r>
              <a:rPr lang="en-US" sz="900" dirty="0" smtClean="0">
                <a:hlinkClick r:id="rId24"/>
              </a:rPr>
              <a:t>http://www.sciencedaily.com/releases/2010/04/100408105147.htm</a:t>
            </a:r>
            <a:endParaRPr lang="en-US" sz="900" dirty="0" smtClean="0"/>
          </a:p>
          <a:p>
            <a:r>
              <a:rPr lang="en-US" sz="900" dirty="0" smtClean="0">
                <a:hlinkClick r:id="rId25"/>
              </a:rPr>
              <a:t>http://en.wikipedia.org/wiki/Homo_gautengensis</a:t>
            </a:r>
            <a:endParaRPr lang="en-US" sz="900" dirty="0" smtClean="0"/>
          </a:p>
          <a:p>
            <a:r>
              <a:rPr lang="en-US" sz="900" dirty="0" smtClean="0">
                <a:hlinkClick r:id="rId26"/>
              </a:rPr>
              <a:t>http://anthro.palomar.edu/homo/homo_1.htm</a:t>
            </a:r>
            <a:endParaRPr lang="en-US" sz="900" dirty="0" smtClean="0"/>
          </a:p>
          <a:p>
            <a:r>
              <a:rPr lang="en-US" sz="900" dirty="0" smtClean="0">
                <a:hlinkClick r:id="rId27"/>
              </a:rPr>
              <a:t>http://www.sourcinginnovation.com/archaeology/Arch08.htm</a:t>
            </a:r>
            <a:endParaRPr lang="en-US" sz="900" dirty="0" smtClean="0"/>
          </a:p>
          <a:p>
            <a:r>
              <a:rPr lang="en-US" sz="900" dirty="0" smtClean="0">
                <a:hlinkClick r:id="rId28"/>
              </a:rPr>
              <a:t>http://en.wikipedia.org/wiki/Neanderthal</a:t>
            </a:r>
            <a:endParaRPr lang="en-US" sz="900" dirty="0" smtClean="0"/>
          </a:p>
          <a:p>
            <a:r>
              <a:rPr lang="en-US" sz="900" dirty="0" smtClean="0">
                <a:hlinkClick r:id="rId29"/>
              </a:rPr>
              <a:t>http://www.enchantedlearning.com/africa/rivers/outlinemaplabeled/</a:t>
            </a:r>
            <a:endParaRPr lang="en-US" sz="900" dirty="0" smtClean="0"/>
          </a:p>
          <a:p>
            <a:r>
              <a:rPr lang="en-US" sz="900" dirty="0" smtClean="0">
                <a:hlinkClick r:id="rId30"/>
              </a:rPr>
              <a:t>http://humanorigins.si.edu/evidence/human-fossils/species/australopithecus-afarensis</a:t>
            </a:r>
            <a:r>
              <a:rPr lang="en-US" sz="900" dirty="0" smtClean="0"/>
              <a:t> </a:t>
            </a:r>
            <a:r>
              <a:rPr lang="en-US" sz="900" dirty="0" smtClean="0">
                <a:solidFill>
                  <a:schemeClr val="tx2">
                    <a:lumMod val="75000"/>
                  </a:schemeClr>
                </a:solidFill>
              </a:rPr>
              <a:t>(Image Credit: John </a:t>
            </a:r>
            <a:r>
              <a:rPr lang="en-US" sz="900" dirty="0" err="1" smtClean="0">
                <a:solidFill>
                  <a:schemeClr val="tx2">
                    <a:lumMod val="75000"/>
                  </a:schemeClr>
                </a:solidFill>
              </a:rPr>
              <a:t>Gurche</a:t>
            </a:r>
            <a:r>
              <a:rPr lang="en-US" sz="900" dirty="0" smtClean="0">
                <a:solidFill>
                  <a:schemeClr val="tx2">
                    <a:lumMod val="75000"/>
                  </a:schemeClr>
                </a:solidFill>
              </a:rPr>
              <a:t>, artist / Chip Clark, photographer)</a:t>
            </a:r>
          </a:p>
          <a:p>
            <a:r>
              <a:rPr lang="en-US" sz="900" dirty="0" smtClean="0">
                <a:hlinkClick r:id="rId31"/>
              </a:rPr>
              <a:t>http://www.telegraph.co.uk/news/uknews/1568938/Meet-Mrs-Ples-a-very-OAP-who-may-be-a-he.html</a:t>
            </a:r>
            <a:endParaRPr lang="en-US" sz="900" dirty="0" smtClean="0"/>
          </a:p>
          <a:p>
            <a:r>
              <a:rPr lang="en-US" sz="900" dirty="0" smtClean="0">
                <a:hlinkClick r:id="rId32"/>
              </a:rPr>
              <a:t>https://en.wikipedia.org/wiki/homo_naledi</a:t>
            </a:r>
            <a:endParaRPr lang="en-US" sz="900" dirty="0" smtClean="0"/>
          </a:p>
          <a:p>
            <a:r>
              <a:rPr lang="en-US" sz="900" dirty="0" smtClean="0">
                <a:hlinkClick r:id="rId33"/>
              </a:rPr>
              <a:t>https://en.wikipedia.org/wiki/Earth%27s_magnetic_field</a:t>
            </a:r>
            <a:endParaRPr lang="en-US" sz="900" dirty="0" smtClean="0"/>
          </a:p>
          <a:p>
            <a:r>
              <a:rPr lang="en-US" sz="900" dirty="0" smtClean="0">
                <a:hlinkClick r:id="rId34"/>
              </a:rPr>
              <a:t>http://www.ncbi.nlm.nih.gov/pubmed/21392817</a:t>
            </a:r>
            <a:endParaRPr lang="en-US" sz="900" dirty="0" smtClean="0"/>
          </a:p>
          <a:p>
            <a:r>
              <a:rPr lang="en-US" sz="900" dirty="0" smtClean="0">
                <a:hlinkClick r:id="rId35"/>
              </a:rPr>
              <a:t>http://news.nationalgeographic.com/2015/09/150910-human-evolution-change/</a:t>
            </a:r>
          </a:p>
          <a:p>
            <a:r>
              <a:rPr lang="en-US" sz="900" dirty="0" smtClean="0">
                <a:hlinkClick r:id="rId36"/>
              </a:rPr>
              <a:t>http://www.nytimes.com/2015/09/11/science/south-africa-fossils-new-species-human-ancestor-homo-naledi.html</a:t>
            </a:r>
            <a:endParaRPr lang="en-US" sz="900" dirty="0" smtClean="0"/>
          </a:p>
          <a:p>
            <a:pPr>
              <a:defRPr/>
            </a:pPr>
            <a:r>
              <a:rPr lang="en-US" sz="900" dirty="0" smtClean="0">
                <a:hlinkClick r:id="rId35"/>
              </a:rPr>
              <a:t>https://en.wikipedia.org/wiki/Homo_naledi</a:t>
            </a:r>
            <a:endParaRPr lang="en-US" sz="900" dirty="0" smtClean="0">
              <a:hlinkClick r:id="rId37"/>
            </a:endParaRPr>
          </a:p>
          <a:p>
            <a:pPr>
              <a:defRPr/>
            </a:pPr>
            <a:r>
              <a:rPr lang="en-US" sz="900" dirty="0" smtClean="0">
                <a:hlinkClick r:id="rId37"/>
              </a:rPr>
              <a:t>http://elifesciences.org/content/4/e09561</a:t>
            </a:r>
            <a:endParaRPr lang="en-US" sz="900" dirty="0" smtClean="0"/>
          </a:p>
          <a:p>
            <a:pPr>
              <a:defRPr/>
            </a:pPr>
            <a:r>
              <a:rPr lang="en-US" sz="900" dirty="0" smtClean="0">
                <a:hlinkClick r:id="rId38" tooltip="Radiometric dating"/>
              </a:rPr>
              <a:t>https://en.wikipedia.org/wiki/Fossil</a:t>
            </a:r>
          </a:p>
          <a:p>
            <a:pPr>
              <a:defRPr/>
            </a:pPr>
            <a:r>
              <a:rPr lang="en-US" sz="900" dirty="0" smtClean="0">
                <a:hlinkClick r:id="rId39"/>
              </a:rPr>
              <a:t>https://en.wikipedia.org/wiki/OH_5</a:t>
            </a:r>
            <a:endParaRPr lang="en-US" sz="900" dirty="0" smtClean="0"/>
          </a:p>
          <a:p>
            <a:pPr>
              <a:defRPr/>
            </a:pPr>
            <a:r>
              <a:rPr lang="en-US" sz="900" b="1" dirty="0" err="1" smtClean="0">
                <a:solidFill>
                  <a:schemeClr val="accent1">
                    <a:lumMod val="50000"/>
                  </a:schemeClr>
                </a:solidFill>
              </a:rPr>
              <a:t>Curnoe</a:t>
            </a:r>
            <a:r>
              <a:rPr lang="en-US" sz="900" b="1" dirty="0" smtClean="0">
                <a:solidFill>
                  <a:schemeClr val="accent1">
                    <a:lumMod val="50000"/>
                  </a:schemeClr>
                </a:solidFill>
              </a:rPr>
              <a:t>, D., A review of early Homo in southern Africa focusing on cranial, </a:t>
            </a:r>
            <a:r>
              <a:rPr lang="en-US" sz="900" b="1" dirty="0" err="1" smtClean="0">
                <a:solidFill>
                  <a:schemeClr val="accent1">
                    <a:lumMod val="50000"/>
                  </a:schemeClr>
                </a:solidFill>
              </a:rPr>
              <a:t>mandibular</a:t>
            </a:r>
            <a:r>
              <a:rPr lang="en-US" sz="900" b="1" dirty="0" smtClean="0">
                <a:solidFill>
                  <a:schemeClr val="accent1">
                    <a:lumMod val="50000"/>
                  </a:schemeClr>
                </a:solidFill>
              </a:rPr>
              <a:t> and dental remains, with the description of a new species (</a:t>
            </a:r>
            <a:r>
              <a:rPr lang="en-US" sz="900" b="1" i="1" dirty="0" smtClean="0">
                <a:solidFill>
                  <a:schemeClr val="accent1">
                    <a:lumMod val="50000"/>
                  </a:schemeClr>
                </a:solidFill>
              </a:rPr>
              <a:t>Homo </a:t>
            </a:r>
            <a:r>
              <a:rPr lang="en-US" sz="900" b="1" i="1" dirty="0" err="1" smtClean="0">
                <a:solidFill>
                  <a:schemeClr val="accent1">
                    <a:lumMod val="50000"/>
                  </a:schemeClr>
                </a:solidFill>
              </a:rPr>
              <a:t>gautengensis</a:t>
            </a:r>
            <a:r>
              <a:rPr lang="en-US" sz="900" b="1" dirty="0" smtClean="0">
                <a:solidFill>
                  <a:schemeClr val="accent1">
                    <a:lumMod val="50000"/>
                  </a:schemeClr>
                </a:solidFill>
              </a:rPr>
              <a:t> sp. Nov.), </a:t>
            </a:r>
            <a:r>
              <a:rPr lang="en-US" sz="900" b="1" i="1" dirty="0" smtClean="0">
                <a:solidFill>
                  <a:schemeClr val="accent1">
                    <a:lumMod val="50000"/>
                  </a:schemeClr>
                </a:solidFill>
              </a:rPr>
              <a:t>HOMO-J. Comp. Hum. Biol</a:t>
            </a:r>
            <a:r>
              <a:rPr lang="en-US" sz="900" b="1" dirty="0" smtClean="0">
                <a:solidFill>
                  <a:schemeClr val="accent1">
                    <a:lumMod val="50000"/>
                  </a:schemeClr>
                </a:solidFill>
              </a:rPr>
              <a:t>., 61:151–177, 2010; pp 171–172</a:t>
            </a:r>
          </a:p>
          <a:p>
            <a:pPr>
              <a:defRPr/>
            </a:pPr>
            <a:endParaRPr lang="en-US" sz="900" dirty="0" smtClean="0"/>
          </a:p>
        </p:txBody>
      </p:sp>
      <p:sp useBgFill="1">
        <p:nvSpPr>
          <p:cNvPr id="4" name="TextBox 3"/>
          <p:cNvSpPr txBox="1">
            <a:spLocks noChangeArrowheads="1"/>
          </p:cNvSpPr>
          <p:nvPr/>
        </p:nvSpPr>
        <p:spPr bwMode="auto">
          <a:xfrm>
            <a:off x="0" y="0"/>
            <a:ext cx="9144000" cy="461665"/>
          </a:xfrm>
          <a:prstGeom prst="rect">
            <a:avLst/>
          </a:prstGeom>
          <a:ln w="9525">
            <a:noFill/>
            <a:miter lim="800000"/>
            <a:headEnd/>
            <a:tailEnd/>
          </a:ln>
        </p:spPr>
        <p:txBody>
          <a:bodyPr wrap="square">
            <a:spAutoFit/>
          </a:bodyPr>
          <a:lstStyle/>
          <a:p>
            <a:pPr algn="ctr">
              <a:defRPr/>
            </a:pPr>
            <a:r>
              <a:rPr lang="en-US" sz="2400" b="1" dirty="0" smtClean="0">
                <a:solidFill>
                  <a:srgbClr val="0070C0"/>
                </a:solidFill>
              </a:rPr>
              <a:t>REFERENCES</a:t>
            </a:r>
            <a:endParaRPr lang="en-US" sz="2400" spc="-150" dirty="0" smtClean="0">
              <a:solidFill>
                <a:srgbClr val="0070C0"/>
              </a:solidFill>
            </a:endParaRPr>
          </a:p>
        </p:txBody>
      </p:sp>
      <p:sp useBgFill="1">
        <p:nvSpPr>
          <p:cNvPr id="5" name="TextBox 4"/>
          <p:cNvSpPr txBox="1"/>
          <p:nvPr/>
        </p:nvSpPr>
        <p:spPr>
          <a:xfrm>
            <a:off x="0" y="0"/>
            <a:ext cx="9144000" cy="646331"/>
          </a:xfrm>
          <a:prstGeom prst="rect">
            <a:avLst/>
          </a:prstGeom>
        </p:spPr>
        <p:txBody>
          <a:bodyPr wrap="square" rtlCol="0">
            <a:spAutoFit/>
          </a:bodyPr>
          <a:lstStyle/>
          <a:p>
            <a:pPr algn="ctr"/>
            <a:r>
              <a:rPr lang="en-US" sz="3600" b="1" dirty="0" smtClean="0"/>
              <a:t> our website:   www.VagabondGeology.com</a:t>
            </a:r>
            <a:endParaRPr lang="en-US" sz="3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4343400" y="3886200"/>
            <a:ext cx="2996333" cy="2185214"/>
          </a:xfrm>
          <a:prstGeom prst="rect">
            <a:avLst/>
          </a:prstGeom>
          <a:noFill/>
        </p:spPr>
        <p:txBody>
          <a:bodyPr wrap="non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1</a:t>
            </a:r>
          </a:p>
          <a:p>
            <a:r>
              <a:rPr lang="en-US" sz="3200" b="1" dirty="0" smtClean="0">
                <a:solidFill>
                  <a:srgbClr val="FF0000"/>
                </a:solidFill>
                <a:effectLst>
                  <a:outerShdw dist="50800" dir="5400000" algn="ctr" rotWithShape="0">
                    <a:schemeClr val="tx1"/>
                  </a:outerShdw>
                </a:effectLst>
                <a:latin typeface="Tempus Sans ITC" pitchFamily="82" charset="0"/>
              </a:rPr>
              <a:t>   TANZANIA</a:t>
            </a:r>
          </a:p>
          <a:p>
            <a:r>
              <a:rPr lang="en-US" sz="3200" b="1" dirty="0" smtClean="0">
                <a:solidFill>
                  <a:srgbClr val="FF0000"/>
                </a:solidFill>
                <a:effectLst>
                  <a:outerShdw dist="50800" dir="5400000" algn="ctr" rotWithShape="0">
                    <a:schemeClr val="tx1"/>
                  </a:outerShdw>
                </a:effectLst>
                <a:latin typeface="Tempus Sans ITC" pitchFamily="82" charset="0"/>
              </a:rPr>
              <a:t>- </a:t>
            </a:r>
            <a:r>
              <a:rPr lang="en-US" sz="3200" b="1" dirty="0" err="1" smtClean="0">
                <a:solidFill>
                  <a:srgbClr val="FF0000"/>
                </a:solidFill>
                <a:effectLst>
                  <a:outerShdw dist="50800" dir="5400000" algn="ctr" rotWithShape="0">
                    <a:schemeClr val="tx1"/>
                  </a:outerShdw>
                </a:effectLst>
                <a:latin typeface="Tempus Sans ITC" pitchFamily="82" charset="0"/>
              </a:rPr>
              <a:t>Laetoli</a:t>
            </a:r>
            <a:r>
              <a:rPr lang="en-US" sz="3200" b="1" dirty="0" smtClean="0">
                <a:solidFill>
                  <a:srgbClr val="FF0000"/>
                </a:solidFill>
                <a:effectLst>
                  <a:outerShdw dist="50800" dir="5400000" algn="ctr" rotWithShape="0">
                    <a:schemeClr val="tx1"/>
                  </a:outerShdw>
                </a:effectLst>
                <a:latin typeface="Tempus Sans ITC" pitchFamily="82" charset="0"/>
              </a:rPr>
              <a:t> Site</a:t>
            </a:r>
          </a:p>
          <a:p>
            <a:r>
              <a:rPr lang="en-US" sz="3200" b="1" dirty="0" smtClean="0">
                <a:solidFill>
                  <a:srgbClr val="FF0000"/>
                </a:solidFill>
                <a:effectLst>
                  <a:outerShdw dist="50800" dir="5400000" algn="ctr" rotWithShape="0">
                    <a:schemeClr val="tx1"/>
                  </a:outerShdw>
                </a:effectLst>
                <a:latin typeface="Tempus Sans ITC" pitchFamily="82" charset="0"/>
              </a:rPr>
              <a:t>- Olduvai Gorge</a:t>
            </a:r>
            <a:endParaRPr lang="en-US" sz="3200" b="1" dirty="0">
              <a:solidFill>
                <a:srgbClr val="FF0000"/>
              </a:solidFill>
              <a:effectLst>
                <a:outerShdw dist="50800" dir="5400000" algn="ctr" rotWithShape="0">
                  <a:schemeClr val="tx1"/>
                </a:outerShdw>
              </a:effectLst>
              <a:latin typeface="Tempus Sans ITC" pitchFamily="82" charset="0"/>
            </a:endParaRPr>
          </a:p>
        </p:txBody>
      </p:sp>
      <p:sp>
        <p:nvSpPr>
          <p:cNvPr id="63" name="Rectangle 6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nvGrpSpPr>
          <p:cNvPr id="2" name="Group 73"/>
          <p:cNvGrpSpPr/>
          <p:nvPr/>
        </p:nvGrpSpPr>
        <p:grpSpPr>
          <a:xfrm>
            <a:off x="228600" y="2133600"/>
            <a:ext cx="9144000" cy="4419600"/>
            <a:chOff x="228600" y="2133600"/>
            <a:chExt cx="9144000" cy="4419600"/>
          </a:xfrm>
        </p:grpSpPr>
        <p:cxnSp>
          <p:nvCxnSpPr>
            <p:cNvPr id="97" name="Straight Arrow Connector 96"/>
            <p:cNvCxnSpPr/>
            <p:nvPr/>
          </p:nvCxnSpPr>
          <p:spPr>
            <a:xfrm>
              <a:off x="8001000" y="2133600"/>
              <a:ext cx="0" cy="4114800"/>
            </a:xfrm>
            <a:prstGeom prst="straightConnector1">
              <a:avLst/>
            </a:prstGeom>
            <a:ln w="50800">
              <a:solidFill>
                <a:schemeClr val="tx1"/>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 name="Group 51"/>
            <p:cNvGrpSpPr/>
            <p:nvPr/>
          </p:nvGrpSpPr>
          <p:grpSpPr>
            <a:xfrm>
              <a:off x="228600" y="2209800"/>
              <a:ext cx="9144000" cy="4343400"/>
              <a:chOff x="228600" y="2209800"/>
              <a:chExt cx="9144000" cy="4343400"/>
            </a:xfrm>
          </p:grpSpPr>
          <p:cxnSp>
            <p:nvCxnSpPr>
              <p:cNvPr id="84" name="Straight Arrow Connector 83"/>
              <p:cNvCxnSpPr/>
              <p:nvPr/>
            </p:nvCxnSpPr>
            <p:spPr>
              <a:xfrm>
                <a:off x="228600" y="2209800"/>
                <a:ext cx="0" cy="43434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 name="Group 171"/>
              <p:cNvGrpSpPr/>
              <p:nvPr/>
            </p:nvGrpSpPr>
            <p:grpSpPr>
              <a:xfrm>
                <a:off x="228600" y="6019800"/>
                <a:ext cx="8915400" cy="533400"/>
                <a:chOff x="643544" y="6076890"/>
                <a:chExt cx="8348056" cy="457200"/>
              </a:xfrm>
            </p:grpSpPr>
            <p:sp>
              <p:nvSpPr>
                <p:cNvPr id="56" name="Rectangle 55"/>
                <p:cNvSpPr/>
                <p:nvPr/>
              </p:nvSpPr>
              <p:spPr>
                <a:xfrm>
                  <a:off x="643544" y="6096000"/>
                  <a:ext cx="8348056" cy="43809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3611358" y="6076890"/>
                  <a:ext cx="1965100" cy="395713"/>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Homo Genus</a:t>
                  </a:r>
                  <a:endParaRPr lang="en-US" sz="2400" b="1" dirty="0">
                    <a:solidFill>
                      <a:schemeClr val="bg1"/>
                    </a:solidFill>
                    <a:latin typeface="Arial" pitchFamily="34" charset="0"/>
                    <a:cs typeface="Arial" pitchFamily="34" charset="0"/>
                  </a:endParaRPr>
                </a:p>
              </p:txBody>
            </p:sp>
          </p:grpSp>
          <p:grpSp>
            <p:nvGrpSpPr>
              <p:cNvPr id="5" name="Group 176"/>
              <p:cNvGrpSpPr/>
              <p:nvPr/>
            </p:nvGrpSpPr>
            <p:grpSpPr>
              <a:xfrm>
                <a:off x="7924800" y="6019800"/>
                <a:ext cx="1447800" cy="533400"/>
                <a:chOff x="7924800" y="6534090"/>
                <a:chExt cx="1447800" cy="533400"/>
              </a:xfrm>
            </p:grpSpPr>
            <p:sp>
              <p:nvSpPr>
                <p:cNvPr id="59" name="Rectangle 58"/>
                <p:cNvSpPr/>
                <p:nvPr/>
              </p:nvSpPr>
              <p:spPr>
                <a:xfrm>
                  <a:off x="8001000" y="6553200"/>
                  <a:ext cx="1143000" cy="5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924800" y="6534090"/>
                  <a:ext cx="1447800" cy="461665"/>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sapiens</a:t>
                  </a:r>
                  <a:endParaRPr lang="en-US" sz="2400" b="1" dirty="0">
                    <a:solidFill>
                      <a:schemeClr val="bg1"/>
                    </a:solidFill>
                    <a:latin typeface="Arial" pitchFamily="34" charset="0"/>
                    <a:cs typeface="Arial" pitchFamily="34" charset="0"/>
                  </a:endParaRPr>
                </a:p>
              </p:txBody>
            </p:sp>
          </p:grpSp>
        </p:grpSp>
      </p:grp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62" name="Rectangle 61"/>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4" name="TextBox 153"/>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nvGrpSpPr>
          <p:cNvPr id="6" name="Group 46"/>
          <p:cNvGrpSpPr/>
          <p:nvPr/>
        </p:nvGrpSpPr>
        <p:grpSpPr>
          <a:xfrm>
            <a:off x="228600" y="3063240"/>
            <a:ext cx="7113350"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5"/>
          <p:cNvGrpSpPr/>
          <p:nvPr/>
        </p:nvGrpSpPr>
        <p:grpSpPr>
          <a:xfrm>
            <a:off x="0" y="1480898"/>
            <a:ext cx="3042772" cy="3705167"/>
            <a:chOff x="0" y="1480898"/>
            <a:chExt cx="3042772" cy="3705167"/>
          </a:xfrm>
        </p:grpSpPr>
        <p:cxnSp>
          <p:nvCxnSpPr>
            <p:cNvPr id="61" name="Straight Arrow Connector 60"/>
            <p:cNvCxnSpPr/>
            <p:nvPr/>
          </p:nvCxnSpPr>
          <p:spPr>
            <a:xfrm>
              <a:off x="1981200" y="2286000"/>
              <a:ext cx="0" cy="25908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151" name="TextBox 150"/>
            <p:cNvSpPr txBox="1"/>
            <p:nvPr/>
          </p:nvSpPr>
          <p:spPr>
            <a:xfrm rot="19475140">
              <a:off x="1748828" y="1480898"/>
              <a:ext cx="1293944" cy="400110"/>
            </a:xfrm>
            <a:prstGeom prst="rect">
              <a:avLst/>
            </a:prstGeom>
            <a:ln w="50800">
              <a:solidFill>
                <a:schemeClr val="tx1"/>
              </a:solidFill>
            </a:ln>
          </p:spPr>
          <p:txBody>
            <a:bodyPr wrap="square" rtlCol="0">
              <a:spAutoFit/>
            </a:bodyPr>
            <a:lstStyle/>
            <a:p>
              <a:r>
                <a:rPr lang="en-US" sz="2000" b="1" dirty="0" smtClean="0"/>
                <a:t>2 MILLION</a:t>
              </a:r>
              <a:endParaRPr lang="en-US" sz="2000" b="1" dirty="0"/>
            </a:p>
          </p:txBody>
        </p:sp>
        <p:grpSp>
          <p:nvGrpSpPr>
            <p:cNvPr id="8" name="Group 164"/>
            <p:cNvGrpSpPr/>
            <p:nvPr/>
          </p:nvGrpSpPr>
          <p:grpSpPr>
            <a:xfrm>
              <a:off x="0" y="4724400"/>
              <a:ext cx="2743200" cy="461665"/>
              <a:chOff x="0" y="5314890"/>
              <a:chExt cx="2743200" cy="461665"/>
            </a:xfrm>
          </p:grpSpPr>
          <p:sp>
            <p:nvSpPr>
              <p:cNvPr id="50" name="Rectangle 49"/>
              <p:cNvSpPr/>
              <p:nvPr/>
            </p:nvSpPr>
            <p:spPr>
              <a:xfrm>
                <a:off x="0" y="5391090"/>
                <a:ext cx="2667000" cy="381000"/>
              </a:xfrm>
              <a:prstGeom prst="rect">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25" y="5314890"/>
                <a:ext cx="2698175" cy="461665"/>
              </a:xfrm>
              <a:prstGeom prst="rect">
                <a:avLst/>
              </a:prstGeom>
              <a:no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grpSp>
      <p:grpSp>
        <p:nvGrpSpPr>
          <p:cNvPr id="9" name="Group 54"/>
          <p:cNvGrpSpPr/>
          <p:nvPr/>
        </p:nvGrpSpPr>
        <p:grpSpPr>
          <a:xfrm>
            <a:off x="0" y="1462290"/>
            <a:ext cx="5356756" cy="4328910"/>
            <a:chOff x="0" y="1462290"/>
            <a:chExt cx="5356756" cy="4328910"/>
          </a:xfrm>
        </p:grpSpPr>
        <p:grpSp>
          <p:nvGrpSpPr>
            <p:cNvPr id="10" name="Group 79"/>
            <p:cNvGrpSpPr/>
            <p:nvPr/>
          </p:nvGrpSpPr>
          <p:grpSpPr>
            <a:xfrm>
              <a:off x="3864040" y="1462290"/>
              <a:ext cx="1492716" cy="3947910"/>
              <a:chOff x="3864040" y="1462290"/>
              <a:chExt cx="1492716" cy="3947910"/>
            </a:xfrm>
          </p:grpSpPr>
          <p:cxnSp>
            <p:nvCxnSpPr>
              <p:cNvPr id="69" name="Straight Arrow Connector 68"/>
              <p:cNvCxnSpPr/>
              <p:nvPr/>
            </p:nvCxnSpPr>
            <p:spPr>
              <a:xfrm>
                <a:off x="4114800" y="2286000"/>
                <a:ext cx="0" cy="31242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19475140">
                <a:off x="3864040" y="1462290"/>
                <a:ext cx="1492716" cy="400110"/>
              </a:xfrm>
              <a:prstGeom prst="rect">
                <a:avLst/>
              </a:prstGeom>
              <a:noFill/>
              <a:ln w="50800">
                <a:solidFill>
                  <a:schemeClr val="tx1"/>
                </a:solidFill>
              </a:ln>
            </p:spPr>
            <p:txBody>
              <a:bodyPr wrap="none" rtlCol="0">
                <a:spAutoFit/>
              </a:bodyPr>
              <a:lstStyle/>
              <a:p>
                <a:r>
                  <a:rPr lang="en-US" sz="2000" b="1" dirty="0" smtClean="0"/>
                  <a:t>1.4 MILLION</a:t>
                </a:r>
                <a:endParaRPr lang="en-US" sz="2000" b="1" dirty="0"/>
              </a:p>
            </p:txBody>
          </p:sp>
        </p:grpSp>
        <p:grpSp>
          <p:nvGrpSpPr>
            <p:cNvPr id="11" name="Group 165"/>
            <p:cNvGrpSpPr/>
            <p:nvPr/>
          </p:nvGrpSpPr>
          <p:grpSpPr>
            <a:xfrm>
              <a:off x="0" y="5329535"/>
              <a:ext cx="4191000" cy="461665"/>
              <a:chOff x="0" y="6076890"/>
              <a:chExt cx="4191000" cy="461665"/>
            </a:xfrm>
          </p:grpSpPr>
          <p:sp>
            <p:nvSpPr>
              <p:cNvPr id="53" name="Rectangle 52"/>
              <p:cNvSpPr/>
              <p:nvPr/>
            </p:nvSpPr>
            <p:spPr>
              <a:xfrm>
                <a:off x="0" y="6096000"/>
                <a:ext cx="4191000" cy="438090"/>
              </a:xfrm>
              <a:prstGeom prst="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752600" y="6076890"/>
                <a:ext cx="2185214" cy="461665"/>
              </a:xfrm>
              <a:prstGeom prst="rect">
                <a:avLst/>
              </a:prstGeom>
              <a:noFill/>
            </p:spPr>
            <p:txBody>
              <a:bodyPr wrap="none" rtlCol="0">
                <a:spAutoFit/>
              </a:bodyPr>
              <a:lstStyle/>
              <a:p>
                <a:r>
                  <a:rPr lang="en-US" sz="2400" b="1" dirty="0" err="1" smtClean="0">
                    <a:latin typeface="Arial" pitchFamily="34" charset="0"/>
                    <a:cs typeface="Arial" pitchFamily="34" charset="0"/>
                  </a:rPr>
                  <a:t>Paranthropus</a:t>
                </a:r>
                <a:endParaRPr lang="en-US" sz="2400" b="1" dirty="0">
                  <a:latin typeface="Arial" pitchFamily="34" charset="0"/>
                  <a:cs typeface="Arial" pitchFamily="34" charset="0"/>
                </a:endParaRPr>
              </a:p>
            </p:txBody>
          </p:sp>
        </p:grpSp>
      </p:grpSp>
      <p:grpSp>
        <p:nvGrpSpPr>
          <p:cNvPr id="12" name="Group 79"/>
          <p:cNvGrpSpPr/>
          <p:nvPr/>
        </p:nvGrpSpPr>
        <p:grpSpPr>
          <a:xfrm>
            <a:off x="-247492" y="498087"/>
            <a:ext cx="2392450" cy="2778513"/>
            <a:chOff x="3752850" y="1596375"/>
            <a:chExt cx="2392450" cy="2778513"/>
          </a:xfrm>
        </p:grpSpPr>
        <p:cxnSp>
          <p:nvCxnSpPr>
            <p:cNvPr id="71" name="Straight Arrow Connector 70"/>
            <p:cNvCxnSpPr/>
            <p:nvPr/>
          </p:nvCxnSpPr>
          <p:spPr>
            <a:xfrm flipH="1">
              <a:off x="3924142" y="2698488"/>
              <a:ext cx="304800" cy="16764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9475140">
              <a:off x="3752850" y="1596375"/>
              <a:ext cx="2392450" cy="461665"/>
            </a:xfrm>
            <a:prstGeom prst="rect">
              <a:avLst/>
            </a:prstGeom>
            <a:solidFill>
              <a:srgbClr val="FFFF00"/>
            </a:solidFill>
            <a:ln w="50800">
              <a:solidFill>
                <a:srgbClr val="7030A0"/>
              </a:solidFill>
            </a:ln>
          </p:spPr>
          <p:txBody>
            <a:bodyPr wrap="none" rtlCol="0">
              <a:spAutoFit/>
            </a:bodyPr>
            <a:lstStyle/>
            <a:p>
              <a:r>
                <a:rPr lang="en-US" sz="2400" b="1" dirty="0" smtClean="0"/>
                <a:t>3.5M – footprints</a:t>
              </a:r>
              <a:endParaRPr lang="en-US" sz="2400" b="1" dirty="0"/>
            </a:p>
          </p:txBody>
        </p:sp>
      </p:grpSp>
      <p:grpSp>
        <p:nvGrpSpPr>
          <p:cNvPr id="13" name="Group 87"/>
          <p:cNvGrpSpPr/>
          <p:nvPr/>
        </p:nvGrpSpPr>
        <p:grpSpPr>
          <a:xfrm>
            <a:off x="8686800" y="685800"/>
            <a:ext cx="549894" cy="2438400"/>
            <a:chOff x="8686800" y="685800"/>
            <a:chExt cx="549894" cy="2438400"/>
          </a:xfrm>
        </p:grpSpPr>
        <p:sp useBgFill="1">
          <p:nvSpPr>
            <p:cNvPr id="75" name="TextBox 74"/>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76" name="Straight Arrow Connector 75"/>
            <p:cNvCxnSpPr/>
            <p:nvPr/>
          </p:nvCxnSpPr>
          <p:spPr>
            <a:xfrm>
              <a:off x="9098280"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14" name="Group 79"/>
          <p:cNvGrpSpPr/>
          <p:nvPr/>
        </p:nvGrpSpPr>
        <p:grpSpPr>
          <a:xfrm>
            <a:off x="1960217" y="1071697"/>
            <a:ext cx="3320204" cy="4338503"/>
            <a:chOff x="3662039" y="1026985"/>
            <a:chExt cx="3320204" cy="4338503"/>
          </a:xfrm>
        </p:grpSpPr>
        <p:cxnSp>
          <p:nvCxnSpPr>
            <p:cNvPr id="58" name="Straight Arrow Connector 57"/>
            <p:cNvCxnSpPr/>
            <p:nvPr/>
          </p:nvCxnSpPr>
          <p:spPr>
            <a:xfrm flipH="1">
              <a:off x="4076542" y="2469888"/>
              <a:ext cx="63680" cy="28956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9475140">
              <a:off x="3662039" y="1026985"/>
              <a:ext cx="3320204" cy="461665"/>
            </a:xfrm>
            <a:prstGeom prst="rect">
              <a:avLst/>
            </a:prstGeom>
            <a:solidFill>
              <a:srgbClr val="FFC000"/>
            </a:solidFill>
            <a:ln w="50800">
              <a:solidFill>
                <a:schemeClr val="accent6">
                  <a:lumMod val="50000"/>
                </a:schemeClr>
              </a:solidFill>
            </a:ln>
          </p:spPr>
          <p:txBody>
            <a:bodyPr wrap="none" rtlCol="0">
              <a:spAutoFit/>
            </a:bodyPr>
            <a:lstStyle/>
            <a:p>
              <a:r>
                <a:rPr lang="en-US" sz="2400" b="1" dirty="0" smtClean="0"/>
                <a:t>1.8M – ‘Nutcracker Man’</a:t>
              </a:r>
              <a:endParaRPr lang="en-US" sz="2400" b="1" dirty="0"/>
            </a:p>
          </p:txBody>
        </p:sp>
      </p:grpSp>
      <p:grpSp>
        <p:nvGrpSpPr>
          <p:cNvPr id="15" name="Group 79"/>
          <p:cNvGrpSpPr/>
          <p:nvPr/>
        </p:nvGrpSpPr>
        <p:grpSpPr>
          <a:xfrm>
            <a:off x="2685190" y="1363531"/>
            <a:ext cx="2776722" cy="4732469"/>
            <a:chOff x="3767916" y="1329931"/>
            <a:chExt cx="2776722" cy="4732469"/>
          </a:xfrm>
        </p:grpSpPr>
        <p:cxnSp>
          <p:nvCxnSpPr>
            <p:cNvPr id="47" name="Straight Arrow Connector 46"/>
            <p:cNvCxnSpPr/>
            <p:nvPr/>
          </p:nvCxnSpPr>
          <p:spPr>
            <a:xfrm>
              <a:off x="4092640" y="2557200"/>
              <a:ext cx="0" cy="35052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9475140">
              <a:off x="3767916" y="1329931"/>
              <a:ext cx="2776722"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1.7M – ‘Handy Man’</a:t>
              </a:r>
              <a:endParaRPr lang="en-US" sz="2400" b="1" dirty="0">
                <a:solidFill>
                  <a:schemeClr val="bg1"/>
                </a:solidFill>
              </a:endParaRPr>
            </a:p>
          </p:txBody>
        </p:sp>
      </p:grpSp>
      <p:pic>
        <p:nvPicPr>
          <p:cNvPr id="70" name="Picture 2" descr="Laetoli hominid and modern human footprints ©AMNH"/>
          <p:cNvPicPr>
            <a:picLocks noChangeAspect="1" noChangeArrowheads="1"/>
          </p:cNvPicPr>
          <p:nvPr/>
        </p:nvPicPr>
        <p:blipFill>
          <a:blip r:embed="rId3" cstate="print"/>
          <a:srcRect r="48148"/>
          <a:stretch>
            <a:fillRect/>
          </a:stretch>
        </p:blipFill>
        <p:spPr bwMode="auto">
          <a:xfrm>
            <a:off x="2133600" y="0"/>
            <a:ext cx="1872611" cy="3009553"/>
          </a:xfrm>
          <a:prstGeom prst="rect">
            <a:avLst/>
          </a:prstGeom>
          <a:noFill/>
          <a:ln w="38100">
            <a:solidFill>
              <a:schemeClr val="tx1"/>
            </a:solidFill>
          </a:ln>
        </p:spPr>
      </p:pic>
      <p:grpSp>
        <p:nvGrpSpPr>
          <p:cNvPr id="16" name="Group 82"/>
          <p:cNvGrpSpPr/>
          <p:nvPr/>
        </p:nvGrpSpPr>
        <p:grpSpPr>
          <a:xfrm>
            <a:off x="228600" y="1312213"/>
            <a:ext cx="8412030" cy="2421587"/>
            <a:chOff x="228600" y="1312213"/>
            <a:chExt cx="8412030" cy="2421587"/>
          </a:xfrm>
        </p:grpSpPr>
        <p:sp>
          <p:nvSpPr>
            <p:cNvPr id="178" name="Rectangle 177"/>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cxnSp>
          <p:nvCxnSpPr>
            <p:cNvPr id="68" name="Straight Arrow Connector 67"/>
            <p:cNvCxnSpPr>
              <a:stCxn id="64" idx="2"/>
            </p:cNvCxnSpPr>
            <p:nvPr/>
          </p:nvCxnSpPr>
          <p:spPr>
            <a:xfrm rot="5400000">
              <a:off x="7279153" y="2397159"/>
              <a:ext cx="1448890" cy="5191"/>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64" name="TextBox 63"/>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grpSp>
      <p:pic>
        <p:nvPicPr>
          <p:cNvPr id="81" name="Picture 2"/>
          <p:cNvPicPr>
            <a:picLocks noChangeAspect="1" noChangeArrowheads="1"/>
          </p:cNvPicPr>
          <p:nvPr/>
        </p:nvPicPr>
        <p:blipFill>
          <a:blip r:embed="rId4" cstate="print"/>
          <a:srcRect l="3312" t="27160" r="56946" b="3704"/>
          <a:stretch>
            <a:fillRect/>
          </a:stretch>
        </p:blipFill>
        <p:spPr bwMode="auto">
          <a:xfrm>
            <a:off x="5105400" y="1"/>
            <a:ext cx="2133600" cy="3008376"/>
          </a:xfrm>
          <a:prstGeom prst="rect">
            <a:avLst/>
          </a:prstGeom>
          <a:noFill/>
          <a:ln w="38100">
            <a:solidFill>
              <a:schemeClr val="tx1"/>
            </a:solidFill>
            <a:miter lim="800000"/>
            <a:headEnd/>
            <a:tailEnd/>
          </a:ln>
          <a:effectLst/>
        </p:spPr>
      </p:pic>
      <p:pic>
        <p:nvPicPr>
          <p:cNvPr id="85" name="Picture 2" descr="http://www.world-science.net/images2/homo_habilis.jpg"/>
          <p:cNvPicPr>
            <a:picLocks noChangeAspect="1" noChangeArrowheads="1"/>
          </p:cNvPicPr>
          <p:nvPr/>
        </p:nvPicPr>
        <p:blipFill>
          <a:blip r:embed="rId5" cstate="print"/>
          <a:srcRect l="6686" r="24786" b="10000"/>
          <a:stretch>
            <a:fillRect/>
          </a:stretch>
        </p:blipFill>
        <p:spPr bwMode="auto">
          <a:xfrm>
            <a:off x="5638800" y="0"/>
            <a:ext cx="2286000" cy="3010830"/>
          </a:xfrm>
          <a:prstGeom prst="rect">
            <a:avLst/>
          </a:prstGeom>
          <a:noFill/>
          <a:ln w="38100">
            <a:solidFill>
              <a:schemeClr val="tx1"/>
            </a:solidFill>
          </a:ln>
        </p:spPr>
      </p:pic>
      <p:sp>
        <p:nvSpPr>
          <p:cNvPr id="66" name="Right Triangle 65"/>
          <p:cNvSpPr/>
          <p:nvPr/>
        </p:nvSpPr>
        <p:spPr>
          <a:xfrm rot="2761386">
            <a:off x="3014768" y="1134166"/>
            <a:ext cx="665415" cy="627267"/>
          </a:xfrm>
          <a:prstGeom prst="rtTriangle">
            <a:avLst/>
          </a:prstGeom>
          <a:noFill/>
          <a:ln w="50800">
            <a:solidFill>
              <a:srgbClr val="FFFF00"/>
            </a:solidFill>
          </a:ln>
          <a:effectLst>
            <a:outerShdw dist="508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flipV="1">
            <a:off x="3048000" y="381000"/>
            <a:ext cx="152400" cy="1905000"/>
          </a:xfrm>
          <a:prstGeom prst="straightConnector1">
            <a:avLst/>
          </a:prstGeom>
          <a:ln w="76200">
            <a:solidFill>
              <a:srgbClr val="FFFF00"/>
            </a:solidFill>
            <a:tailEnd type="arrow"/>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0" name="Freeform 79"/>
          <p:cNvSpPr/>
          <p:nvPr/>
        </p:nvSpPr>
        <p:spPr>
          <a:xfrm>
            <a:off x="5441430" y="1526499"/>
            <a:ext cx="1596452" cy="1509009"/>
          </a:xfrm>
          <a:custGeom>
            <a:avLst/>
            <a:gdLst>
              <a:gd name="connsiteX0" fmla="*/ 149901 w 1596452"/>
              <a:gd name="connsiteY0" fmla="*/ 17488 h 1509009"/>
              <a:gd name="connsiteX1" fmla="*/ 314793 w 1596452"/>
              <a:gd name="connsiteY1" fmla="*/ 62458 h 1509009"/>
              <a:gd name="connsiteX2" fmla="*/ 464695 w 1596452"/>
              <a:gd name="connsiteY2" fmla="*/ 167390 h 1509009"/>
              <a:gd name="connsiteX3" fmla="*/ 629586 w 1596452"/>
              <a:gd name="connsiteY3" fmla="*/ 272321 h 1509009"/>
              <a:gd name="connsiteX4" fmla="*/ 704537 w 1596452"/>
              <a:gd name="connsiteY4" fmla="*/ 377252 h 1509009"/>
              <a:gd name="connsiteX5" fmla="*/ 689547 w 1596452"/>
              <a:gd name="connsiteY5" fmla="*/ 647075 h 1509009"/>
              <a:gd name="connsiteX6" fmla="*/ 794478 w 1596452"/>
              <a:gd name="connsiteY6" fmla="*/ 856937 h 1509009"/>
              <a:gd name="connsiteX7" fmla="*/ 1169232 w 1596452"/>
              <a:gd name="connsiteY7" fmla="*/ 1006839 h 1509009"/>
              <a:gd name="connsiteX8" fmla="*/ 1454045 w 1596452"/>
              <a:gd name="connsiteY8" fmla="*/ 946878 h 1509009"/>
              <a:gd name="connsiteX9" fmla="*/ 1558977 w 1596452"/>
              <a:gd name="connsiteY9" fmla="*/ 916898 h 1509009"/>
              <a:gd name="connsiteX10" fmla="*/ 1229193 w 1596452"/>
              <a:gd name="connsiteY10" fmla="*/ 1426563 h 1509009"/>
              <a:gd name="connsiteX11" fmla="*/ 914400 w 1596452"/>
              <a:gd name="connsiteY11" fmla="*/ 1411573 h 1509009"/>
              <a:gd name="connsiteX12" fmla="*/ 509665 w 1596452"/>
              <a:gd name="connsiteY12" fmla="*/ 1246681 h 1509009"/>
              <a:gd name="connsiteX13" fmla="*/ 209862 w 1596452"/>
              <a:gd name="connsiteY13" fmla="*/ 1096780 h 1509009"/>
              <a:gd name="connsiteX14" fmla="*/ 29980 w 1596452"/>
              <a:gd name="connsiteY14" fmla="*/ 781986 h 1509009"/>
              <a:gd name="connsiteX15" fmla="*/ 29980 w 1596452"/>
              <a:gd name="connsiteY15" fmla="*/ 497173 h 1509009"/>
              <a:gd name="connsiteX16" fmla="*/ 59960 w 1596452"/>
              <a:gd name="connsiteY16" fmla="*/ 77449 h 1509009"/>
              <a:gd name="connsiteX17" fmla="*/ 149901 w 1596452"/>
              <a:gd name="connsiteY17" fmla="*/ 17488 h 150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6452" h="1509009">
                <a:moveTo>
                  <a:pt x="149901" y="17488"/>
                </a:moveTo>
                <a:cubicBezTo>
                  <a:pt x="192373" y="14990"/>
                  <a:pt x="262327" y="37474"/>
                  <a:pt x="314793" y="62458"/>
                </a:cubicBezTo>
                <a:cubicBezTo>
                  <a:pt x="367259" y="87442"/>
                  <a:pt x="412229" y="132413"/>
                  <a:pt x="464695" y="167390"/>
                </a:cubicBezTo>
                <a:cubicBezTo>
                  <a:pt x="517161" y="202367"/>
                  <a:pt x="589612" y="237344"/>
                  <a:pt x="629586" y="272321"/>
                </a:cubicBezTo>
                <a:cubicBezTo>
                  <a:pt x="669560" y="307298"/>
                  <a:pt x="694544" y="314793"/>
                  <a:pt x="704537" y="377252"/>
                </a:cubicBezTo>
                <a:cubicBezTo>
                  <a:pt x="714531" y="439711"/>
                  <a:pt x="674557" y="567127"/>
                  <a:pt x="689547" y="647075"/>
                </a:cubicBezTo>
                <a:cubicBezTo>
                  <a:pt x="704537" y="727023"/>
                  <a:pt x="714531" y="796976"/>
                  <a:pt x="794478" y="856937"/>
                </a:cubicBezTo>
                <a:cubicBezTo>
                  <a:pt x="874425" y="916898"/>
                  <a:pt x="1059304" y="991849"/>
                  <a:pt x="1169232" y="1006839"/>
                </a:cubicBezTo>
                <a:cubicBezTo>
                  <a:pt x="1279160" y="1021829"/>
                  <a:pt x="1389088" y="961868"/>
                  <a:pt x="1454045" y="946878"/>
                </a:cubicBezTo>
                <a:cubicBezTo>
                  <a:pt x="1519002" y="931888"/>
                  <a:pt x="1596452" y="836951"/>
                  <a:pt x="1558977" y="916898"/>
                </a:cubicBezTo>
                <a:cubicBezTo>
                  <a:pt x="1521502" y="996845"/>
                  <a:pt x="1336622" y="1344117"/>
                  <a:pt x="1229193" y="1426563"/>
                </a:cubicBezTo>
                <a:cubicBezTo>
                  <a:pt x="1121764" y="1509009"/>
                  <a:pt x="1034321" y="1441553"/>
                  <a:pt x="914400" y="1411573"/>
                </a:cubicBezTo>
                <a:cubicBezTo>
                  <a:pt x="794479" y="1381593"/>
                  <a:pt x="627088" y="1299147"/>
                  <a:pt x="509665" y="1246681"/>
                </a:cubicBezTo>
                <a:cubicBezTo>
                  <a:pt x="392242" y="1194216"/>
                  <a:pt x="289810" y="1174229"/>
                  <a:pt x="209862" y="1096780"/>
                </a:cubicBezTo>
                <a:cubicBezTo>
                  <a:pt x="129914" y="1019331"/>
                  <a:pt x="59960" y="881920"/>
                  <a:pt x="29980" y="781986"/>
                </a:cubicBezTo>
                <a:cubicBezTo>
                  <a:pt x="0" y="682052"/>
                  <a:pt x="24983" y="614596"/>
                  <a:pt x="29980" y="497173"/>
                </a:cubicBezTo>
                <a:cubicBezTo>
                  <a:pt x="34977" y="379750"/>
                  <a:pt x="44970" y="154898"/>
                  <a:pt x="59960" y="77449"/>
                </a:cubicBezTo>
                <a:cubicBezTo>
                  <a:pt x="74950" y="0"/>
                  <a:pt x="107429" y="19986"/>
                  <a:pt x="149901" y="17488"/>
                </a:cubicBezTo>
                <a:close/>
              </a:path>
            </a:pathLst>
          </a:custGeom>
          <a:gradFill flip="none" rotWithShape="1">
            <a:gsLst>
              <a:gs pos="0">
                <a:srgbClr val="FFF200"/>
              </a:gs>
              <a:gs pos="45000">
                <a:srgbClr val="FF7A00"/>
              </a:gs>
              <a:gs pos="70000">
                <a:srgbClr val="FF0300"/>
              </a:gs>
              <a:gs pos="100000">
                <a:srgbClr val="4D0808"/>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801194" y="864433"/>
            <a:ext cx="284812" cy="397239"/>
          </a:xfrm>
          <a:custGeom>
            <a:avLst/>
            <a:gdLst>
              <a:gd name="connsiteX0" fmla="*/ 59960 w 284812"/>
              <a:gd name="connsiteY0" fmla="*/ 34977 h 397239"/>
              <a:gd name="connsiteX1" fmla="*/ 254832 w 284812"/>
              <a:gd name="connsiteY1" fmla="*/ 109928 h 397239"/>
              <a:gd name="connsiteX2" fmla="*/ 239842 w 284812"/>
              <a:gd name="connsiteY2" fmla="*/ 304800 h 397239"/>
              <a:gd name="connsiteX3" fmla="*/ 164891 w 284812"/>
              <a:gd name="connsiteY3" fmla="*/ 394741 h 397239"/>
              <a:gd name="connsiteX4" fmla="*/ 14990 w 284812"/>
              <a:gd name="connsiteY4" fmla="*/ 319790 h 397239"/>
              <a:gd name="connsiteX5" fmla="*/ 59960 w 284812"/>
              <a:gd name="connsiteY5" fmla="*/ 34977 h 39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812" h="397239">
                <a:moveTo>
                  <a:pt x="59960" y="34977"/>
                </a:moveTo>
                <a:cubicBezTo>
                  <a:pt x="99934" y="0"/>
                  <a:pt x="224852" y="64958"/>
                  <a:pt x="254832" y="109928"/>
                </a:cubicBezTo>
                <a:cubicBezTo>
                  <a:pt x="284812" y="154899"/>
                  <a:pt x="254832" y="257331"/>
                  <a:pt x="239842" y="304800"/>
                </a:cubicBezTo>
                <a:cubicBezTo>
                  <a:pt x="224852" y="352269"/>
                  <a:pt x="202366" y="392243"/>
                  <a:pt x="164891" y="394741"/>
                </a:cubicBezTo>
                <a:cubicBezTo>
                  <a:pt x="127416" y="397239"/>
                  <a:pt x="29980" y="372256"/>
                  <a:pt x="14990" y="319790"/>
                </a:cubicBezTo>
                <a:cubicBezTo>
                  <a:pt x="0" y="267324"/>
                  <a:pt x="19986" y="69954"/>
                  <a:pt x="59960" y="34977"/>
                </a:cubicBezTo>
                <a:close/>
              </a:path>
            </a:pathLst>
          </a:custGeom>
          <a:blipFill>
            <a:blip r:embed="rId6"/>
            <a:tile tx="0" ty="0" sx="100000" sy="100000" flip="none" algn="tl"/>
          </a:bli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5838669" y="1643921"/>
            <a:ext cx="342275" cy="344774"/>
          </a:xfrm>
          <a:custGeom>
            <a:avLst/>
            <a:gdLst>
              <a:gd name="connsiteX0" fmla="*/ 22485 w 342275"/>
              <a:gd name="connsiteY0" fmla="*/ 34977 h 344774"/>
              <a:gd name="connsiteX1" fmla="*/ 172387 w 342275"/>
              <a:gd name="connsiteY1" fmla="*/ 19987 h 344774"/>
              <a:gd name="connsiteX2" fmla="*/ 322288 w 342275"/>
              <a:gd name="connsiteY2" fmla="*/ 109928 h 344774"/>
              <a:gd name="connsiteX3" fmla="*/ 292308 w 342275"/>
              <a:gd name="connsiteY3" fmla="*/ 169889 h 344774"/>
              <a:gd name="connsiteX4" fmla="*/ 247338 w 342275"/>
              <a:gd name="connsiteY4" fmla="*/ 319790 h 344774"/>
              <a:gd name="connsiteX5" fmla="*/ 157397 w 342275"/>
              <a:gd name="connsiteY5" fmla="*/ 319790 h 344774"/>
              <a:gd name="connsiteX6" fmla="*/ 37475 w 342275"/>
              <a:gd name="connsiteY6" fmla="*/ 229849 h 344774"/>
              <a:gd name="connsiteX7" fmla="*/ 22485 w 342275"/>
              <a:gd name="connsiteY7" fmla="*/ 34977 h 34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5" h="344774">
                <a:moveTo>
                  <a:pt x="22485" y="34977"/>
                </a:moveTo>
                <a:cubicBezTo>
                  <a:pt x="44970" y="0"/>
                  <a:pt x="122420" y="7495"/>
                  <a:pt x="172387" y="19987"/>
                </a:cubicBezTo>
                <a:cubicBezTo>
                  <a:pt x="222354" y="32479"/>
                  <a:pt x="302301" y="84944"/>
                  <a:pt x="322288" y="109928"/>
                </a:cubicBezTo>
                <a:cubicBezTo>
                  <a:pt x="342275" y="134912"/>
                  <a:pt x="304800" y="134912"/>
                  <a:pt x="292308" y="169889"/>
                </a:cubicBezTo>
                <a:cubicBezTo>
                  <a:pt x="279816" y="204866"/>
                  <a:pt x="269823" y="294807"/>
                  <a:pt x="247338" y="319790"/>
                </a:cubicBezTo>
                <a:cubicBezTo>
                  <a:pt x="224853" y="344774"/>
                  <a:pt x="192374" y="334780"/>
                  <a:pt x="157397" y="319790"/>
                </a:cubicBezTo>
                <a:cubicBezTo>
                  <a:pt x="122420" y="304800"/>
                  <a:pt x="62459" y="274819"/>
                  <a:pt x="37475" y="229849"/>
                </a:cubicBezTo>
                <a:cubicBezTo>
                  <a:pt x="12491" y="184879"/>
                  <a:pt x="0" y="69954"/>
                  <a:pt x="22485" y="34977"/>
                </a:cubicBezTo>
                <a:close/>
              </a:path>
            </a:pathLst>
          </a:custGeom>
          <a:blipFill>
            <a:blip r:embed="rId6"/>
            <a:tile tx="0" ty="0" sx="100000" sy="100000" flip="none" algn="tl"/>
          </a:bli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rot="21164362">
            <a:off x="71311" y="4665328"/>
            <a:ext cx="9073318" cy="615553"/>
          </a:xfrm>
          <a:prstGeom prst="rect">
            <a:avLst/>
          </a:prstGeom>
          <a:noFill/>
        </p:spPr>
        <p:txBody>
          <a:bodyPr wrap="none" rtlCol="0">
            <a:spAutoFit/>
          </a:bodyPr>
          <a:lstStyle/>
          <a:p>
            <a:r>
              <a:rPr lang="en-US" sz="3400" b="1" dirty="0" smtClean="0">
                <a:effectLst>
                  <a:outerShdw dist="50800" dir="5400000" algn="ctr" rotWithShape="0">
                    <a:srgbClr val="FF0000"/>
                  </a:outerShdw>
                </a:effectLst>
                <a:latin typeface="Tempus Sans ITC" pitchFamily="82" charset="0"/>
              </a:rPr>
              <a:t>What 3 </a:t>
            </a:r>
            <a:r>
              <a:rPr lang="en-US" sz="3400" b="1" u="sng" dirty="0" smtClean="0">
                <a:effectLst>
                  <a:outerShdw dist="50800" dir="5400000" algn="ctr" rotWithShape="0">
                    <a:srgbClr val="FF0000"/>
                  </a:outerShdw>
                </a:effectLst>
                <a:latin typeface="Tempus Sans ITC" pitchFamily="82" charset="0"/>
              </a:rPr>
              <a:t>Genera</a:t>
            </a:r>
            <a:r>
              <a:rPr lang="en-US" sz="3400" b="1" dirty="0" smtClean="0">
                <a:effectLst>
                  <a:outerShdw dist="50800" dir="5400000" algn="ctr" rotWithShape="0">
                    <a:srgbClr val="FF0000"/>
                  </a:outerShdw>
                </a:effectLst>
                <a:latin typeface="Tempus Sans ITC" pitchFamily="82" charset="0"/>
              </a:rPr>
              <a:t> lived during the Early Stone Age?</a:t>
            </a:r>
            <a:endParaRPr lang="en-US" sz="3400" b="1" dirty="0">
              <a:effectLst>
                <a:outerShdw dist="50800" dir="5400000" algn="ctr" rotWithShape="0">
                  <a:srgbClr val="FF0000"/>
                </a:outerShdw>
              </a:effectLst>
              <a:latin typeface="Tempus Sans ITC" pitchFamily="82" charset="0"/>
            </a:endParaRPr>
          </a:p>
        </p:txBody>
      </p:sp>
      <p:sp useBgFill="1">
        <p:nvSpPr>
          <p:cNvPr id="77" name="TextBox 76"/>
          <p:cNvSpPr txBox="1"/>
          <p:nvPr/>
        </p:nvSpPr>
        <p:spPr>
          <a:xfrm>
            <a:off x="3372848" y="3962400"/>
            <a:ext cx="5771152" cy="723275"/>
          </a:xfrm>
          <a:prstGeom prst="rect">
            <a:avLst/>
          </a:prstGeom>
        </p:spPr>
        <p:txBody>
          <a:bodyPr wrap="square" rtlCol="0">
            <a:spAutoFit/>
          </a:bodyPr>
          <a:lstStyle/>
          <a:p>
            <a:r>
              <a:rPr lang="en-US" sz="1000" b="1" dirty="0" smtClean="0">
                <a:solidFill>
                  <a:srgbClr val="FF0000"/>
                </a:solidFill>
                <a:effectLst>
                  <a:outerShdw dist="50800" dir="5400000" algn="ctr" rotWithShape="0">
                    <a:schemeClr val="tx1"/>
                  </a:outerShdw>
                </a:effectLst>
              </a:rPr>
              <a:t> </a:t>
            </a:r>
          </a:p>
          <a:p>
            <a:r>
              <a:rPr lang="en-US" sz="3100" b="1" dirty="0" smtClean="0">
                <a:solidFill>
                  <a:srgbClr val="FF0000"/>
                </a:solidFill>
                <a:effectLst>
                  <a:outerShdw dist="50800" dir="5400000" algn="ctr" rotWithShape="0">
                    <a:schemeClr val="tx1"/>
                  </a:outerShdw>
                </a:effectLst>
                <a:latin typeface="Tempus Sans ITC" pitchFamily="82" charset="0"/>
              </a:rPr>
              <a:t>  Where does ‘Turkana Boy’ fit?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7"/>
                                        </p:tgtEl>
                                      </p:cBhvr>
                                    </p:animEffect>
                                    <p:set>
                                      <p:cBhvr>
                                        <p:cTn id="7" dur="1" fill="hold">
                                          <p:stCondLst>
                                            <p:cond delay="499"/>
                                          </p:stCondLst>
                                        </p:cTn>
                                        <p:tgtEl>
                                          <p:spTgt spid="67"/>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99">
                                            <p:txEl>
                                              <p:pRg st="0" end="0"/>
                                            </p:txEl>
                                          </p:spTgt>
                                        </p:tgtEl>
                                        <p:attrNameLst>
                                          <p:attrName>style.visibility</p:attrName>
                                        </p:attrNameLst>
                                      </p:cBhvr>
                                      <p:to>
                                        <p:strVal val="visible"/>
                                      </p:to>
                                    </p:set>
                                    <p:anim calcmode="lin" valueType="num">
                                      <p:cBhvr>
                                        <p:cTn id="26" dur="1000" fill="hold"/>
                                        <p:tgtEl>
                                          <p:spTgt spid="99">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9">
                                            <p:txEl>
                                              <p:pRg st="0" end="0"/>
                                            </p:txEl>
                                          </p:spTgt>
                                        </p:tgtEl>
                                        <p:attrNameLst>
                                          <p:attrName>ppt_h</p:attrName>
                                        </p:attrNameLst>
                                      </p:cBhvr>
                                      <p:tavLst>
                                        <p:tav tm="0">
                                          <p:val>
                                            <p:fltVal val="0"/>
                                          </p:val>
                                        </p:tav>
                                        <p:tav tm="100000">
                                          <p:val>
                                            <p:strVal val="#ppt_h"/>
                                          </p:val>
                                        </p:tav>
                                      </p:tavLst>
                                    </p:anim>
                                    <p:animEffect transition="in" filter="fade">
                                      <p:cBhvr>
                                        <p:cTn id="28" dur="1000"/>
                                        <p:tgtEl>
                                          <p:spTgt spid="99">
                                            <p:txEl>
                                              <p:pRg st="0" end="0"/>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9">
                                            <p:txEl>
                                              <p:pRg st="1" end="1"/>
                                            </p:txEl>
                                          </p:spTgt>
                                        </p:tgtEl>
                                        <p:attrNameLst>
                                          <p:attrName>style.visibility</p:attrName>
                                        </p:attrNameLst>
                                      </p:cBhvr>
                                      <p:to>
                                        <p:strVal val="visible"/>
                                      </p:to>
                                    </p:set>
                                    <p:animEffect transition="in" filter="wipe(left)">
                                      <p:cBhvr>
                                        <p:cTn id="32" dur="1000"/>
                                        <p:tgtEl>
                                          <p:spTgt spid="9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9">
                                            <p:txEl>
                                              <p:pRg st="2" end="2"/>
                                            </p:txEl>
                                          </p:spTgt>
                                        </p:tgtEl>
                                        <p:attrNameLst>
                                          <p:attrName>style.visibility</p:attrName>
                                        </p:attrNameLst>
                                      </p:cBhvr>
                                      <p:to>
                                        <p:strVal val="visible"/>
                                      </p:to>
                                    </p:set>
                                    <p:animEffect transition="in" filter="wipe(left)">
                                      <p:cBhvr>
                                        <p:cTn id="37" dur="1000"/>
                                        <p:tgtEl>
                                          <p:spTgt spid="99">
                                            <p:txEl>
                                              <p:pRg st="2" end="2"/>
                                            </p:txEl>
                                          </p:spTgt>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1000"/>
                                        <p:tgtEl>
                                          <p:spTgt spid="1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000"/>
                                        <p:tgtEl>
                                          <p:spTgt spid="7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down)">
                                      <p:cBhvr>
                                        <p:cTn id="50" dur="1000"/>
                                        <p:tgtEl>
                                          <p:spTgt spid="7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74"/>
                                        </p:tgtEl>
                                      </p:cBhvr>
                                    </p:animEffect>
                                    <p:set>
                                      <p:cBhvr>
                                        <p:cTn id="55" dur="1" fill="hold">
                                          <p:stCondLst>
                                            <p:cond delay="999"/>
                                          </p:stCondLst>
                                        </p:cTn>
                                        <p:tgtEl>
                                          <p:spTgt spid="74"/>
                                        </p:tgtEl>
                                        <p:attrNameLst>
                                          <p:attrName>style.visibility</p:attrName>
                                        </p:attrNameLst>
                                      </p:cBhvr>
                                      <p:to>
                                        <p:strVal val="hidden"/>
                                      </p:to>
                                    </p:set>
                                  </p:childTnLst>
                                </p:cTn>
                              </p:par>
                            </p:childTnLst>
                          </p:cTn>
                        </p:par>
                        <p:par>
                          <p:cTn id="56" fill="hold">
                            <p:stCondLst>
                              <p:cond delay="1000"/>
                            </p:stCondLst>
                            <p:childTnLst>
                              <p:par>
                                <p:cTn id="57" presetID="53" presetClass="entr" presetSubtype="0"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 calcmode="lin" valueType="num">
                                      <p:cBhvr>
                                        <p:cTn id="59" dur="1000" fill="hold"/>
                                        <p:tgtEl>
                                          <p:spTgt spid="66"/>
                                        </p:tgtEl>
                                        <p:attrNameLst>
                                          <p:attrName>ppt_w</p:attrName>
                                        </p:attrNameLst>
                                      </p:cBhvr>
                                      <p:tavLst>
                                        <p:tav tm="0">
                                          <p:val>
                                            <p:fltVal val="0"/>
                                          </p:val>
                                        </p:tav>
                                        <p:tav tm="100000">
                                          <p:val>
                                            <p:strVal val="#ppt_w"/>
                                          </p:val>
                                        </p:tav>
                                      </p:tavLst>
                                    </p:anim>
                                    <p:anim calcmode="lin" valueType="num">
                                      <p:cBhvr>
                                        <p:cTn id="60" dur="1000" fill="hold"/>
                                        <p:tgtEl>
                                          <p:spTgt spid="66"/>
                                        </p:tgtEl>
                                        <p:attrNameLst>
                                          <p:attrName>ppt_h</p:attrName>
                                        </p:attrNameLst>
                                      </p:cBhvr>
                                      <p:tavLst>
                                        <p:tav tm="0">
                                          <p:val>
                                            <p:fltVal val="0"/>
                                          </p:val>
                                        </p:tav>
                                        <p:tav tm="100000">
                                          <p:val>
                                            <p:strVal val="#ppt_h"/>
                                          </p:val>
                                        </p:tav>
                                      </p:tavLst>
                                    </p:anim>
                                    <p:animEffect transition="in" filter="fade">
                                      <p:cBhvr>
                                        <p:cTn id="61" dur="10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70"/>
                                        </p:tgtEl>
                                      </p:cBhvr>
                                    </p:animEffect>
                                    <p:set>
                                      <p:cBhvr>
                                        <p:cTn id="66" dur="1" fill="hold">
                                          <p:stCondLst>
                                            <p:cond delay="999"/>
                                          </p:stCondLst>
                                        </p:cTn>
                                        <p:tgtEl>
                                          <p:spTgt spid="7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66"/>
                                        </p:tgtEl>
                                      </p:cBhvr>
                                    </p:animEffect>
                                    <p:set>
                                      <p:cBhvr>
                                        <p:cTn id="69" dur="1" fill="hold">
                                          <p:stCondLst>
                                            <p:cond delay="999"/>
                                          </p:stCondLst>
                                        </p:cTn>
                                        <p:tgtEl>
                                          <p:spTgt spid="66"/>
                                        </p:tgtEl>
                                        <p:attrNameLst>
                                          <p:attrName>style.visibility</p:attrName>
                                        </p:attrNameLst>
                                      </p:cBhvr>
                                      <p:to>
                                        <p:strVal val="hidden"/>
                                      </p:to>
                                    </p:se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99">
                                            <p:txEl>
                                              <p:pRg st="3" end="3"/>
                                            </p:txEl>
                                          </p:spTgt>
                                        </p:tgtEl>
                                        <p:attrNameLst>
                                          <p:attrName>style.visibility</p:attrName>
                                        </p:attrNameLst>
                                      </p:cBhvr>
                                      <p:to>
                                        <p:strVal val="visible"/>
                                      </p:to>
                                    </p:set>
                                    <p:animEffect transition="in" filter="wipe(left)">
                                      <p:cBhvr>
                                        <p:cTn id="73" dur="1000"/>
                                        <p:tgtEl>
                                          <p:spTgt spid="99">
                                            <p:txEl>
                                              <p:pRg st="3" end="3"/>
                                            </p:txEl>
                                          </p:spTgt>
                                        </p:tgtEl>
                                      </p:cBhvr>
                                    </p:animEffect>
                                  </p:childTnLst>
                                </p:cTn>
                              </p:par>
                            </p:childTnLst>
                          </p:cTn>
                        </p:par>
                        <p:par>
                          <p:cTn id="74" fill="hold">
                            <p:stCondLst>
                              <p:cond delay="2000"/>
                            </p:stCondLst>
                            <p:childTnLst>
                              <p:par>
                                <p:cTn id="75" presetID="22" presetClass="entr" presetSubtype="4"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down)">
                                      <p:cBhvr>
                                        <p:cTn id="77" dur="1000"/>
                                        <p:tgtEl>
                                          <p:spTgt spid="14"/>
                                        </p:tgtEl>
                                      </p:cBhvr>
                                    </p:animEffect>
                                  </p:childTnLst>
                                </p:cTn>
                              </p:par>
                            </p:childTnLst>
                          </p:cTn>
                        </p:par>
                        <p:par>
                          <p:cTn id="78" fill="hold">
                            <p:stCondLst>
                              <p:cond delay="3000"/>
                            </p:stCondLst>
                            <p:childTnLst>
                              <p:par>
                                <p:cTn id="79" presetID="10" presetClass="entr" presetSubtype="0" fill="hold" nodeType="after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1000"/>
                                        <p:tgtEl>
                                          <p:spTgt spid="81"/>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80"/>
                                        </p:tgtEl>
                                        <p:attrNameLst>
                                          <p:attrName>style.visibility</p:attrName>
                                        </p:attrNameLst>
                                      </p:cBhvr>
                                      <p:to>
                                        <p:strVal val="visible"/>
                                      </p:to>
                                    </p:set>
                                    <p:anim calcmode="lin" valueType="num">
                                      <p:cBhvr>
                                        <p:cTn id="86" dur="1000" fill="hold"/>
                                        <p:tgtEl>
                                          <p:spTgt spid="80"/>
                                        </p:tgtEl>
                                        <p:attrNameLst>
                                          <p:attrName>ppt_w</p:attrName>
                                        </p:attrNameLst>
                                      </p:cBhvr>
                                      <p:tavLst>
                                        <p:tav tm="0">
                                          <p:val>
                                            <p:fltVal val="0"/>
                                          </p:val>
                                        </p:tav>
                                        <p:tav tm="100000">
                                          <p:val>
                                            <p:strVal val="#ppt_w"/>
                                          </p:val>
                                        </p:tav>
                                      </p:tavLst>
                                    </p:anim>
                                    <p:anim calcmode="lin" valueType="num">
                                      <p:cBhvr>
                                        <p:cTn id="87" dur="1000" fill="hold"/>
                                        <p:tgtEl>
                                          <p:spTgt spid="80"/>
                                        </p:tgtEl>
                                        <p:attrNameLst>
                                          <p:attrName>ppt_h</p:attrName>
                                        </p:attrNameLst>
                                      </p:cBhvr>
                                      <p:tavLst>
                                        <p:tav tm="0">
                                          <p:val>
                                            <p:fltVal val="0"/>
                                          </p:val>
                                        </p:tav>
                                        <p:tav tm="100000">
                                          <p:val>
                                            <p:strVal val="#ppt_h"/>
                                          </p:val>
                                        </p:tav>
                                      </p:tavLst>
                                    </p:anim>
                                    <p:animEffect transition="in" filter="fade">
                                      <p:cBhvr>
                                        <p:cTn id="88" dur="1000"/>
                                        <p:tgtEl>
                                          <p:spTgt spid="8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00"/>
                                        <p:tgtEl>
                                          <p:spTgt spid="81"/>
                                        </p:tgtEl>
                                      </p:cBhvr>
                                    </p:animEffect>
                                    <p:set>
                                      <p:cBhvr>
                                        <p:cTn id="93" dur="1" fill="hold">
                                          <p:stCondLst>
                                            <p:cond delay="999"/>
                                          </p:stCondLst>
                                        </p:cTn>
                                        <p:tgtEl>
                                          <p:spTgt spid="8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80"/>
                                        </p:tgtEl>
                                      </p:cBhvr>
                                    </p:animEffect>
                                    <p:set>
                                      <p:cBhvr>
                                        <p:cTn id="96" dur="1" fill="hold">
                                          <p:stCondLst>
                                            <p:cond delay="999"/>
                                          </p:stCondLst>
                                        </p:cTn>
                                        <p:tgtEl>
                                          <p:spTgt spid="80"/>
                                        </p:tgtEl>
                                        <p:attrNameLst>
                                          <p:attrName>style.visibility</p:attrName>
                                        </p:attrNameLst>
                                      </p:cBhvr>
                                      <p:to>
                                        <p:strVal val="hidden"/>
                                      </p:to>
                                    </p:set>
                                  </p:childTnLst>
                                </p:cTn>
                              </p:par>
                            </p:childTnLst>
                          </p:cTn>
                        </p:par>
                        <p:par>
                          <p:cTn id="97" fill="hold">
                            <p:stCondLst>
                              <p:cond delay="1000"/>
                            </p:stCondLst>
                            <p:childTnLst>
                              <p:par>
                                <p:cTn id="98" presetID="22" presetClass="entr" presetSubtype="4" fill="hold"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down)">
                                      <p:cBhvr>
                                        <p:cTn id="100" dur="1000"/>
                                        <p:tgtEl>
                                          <p:spTgt spid="15"/>
                                        </p:tgtEl>
                                      </p:cBhvr>
                                    </p:animEffect>
                                  </p:childTnLst>
                                </p:cTn>
                              </p:par>
                            </p:childTnLst>
                          </p:cTn>
                        </p:par>
                        <p:par>
                          <p:cTn id="101" fill="hold">
                            <p:stCondLst>
                              <p:cond delay="2000"/>
                            </p:stCondLst>
                            <p:childTnLst>
                              <p:par>
                                <p:cTn id="102" presetID="10" presetClass="entr" presetSubtype="0" fill="hold" nodeType="afterEffect">
                                  <p:stCondLst>
                                    <p:cond delay="0"/>
                                  </p:stCondLst>
                                  <p:childTnLst>
                                    <p:set>
                                      <p:cBhvr>
                                        <p:cTn id="103" dur="1" fill="hold">
                                          <p:stCondLst>
                                            <p:cond delay="0"/>
                                          </p:stCondLst>
                                        </p:cTn>
                                        <p:tgtEl>
                                          <p:spTgt spid="85"/>
                                        </p:tgtEl>
                                        <p:attrNameLst>
                                          <p:attrName>style.visibility</p:attrName>
                                        </p:attrNameLst>
                                      </p:cBhvr>
                                      <p:to>
                                        <p:strVal val="visible"/>
                                      </p:to>
                                    </p:set>
                                    <p:animEffect transition="in" filter="fade">
                                      <p:cBhvr>
                                        <p:cTn id="104" dur="1000"/>
                                        <p:tgtEl>
                                          <p:spTgt spid="85"/>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grpId="0" nodeType="clickEffect">
                                  <p:stCondLst>
                                    <p:cond delay="0"/>
                                  </p:stCondLst>
                                  <p:childTnLst>
                                    <p:set>
                                      <p:cBhvr>
                                        <p:cTn id="108" dur="1" fill="hold">
                                          <p:stCondLst>
                                            <p:cond delay="0"/>
                                          </p:stCondLst>
                                        </p:cTn>
                                        <p:tgtEl>
                                          <p:spTgt spid="83"/>
                                        </p:tgtEl>
                                        <p:attrNameLst>
                                          <p:attrName>style.visibility</p:attrName>
                                        </p:attrNameLst>
                                      </p:cBhvr>
                                      <p:to>
                                        <p:strVal val="visible"/>
                                      </p:to>
                                    </p:set>
                                    <p:anim calcmode="lin" valueType="num">
                                      <p:cBhvr>
                                        <p:cTn id="109" dur="1000" fill="hold"/>
                                        <p:tgtEl>
                                          <p:spTgt spid="83"/>
                                        </p:tgtEl>
                                        <p:attrNameLst>
                                          <p:attrName>ppt_w</p:attrName>
                                        </p:attrNameLst>
                                      </p:cBhvr>
                                      <p:tavLst>
                                        <p:tav tm="0">
                                          <p:val>
                                            <p:fltVal val="0"/>
                                          </p:val>
                                        </p:tav>
                                        <p:tav tm="100000">
                                          <p:val>
                                            <p:strVal val="#ppt_w"/>
                                          </p:val>
                                        </p:tav>
                                      </p:tavLst>
                                    </p:anim>
                                    <p:anim calcmode="lin" valueType="num">
                                      <p:cBhvr>
                                        <p:cTn id="110" dur="1000" fill="hold"/>
                                        <p:tgtEl>
                                          <p:spTgt spid="83"/>
                                        </p:tgtEl>
                                        <p:attrNameLst>
                                          <p:attrName>ppt_h</p:attrName>
                                        </p:attrNameLst>
                                      </p:cBhvr>
                                      <p:tavLst>
                                        <p:tav tm="0">
                                          <p:val>
                                            <p:fltVal val="0"/>
                                          </p:val>
                                        </p:tav>
                                        <p:tav tm="100000">
                                          <p:val>
                                            <p:strVal val="#ppt_h"/>
                                          </p:val>
                                        </p:tav>
                                      </p:tavLst>
                                    </p:anim>
                                    <p:animEffect transition="in" filter="fade">
                                      <p:cBhvr>
                                        <p:cTn id="111" dur="1000"/>
                                        <p:tgtEl>
                                          <p:spTgt spid="83"/>
                                        </p:tgtEl>
                                      </p:cBhvr>
                                    </p:animEffect>
                                  </p:childTnLst>
                                </p:cTn>
                              </p:par>
                              <p:par>
                                <p:cTn id="112" presetID="53" presetClass="entr" presetSubtype="0" fill="hold" grpId="0" nodeType="withEffect">
                                  <p:stCondLst>
                                    <p:cond delay="0"/>
                                  </p:stCondLst>
                                  <p:childTnLst>
                                    <p:set>
                                      <p:cBhvr>
                                        <p:cTn id="113" dur="1" fill="hold">
                                          <p:stCondLst>
                                            <p:cond delay="0"/>
                                          </p:stCondLst>
                                        </p:cTn>
                                        <p:tgtEl>
                                          <p:spTgt spid="82"/>
                                        </p:tgtEl>
                                        <p:attrNameLst>
                                          <p:attrName>style.visibility</p:attrName>
                                        </p:attrNameLst>
                                      </p:cBhvr>
                                      <p:to>
                                        <p:strVal val="visible"/>
                                      </p:to>
                                    </p:set>
                                    <p:anim calcmode="lin" valueType="num">
                                      <p:cBhvr>
                                        <p:cTn id="114" dur="1000" fill="hold"/>
                                        <p:tgtEl>
                                          <p:spTgt spid="82"/>
                                        </p:tgtEl>
                                        <p:attrNameLst>
                                          <p:attrName>ppt_w</p:attrName>
                                        </p:attrNameLst>
                                      </p:cBhvr>
                                      <p:tavLst>
                                        <p:tav tm="0">
                                          <p:val>
                                            <p:fltVal val="0"/>
                                          </p:val>
                                        </p:tav>
                                        <p:tav tm="100000">
                                          <p:val>
                                            <p:strVal val="#ppt_w"/>
                                          </p:val>
                                        </p:tav>
                                      </p:tavLst>
                                    </p:anim>
                                    <p:anim calcmode="lin" valueType="num">
                                      <p:cBhvr>
                                        <p:cTn id="115" dur="1000" fill="hold"/>
                                        <p:tgtEl>
                                          <p:spTgt spid="82"/>
                                        </p:tgtEl>
                                        <p:attrNameLst>
                                          <p:attrName>ppt_h</p:attrName>
                                        </p:attrNameLst>
                                      </p:cBhvr>
                                      <p:tavLst>
                                        <p:tav tm="0">
                                          <p:val>
                                            <p:fltVal val="0"/>
                                          </p:val>
                                        </p:tav>
                                        <p:tav tm="100000">
                                          <p:val>
                                            <p:strVal val="#ppt_h"/>
                                          </p:val>
                                        </p:tav>
                                      </p:tavLst>
                                    </p:anim>
                                    <p:animEffect transition="in" filter="fade">
                                      <p:cBhvr>
                                        <p:cTn id="116" dur="1000"/>
                                        <p:tgtEl>
                                          <p:spTgt spid="82"/>
                                        </p:tgtEl>
                                      </p:cBhvr>
                                    </p:animEffect>
                                  </p:childTnLst>
                                </p:cTn>
                              </p:par>
                            </p:childTnLst>
                          </p:cTn>
                        </p:par>
                        <p:par>
                          <p:cTn id="117" fill="hold">
                            <p:stCondLst>
                              <p:cond delay="1000"/>
                            </p:stCondLst>
                            <p:childTnLst>
                              <p:par>
                                <p:cTn id="118" presetID="42" presetClass="path" presetSubtype="0" repeatCount="4000" autoRev="1" fill="remove" grpId="1" nodeType="afterEffect">
                                  <p:stCondLst>
                                    <p:cond delay="0"/>
                                  </p:stCondLst>
                                  <p:childTnLst>
                                    <p:animMotion origin="layout" path="M 1.11022E-16 0.0111 L 1.11022E-16 0.07815 " pathEditMode="relative" rAng="0" ptsTypes="AA">
                                      <p:cBhvr>
                                        <p:cTn id="119" dur="500" fill="hold"/>
                                        <p:tgtEl>
                                          <p:spTgt spid="82"/>
                                        </p:tgtEl>
                                        <p:attrNameLst>
                                          <p:attrName>ppt_x</p:attrName>
                                          <p:attrName>ppt_y</p:attrName>
                                        </p:attrNameLst>
                                      </p:cBhvr>
                                      <p:rCtr x="0" y="34"/>
                                    </p:animMotion>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1000"/>
                                        <p:tgtEl>
                                          <p:spTgt spid="85"/>
                                        </p:tgtEl>
                                      </p:cBhvr>
                                    </p:animEffect>
                                    <p:set>
                                      <p:cBhvr>
                                        <p:cTn id="124" dur="1" fill="hold">
                                          <p:stCondLst>
                                            <p:cond delay="999"/>
                                          </p:stCondLst>
                                        </p:cTn>
                                        <p:tgtEl>
                                          <p:spTgt spid="85"/>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1000"/>
                                        <p:tgtEl>
                                          <p:spTgt spid="82"/>
                                        </p:tgtEl>
                                      </p:cBhvr>
                                    </p:animEffect>
                                    <p:set>
                                      <p:cBhvr>
                                        <p:cTn id="127" dur="1" fill="hold">
                                          <p:stCondLst>
                                            <p:cond delay="9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83"/>
                                        </p:tgtEl>
                                      </p:cBhvr>
                                    </p:animEffect>
                                    <p:set>
                                      <p:cBhvr>
                                        <p:cTn id="130" dur="1" fill="hold">
                                          <p:stCondLst>
                                            <p:cond delay="999"/>
                                          </p:stCondLst>
                                        </p:cTn>
                                        <p:tgtEl>
                                          <p:spTgt spid="8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99">
                                            <p:txEl>
                                              <p:pRg st="0" end="0"/>
                                            </p:txEl>
                                          </p:spTgt>
                                        </p:tgtEl>
                                      </p:cBhvr>
                                    </p:animEffect>
                                    <p:set>
                                      <p:cBhvr>
                                        <p:cTn id="133" dur="1" fill="hold">
                                          <p:stCondLst>
                                            <p:cond delay="999"/>
                                          </p:stCondLst>
                                        </p:cTn>
                                        <p:tgtEl>
                                          <p:spTgt spid="99">
                                            <p:txEl>
                                              <p:pRg st="0" end="0"/>
                                            </p:txEl>
                                          </p:spTgt>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99">
                                            <p:txEl>
                                              <p:pRg st="1" end="1"/>
                                            </p:txEl>
                                          </p:spTgt>
                                        </p:tgtEl>
                                      </p:cBhvr>
                                    </p:animEffect>
                                    <p:set>
                                      <p:cBhvr>
                                        <p:cTn id="136" dur="1" fill="hold">
                                          <p:stCondLst>
                                            <p:cond delay="999"/>
                                          </p:stCondLst>
                                        </p:cTn>
                                        <p:tgtEl>
                                          <p:spTgt spid="99">
                                            <p:txEl>
                                              <p:pRg st="1" end="1"/>
                                            </p:txEl>
                                          </p:spTgt>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99">
                                            <p:txEl>
                                              <p:pRg st="2" end="2"/>
                                            </p:txEl>
                                          </p:spTgt>
                                        </p:tgtEl>
                                      </p:cBhvr>
                                    </p:animEffect>
                                    <p:set>
                                      <p:cBhvr>
                                        <p:cTn id="139" dur="1" fill="hold">
                                          <p:stCondLst>
                                            <p:cond delay="999"/>
                                          </p:stCondLst>
                                        </p:cTn>
                                        <p:tgtEl>
                                          <p:spTgt spid="99">
                                            <p:txEl>
                                              <p:pRg st="2" end="2"/>
                                            </p:txEl>
                                          </p:spTgt>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99">
                                            <p:txEl>
                                              <p:pRg st="3" end="3"/>
                                            </p:txEl>
                                          </p:spTgt>
                                        </p:tgtEl>
                                      </p:cBhvr>
                                    </p:animEffect>
                                    <p:set>
                                      <p:cBhvr>
                                        <p:cTn id="142" dur="1" fill="hold">
                                          <p:stCondLst>
                                            <p:cond delay="999"/>
                                          </p:stCondLst>
                                        </p:cTn>
                                        <p:tgtEl>
                                          <p:spTgt spid="99">
                                            <p:txEl>
                                              <p:pRg st="3" end="3"/>
                                            </p:txEl>
                                          </p:spTgt>
                                        </p:tgtEl>
                                        <p:attrNameLst>
                                          <p:attrName>style.visibility</p:attrName>
                                        </p:attrNameLst>
                                      </p:cBhvr>
                                      <p:to>
                                        <p:strVal val="hidden"/>
                                      </p:to>
                                    </p:se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7"/>
                                        </p:tgtEl>
                                        <p:attrNameLst>
                                          <p:attrName>style.visibility</p:attrName>
                                        </p:attrNameLst>
                                      </p:cBhvr>
                                      <p:to>
                                        <p:strVal val="visible"/>
                                      </p:to>
                                    </p:set>
                                    <p:animEffect transition="in" filter="wipe(left)">
                                      <p:cBhvr>
                                        <p:cTn id="146"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uild="allAtOnce"/>
      <p:bldP spid="99" grpId="1" build="allAtOnce"/>
      <p:bldP spid="66" grpId="0" animBg="1"/>
      <p:bldP spid="66" grpId="1" animBg="1"/>
      <p:bldP spid="80" grpId="0" animBg="1"/>
      <p:bldP spid="80" grpId="1" animBg="1"/>
      <p:bldP spid="82" grpId="0" animBg="1"/>
      <p:bldP spid="82" grpId="1" animBg="1"/>
      <p:bldP spid="82" grpId="2" animBg="1"/>
      <p:bldP spid="83" grpId="0" animBg="1"/>
      <p:bldP spid="83" grpId="1" animBg="1"/>
      <p:bldP spid="67" grpId="0"/>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world.bmp"/>
          <p:cNvPicPr>
            <a:picLocks/>
          </p:cNvPicPr>
          <p:nvPr/>
        </p:nvPicPr>
        <p:blipFill>
          <a:blip r:embed="rId3" cstate="print"/>
          <a:stretch>
            <a:fillRect/>
          </a:stretch>
        </p:blipFill>
        <p:spPr>
          <a:xfrm>
            <a:off x="1" y="1219200"/>
            <a:ext cx="9143999" cy="5638800"/>
          </a:xfrm>
          <a:prstGeom prst="rect">
            <a:avLst/>
          </a:prstGeom>
        </p:spPr>
      </p:pic>
      <p:pic>
        <p:nvPicPr>
          <p:cNvPr id="2053" name="Picture 5"/>
          <p:cNvPicPr>
            <a:picLocks noChangeAspect="1" noChangeArrowheads="1"/>
          </p:cNvPicPr>
          <p:nvPr/>
        </p:nvPicPr>
        <p:blipFill>
          <a:blip r:embed="rId4"/>
          <a:srcRect l="14861" t="35938" r="55271" b="10937"/>
          <a:stretch>
            <a:fillRect/>
          </a:stretch>
        </p:blipFill>
        <p:spPr bwMode="auto">
          <a:xfrm>
            <a:off x="1828800" y="1524000"/>
            <a:ext cx="5222789" cy="5683624"/>
          </a:xfrm>
          <a:prstGeom prst="rect">
            <a:avLst/>
          </a:prstGeom>
          <a:noFill/>
          <a:ln w="76200">
            <a:solidFill>
              <a:schemeClr val="tx1"/>
            </a:solidFill>
            <a:miter lim="800000"/>
            <a:headEnd/>
            <a:tailEnd/>
          </a:ln>
          <a:effectLst/>
        </p:spPr>
      </p:pic>
      <p:grpSp>
        <p:nvGrpSpPr>
          <p:cNvPr id="2" name="Group 65"/>
          <p:cNvGrpSpPr/>
          <p:nvPr/>
        </p:nvGrpSpPr>
        <p:grpSpPr>
          <a:xfrm>
            <a:off x="-247492" y="228600"/>
            <a:ext cx="9620092" cy="6324600"/>
            <a:chOff x="-247492" y="228600"/>
            <a:chExt cx="9620092" cy="6324600"/>
          </a:xfrm>
        </p:grpSpPr>
        <p:sp>
          <p:nvSpPr>
            <p:cNvPr id="63" name="Rectangle 6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nvGrpSpPr>
            <p:cNvPr id="3" name="Group 73"/>
            <p:cNvGrpSpPr/>
            <p:nvPr/>
          </p:nvGrpSpPr>
          <p:grpSpPr>
            <a:xfrm>
              <a:off x="228600" y="2133600"/>
              <a:ext cx="9144000" cy="4419600"/>
              <a:chOff x="228600" y="2133600"/>
              <a:chExt cx="9144000" cy="4419600"/>
            </a:xfrm>
          </p:grpSpPr>
          <p:cxnSp>
            <p:nvCxnSpPr>
              <p:cNvPr id="97" name="Straight Arrow Connector 96"/>
              <p:cNvCxnSpPr/>
              <p:nvPr/>
            </p:nvCxnSpPr>
            <p:spPr>
              <a:xfrm>
                <a:off x="8001000" y="2133600"/>
                <a:ext cx="0" cy="4114800"/>
              </a:xfrm>
              <a:prstGeom prst="straightConnector1">
                <a:avLst/>
              </a:prstGeom>
              <a:ln w="50800">
                <a:solidFill>
                  <a:schemeClr val="tx1"/>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 name="Group 51"/>
              <p:cNvGrpSpPr/>
              <p:nvPr/>
            </p:nvGrpSpPr>
            <p:grpSpPr>
              <a:xfrm>
                <a:off x="228600" y="2209800"/>
                <a:ext cx="9144000" cy="4343400"/>
                <a:chOff x="228600" y="2209800"/>
                <a:chExt cx="9144000" cy="4343400"/>
              </a:xfrm>
            </p:grpSpPr>
            <p:cxnSp>
              <p:nvCxnSpPr>
                <p:cNvPr id="84" name="Straight Arrow Connector 83"/>
                <p:cNvCxnSpPr/>
                <p:nvPr/>
              </p:nvCxnSpPr>
              <p:spPr>
                <a:xfrm>
                  <a:off x="228600" y="2209800"/>
                  <a:ext cx="0" cy="43434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5" name="Group 171"/>
                <p:cNvGrpSpPr/>
                <p:nvPr/>
              </p:nvGrpSpPr>
              <p:grpSpPr>
                <a:xfrm>
                  <a:off x="228600" y="6019800"/>
                  <a:ext cx="8915400" cy="533400"/>
                  <a:chOff x="643544" y="6076890"/>
                  <a:chExt cx="8348056" cy="457200"/>
                </a:xfrm>
              </p:grpSpPr>
              <p:sp>
                <p:nvSpPr>
                  <p:cNvPr id="56" name="Rectangle 55"/>
                  <p:cNvSpPr/>
                  <p:nvPr/>
                </p:nvSpPr>
                <p:spPr>
                  <a:xfrm>
                    <a:off x="643544" y="6096000"/>
                    <a:ext cx="8348056" cy="43809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3611358" y="6076890"/>
                    <a:ext cx="1965100" cy="395713"/>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Homo Genus</a:t>
                    </a:r>
                    <a:endParaRPr lang="en-US" sz="2400" b="1" dirty="0">
                      <a:solidFill>
                        <a:schemeClr val="bg1"/>
                      </a:solidFill>
                      <a:latin typeface="Arial" pitchFamily="34" charset="0"/>
                      <a:cs typeface="Arial" pitchFamily="34" charset="0"/>
                    </a:endParaRPr>
                  </a:p>
                </p:txBody>
              </p:sp>
            </p:grpSp>
            <p:grpSp>
              <p:nvGrpSpPr>
                <p:cNvPr id="6" name="Group 176"/>
                <p:cNvGrpSpPr/>
                <p:nvPr/>
              </p:nvGrpSpPr>
              <p:grpSpPr>
                <a:xfrm>
                  <a:off x="7924800" y="6019800"/>
                  <a:ext cx="1447800" cy="533400"/>
                  <a:chOff x="7924800" y="6534090"/>
                  <a:chExt cx="1447800" cy="533400"/>
                </a:xfrm>
              </p:grpSpPr>
              <p:sp>
                <p:nvSpPr>
                  <p:cNvPr id="59" name="Rectangle 58"/>
                  <p:cNvSpPr/>
                  <p:nvPr/>
                </p:nvSpPr>
                <p:spPr>
                  <a:xfrm>
                    <a:off x="8001000" y="6553200"/>
                    <a:ext cx="1143000" cy="5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924800" y="6534090"/>
                    <a:ext cx="1447800" cy="461665"/>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sapiens</a:t>
                    </a:r>
                    <a:endParaRPr lang="en-US" sz="2400" b="1" dirty="0">
                      <a:solidFill>
                        <a:schemeClr val="bg1"/>
                      </a:solidFill>
                      <a:latin typeface="Arial" pitchFamily="34" charset="0"/>
                      <a:cs typeface="Arial" pitchFamily="34" charset="0"/>
                    </a:endParaRPr>
                  </a:p>
                </p:txBody>
              </p:sp>
            </p:grpSp>
          </p:grpSp>
        </p:grp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62" name="Rectangle 61"/>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4" name="TextBox 153"/>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nvGrpSpPr>
            <p:cNvPr id="7" name="Group 46"/>
            <p:cNvGrpSpPr/>
            <p:nvPr/>
          </p:nvGrpSpPr>
          <p:grpSpPr>
            <a:xfrm>
              <a:off x="228600" y="3063240"/>
              <a:ext cx="7113350"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5"/>
            <p:cNvGrpSpPr/>
            <p:nvPr/>
          </p:nvGrpSpPr>
          <p:grpSpPr>
            <a:xfrm>
              <a:off x="0" y="1480898"/>
              <a:ext cx="3042772" cy="3705167"/>
              <a:chOff x="0" y="1480898"/>
              <a:chExt cx="3042772" cy="3705167"/>
            </a:xfrm>
          </p:grpSpPr>
          <p:cxnSp>
            <p:nvCxnSpPr>
              <p:cNvPr id="61" name="Straight Arrow Connector 60"/>
              <p:cNvCxnSpPr/>
              <p:nvPr/>
            </p:nvCxnSpPr>
            <p:spPr>
              <a:xfrm>
                <a:off x="1981200" y="2286000"/>
                <a:ext cx="0" cy="25908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151" name="TextBox 150"/>
              <p:cNvSpPr txBox="1"/>
              <p:nvPr/>
            </p:nvSpPr>
            <p:spPr>
              <a:xfrm rot="19475140">
                <a:off x="1748828" y="1480898"/>
                <a:ext cx="1293944" cy="400110"/>
              </a:xfrm>
              <a:prstGeom prst="rect">
                <a:avLst/>
              </a:prstGeom>
              <a:ln w="50800">
                <a:solidFill>
                  <a:schemeClr val="tx1"/>
                </a:solidFill>
              </a:ln>
            </p:spPr>
            <p:txBody>
              <a:bodyPr wrap="square" rtlCol="0">
                <a:spAutoFit/>
              </a:bodyPr>
              <a:lstStyle/>
              <a:p>
                <a:r>
                  <a:rPr lang="en-US" sz="2000" b="1" dirty="0" smtClean="0"/>
                  <a:t>2 MILLION</a:t>
                </a:r>
                <a:endParaRPr lang="en-US" sz="2000" b="1" dirty="0"/>
              </a:p>
            </p:txBody>
          </p:sp>
          <p:grpSp>
            <p:nvGrpSpPr>
              <p:cNvPr id="9" name="Group 164"/>
              <p:cNvGrpSpPr/>
              <p:nvPr/>
            </p:nvGrpSpPr>
            <p:grpSpPr>
              <a:xfrm>
                <a:off x="0" y="4724400"/>
                <a:ext cx="2743200" cy="461665"/>
                <a:chOff x="0" y="5314890"/>
                <a:chExt cx="2743200" cy="461665"/>
              </a:xfrm>
            </p:grpSpPr>
            <p:sp>
              <p:nvSpPr>
                <p:cNvPr id="50" name="Rectangle 49"/>
                <p:cNvSpPr/>
                <p:nvPr/>
              </p:nvSpPr>
              <p:spPr>
                <a:xfrm>
                  <a:off x="0" y="5391090"/>
                  <a:ext cx="2667000" cy="381000"/>
                </a:xfrm>
                <a:prstGeom prst="rect">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25" y="5314890"/>
                  <a:ext cx="2698175" cy="461665"/>
                </a:xfrm>
                <a:prstGeom prst="rect">
                  <a:avLst/>
                </a:prstGeom>
                <a:no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grpSp>
        <p:grpSp>
          <p:nvGrpSpPr>
            <p:cNvPr id="10" name="Group 54"/>
            <p:cNvGrpSpPr/>
            <p:nvPr/>
          </p:nvGrpSpPr>
          <p:grpSpPr>
            <a:xfrm>
              <a:off x="0" y="1462290"/>
              <a:ext cx="5356756" cy="4328910"/>
              <a:chOff x="0" y="1462290"/>
              <a:chExt cx="5356756" cy="4328910"/>
            </a:xfrm>
          </p:grpSpPr>
          <p:grpSp>
            <p:nvGrpSpPr>
              <p:cNvPr id="11" name="Group 79"/>
              <p:cNvGrpSpPr/>
              <p:nvPr/>
            </p:nvGrpSpPr>
            <p:grpSpPr>
              <a:xfrm>
                <a:off x="3864040" y="1462290"/>
                <a:ext cx="1492716" cy="3947910"/>
                <a:chOff x="3864040" y="1462290"/>
                <a:chExt cx="1492716" cy="3947910"/>
              </a:xfrm>
            </p:grpSpPr>
            <p:cxnSp>
              <p:nvCxnSpPr>
                <p:cNvPr id="69" name="Straight Arrow Connector 68"/>
                <p:cNvCxnSpPr/>
                <p:nvPr/>
              </p:nvCxnSpPr>
              <p:spPr>
                <a:xfrm>
                  <a:off x="4114800" y="2286000"/>
                  <a:ext cx="0" cy="31242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19475140">
                  <a:off x="3864040" y="1462290"/>
                  <a:ext cx="1492716" cy="400110"/>
                </a:xfrm>
                <a:prstGeom prst="rect">
                  <a:avLst/>
                </a:prstGeom>
                <a:noFill/>
                <a:ln w="50800">
                  <a:solidFill>
                    <a:schemeClr val="tx1"/>
                  </a:solidFill>
                </a:ln>
              </p:spPr>
              <p:txBody>
                <a:bodyPr wrap="none" rtlCol="0">
                  <a:spAutoFit/>
                </a:bodyPr>
                <a:lstStyle/>
                <a:p>
                  <a:r>
                    <a:rPr lang="en-US" sz="2000" b="1" dirty="0" smtClean="0"/>
                    <a:t>1.4 MILLION</a:t>
                  </a:r>
                  <a:endParaRPr lang="en-US" sz="2000" b="1" dirty="0"/>
                </a:p>
              </p:txBody>
            </p:sp>
          </p:grpSp>
          <p:grpSp>
            <p:nvGrpSpPr>
              <p:cNvPr id="12" name="Group 165"/>
              <p:cNvGrpSpPr/>
              <p:nvPr/>
            </p:nvGrpSpPr>
            <p:grpSpPr>
              <a:xfrm>
                <a:off x="0" y="5329535"/>
                <a:ext cx="4191000" cy="461665"/>
                <a:chOff x="0" y="6076890"/>
                <a:chExt cx="4191000" cy="461665"/>
              </a:xfrm>
            </p:grpSpPr>
            <p:sp>
              <p:nvSpPr>
                <p:cNvPr id="53" name="Rectangle 52"/>
                <p:cNvSpPr/>
                <p:nvPr/>
              </p:nvSpPr>
              <p:spPr>
                <a:xfrm>
                  <a:off x="0" y="6096000"/>
                  <a:ext cx="4191000" cy="438090"/>
                </a:xfrm>
                <a:prstGeom prst="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752600" y="6076890"/>
                  <a:ext cx="2185214" cy="461665"/>
                </a:xfrm>
                <a:prstGeom prst="rect">
                  <a:avLst/>
                </a:prstGeom>
                <a:noFill/>
              </p:spPr>
              <p:txBody>
                <a:bodyPr wrap="none" rtlCol="0">
                  <a:spAutoFit/>
                </a:bodyPr>
                <a:lstStyle/>
                <a:p>
                  <a:r>
                    <a:rPr lang="en-US" sz="2400" b="1" dirty="0" err="1" smtClean="0">
                      <a:latin typeface="Arial" pitchFamily="34" charset="0"/>
                      <a:cs typeface="Arial" pitchFamily="34" charset="0"/>
                    </a:rPr>
                    <a:t>Paranthropus</a:t>
                  </a:r>
                  <a:endParaRPr lang="en-US" sz="2400" b="1" dirty="0">
                    <a:latin typeface="Arial" pitchFamily="34" charset="0"/>
                    <a:cs typeface="Arial" pitchFamily="34" charset="0"/>
                  </a:endParaRPr>
                </a:p>
              </p:txBody>
            </p:sp>
          </p:grpSp>
        </p:grpSp>
        <p:grpSp>
          <p:nvGrpSpPr>
            <p:cNvPr id="13" name="Group 79"/>
            <p:cNvGrpSpPr/>
            <p:nvPr/>
          </p:nvGrpSpPr>
          <p:grpSpPr>
            <a:xfrm>
              <a:off x="-247492" y="498087"/>
              <a:ext cx="2392450" cy="2778513"/>
              <a:chOff x="3752850" y="1596375"/>
              <a:chExt cx="2392450" cy="2778513"/>
            </a:xfrm>
          </p:grpSpPr>
          <p:cxnSp>
            <p:nvCxnSpPr>
              <p:cNvPr id="71" name="Straight Arrow Connector 70"/>
              <p:cNvCxnSpPr/>
              <p:nvPr/>
            </p:nvCxnSpPr>
            <p:spPr>
              <a:xfrm flipH="1">
                <a:off x="3924142" y="2698488"/>
                <a:ext cx="304800" cy="16764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9475140">
                <a:off x="3752850" y="1596375"/>
                <a:ext cx="2392450" cy="461665"/>
              </a:xfrm>
              <a:prstGeom prst="rect">
                <a:avLst/>
              </a:prstGeom>
              <a:solidFill>
                <a:srgbClr val="FFFF00"/>
              </a:solidFill>
              <a:ln w="50800">
                <a:solidFill>
                  <a:srgbClr val="7030A0"/>
                </a:solidFill>
              </a:ln>
            </p:spPr>
            <p:txBody>
              <a:bodyPr wrap="none" rtlCol="0">
                <a:spAutoFit/>
              </a:bodyPr>
              <a:lstStyle/>
              <a:p>
                <a:r>
                  <a:rPr lang="en-US" sz="2400" b="1" dirty="0" smtClean="0"/>
                  <a:t>3.5M – footprints</a:t>
                </a:r>
                <a:endParaRPr lang="en-US" sz="2400" b="1" dirty="0"/>
              </a:p>
            </p:txBody>
          </p:sp>
        </p:grpSp>
        <p:grpSp>
          <p:nvGrpSpPr>
            <p:cNvPr id="14" name="Group 87"/>
            <p:cNvGrpSpPr/>
            <p:nvPr/>
          </p:nvGrpSpPr>
          <p:grpSpPr>
            <a:xfrm>
              <a:off x="8686800" y="685800"/>
              <a:ext cx="549894" cy="2438400"/>
              <a:chOff x="8686800" y="685800"/>
              <a:chExt cx="549894" cy="2438400"/>
            </a:xfrm>
          </p:grpSpPr>
          <p:sp useBgFill="1">
            <p:nvSpPr>
              <p:cNvPr id="75" name="TextBox 74"/>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76" name="Straight Arrow Connector 75"/>
              <p:cNvCxnSpPr/>
              <p:nvPr/>
            </p:nvCxnSpPr>
            <p:spPr>
              <a:xfrm>
                <a:off x="9098280"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15" name="Group 79"/>
            <p:cNvGrpSpPr/>
            <p:nvPr/>
          </p:nvGrpSpPr>
          <p:grpSpPr>
            <a:xfrm>
              <a:off x="1960217" y="1071697"/>
              <a:ext cx="3320204" cy="4338503"/>
              <a:chOff x="3662039" y="1026985"/>
              <a:chExt cx="3320204" cy="4338503"/>
            </a:xfrm>
          </p:grpSpPr>
          <p:cxnSp>
            <p:nvCxnSpPr>
              <p:cNvPr id="58" name="Straight Arrow Connector 57"/>
              <p:cNvCxnSpPr/>
              <p:nvPr/>
            </p:nvCxnSpPr>
            <p:spPr>
              <a:xfrm flipH="1">
                <a:off x="4076542" y="2469888"/>
                <a:ext cx="63680" cy="28956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9475140">
                <a:off x="3662039" y="1026985"/>
                <a:ext cx="3320204" cy="461665"/>
              </a:xfrm>
              <a:prstGeom prst="rect">
                <a:avLst/>
              </a:prstGeom>
              <a:solidFill>
                <a:srgbClr val="FFC000"/>
              </a:solidFill>
              <a:ln w="50800">
                <a:solidFill>
                  <a:schemeClr val="accent6">
                    <a:lumMod val="50000"/>
                  </a:schemeClr>
                </a:solidFill>
              </a:ln>
            </p:spPr>
            <p:txBody>
              <a:bodyPr wrap="none" rtlCol="0">
                <a:spAutoFit/>
              </a:bodyPr>
              <a:lstStyle/>
              <a:p>
                <a:r>
                  <a:rPr lang="en-US" sz="2400" b="1" dirty="0" smtClean="0"/>
                  <a:t>1.8M – ‘Nutcracker Man’</a:t>
                </a:r>
                <a:endParaRPr lang="en-US" sz="2400" b="1" dirty="0"/>
              </a:p>
            </p:txBody>
          </p:sp>
        </p:grpSp>
        <p:grpSp>
          <p:nvGrpSpPr>
            <p:cNvPr id="16" name="Group 79"/>
            <p:cNvGrpSpPr/>
            <p:nvPr/>
          </p:nvGrpSpPr>
          <p:grpSpPr>
            <a:xfrm>
              <a:off x="2685190" y="1363531"/>
              <a:ext cx="2776722" cy="4732469"/>
              <a:chOff x="3767916" y="1329931"/>
              <a:chExt cx="2776722" cy="4732469"/>
            </a:xfrm>
          </p:grpSpPr>
          <p:cxnSp>
            <p:nvCxnSpPr>
              <p:cNvPr id="47" name="Straight Arrow Connector 46"/>
              <p:cNvCxnSpPr/>
              <p:nvPr/>
            </p:nvCxnSpPr>
            <p:spPr>
              <a:xfrm>
                <a:off x="4092640" y="2557200"/>
                <a:ext cx="0" cy="35052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9475140">
                <a:off x="3767916" y="1329931"/>
                <a:ext cx="2776722"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1.7M – ‘Handy Man’</a:t>
                </a:r>
                <a:endParaRPr lang="en-US" sz="2400" b="1" dirty="0">
                  <a:solidFill>
                    <a:schemeClr val="bg1"/>
                  </a:solidFill>
                </a:endParaRPr>
              </a:p>
            </p:txBody>
          </p:sp>
        </p:grpSp>
        <p:grpSp>
          <p:nvGrpSpPr>
            <p:cNvPr id="17" name="Group 82"/>
            <p:cNvGrpSpPr/>
            <p:nvPr/>
          </p:nvGrpSpPr>
          <p:grpSpPr>
            <a:xfrm>
              <a:off x="228600" y="1312213"/>
              <a:ext cx="8412030" cy="2421587"/>
              <a:chOff x="228600" y="1312213"/>
              <a:chExt cx="8412030" cy="2421587"/>
            </a:xfrm>
          </p:grpSpPr>
          <p:sp>
            <p:nvSpPr>
              <p:cNvPr id="178" name="Rectangle 177"/>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cxnSp>
            <p:nvCxnSpPr>
              <p:cNvPr id="68" name="Straight Arrow Connector 67"/>
              <p:cNvCxnSpPr>
                <a:stCxn id="64" idx="2"/>
              </p:cNvCxnSpPr>
              <p:nvPr/>
            </p:nvCxnSpPr>
            <p:spPr>
              <a:xfrm rot="5400000">
                <a:off x="7279153" y="2397159"/>
                <a:ext cx="1448890" cy="5191"/>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64" name="TextBox 63"/>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grpSp>
      </p:grpSp>
      <p:sp useBgFill="1">
        <p:nvSpPr>
          <p:cNvPr id="66" name="TextBox 65"/>
          <p:cNvSpPr txBox="1"/>
          <p:nvPr/>
        </p:nvSpPr>
        <p:spPr>
          <a:xfrm>
            <a:off x="3372848" y="3962400"/>
            <a:ext cx="5771152" cy="723275"/>
          </a:xfrm>
          <a:prstGeom prst="rect">
            <a:avLst/>
          </a:prstGeom>
        </p:spPr>
        <p:txBody>
          <a:bodyPr wrap="square" rtlCol="0">
            <a:spAutoFit/>
          </a:bodyPr>
          <a:lstStyle/>
          <a:p>
            <a:r>
              <a:rPr lang="en-US" sz="1000" b="1" dirty="0" smtClean="0">
                <a:solidFill>
                  <a:srgbClr val="FF0000"/>
                </a:solidFill>
                <a:effectLst>
                  <a:outerShdw dist="50800" dir="5400000" algn="ctr" rotWithShape="0">
                    <a:schemeClr val="tx1"/>
                  </a:outerShdw>
                </a:effectLst>
              </a:rPr>
              <a:t> </a:t>
            </a:r>
          </a:p>
          <a:p>
            <a:r>
              <a:rPr lang="en-US" sz="3100" b="1" dirty="0" smtClean="0">
                <a:solidFill>
                  <a:srgbClr val="FF0000"/>
                </a:solidFill>
                <a:effectLst>
                  <a:outerShdw dist="50800" dir="5400000" algn="ctr" rotWithShape="0">
                    <a:schemeClr val="tx1"/>
                  </a:outerShdw>
                </a:effectLst>
                <a:latin typeface="Tempus Sans ITC" pitchFamily="82" charset="0"/>
              </a:rPr>
              <a:t>  Where does ‘Turkana Boy’ fit?  </a:t>
            </a:r>
          </a:p>
        </p:txBody>
      </p:sp>
      <p:sp>
        <p:nvSpPr>
          <p:cNvPr id="80" name="Rectangle 79"/>
          <p:cNvSpPr/>
          <p:nvPr/>
        </p:nvSpPr>
        <p:spPr>
          <a:xfrm>
            <a:off x="3733800" y="2895600"/>
            <a:ext cx="2209800" cy="25908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867400" y="4572000"/>
            <a:ext cx="2667000" cy="569387"/>
          </a:xfrm>
          <a:prstGeom prst="rect">
            <a:avLst/>
          </a:prstGeom>
          <a:noFill/>
        </p:spPr>
        <p:txBody>
          <a:bodyPr wrap="square" rtlCol="0">
            <a:spAutoFit/>
          </a:bodyPr>
          <a:lstStyle/>
          <a:p>
            <a:r>
              <a:rPr lang="en-US" sz="3100" b="1" dirty="0" smtClean="0">
                <a:solidFill>
                  <a:srgbClr val="FF0000"/>
                </a:solidFill>
                <a:effectLst>
                  <a:outerShdw dist="50800" dir="5400000" algn="ctr" rotWithShape="0">
                    <a:schemeClr val="tx1"/>
                  </a:outerShdw>
                </a:effectLst>
                <a:latin typeface="Tempus Sans ITC" pitchFamily="82" charset="0"/>
              </a:rPr>
              <a:t>‘Turkana Boy’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6">
                                            <p:txEl>
                                              <p:pRg st="1" end="1"/>
                                            </p:txEl>
                                          </p:spTgt>
                                        </p:tgtEl>
                                      </p:cBhvr>
                                    </p:animEffect>
                                    <p:set>
                                      <p:cBhvr>
                                        <p:cTn id="7" dur="1" fill="hold">
                                          <p:stCondLst>
                                            <p:cond delay="999"/>
                                          </p:stCondLst>
                                        </p:cTn>
                                        <p:tgtEl>
                                          <p:spTgt spid="66">
                                            <p:txEl>
                                              <p:pRg st="1" end="1"/>
                                            </p:txEl>
                                          </p:spTgt>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66">
                                            <p:bg/>
                                          </p:spTgt>
                                        </p:tgtEl>
                                      </p:cBhvr>
                                    </p:animEffect>
                                    <p:set>
                                      <p:cBhvr>
                                        <p:cTn id="10" dur="1" fill="hold">
                                          <p:stCondLst>
                                            <p:cond delay="999"/>
                                          </p:stCondLst>
                                        </p:cTn>
                                        <p:tgtEl>
                                          <p:spTgt spid="66">
                                            <p:bg/>
                                          </p:spTgt>
                                        </p:tgtEl>
                                        <p:attrNameLst>
                                          <p:attrName>style.visibility</p:attrName>
                                        </p:attrNameLst>
                                      </p:cBhvr>
                                      <p:to>
                                        <p:strVal val="hidden"/>
                                      </p:to>
                                    </p:set>
                                  </p:childTnLst>
                                </p:cTn>
                              </p:par>
                              <p:par>
                                <p:cTn id="11" presetID="53"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1000" fill="hold"/>
                                        <p:tgtEl>
                                          <p:spTgt spid="67"/>
                                        </p:tgtEl>
                                        <p:attrNameLst>
                                          <p:attrName>ppt_w</p:attrName>
                                        </p:attrNameLst>
                                      </p:cBhvr>
                                      <p:tavLst>
                                        <p:tav tm="0">
                                          <p:val>
                                            <p:fltVal val="0"/>
                                          </p:val>
                                        </p:tav>
                                        <p:tav tm="100000">
                                          <p:val>
                                            <p:strVal val="#ppt_w"/>
                                          </p:val>
                                        </p:tav>
                                      </p:tavLst>
                                    </p:anim>
                                    <p:anim calcmode="lin" valueType="num">
                                      <p:cBhvr>
                                        <p:cTn id="14" dur="1000" fill="hold"/>
                                        <p:tgtEl>
                                          <p:spTgt spid="67"/>
                                        </p:tgtEl>
                                        <p:attrNameLst>
                                          <p:attrName>ppt_h</p:attrName>
                                        </p:attrNameLst>
                                      </p:cBhvr>
                                      <p:tavLst>
                                        <p:tav tm="0">
                                          <p:val>
                                            <p:fltVal val="0"/>
                                          </p:val>
                                        </p:tav>
                                        <p:tav tm="100000">
                                          <p:val>
                                            <p:strVal val="#ppt_h"/>
                                          </p:val>
                                        </p:tav>
                                      </p:tavLst>
                                    </p:anim>
                                    <p:animEffect transition="in" filter="fade">
                                      <p:cBhvr>
                                        <p:cTn id="15" dur="1000"/>
                                        <p:tgtEl>
                                          <p:spTgt spid="67"/>
                                        </p:tgtEl>
                                      </p:cBhvr>
                                    </p:animEffect>
                                  </p:childTnLst>
                                </p:cTn>
                              </p:par>
                              <p:par>
                                <p:cTn id="16" presetID="64" presetClass="path" presetSubtype="0" accel="50000" decel="50000" fill="hold" grpId="1" nodeType="withEffect">
                                  <p:stCondLst>
                                    <p:cond delay="0"/>
                                  </p:stCondLst>
                                  <p:childTnLst>
                                    <p:animMotion origin="layout" path="M 0 -3.23699E-6 L -0.3125 -0.64069 " pathEditMode="relative" rAng="0" ptsTypes="AA">
                                      <p:cBhvr>
                                        <p:cTn id="17" dur="1000" fill="hold"/>
                                        <p:tgtEl>
                                          <p:spTgt spid="67"/>
                                        </p:tgtEl>
                                        <p:attrNameLst>
                                          <p:attrName>ppt_x</p:attrName>
                                          <p:attrName>ppt_y</p:attrName>
                                        </p:attrNameLst>
                                      </p:cBhvr>
                                      <p:rCtr x="-156" y="-320"/>
                                    </p:animMotion>
                                  </p:childTnLst>
                                </p:cTn>
                              </p:par>
                              <p:par>
                                <p:cTn id="18" presetID="6" presetClass="emph" presetSubtype="0" fill="hold" grpId="2" nodeType="withEffect">
                                  <p:stCondLst>
                                    <p:cond delay="0"/>
                                  </p:stCondLst>
                                  <p:childTnLst>
                                    <p:animScale>
                                      <p:cBhvr>
                                        <p:cTn id="19" dur="1000" fill="hold"/>
                                        <p:tgtEl>
                                          <p:spTgt spid="67"/>
                                        </p:tgtEl>
                                      </p:cBhvr>
                                      <p:by x="150000" y="150000"/>
                                    </p:animScale>
                                  </p:childTnLst>
                                </p:cTn>
                              </p:par>
                              <p:par>
                                <p:cTn id="20" presetID="10" presetClass="exit" presetSubtype="0" fill="hold" nodeType="withEffect">
                                  <p:stCondLst>
                                    <p:cond delay="50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par>
                                <p:cTn id="23" presetID="10" presetClass="entr" presetSubtype="0" fill="hold" nodeType="withEffect">
                                  <p:stCondLst>
                                    <p:cond delay="50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10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ipe(up)">
                                      <p:cBhvr>
                                        <p:cTn id="30" dur="1000"/>
                                        <p:tgtEl>
                                          <p:spTgt spid="80"/>
                                        </p:tgtEl>
                                      </p:cBhvr>
                                    </p:animEffect>
                                  </p:childTnLst>
                                </p:cTn>
                              </p:par>
                            </p:childTnLst>
                          </p:cTn>
                        </p:par>
                        <p:par>
                          <p:cTn id="31" fill="hold">
                            <p:stCondLst>
                              <p:cond delay="1000"/>
                            </p:stCondLst>
                            <p:childTnLst>
                              <p:par>
                                <p:cTn id="32" presetID="53" presetClass="entr" presetSubtype="0" fill="hold" nodeType="afterEffect">
                                  <p:stCondLst>
                                    <p:cond delay="0"/>
                                  </p:stCondLst>
                                  <p:childTnLst>
                                    <p:set>
                                      <p:cBhvr>
                                        <p:cTn id="33" dur="1" fill="hold">
                                          <p:stCondLst>
                                            <p:cond delay="0"/>
                                          </p:stCondLst>
                                        </p:cTn>
                                        <p:tgtEl>
                                          <p:spTgt spid="2053"/>
                                        </p:tgtEl>
                                        <p:attrNameLst>
                                          <p:attrName>style.visibility</p:attrName>
                                        </p:attrNameLst>
                                      </p:cBhvr>
                                      <p:to>
                                        <p:strVal val="visible"/>
                                      </p:to>
                                    </p:set>
                                    <p:anim calcmode="lin" valueType="num">
                                      <p:cBhvr>
                                        <p:cTn id="34" dur="1000" fill="hold"/>
                                        <p:tgtEl>
                                          <p:spTgt spid="2053"/>
                                        </p:tgtEl>
                                        <p:attrNameLst>
                                          <p:attrName>ppt_w</p:attrName>
                                        </p:attrNameLst>
                                      </p:cBhvr>
                                      <p:tavLst>
                                        <p:tav tm="0">
                                          <p:val>
                                            <p:fltVal val="0"/>
                                          </p:val>
                                        </p:tav>
                                        <p:tav tm="100000">
                                          <p:val>
                                            <p:strVal val="#ppt_w"/>
                                          </p:val>
                                        </p:tav>
                                      </p:tavLst>
                                    </p:anim>
                                    <p:anim calcmode="lin" valueType="num">
                                      <p:cBhvr>
                                        <p:cTn id="35" dur="1000" fill="hold"/>
                                        <p:tgtEl>
                                          <p:spTgt spid="2053"/>
                                        </p:tgtEl>
                                        <p:attrNameLst>
                                          <p:attrName>ppt_h</p:attrName>
                                        </p:attrNameLst>
                                      </p:cBhvr>
                                      <p:tavLst>
                                        <p:tav tm="0">
                                          <p:val>
                                            <p:fltVal val="0"/>
                                          </p:val>
                                        </p:tav>
                                        <p:tav tm="100000">
                                          <p:val>
                                            <p:strVal val="#ppt_h"/>
                                          </p:val>
                                        </p:tav>
                                      </p:tavLst>
                                    </p:anim>
                                    <p:animEffect transition="in" filter="fade">
                                      <p:cBhvr>
                                        <p:cTn id="36" dur="1000"/>
                                        <p:tgtEl>
                                          <p:spTgt spid="2053"/>
                                        </p:tgtEl>
                                      </p:cBhvr>
                                    </p:animEffect>
                                  </p:childTnLst>
                                </p:cTn>
                              </p:par>
                              <p:par>
                                <p:cTn id="37" presetID="35" presetClass="path" presetSubtype="0" accel="50000" decel="50000" fill="hold" nodeType="withEffect">
                                  <p:stCondLst>
                                    <p:cond delay="0"/>
                                  </p:stCondLst>
                                  <p:childTnLst>
                                    <p:animMotion origin="layout" path="M -3.61111E-6 -4.07407E-6 L -0.18559 -0.0699 " pathEditMode="relative" rAng="0" ptsTypes="AA">
                                      <p:cBhvr>
                                        <p:cTn id="38" dur="1000" fill="hold"/>
                                        <p:tgtEl>
                                          <p:spTgt spid="2053"/>
                                        </p:tgtEl>
                                        <p:attrNameLst>
                                          <p:attrName>ppt_x</p:attrName>
                                          <p:attrName>ppt_y</p:attrName>
                                        </p:attrNameLst>
                                      </p:cBhvr>
                                      <p:rCtr x="-93" y="-35"/>
                                    </p:animMotion>
                                  </p:childTnLst>
                                </p:cTn>
                              </p:par>
                              <p:par>
                                <p:cTn id="39" presetID="10" presetClass="exit" presetSubtype="0" fill="hold" nodeType="withEffect">
                                  <p:stCondLst>
                                    <p:cond delay="500"/>
                                  </p:stCondLst>
                                  <p:childTnLst>
                                    <p:animEffect transition="out" filter="fade">
                                      <p:cBhvr>
                                        <p:cTn id="40" dur="1000"/>
                                        <p:tgtEl>
                                          <p:spTgt spid="77"/>
                                        </p:tgtEl>
                                      </p:cBhvr>
                                    </p:animEffect>
                                    <p:set>
                                      <p:cBhvr>
                                        <p:cTn id="41" dur="1" fill="hold">
                                          <p:stCondLst>
                                            <p:cond delay="999"/>
                                          </p:stCondLst>
                                        </p:cTn>
                                        <p:tgtEl>
                                          <p:spTgt spid="77"/>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1000"/>
                                        <p:tgtEl>
                                          <p:spTgt spid="80"/>
                                        </p:tgtEl>
                                      </p:cBhvr>
                                    </p:animEffect>
                                    <p:set>
                                      <p:cBhvr>
                                        <p:cTn id="44" dur="1" fill="hold">
                                          <p:stCondLst>
                                            <p:cond delay="9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1" uiExpand="1" build="allAtOnce" animBg="1"/>
      <p:bldP spid="80" grpId="0" animBg="1"/>
      <p:bldP spid="80" grpId="1" animBg="1"/>
      <p:bldP spid="67" grpId="0"/>
      <p:bldP spid="67" grpId="1"/>
      <p:bldP spid="67"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247492" y="228600"/>
            <a:ext cx="9620092" cy="6324600"/>
            <a:chOff x="-247492" y="228600"/>
            <a:chExt cx="9620092" cy="6324600"/>
          </a:xfrm>
        </p:grpSpPr>
        <p:sp>
          <p:nvSpPr>
            <p:cNvPr id="63" name="Rectangle 6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nvGrpSpPr>
            <p:cNvPr id="3" name="Group 73"/>
            <p:cNvGrpSpPr/>
            <p:nvPr/>
          </p:nvGrpSpPr>
          <p:grpSpPr>
            <a:xfrm>
              <a:off x="228600" y="2133600"/>
              <a:ext cx="9144000" cy="4419600"/>
              <a:chOff x="228600" y="2133600"/>
              <a:chExt cx="9144000" cy="4419600"/>
            </a:xfrm>
          </p:grpSpPr>
          <p:cxnSp>
            <p:nvCxnSpPr>
              <p:cNvPr id="97" name="Straight Arrow Connector 96"/>
              <p:cNvCxnSpPr/>
              <p:nvPr/>
            </p:nvCxnSpPr>
            <p:spPr>
              <a:xfrm>
                <a:off x="8001000" y="2133600"/>
                <a:ext cx="0" cy="4114800"/>
              </a:xfrm>
              <a:prstGeom prst="straightConnector1">
                <a:avLst/>
              </a:prstGeom>
              <a:ln w="50800">
                <a:solidFill>
                  <a:schemeClr val="tx1"/>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 name="Group 51"/>
              <p:cNvGrpSpPr/>
              <p:nvPr/>
            </p:nvGrpSpPr>
            <p:grpSpPr>
              <a:xfrm>
                <a:off x="228600" y="2209800"/>
                <a:ext cx="9144000" cy="4343400"/>
                <a:chOff x="228600" y="2209800"/>
                <a:chExt cx="9144000" cy="4343400"/>
              </a:xfrm>
            </p:grpSpPr>
            <p:cxnSp>
              <p:nvCxnSpPr>
                <p:cNvPr id="84" name="Straight Arrow Connector 83"/>
                <p:cNvCxnSpPr/>
                <p:nvPr/>
              </p:nvCxnSpPr>
              <p:spPr>
                <a:xfrm>
                  <a:off x="228600" y="2209800"/>
                  <a:ext cx="0" cy="43434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5" name="Group 171"/>
                <p:cNvGrpSpPr/>
                <p:nvPr/>
              </p:nvGrpSpPr>
              <p:grpSpPr>
                <a:xfrm>
                  <a:off x="228600" y="6019800"/>
                  <a:ext cx="8915400" cy="533400"/>
                  <a:chOff x="643544" y="6076890"/>
                  <a:chExt cx="8348056" cy="457200"/>
                </a:xfrm>
              </p:grpSpPr>
              <p:sp>
                <p:nvSpPr>
                  <p:cNvPr id="56" name="Rectangle 55"/>
                  <p:cNvSpPr/>
                  <p:nvPr/>
                </p:nvSpPr>
                <p:spPr>
                  <a:xfrm>
                    <a:off x="643544" y="6096000"/>
                    <a:ext cx="8348056" cy="43809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3611358" y="6076890"/>
                    <a:ext cx="1965100" cy="395713"/>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Homo Genus</a:t>
                    </a:r>
                    <a:endParaRPr lang="en-US" sz="2400" b="1" dirty="0">
                      <a:solidFill>
                        <a:schemeClr val="bg1"/>
                      </a:solidFill>
                      <a:latin typeface="Arial" pitchFamily="34" charset="0"/>
                      <a:cs typeface="Arial" pitchFamily="34" charset="0"/>
                    </a:endParaRPr>
                  </a:p>
                </p:txBody>
              </p:sp>
            </p:grpSp>
            <p:grpSp>
              <p:nvGrpSpPr>
                <p:cNvPr id="6" name="Group 176"/>
                <p:cNvGrpSpPr/>
                <p:nvPr/>
              </p:nvGrpSpPr>
              <p:grpSpPr>
                <a:xfrm>
                  <a:off x="7924800" y="6019800"/>
                  <a:ext cx="1447800" cy="533400"/>
                  <a:chOff x="7924800" y="6534090"/>
                  <a:chExt cx="1447800" cy="533400"/>
                </a:xfrm>
              </p:grpSpPr>
              <p:sp>
                <p:nvSpPr>
                  <p:cNvPr id="59" name="Rectangle 58"/>
                  <p:cNvSpPr/>
                  <p:nvPr/>
                </p:nvSpPr>
                <p:spPr>
                  <a:xfrm>
                    <a:off x="8001000" y="6553200"/>
                    <a:ext cx="1143000" cy="5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924800" y="6534090"/>
                    <a:ext cx="1447800" cy="461665"/>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sapiens</a:t>
                    </a:r>
                    <a:endParaRPr lang="en-US" sz="2400" b="1" dirty="0">
                      <a:solidFill>
                        <a:schemeClr val="bg1"/>
                      </a:solidFill>
                      <a:latin typeface="Arial" pitchFamily="34" charset="0"/>
                      <a:cs typeface="Arial" pitchFamily="34" charset="0"/>
                    </a:endParaRPr>
                  </a:p>
                </p:txBody>
              </p:sp>
            </p:grpSp>
          </p:grpSp>
        </p:grp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62" name="Rectangle 61"/>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4" name="TextBox 153"/>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nvGrpSpPr>
            <p:cNvPr id="7" name="Group 46"/>
            <p:cNvGrpSpPr/>
            <p:nvPr/>
          </p:nvGrpSpPr>
          <p:grpSpPr>
            <a:xfrm>
              <a:off x="228600" y="3063240"/>
              <a:ext cx="7113350"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5"/>
            <p:cNvGrpSpPr/>
            <p:nvPr/>
          </p:nvGrpSpPr>
          <p:grpSpPr>
            <a:xfrm>
              <a:off x="0" y="1480898"/>
              <a:ext cx="3042772" cy="3705167"/>
              <a:chOff x="0" y="1480898"/>
              <a:chExt cx="3042772" cy="3705167"/>
            </a:xfrm>
          </p:grpSpPr>
          <p:cxnSp>
            <p:nvCxnSpPr>
              <p:cNvPr id="61" name="Straight Arrow Connector 60"/>
              <p:cNvCxnSpPr/>
              <p:nvPr/>
            </p:nvCxnSpPr>
            <p:spPr>
              <a:xfrm>
                <a:off x="1981200" y="2286000"/>
                <a:ext cx="0" cy="25908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151" name="TextBox 150"/>
              <p:cNvSpPr txBox="1"/>
              <p:nvPr/>
            </p:nvSpPr>
            <p:spPr>
              <a:xfrm rot="19475140">
                <a:off x="1748828" y="1480898"/>
                <a:ext cx="1293944" cy="400110"/>
              </a:xfrm>
              <a:prstGeom prst="rect">
                <a:avLst/>
              </a:prstGeom>
              <a:ln w="50800">
                <a:solidFill>
                  <a:schemeClr val="tx1"/>
                </a:solidFill>
              </a:ln>
            </p:spPr>
            <p:txBody>
              <a:bodyPr wrap="square" rtlCol="0">
                <a:spAutoFit/>
              </a:bodyPr>
              <a:lstStyle/>
              <a:p>
                <a:r>
                  <a:rPr lang="en-US" sz="2000" b="1" dirty="0" smtClean="0"/>
                  <a:t>2 MILLION</a:t>
                </a:r>
                <a:endParaRPr lang="en-US" sz="2000" b="1" dirty="0"/>
              </a:p>
            </p:txBody>
          </p:sp>
          <p:grpSp>
            <p:nvGrpSpPr>
              <p:cNvPr id="9" name="Group 164"/>
              <p:cNvGrpSpPr/>
              <p:nvPr/>
            </p:nvGrpSpPr>
            <p:grpSpPr>
              <a:xfrm>
                <a:off x="0" y="4724400"/>
                <a:ext cx="2743200" cy="461665"/>
                <a:chOff x="0" y="5314890"/>
                <a:chExt cx="2743200" cy="461665"/>
              </a:xfrm>
            </p:grpSpPr>
            <p:sp>
              <p:nvSpPr>
                <p:cNvPr id="50" name="Rectangle 49"/>
                <p:cNvSpPr/>
                <p:nvPr/>
              </p:nvSpPr>
              <p:spPr>
                <a:xfrm>
                  <a:off x="0" y="5391090"/>
                  <a:ext cx="2667000" cy="381000"/>
                </a:xfrm>
                <a:prstGeom prst="rect">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25" y="5314890"/>
                  <a:ext cx="2698175" cy="461665"/>
                </a:xfrm>
                <a:prstGeom prst="rect">
                  <a:avLst/>
                </a:prstGeom>
                <a:no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grpSp>
        <p:grpSp>
          <p:nvGrpSpPr>
            <p:cNvPr id="10" name="Group 54"/>
            <p:cNvGrpSpPr/>
            <p:nvPr/>
          </p:nvGrpSpPr>
          <p:grpSpPr>
            <a:xfrm>
              <a:off x="0" y="1462290"/>
              <a:ext cx="5356756" cy="4328910"/>
              <a:chOff x="0" y="1462290"/>
              <a:chExt cx="5356756" cy="4328910"/>
            </a:xfrm>
          </p:grpSpPr>
          <p:grpSp>
            <p:nvGrpSpPr>
              <p:cNvPr id="11" name="Group 79"/>
              <p:cNvGrpSpPr/>
              <p:nvPr/>
            </p:nvGrpSpPr>
            <p:grpSpPr>
              <a:xfrm>
                <a:off x="3864040" y="1462290"/>
                <a:ext cx="1492716" cy="3947910"/>
                <a:chOff x="3864040" y="1462290"/>
                <a:chExt cx="1492716" cy="3947910"/>
              </a:xfrm>
            </p:grpSpPr>
            <p:cxnSp>
              <p:nvCxnSpPr>
                <p:cNvPr id="69" name="Straight Arrow Connector 68"/>
                <p:cNvCxnSpPr/>
                <p:nvPr/>
              </p:nvCxnSpPr>
              <p:spPr>
                <a:xfrm>
                  <a:off x="4114800" y="2286000"/>
                  <a:ext cx="0" cy="31242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19475140">
                  <a:off x="3864040" y="1462290"/>
                  <a:ext cx="1492716" cy="400110"/>
                </a:xfrm>
                <a:prstGeom prst="rect">
                  <a:avLst/>
                </a:prstGeom>
                <a:noFill/>
                <a:ln w="50800">
                  <a:solidFill>
                    <a:schemeClr val="tx1"/>
                  </a:solidFill>
                </a:ln>
              </p:spPr>
              <p:txBody>
                <a:bodyPr wrap="none" rtlCol="0">
                  <a:spAutoFit/>
                </a:bodyPr>
                <a:lstStyle/>
                <a:p>
                  <a:r>
                    <a:rPr lang="en-US" sz="2000" b="1" dirty="0" smtClean="0"/>
                    <a:t>1.4 MILLION</a:t>
                  </a:r>
                  <a:endParaRPr lang="en-US" sz="2000" b="1" dirty="0"/>
                </a:p>
              </p:txBody>
            </p:sp>
          </p:grpSp>
          <p:grpSp>
            <p:nvGrpSpPr>
              <p:cNvPr id="12" name="Group 165"/>
              <p:cNvGrpSpPr/>
              <p:nvPr/>
            </p:nvGrpSpPr>
            <p:grpSpPr>
              <a:xfrm>
                <a:off x="0" y="5329535"/>
                <a:ext cx="4191000" cy="461665"/>
                <a:chOff x="0" y="6076890"/>
                <a:chExt cx="4191000" cy="461665"/>
              </a:xfrm>
            </p:grpSpPr>
            <p:sp>
              <p:nvSpPr>
                <p:cNvPr id="53" name="Rectangle 52"/>
                <p:cNvSpPr/>
                <p:nvPr/>
              </p:nvSpPr>
              <p:spPr>
                <a:xfrm>
                  <a:off x="0" y="6096000"/>
                  <a:ext cx="4191000" cy="438090"/>
                </a:xfrm>
                <a:prstGeom prst="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752600" y="6076890"/>
                  <a:ext cx="2185214" cy="461665"/>
                </a:xfrm>
                <a:prstGeom prst="rect">
                  <a:avLst/>
                </a:prstGeom>
                <a:noFill/>
              </p:spPr>
              <p:txBody>
                <a:bodyPr wrap="none" rtlCol="0">
                  <a:spAutoFit/>
                </a:bodyPr>
                <a:lstStyle/>
                <a:p>
                  <a:r>
                    <a:rPr lang="en-US" sz="2400" b="1" dirty="0" err="1" smtClean="0">
                      <a:latin typeface="Arial" pitchFamily="34" charset="0"/>
                      <a:cs typeface="Arial" pitchFamily="34" charset="0"/>
                    </a:rPr>
                    <a:t>Paranthropus</a:t>
                  </a:r>
                  <a:endParaRPr lang="en-US" sz="2400" b="1" dirty="0">
                    <a:latin typeface="Arial" pitchFamily="34" charset="0"/>
                    <a:cs typeface="Arial" pitchFamily="34" charset="0"/>
                  </a:endParaRPr>
                </a:p>
              </p:txBody>
            </p:sp>
          </p:grpSp>
        </p:grpSp>
        <p:grpSp>
          <p:nvGrpSpPr>
            <p:cNvPr id="13" name="Group 79"/>
            <p:cNvGrpSpPr/>
            <p:nvPr/>
          </p:nvGrpSpPr>
          <p:grpSpPr>
            <a:xfrm>
              <a:off x="-247492" y="498087"/>
              <a:ext cx="2392450" cy="2778513"/>
              <a:chOff x="3752850" y="1596375"/>
              <a:chExt cx="2392450" cy="2778513"/>
            </a:xfrm>
          </p:grpSpPr>
          <p:cxnSp>
            <p:nvCxnSpPr>
              <p:cNvPr id="71" name="Straight Arrow Connector 70"/>
              <p:cNvCxnSpPr/>
              <p:nvPr/>
            </p:nvCxnSpPr>
            <p:spPr>
              <a:xfrm flipH="1">
                <a:off x="3924142" y="2698488"/>
                <a:ext cx="304800" cy="16764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9475140">
                <a:off x="3752850" y="1596375"/>
                <a:ext cx="2392450" cy="461665"/>
              </a:xfrm>
              <a:prstGeom prst="rect">
                <a:avLst/>
              </a:prstGeom>
              <a:solidFill>
                <a:srgbClr val="FFFF00"/>
              </a:solidFill>
              <a:ln w="50800">
                <a:solidFill>
                  <a:srgbClr val="7030A0"/>
                </a:solidFill>
              </a:ln>
            </p:spPr>
            <p:txBody>
              <a:bodyPr wrap="none" rtlCol="0">
                <a:spAutoFit/>
              </a:bodyPr>
              <a:lstStyle/>
              <a:p>
                <a:r>
                  <a:rPr lang="en-US" sz="2400" b="1" dirty="0" smtClean="0"/>
                  <a:t>3.5M – footprints</a:t>
                </a:r>
                <a:endParaRPr lang="en-US" sz="2400" b="1" dirty="0"/>
              </a:p>
            </p:txBody>
          </p:sp>
        </p:grpSp>
        <p:grpSp>
          <p:nvGrpSpPr>
            <p:cNvPr id="14" name="Group 87"/>
            <p:cNvGrpSpPr/>
            <p:nvPr/>
          </p:nvGrpSpPr>
          <p:grpSpPr>
            <a:xfrm>
              <a:off x="8686800" y="685800"/>
              <a:ext cx="549894" cy="2438400"/>
              <a:chOff x="8686800" y="685800"/>
              <a:chExt cx="549894" cy="2438400"/>
            </a:xfrm>
          </p:grpSpPr>
          <p:sp useBgFill="1">
            <p:nvSpPr>
              <p:cNvPr id="75" name="TextBox 74"/>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76" name="Straight Arrow Connector 75"/>
              <p:cNvCxnSpPr/>
              <p:nvPr/>
            </p:nvCxnSpPr>
            <p:spPr>
              <a:xfrm>
                <a:off x="9098280"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15" name="Group 79"/>
            <p:cNvGrpSpPr/>
            <p:nvPr/>
          </p:nvGrpSpPr>
          <p:grpSpPr>
            <a:xfrm>
              <a:off x="1960217" y="1071697"/>
              <a:ext cx="3320204" cy="4338503"/>
              <a:chOff x="3662039" y="1026985"/>
              <a:chExt cx="3320204" cy="4338503"/>
            </a:xfrm>
          </p:grpSpPr>
          <p:cxnSp>
            <p:nvCxnSpPr>
              <p:cNvPr id="58" name="Straight Arrow Connector 57"/>
              <p:cNvCxnSpPr/>
              <p:nvPr/>
            </p:nvCxnSpPr>
            <p:spPr>
              <a:xfrm flipH="1">
                <a:off x="4076542" y="2469888"/>
                <a:ext cx="63680" cy="28956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9475140">
                <a:off x="3662039" y="1026985"/>
                <a:ext cx="3320204" cy="461665"/>
              </a:xfrm>
              <a:prstGeom prst="rect">
                <a:avLst/>
              </a:prstGeom>
              <a:solidFill>
                <a:srgbClr val="FFC000"/>
              </a:solidFill>
              <a:ln w="50800">
                <a:solidFill>
                  <a:schemeClr val="accent6">
                    <a:lumMod val="50000"/>
                  </a:schemeClr>
                </a:solidFill>
              </a:ln>
            </p:spPr>
            <p:txBody>
              <a:bodyPr wrap="none" rtlCol="0">
                <a:spAutoFit/>
              </a:bodyPr>
              <a:lstStyle/>
              <a:p>
                <a:r>
                  <a:rPr lang="en-US" sz="2400" b="1" dirty="0" smtClean="0"/>
                  <a:t>1.8M – ‘Nutcracker Man’</a:t>
                </a:r>
                <a:endParaRPr lang="en-US" sz="2400" b="1" dirty="0"/>
              </a:p>
            </p:txBody>
          </p:sp>
        </p:grpSp>
        <p:grpSp>
          <p:nvGrpSpPr>
            <p:cNvPr id="16" name="Group 79"/>
            <p:cNvGrpSpPr/>
            <p:nvPr/>
          </p:nvGrpSpPr>
          <p:grpSpPr>
            <a:xfrm>
              <a:off x="2685190" y="1363531"/>
              <a:ext cx="2776722" cy="4732469"/>
              <a:chOff x="3767916" y="1329931"/>
              <a:chExt cx="2776722" cy="4732469"/>
            </a:xfrm>
          </p:grpSpPr>
          <p:cxnSp>
            <p:nvCxnSpPr>
              <p:cNvPr id="47" name="Straight Arrow Connector 46"/>
              <p:cNvCxnSpPr/>
              <p:nvPr/>
            </p:nvCxnSpPr>
            <p:spPr>
              <a:xfrm>
                <a:off x="4092640" y="2557200"/>
                <a:ext cx="0" cy="35052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9475140">
                <a:off x="3767916" y="1329931"/>
                <a:ext cx="2776722"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1.7M – ‘Handy Man’</a:t>
                </a:r>
                <a:endParaRPr lang="en-US" sz="2400" b="1" dirty="0">
                  <a:solidFill>
                    <a:schemeClr val="bg1"/>
                  </a:solidFill>
                </a:endParaRPr>
              </a:p>
            </p:txBody>
          </p:sp>
        </p:grpSp>
        <p:grpSp>
          <p:nvGrpSpPr>
            <p:cNvPr id="17" name="Group 82"/>
            <p:cNvGrpSpPr/>
            <p:nvPr/>
          </p:nvGrpSpPr>
          <p:grpSpPr>
            <a:xfrm>
              <a:off x="228600" y="1312213"/>
              <a:ext cx="8412030" cy="2421587"/>
              <a:chOff x="228600" y="1312213"/>
              <a:chExt cx="8412030" cy="2421587"/>
            </a:xfrm>
          </p:grpSpPr>
          <p:sp>
            <p:nvSpPr>
              <p:cNvPr id="178" name="Rectangle 177"/>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cxnSp>
            <p:nvCxnSpPr>
              <p:cNvPr id="68" name="Straight Arrow Connector 67"/>
              <p:cNvCxnSpPr>
                <a:stCxn id="64" idx="2"/>
              </p:cNvCxnSpPr>
              <p:nvPr/>
            </p:nvCxnSpPr>
            <p:spPr>
              <a:xfrm rot="5400000">
                <a:off x="7279153" y="2397159"/>
                <a:ext cx="1448890" cy="5191"/>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64" name="TextBox 63"/>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grpSp>
      </p:grpSp>
      <p:sp useBgFill="1">
        <p:nvSpPr>
          <p:cNvPr id="66" name="Rectangle 65"/>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414016" y="76200"/>
            <a:ext cx="3950208" cy="815608"/>
          </a:xfrm>
          <a:prstGeom prst="rect">
            <a:avLst/>
          </a:prstGeom>
          <a:noFill/>
        </p:spPr>
        <p:txBody>
          <a:bodyPr wrap="square" rtlCol="0">
            <a:spAutoFit/>
          </a:bodyPr>
          <a:lstStyle/>
          <a:p>
            <a:r>
              <a:rPr lang="en-US" sz="4700" b="1" dirty="0" smtClean="0">
                <a:solidFill>
                  <a:srgbClr val="FF0000"/>
                </a:solidFill>
                <a:effectLst>
                  <a:outerShdw dist="50800" dir="5400000" algn="ctr" rotWithShape="0">
                    <a:schemeClr val="tx1"/>
                  </a:outerShdw>
                </a:effectLst>
                <a:latin typeface="Tempus Sans ITC" pitchFamily="82" charset="0"/>
              </a:rPr>
              <a:t>‘Turkana Boy’</a:t>
            </a:r>
          </a:p>
        </p:txBody>
      </p:sp>
      <p:pic>
        <p:nvPicPr>
          <p:cNvPr id="2053" name="Picture 5"/>
          <p:cNvPicPr>
            <a:picLocks noChangeAspect="1" noChangeArrowheads="1"/>
          </p:cNvPicPr>
          <p:nvPr/>
        </p:nvPicPr>
        <p:blipFill>
          <a:blip r:embed="rId3"/>
          <a:srcRect l="14861" t="35938" r="55271" b="10937"/>
          <a:stretch>
            <a:fillRect/>
          </a:stretch>
        </p:blipFill>
        <p:spPr bwMode="auto">
          <a:xfrm>
            <a:off x="128016" y="1042416"/>
            <a:ext cx="5222789" cy="5683624"/>
          </a:xfrm>
          <a:prstGeom prst="rect">
            <a:avLst/>
          </a:prstGeom>
          <a:noFill/>
          <a:ln w="76200">
            <a:solidFill>
              <a:schemeClr val="tx1"/>
            </a:solidFill>
            <a:miter lim="800000"/>
            <a:headEnd/>
            <a:tailEnd/>
          </a:ln>
          <a:effectLst/>
        </p:spPr>
      </p:pic>
      <p:grpSp>
        <p:nvGrpSpPr>
          <p:cNvPr id="18" name="Group 84"/>
          <p:cNvGrpSpPr/>
          <p:nvPr/>
        </p:nvGrpSpPr>
        <p:grpSpPr>
          <a:xfrm>
            <a:off x="2133600" y="4188863"/>
            <a:ext cx="2032475" cy="843185"/>
            <a:chOff x="2133600" y="4188863"/>
            <a:chExt cx="2032475" cy="843185"/>
          </a:xfrm>
        </p:grpSpPr>
        <p:sp>
          <p:nvSpPr>
            <p:cNvPr id="70" name="Freeform 69"/>
            <p:cNvSpPr/>
            <p:nvPr/>
          </p:nvSpPr>
          <p:spPr>
            <a:xfrm>
              <a:off x="3509473" y="4188863"/>
              <a:ext cx="656602" cy="843185"/>
            </a:xfrm>
            <a:custGeom>
              <a:avLst/>
              <a:gdLst>
                <a:gd name="connsiteX0" fmla="*/ 635237 w 656602"/>
                <a:gd name="connsiteY0" fmla="*/ 246403 h 754878"/>
                <a:gd name="connsiteX1" fmla="*/ 592508 w 656602"/>
                <a:gd name="connsiteY1" fmla="*/ 417319 h 754878"/>
                <a:gd name="connsiteX2" fmla="*/ 652329 w 656602"/>
                <a:gd name="connsiteY2" fmla="*/ 571143 h 754878"/>
                <a:gd name="connsiteX3" fmla="*/ 618146 w 656602"/>
                <a:gd name="connsiteY3" fmla="*/ 716422 h 754878"/>
                <a:gd name="connsiteX4" fmla="*/ 507050 w 656602"/>
                <a:gd name="connsiteY4" fmla="*/ 750605 h 754878"/>
                <a:gd name="connsiteX5" fmla="*/ 293406 w 656602"/>
                <a:gd name="connsiteY5" fmla="*/ 690785 h 754878"/>
                <a:gd name="connsiteX6" fmla="*/ 225039 w 656602"/>
                <a:gd name="connsiteY6" fmla="*/ 596781 h 754878"/>
                <a:gd name="connsiteX7" fmla="*/ 88306 w 656602"/>
                <a:gd name="connsiteY7" fmla="*/ 554052 h 754878"/>
                <a:gd name="connsiteX8" fmla="*/ 11394 w 656602"/>
                <a:gd name="connsiteY8" fmla="*/ 331861 h 754878"/>
                <a:gd name="connsiteX9" fmla="*/ 19940 w 656602"/>
                <a:gd name="connsiteY9" fmla="*/ 66942 h 754878"/>
                <a:gd name="connsiteX10" fmla="*/ 62669 w 656602"/>
                <a:gd name="connsiteY10" fmla="*/ 7121 h 754878"/>
                <a:gd name="connsiteX11" fmla="*/ 113944 w 656602"/>
                <a:gd name="connsiteY11" fmla="*/ 109671 h 754878"/>
                <a:gd name="connsiteX12" fmla="*/ 207948 w 656602"/>
                <a:gd name="connsiteY12" fmla="*/ 75487 h 754878"/>
                <a:gd name="connsiteX13" fmla="*/ 284860 w 656602"/>
                <a:gd name="connsiteY13" fmla="*/ 15667 h 754878"/>
                <a:gd name="connsiteX14" fmla="*/ 532688 w 656602"/>
                <a:gd name="connsiteY14" fmla="*/ 160945 h 754878"/>
                <a:gd name="connsiteX15" fmla="*/ 583963 w 656602"/>
                <a:gd name="connsiteY15" fmla="*/ 229312 h 754878"/>
                <a:gd name="connsiteX16" fmla="*/ 635237 w 656602"/>
                <a:gd name="connsiteY16" fmla="*/ 246403 h 754878"/>
                <a:gd name="connsiteX0" fmla="*/ 635237 w 656602"/>
                <a:gd name="connsiteY0" fmla="*/ 246403 h 754878"/>
                <a:gd name="connsiteX1" fmla="*/ 592508 w 656602"/>
                <a:gd name="connsiteY1" fmla="*/ 417319 h 754878"/>
                <a:gd name="connsiteX2" fmla="*/ 652329 w 656602"/>
                <a:gd name="connsiteY2" fmla="*/ 571143 h 754878"/>
                <a:gd name="connsiteX3" fmla="*/ 618146 w 656602"/>
                <a:gd name="connsiteY3" fmla="*/ 716422 h 754878"/>
                <a:gd name="connsiteX4" fmla="*/ 507050 w 656602"/>
                <a:gd name="connsiteY4" fmla="*/ 750605 h 754878"/>
                <a:gd name="connsiteX5" fmla="*/ 293406 w 656602"/>
                <a:gd name="connsiteY5" fmla="*/ 690785 h 754878"/>
                <a:gd name="connsiteX6" fmla="*/ 225039 w 656602"/>
                <a:gd name="connsiteY6" fmla="*/ 596781 h 754878"/>
                <a:gd name="connsiteX7" fmla="*/ 88306 w 656602"/>
                <a:gd name="connsiteY7" fmla="*/ 554052 h 754878"/>
                <a:gd name="connsiteX8" fmla="*/ 11394 w 656602"/>
                <a:gd name="connsiteY8" fmla="*/ 331861 h 754878"/>
                <a:gd name="connsiteX9" fmla="*/ 19940 w 656602"/>
                <a:gd name="connsiteY9" fmla="*/ 66942 h 754878"/>
                <a:gd name="connsiteX10" fmla="*/ 62669 w 656602"/>
                <a:gd name="connsiteY10" fmla="*/ 7121 h 754878"/>
                <a:gd name="connsiteX11" fmla="*/ 113944 w 656602"/>
                <a:gd name="connsiteY11" fmla="*/ 109671 h 754878"/>
                <a:gd name="connsiteX12" fmla="*/ 207948 w 656602"/>
                <a:gd name="connsiteY12" fmla="*/ 75487 h 754878"/>
                <a:gd name="connsiteX13" fmla="*/ 284860 w 656602"/>
                <a:gd name="connsiteY13" fmla="*/ 15667 h 754878"/>
                <a:gd name="connsiteX14" fmla="*/ 532688 w 656602"/>
                <a:gd name="connsiteY14" fmla="*/ 160945 h 754878"/>
                <a:gd name="connsiteX15" fmla="*/ 583963 w 656602"/>
                <a:gd name="connsiteY15" fmla="*/ 229312 h 754878"/>
                <a:gd name="connsiteX16" fmla="*/ 635237 w 656602"/>
                <a:gd name="connsiteY16" fmla="*/ 246403 h 754878"/>
                <a:gd name="connsiteX0" fmla="*/ 635237 w 656602"/>
                <a:gd name="connsiteY0" fmla="*/ 246403 h 754878"/>
                <a:gd name="connsiteX1" fmla="*/ 592508 w 656602"/>
                <a:gd name="connsiteY1" fmla="*/ 417319 h 754878"/>
                <a:gd name="connsiteX2" fmla="*/ 652329 w 656602"/>
                <a:gd name="connsiteY2" fmla="*/ 571143 h 754878"/>
                <a:gd name="connsiteX3" fmla="*/ 618146 w 656602"/>
                <a:gd name="connsiteY3" fmla="*/ 716422 h 754878"/>
                <a:gd name="connsiteX4" fmla="*/ 507050 w 656602"/>
                <a:gd name="connsiteY4" fmla="*/ 750605 h 754878"/>
                <a:gd name="connsiteX5" fmla="*/ 293406 w 656602"/>
                <a:gd name="connsiteY5" fmla="*/ 690785 h 754878"/>
                <a:gd name="connsiteX6" fmla="*/ 225039 w 656602"/>
                <a:gd name="connsiteY6" fmla="*/ 596781 h 754878"/>
                <a:gd name="connsiteX7" fmla="*/ 88306 w 656602"/>
                <a:gd name="connsiteY7" fmla="*/ 554052 h 754878"/>
                <a:gd name="connsiteX8" fmla="*/ 11394 w 656602"/>
                <a:gd name="connsiteY8" fmla="*/ 331861 h 754878"/>
                <a:gd name="connsiteX9" fmla="*/ 19940 w 656602"/>
                <a:gd name="connsiteY9" fmla="*/ 66942 h 754878"/>
                <a:gd name="connsiteX10" fmla="*/ 62669 w 656602"/>
                <a:gd name="connsiteY10" fmla="*/ 7121 h 754878"/>
                <a:gd name="connsiteX11" fmla="*/ 113944 w 656602"/>
                <a:gd name="connsiteY11" fmla="*/ 109671 h 754878"/>
                <a:gd name="connsiteX12" fmla="*/ 207948 w 656602"/>
                <a:gd name="connsiteY12" fmla="*/ 75487 h 754878"/>
                <a:gd name="connsiteX13" fmla="*/ 284860 w 656602"/>
                <a:gd name="connsiteY13" fmla="*/ 15667 h 754878"/>
                <a:gd name="connsiteX14" fmla="*/ 532688 w 656602"/>
                <a:gd name="connsiteY14" fmla="*/ 160945 h 754878"/>
                <a:gd name="connsiteX15" fmla="*/ 583963 w 656602"/>
                <a:gd name="connsiteY15" fmla="*/ 229312 h 754878"/>
                <a:gd name="connsiteX16" fmla="*/ 635237 w 656602"/>
                <a:gd name="connsiteY16" fmla="*/ 246403 h 754878"/>
                <a:gd name="connsiteX0" fmla="*/ 635237 w 656602"/>
                <a:gd name="connsiteY0" fmla="*/ 246403 h 779092"/>
                <a:gd name="connsiteX1" fmla="*/ 592508 w 656602"/>
                <a:gd name="connsiteY1" fmla="*/ 417319 h 779092"/>
                <a:gd name="connsiteX2" fmla="*/ 652329 w 656602"/>
                <a:gd name="connsiteY2" fmla="*/ 571143 h 779092"/>
                <a:gd name="connsiteX3" fmla="*/ 618146 w 656602"/>
                <a:gd name="connsiteY3" fmla="*/ 716422 h 779092"/>
                <a:gd name="connsiteX4" fmla="*/ 507050 w 656602"/>
                <a:gd name="connsiteY4" fmla="*/ 750605 h 779092"/>
                <a:gd name="connsiteX5" fmla="*/ 293406 w 656602"/>
                <a:gd name="connsiteY5" fmla="*/ 690785 h 779092"/>
                <a:gd name="connsiteX6" fmla="*/ 225039 w 656602"/>
                <a:gd name="connsiteY6" fmla="*/ 596781 h 779092"/>
                <a:gd name="connsiteX7" fmla="*/ 88306 w 656602"/>
                <a:gd name="connsiteY7" fmla="*/ 554052 h 779092"/>
                <a:gd name="connsiteX8" fmla="*/ 11394 w 656602"/>
                <a:gd name="connsiteY8" fmla="*/ 331861 h 779092"/>
                <a:gd name="connsiteX9" fmla="*/ 19940 w 656602"/>
                <a:gd name="connsiteY9" fmla="*/ 66942 h 779092"/>
                <a:gd name="connsiteX10" fmla="*/ 62669 w 656602"/>
                <a:gd name="connsiteY10" fmla="*/ 7121 h 779092"/>
                <a:gd name="connsiteX11" fmla="*/ 113944 w 656602"/>
                <a:gd name="connsiteY11" fmla="*/ 109671 h 779092"/>
                <a:gd name="connsiteX12" fmla="*/ 207948 w 656602"/>
                <a:gd name="connsiteY12" fmla="*/ 75487 h 779092"/>
                <a:gd name="connsiteX13" fmla="*/ 284860 w 656602"/>
                <a:gd name="connsiteY13" fmla="*/ 15667 h 779092"/>
                <a:gd name="connsiteX14" fmla="*/ 532688 w 656602"/>
                <a:gd name="connsiteY14" fmla="*/ 160945 h 779092"/>
                <a:gd name="connsiteX15" fmla="*/ 583963 w 656602"/>
                <a:gd name="connsiteY15" fmla="*/ 229312 h 779092"/>
                <a:gd name="connsiteX16" fmla="*/ 635237 w 656602"/>
                <a:gd name="connsiteY16" fmla="*/ 246403 h 779092"/>
                <a:gd name="connsiteX0" fmla="*/ 635237 w 656602"/>
                <a:gd name="connsiteY0" fmla="*/ 246403 h 931492"/>
                <a:gd name="connsiteX1" fmla="*/ 592508 w 656602"/>
                <a:gd name="connsiteY1" fmla="*/ 417319 h 931492"/>
                <a:gd name="connsiteX2" fmla="*/ 652329 w 656602"/>
                <a:gd name="connsiteY2" fmla="*/ 571143 h 931492"/>
                <a:gd name="connsiteX3" fmla="*/ 618146 w 656602"/>
                <a:gd name="connsiteY3" fmla="*/ 716422 h 931492"/>
                <a:gd name="connsiteX4" fmla="*/ 507050 w 656602"/>
                <a:gd name="connsiteY4" fmla="*/ 750605 h 931492"/>
                <a:gd name="connsiteX5" fmla="*/ 293406 w 656602"/>
                <a:gd name="connsiteY5" fmla="*/ 843185 h 931492"/>
                <a:gd name="connsiteX6" fmla="*/ 225039 w 656602"/>
                <a:gd name="connsiteY6" fmla="*/ 596781 h 931492"/>
                <a:gd name="connsiteX7" fmla="*/ 88306 w 656602"/>
                <a:gd name="connsiteY7" fmla="*/ 554052 h 931492"/>
                <a:gd name="connsiteX8" fmla="*/ 11394 w 656602"/>
                <a:gd name="connsiteY8" fmla="*/ 331861 h 931492"/>
                <a:gd name="connsiteX9" fmla="*/ 19940 w 656602"/>
                <a:gd name="connsiteY9" fmla="*/ 66942 h 931492"/>
                <a:gd name="connsiteX10" fmla="*/ 62669 w 656602"/>
                <a:gd name="connsiteY10" fmla="*/ 7121 h 931492"/>
                <a:gd name="connsiteX11" fmla="*/ 113944 w 656602"/>
                <a:gd name="connsiteY11" fmla="*/ 109671 h 931492"/>
                <a:gd name="connsiteX12" fmla="*/ 207948 w 656602"/>
                <a:gd name="connsiteY12" fmla="*/ 75487 h 931492"/>
                <a:gd name="connsiteX13" fmla="*/ 284860 w 656602"/>
                <a:gd name="connsiteY13" fmla="*/ 15667 h 931492"/>
                <a:gd name="connsiteX14" fmla="*/ 532688 w 656602"/>
                <a:gd name="connsiteY14" fmla="*/ 160945 h 931492"/>
                <a:gd name="connsiteX15" fmla="*/ 583963 w 656602"/>
                <a:gd name="connsiteY15" fmla="*/ 229312 h 931492"/>
                <a:gd name="connsiteX16" fmla="*/ 635237 w 656602"/>
                <a:gd name="connsiteY16" fmla="*/ 246403 h 931492"/>
                <a:gd name="connsiteX0" fmla="*/ 635237 w 656602"/>
                <a:gd name="connsiteY0" fmla="*/ 246403 h 868822"/>
                <a:gd name="connsiteX1" fmla="*/ 592508 w 656602"/>
                <a:gd name="connsiteY1" fmla="*/ 417319 h 868822"/>
                <a:gd name="connsiteX2" fmla="*/ 652329 w 656602"/>
                <a:gd name="connsiteY2" fmla="*/ 571143 h 868822"/>
                <a:gd name="connsiteX3" fmla="*/ 618146 w 656602"/>
                <a:gd name="connsiteY3" fmla="*/ 716422 h 868822"/>
                <a:gd name="connsiteX4" fmla="*/ 507050 w 656602"/>
                <a:gd name="connsiteY4" fmla="*/ 750605 h 868822"/>
                <a:gd name="connsiteX5" fmla="*/ 293406 w 656602"/>
                <a:gd name="connsiteY5" fmla="*/ 843185 h 868822"/>
                <a:gd name="connsiteX6" fmla="*/ 225039 w 656602"/>
                <a:gd name="connsiteY6" fmla="*/ 596781 h 868822"/>
                <a:gd name="connsiteX7" fmla="*/ 88306 w 656602"/>
                <a:gd name="connsiteY7" fmla="*/ 554052 h 868822"/>
                <a:gd name="connsiteX8" fmla="*/ 11394 w 656602"/>
                <a:gd name="connsiteY8" fmla="*/ 331861 h 868822"/>
                <a:gd name="connsiteX9" fmla="*/ 19940 w 656602"/>
                <a:gd name="connsiteY9" fmla="*/ 66942 h 868822"/>
                <a:gd name="connsiteX10" fmla="*/ 62669 w 656602"/>
                <a:gd name="connsiteY10" fmla="*/ 7121 h 868822"/>
                <a:gd name="connsiteX11" fmla="*/ 113944 w 656602"/>
                <a:gd name="connsiteY11" fmla="*/ 109671 h 868822"/>
                <a:gd name="connsiteX12" fmla="*/ 207948 w 656602"/>
                <a:gd name="connsiteY12" fmla="*/ 75487 h 868822"/>
                <a:gd name="connsiteX13" fmla="*/ 284860 w 656602"/>
                <a:gd name="connsiteY13" fmla="*/ 15667 h 868822"/>
                <a:gd name="connsiteX14" fmla="*/ 532688 w 656602"/>
                <a:gd name="connsiteY14" fmla="*/ 160945 h 868822"/>
                <a:gd name="connsiteX15" fmla="*/ 583963 w 656602"/>
                <a:gd name="connsiteY15" fmla="*/ 229312 h 868822"/>
                <a:gd name="connsiteX16" fmla="*/ 635237 w 656602"/>
                <a:gd name="connsiteY16" fmla="*/ 246403 h 868822"/>
                <a:gd name="connsiteX0" fmla="*/ 635237 w 656602"/>
                <a:gd name="connsiteY0" fmla="*/ 246403 h 843185"/>
                <a:gd name="connsiteX1" fmla="*/ 592508 w 656602"/>
                <a:gd name="connsiteY1" fmla="*/ 417319 h 843185"/>
                <a:gd name="connsiteX2" fmla="*/ 652329 w 656602"/>
                <a:gd name="connsiteY2" fmla="*/ 571143 h 843185"/>
                <a:gd name="connsiteX3" fmla="*/ 618146 w 656602"/>
                <a:gd name="connsiteY3" fmla="*/ 716422 h 843185"/>
                <a:gd name="connsiteX4" fmla="*/ 507050 w 656602"/>
                <a:gd name="connsiteY4" fmla="*/ 750605 h 843185"/>
                <a:gd name="connsiteX5" fmla="*/ 293406 w 656602"/>
                <a:gd name="connsiteY5" fmla="*/ 843185 h 843185"/>
                <a:gd name="connsiteX6" fmla="*/ 225039 w 656602"/>
                <a:gd name="connsiteY6" fmla="*/ 596781 h 843185"/>
                <a:gd name="connsiteX7" fmla="*/ 88306 w 656602"/>
                <a:gd name="connsiteY7" fmla="*/ 554052 h 843185"/>
                <a:gd name="connsiteX8" fmla="*/ 11394 w 656602"/>
                <a:gd name="connsiteY8" fmla="*/ 331861 h 843185"/>
                <a:gd name="connsiteX9" fmla="*/ 19940 w 656602"/>
                <a:gd name="connsiteY9" fmla="*/ 66942 h 843185"/>
                <a:gd name="connsiteX10" fmla="*/ 62669 w 656602"/>
                <a:gd name="connsiteY10" fmla="*/ 7121 h 843185"/>
                <a:gd name="connsiteX11" fmla="*/ 113944 w 656602"/>
                <a:gd name="connsiteY11" fmla="*/ 109671 h 843185"/>
                <a:gd name="connsiteX12" fmla="*/ 207948 w 656602"/>
                <a:gd name="connsiteY12" fmla="*/ 75487 h 843185"/>
                <a:gd name="connsiteX13" fmla="*/ 284860 w 656602"/>
                <a:gd name="connsiteY13" fmla="*/ 15667 h 843185"/>
                <a:gd name="connsiteX14" fmla="*/ 532688 w 656602"/>
                <a:gd name="connsiteY14" fmla="*/ 160945 h 843185"/>
                <a:gd name="connsiteX15" fmla="*/ 583963 w 656602"/>
                <a:gd name="connsiteY15" fmla="*/ 229312 h 843185"/>
                <a:gd name="connsiteX16" fmla="*/ 635237 w 656602"/>
                <a:gd name="connsiteY16" fmla="*/ 246403 h 8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6602" h="843185">
                  <a:moveTo>
                    <a:pt x="635237" y="246403"/>
                  </a:moveTo>
                  <a:cubicBezTo>
                    <a:pt x="636661" y="277737"/>
                    <a:pt x="589659" y="363196"/>
                    <a:pt x="592508" y="417319"/>
                  </a:cubicBezTo>
                  <a:cubicBezTo>
                    <a:pt x="595357" y="471442"/>
                    <a:pt x="648056" y="521293"/>
                    <a:pt x="652329" y="571143"/>
                  </a:cubicBezTo>
                  <a:cubicBezTo>
                    <a:pt x="656602" y="620994"/>
                    <a:pt x="642359" y="686512"/>
                    <a:pt x="618146" y="716422"/>
                  </a:cubicBezTo>
                  <a:cubicBezTo>
                    <a:pt x="593933" y="746332"/>
                    <a:pt x="561173" y="729478"/>
                    <a:pt x="507050" y="750605"/>
                  </a:cubicBezTo>
                  <a:cubicBezTo>
                    <a:pt x="452927" y="771732"/>
                    <a:pt x="385273" y="830366"/>
                    <a:pt x="293406" y="843185"/>
                  </a:cubicBezTo>
                  <a:cubicBezTo>
                    <a:pt x="274178" y="722832"/>
                    <a:pt x="259222" y="644970"/>
                    <a:pt x="225039" y="596781"/>
                  </a:cubicBezTo>
                  <a:cubicBezTo>
                    <a:pt x="190856" y="548592"/>
                    <a:pt x="123914" y="598205"/>
                    <a:pt x="88306" y="554052"/>
                  </a:cubicBezTo>
                  <a:cubicBezTo>
                    <a:pt x="52699" y="509899"/>
                    <a:pt x="22788" y="413046"/>
                    <a:pt x="11394" y="331861"/>
                  </a:cubicBezTo>
                  <a:cubicBezTo>
                    <a:pt x="0" y="250676"/>
                    <a:pt x="11394" y="121065"/>
                    <a:pt x="19940" y="66942"/>
                  </a:cubicBezTo>
                  <a:cubicBezTo>
                    <a:pt x="28486" y="12819"/>
                    <a:pt x="47002" y="0"/>
                    <a:pt x="62669" y="7121"/>
                  </a:cubicBezTo>
                  <a:cubicBezTo>
                    <a:pt x="78336" y="14243"/>
                    <a:pt x="89731" y="98277"/>
                    <a:pt x="113944" y="109671"/>
                  </a:cubicBezTo>
                  <a:cubicBezTo>
                    <a:pt x="138157" y="121065"/>
                    <a:pt x="179462" y="91154"/>
                    <a:pt x="207948" y="75487"/>
                  </a:cubicBezTo>
                  <a:cubicBezTo>
                    <a:pt x="236434" y="59820"/>
                    <a:pt x="230737" y="1424"/>
                    <a:pt x="284860" y="15667"/>
                  </a:cubicBezTo>
                  <a:cubicBezTo>
                    <a:pt x="338983" y="29910"/>
                    <a:pt x="482838" y="125338"/>
                    <a:pt x="532688" y="160945"/>
                  </a:cubicBezTo>
                  <a:cubicBezTo>
                    <a:pt x="582539" y="196553"/>
                    <a:pt x="564023" y="209372"/>
                    <a:pt x="583963" y="229312"/>
                  </a:cubicBezTo>
                  <a:cubicBezTo>
                    <a:pt x="603903" y="249252"/>
                    <a:pt x="633813" y="215069"/>
                    <a:pt x="635237" y="246403"/>
                  </a:cubicBezTo>
                  <a:close/>
                </a:path>
              </a:pathLst>
            </a:cu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2133600" y="4343400"/>
              <a:ext cx="1264770" cy="461665"/>
            </a:xfrm>
            <a:prstGeom prst="rect">
              <a:avLst/>
            </a:prstGeom>
            <a:solidFill>
              <a:schemeClr val="tx1"/>
            </a:solidFill>
          </p:spPr>
          <p:txBody>
            <a:bodyPr wrap="none" rtlCol="0">
              <a:spAutoFit/>
            </a:bodyPr>
            <a:lstStyle/>
            <a:p>
              <a:r>
                <a:rPr lang="en-US" sz="2400" dirty="0" smtClean="0">
                  <a:solidFill>
                    <a:schemeClr val="bg1"/>
                  </a:solidFill>
                </a:rPr>
                <a:t>Tanzania</a:t>
              </a:r>
              <a:endParaRPr lang="en-US" sz="2400" dirty="0">
                <a:solidFill>
                  <a:schemeClr val="bg1"/>
                </a:solidFill>
              </a:endParaRPr>
            </a:p>
          </p:txBody>
        </p:sp>
      </p:grpSp>
      <p:grpSp>
        <p:nvGrpSpPr>
          <p:cNvPr id="19" name="Group 82"/>
          <p:cNvGrpSpPr/>
          <p:nvPr/>
        </p:nvGrpSpPr>
        <p:grpSpPr>
          <a:xfrm>
            <a:off x="2743200" y="3581400"/>
            <a:ext cx="1603761" cy="835351"/>
            <a:chOff x="2743200" y="3581400"/>
            <a:chExt cx="1603761" cy="835351"/>
          </a:xfrm>
        </p:grpSpPr>
        <p:sp>
          <p:nvSpPr>
            <p:cNvPr id="78" name="Freeform 77"/>
            <p:cNvSpPr/>
            <p:nvPr/>
          </p:nvSpPr>
          <p:spPr>
            <a:xfrm>
              <a:off x="3750179" y="3751604"/>
              <a:ext cx="596782" cy="665147"/>
            </a:xfrm>
            <a:custGeom>
              <a:avLst/>
              <a:gdLst>
                <a:gd name="connsiteX0" fmla="*/ 27062 w 588236"/>
                <a:gd name="connsiteY0" fmla="*/ 470018 h 665147"/>
                <a:gd name="connsiteX1" fmla="*/ 18516 w 588236"/>
                <a:gd name="connsiteY1" fmla="*/ 418744 h 665147"/>
                <a:gd name="connsiteX2" fmla="*/ 86882 w 588236"/>
                <a:gd name="connsiteY2" fmla="*/ 273465 h 665147"/>
                <a:gd name="connsiteX3" fmla="*/ 112520 w 588236"/>
                <a:gd name="connsiteY3" fmla="*/ 179461 h 665147"/>
                <a:gd name="connsiteX4" fmla="*/ 61245 w 588236"/>
                <a:gd name="connsiteY4" fmla="*/ 85458 h 665147"/>
                <a:gd name="connsiteX5" fmla="*/ 61245 w 588236"/>
                <a:gd name="connsiteY5" fmla="*/ 17091 h 665147"/>
                <a:gd name="connsiteX6" fmla="*/ 155249 w 588236"/>
                <a:gd name="connsiteY6" fmla="*/ 8546 h 665147"/>
                <a:gd name="connsiteX7" fmla="*/ 317619 w 588236"/>
                <a:gd name="connsiteY7" fmla="*/ 68366 h 665147"/>
                <a:gd name="connsiteX8" fmla="*/ 411623 w 588236"/>
                <a:gd name="connsiteY8" fmla="*/ 94003 h 665147"/>
                <a:gd name="connsiteX9" fmla="*/ 479989 w 588236"/>
                <a:gd name="connsiteY9" fmla="*/ 8546 h 665147"/>
                <a:gd name="connsiteX10" fmla="*/ 556901 w 588236"/>
                <a:gd name="connsiteY10" fmla="*/ 42729 h 665147"/>
                <a:gd name="connsiteX11" fmla="*/ 514172 w 588236"/>
                <a:gd name="connsiteY11" fmla="*/ 179461 h 665147"/>
                <a:gd name="connsiteX12" fmla="*/ 514172 w 588236"/>
                <a:gd name="connsiteY12" fmla="*/ 444381 h 665147"/>
                <a:gd name="connsiteX13" fmla="*/ 573993 w 588236"/>
                <a:gd name="connsiteY13" fmla="*/ 470018 h 665147"/>
                <a:gd name="connsiteX14" fmla="*/ 428714 w 588236"/>
                <a:gd name="connsiteY14" fmla="*/ 640934 h 665147"/>
                <a:gd name="connsiteX15" fmla="*/ 351802 w 588236"/>
                <a:gd name="connsiteY15" fmla="*/ 615297 h 665147"/>
                <a:gd name="connsiteX16" fmla="*/ 180886 w 588236"/>
                <a:gd name="connsiteY16" fmla="*/ 512747 h 665147"/>
                <a:gd name="connsiteX17" fmla="*/ 27062 w 588236"/>
                <a:gd name="connsiteY17" fmla="*/ 470018 h 665147"/>
                <a:gd name="connsiteX0" fmla="*/ 178037 w 585387"/>
                <a:gd name="connsiteY0" fmla="*/ 512747 h 665147"/>
                <a:gd name="connsiteX1" fmla="*/ 15667 w 585387"/>
                <a:gd name="connsiteY1" fmla="*/ 418744 h 665147"/>
                <a:gd name="connsiteX2" fmla="*/ 84033 w 585387"/>
                <a:gd name="connsiteY2" fmla="*/ 273465 h 665147"/>
                <a:gd name="connsiteX3" fmla="*/ 109671 w 585387"/>
                <a:gd name="connsiteY3" fmla="*/ 179461 h 665147"/>
                <a:gd name="connsiteX4" fmla="*/ 58396 w 585387"/>
                <a:gd name="connsiteY4" fmla="*/ 85458 h 665147"/>
                <a:gd name="connsiteX5" fmla="*/ 58396 w 585387"/>
                <a:gd name="connsiteY5" fmla="*/ 17091 h 665147"/>
                <a:gd name="connsiteX6" fmla="*/ 152400 w 585387"/>
                <a:gd name="connsiteY6" fmla="*/ 8546 h 665147"/>
                <a:gd name="connsiteX7" fmla="*/ 314770 w 585387"/>
                <a:gd name="connsiteY7" fmla="*/ 68366 h 665147"/>
                <a:gd name="connsiteX8" fmla="*/ 408774 w 585387"/>
                <a:gd name="connsiteY8" fmla="*/ 94003 h 665147"/>
                <a:gd name="connsiteX9" fmla="*/ 477140 w 585387"/>
                <a:gd name="connsiteY9" fmla="*/ 8546 h 665147"/>
                <a:gd name="connsiteX10" fmla="*/ 554052 w 585387"/>
                <a:gd name="connsiteY10" fmla="*/ 42729 h 665147"/>
                <a:gd name="connsiteX11" fmla="*/ 511323 w 585387"/>
                <a:gd name="connsiteY11" fmla="*/ 179461 h 665147"/>
                <a:gd name="connsiteX12" fmla="*/ 511323 w 585387"/>
                <a:gd name="connsiteY12" fmla="*/ 444381 h 665147"/>
                <a:gd name="connsiteX13" fmla="*/ 571144 w 585387"/>
                <a:gd name="connsiteY13" fmla="*/ 470018 h 665147"/>
                <a:gd name="connsiteX14" fmla="*/ 425865 w 585387"/>
                <a:gd name="connsiteY14" fmla="*/ 640934 h 665147"/>
                <a:gd name="connsiteX15" fmla="*/ 348953 w 585387"/>
                <a:gd name="connsiteY15" fmla="*/ 615297 h 665147"/>
                <a:gd name="connsiteX16" fmla="*/ 178037 w 585387"/>
                <a:gd name="connsiteY16" fmla="*/ 512747 h 665147"/>
                <a:gd name="connsiteX0" fmla="*/ 189432 w 596782"/>
                <a:gd name="connsiteY0" fmla="*/ 512747 h 665147"/>
                <a:gd name="connsiteX1" fmla="*/ 27062 w 596782"/>
                <a:gd name="connsiteY1" fmla="*/ 418744 h 665147"/>
                <a:gd name="connsiteX2" fmla="*/ 27062 w 596782"/>
                <a:gd name="connsiteY2" fmla="*/ 410198 h 665147"/>
                <a:gd name="connsiteX3" fmla="*/ 95428 w 596782"/>
                <a:gd name="connsiteY3" fmla="*/ 273465 h 665147"/>
                <a:gd name="connsiteX4" fmla="*/ 121066 w 596782"/>
                <a:gd name="connsiteY4" fmla="*/ 179461 h 665147"/>
                <a:gd name="connsiteX5" fmla="*/ 69791 w 596782"/>
                <a:gd name="connsiteY5" fmla="*/ 85458 h 665147"/>
                <a:gd name="connsiteX6" fmla="*/ 69791 w 596782"/>
                <a:gd name="connsiteY6" fmla="*/ 17091 h 665147"/>
                <a:gd name="connsiteX7" fmla="*/ 163795 w 596782"/>
                <a:gd name="connsiteY7" fmla="*/ 8546 h 665147"/>
                <a:gd name="connsiteX8" fmla="*/ 326165 w 596782"/>
                <a:gd name="connsiteY8" fmla="*/ 68366 h 665147"/>
                <a:gd name="connsiteX9" fmla="*/ 420169 w 596782"/>
                <a:gd name="connsiteY9" fmla="*/ 94003 h 665147"/>
                <a:gd name="connsiteX10" fmla="*/ 488535 w 596782"/>
                <a:gd name="connsiteY10" fmla="*/ 8546 h 665147"/>
                <a:gd name="connsiteX11" fmla="*/ 565447 w 596782"/>
                <a:gd name="connsiteY11" fmla="*/ 42729 h 665147"/>
                <a:gd name="connsiteX12" fmla="*/ 522718 w 596782"/>
                <a:gd name="connsiteY12" fmla="*/ 179461 h 665147"/>
                <a:gd name="connsiteX13" fmla="*/ 522718 w 596782"/>
                <a:gd name="connsiteY13" fmla="*/ 444381 h 665147"/>
                <a:gd name="connsiteX14" fmla="*/ 582539 w 596782"/>
                <a:gd name="connsiteY14" fmla="*/ 470018 h 665147"/>
                <a:gd name="connsiteX15" fmla="*/ 437260 w 596782"/>
                <a:gd name="connsiteY15" fmla="*/ 640934 h 665147"/>
                <a:gd name="connsiteX16" fmla="*/ 360348 w 596782"/>
                <a:gd name="connsiteY16" fmla="*/ 615297 h 665147"/>
                <a:gd name="connsiteX17" fmla="*/ 189432 w 596782"/>
                <a:gd name="connsiteY17" fmla="*/ 512747 h 6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6782" h="665147">
                  <a:moveTo>
                    <a:pt x="189432" y="512747"/>
                  </a:moveTo>
                  <a:cubicBezTo>
                    <a:pt x="133884" y="479988"/>
                    <a:pt x="42729" y="458624"/>
                    <a:pt x="27062" y="418744"/>
                  </a:cubicBezTo>
                  <a:cubicBezTo>
                    <a:pt x="0" y="401653"/>
                    <a:pt x="15668" y="434411"/>
                    <a:pt x="27062" y="410198"/>
                  </a:cubicBezTo>
                  <a:cubicBezTo>
                    <a:pt x="38456" y="385985"/>
                    <a:pt x="79761" y="311921"/>
                    <a:pt x="95428" y="273465"/>
                  </a:cubicBezTo>
                  <a:cubicBezTo>
                    <a:pt x="111095" y="235009"/>
                    <a:pt x="125339" y="210796"/>
                    <a:pt x="121066" y="179461"/>
                  </a:cubicBezTo>
                  <a:cubicBezTo>
                    <a:pt x="116793" y="148126"/>
                    <a:pt x="78337" y="112520"/>
                    <a:pt x="69791" y="85458"/>
                  </a:cubicBezTo>
                  <a:cubicBezTo>
                    <a:pt x="61245" y="58396"/>
                    <a:pt x="54124" y="29910"/>
                    <a:pt x="69791" y="17091"/>
                  </a:cubicBezTo>
                  <a:cubicBezTo>
                    <a:pt x="85458" y="4272"/>
                    <a:pt x="121066" y="0"/>
                    <a:pt x="163795" y="8546"/>
                  </a:cubicBezTo>
                  <a:cubicBezTo>
                    <a:pt x="206524" y="17092"/>
                    <a:pt x="283436" y="54123"/>
                    <a:pt x="326165" y="68366"/>
                  </a:cubicBezTo>
                  <a:cubicBezTo>
                    <a:pt x="368894" y="82609"/>
                    <a:pt x="393107" y="103973"/>
                    <a:pt x="420169" y="94003"/>
                  </a:cubicBezTo>
                  <a:cubicBezTo>
                    <a:pt x="447231" y="84033"/>
                    <a:pt x="464322" y="17092"/>
                    <a:pt x="488535" y="8546"/>
                  </a:cubicBezTo>
                  <a:cubicBezTo>
                    <a:pt x="512748" y="0"/>
                    <a:pt x="559750" y="14243"/>
                    <a:pt x="565447" y="42729"/>
                  </a:cubicBezTo>
                  <a:cubicBezTo>
                    <a:pt x="571144" y="71215"/>
                    <a:pt x="529840" y="112519"/>
                    <a:pt x="522718" y="179461"/>
                  </a:cubicBezTo>
                  <a:cubicBezTo>
                    <a:pt x="515597" y="246403"/>
                    <a:pt x="512748" y="395955"/>
                    <a:pt x="522718" y="444381"/>
                  </a:cubicBezTo>
                  <a:cubicBezTo>
                    <a:pt x="532688" y="492807"/>
                    <a:pt x="596782" y="437259"/>
                    <a:pt x="582539" y="470018"/>
                  </a:cubicBezTo>
                  <a:cubicBezTo>
                    <a:pt x="568296" y="502777"/>
                    <a:pt x="474292" y="616721"/>
                    <a:pt x="437260" y="640934"/>
                  </a:cubicBezTo>
                  <a:cubicBezTo>
                    <a:pt x="400228" y="665147"/>
                    <a:pt x="401653" y="636662"/>
                    <a:pt x="360348" y="615297"/>
                  </a:cubicBezTo>
                  <a:cubicBezTo>
                    <a:pt x="319043" y="593933"/>
                    <a:pt x="244980" y="545506"/>
                    <a:pt x="189432" y="512747"/>
                  </a:cubicBezTo>
                  <a:close/>
                </a:path>
              </a:pathLst>
            </a:cu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2743200" y="3581400"/>
              <a:ext cx="931730" cy="461665"/>
            </a:xfrm>
            <a:prstGeom prst="rect">
              <a:avLst/>
            </a:prstGeom>
            <a:solidFill>
              <a:srgbClr val="FF0000"/>
            </a:solidFill>
          </p:spPr>
          <p:txBody>
            <a:bodyPr wrap="none" rtlCol="0">
              <a:spAutoFit/>
            </a:bodyPr>
            <a:lstStyle/>
            <a:p>
              <a:r>
                <a:rPr lang="en-US" sz="2400" dirty="0" smtClean="0">
                  <a:solidFill>
                    <a:schemeClr val="bg1"/>
                  </a:solidFill>
                </a:rPr>
                <a:t>Kenya</a:t>
              </a:r>
              <a:endParaRPr lang="en-US" sz="2400" dirty="0">
                <a:solidFill>
                  <a:schemeClr val="bg1"/>
                </a:solidFill>
              </a:endParaRPr>
            </a:p>
          </p:txBody>
        </p:sp>
      </p:grpSp>
      <p:sp>
        <p:nvSpPr>
          <p:cNvPr id="86" name="5-Point Star 85"/>
          <p:cNvSpPr/>
          <p:nvPr/>
        </p:nvSpPr>
        <p:spPr>
          <a:xfrm>
            <a:off x="3886200" y="3810000"/>
            <a:ext cx="457200" cy="3810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TextBox 86"/>
          <p:cNvSpPr txBox="1"/>
          <p:nvPr/>
        </p:nvSpPr>
        <p:spPr>
          <a:xfrm>
            <a:off x="0" y="914400"/>
            <a:ext cx="9144000" cy="523220"/>
          </a:xfrm>
          <a:prstGeom prst="rect">
            <a:avLst/>
          </a:prstGeom>
        </p:spPr>
        <p:txBody>
          <a:bodyPr wrap="square" rtlCol="0">
            <a:spAutoFit/>
          </a:bodyPr>
          <a:lstStyle/>
          <a:p>
            <a:r>
              <a:rPr lang="en-US" sz="2800" dirty="0" smtClean="0"/>
              <a:t>  - 1984: found at </a:t>
            </a:r>
            <a:r>
              <a:rPr lang="en-US" sz="2800" dirty="0" err="1" smtClean="0"/>
              <a:t>LakeTurkana</a:t>
            </a:r>
            <a:r>
              <a:rPr lang="en-US" sz="2800" dirty="0" smtClean="0"/>
              <a:t> by Richard Leakey’s team</a:t>
            </a:r>
          </a:p>
        </p:txBody>
      </p:sp>
      <p:sp useBgFill="1">
        <p:nvSpPr>
          <p:cNvPr id="89" name="TextBox 88"/>
          <p:cNvSpPr txBox="1"/>
          <p:nvPr/>
        </p:nvSpPr>
        <p:spPr>
          <a:xfrm>
            <a:off x="0" y="1371600"/>
            <a:ext cx="9144000" cy="523220"/>
          </a:xfrm>
          <a:prstGeom prst="rect">
            <a:avLst/>
          </a:prstGeom>
        </p:spPr>
        <p:txBody>
          <a:bodyPr wrap="square" rtlCol="0">
            <a:spAutoFit/>
          </a:bodyPr>
          <a:lstStyle/>
          <a:p>
            <a:r>
              <a:rPr lang="en-US" sz="2800" dirty="0" smtClean="0"/>
              <a:t>  - Identified at species Homo erectus </a:t>
            </a:r>
          </a:p>
        </p:txBody>
      </p:sp>
      <p:sp useBgFill="1">
        <p:nvSpPr>
          <p:cNvPr id="90" name="TextBox 89"/>
          <p:cNvSpPr txBox="1"/>
          <p:nvPr/>
        </p:nvSpPr>
        <p:spPr>
          <a:xfrm>
            <a:off x="0" y="1828800"/>
            <a:ext cx="9144000" cy="677108"/>
          </a:xfrm>
          <a:prstGeom prst="rect">
            <a:avLst/>
          </a:prstGeom>
        </p:spPr>
        <p:txBody>
          <a:bodyPr wrap="square" rtlCol="0">
            <a:spAutoFit/>
          </a:bodyPr>
          <a:lstStyle/>
          <a:p>
            <a:r>
              <a:rPr lang="en-US" sz="2800" dirty="0" smtClean="0"/>
              <a:t>  - aged at 1.5-1.6 million years old</a:t>
            </a:r>
          </a:p>
          <a:p>
            <a:endParaRPr lang="en-US" sz="1000" dirty="0" smtClean="0"/>
          </a:p>
        </p:txBody>
      </p:sp>
      <p:sp useBgFill="1">
        <p:nvSpPr>
          <p:cNvPr id="91" name="TextBox 90"/>
          <p:cNvSpPr txBox="1"/>
          <p:nvPr/>
        </p:nvSpPr>
        <p:spPr>
          <a:xfrm>
            <a:off x="0" y="4953000"/>
            <a:ext cx="9144000" cy="1323439"/>
          </a:xfrm>
          <a:prstGeom prst="rect">
            <a:avLst/>
          </a:prstGeom>
        </p:spPr>
        <p:txBody>
          <a:bodyPr wrap="square" rtlCol="0">
            <a:spAutoFit/>
          </a:bodyPr>
          <a:lstStyle/>
          <a:p>
            <a:r>
              <a:rPr lang="en-US" sz="4000" dirty="0" smtClean="0">
                <a:effectLst>
                  <a:outerShdw dist="50800" dir="5400000" algn="ctr" rotWithShape="0">
                    <a:srgbClr val="FF0000"/>
                  </a:outerShdw>
                </a:effectLst>
              </a:rPr>
              <a:t>    “The most complete early </a:t>
            </a:r>
          </a:p>
          <a:p>
            <a:r>
              <a:rPr lang="en-US" sz="4000" dirty="0" smtClean="0">
                <a:effectLst>
                  <a:outerShdw dist="50800" dir="5400000" algn="ctr" rotWithShape="0">
                    <a:srgbClr val="FF0000"/>
                  </a:outerShdw>
                </a:effectLst>
              </a:rPr>
              <a:t>	human skeleton ever found</a:t>
            </a:r>
            <a:r>
              <a:rPr lang="en-US" sz="4000" dirty="0" smtClean="0"/>
              <a:t>”</a:t>
            </a:r>
            <a:endParaRPr lang="en-US" sz="4000" dirty="0"/>
          </a:p>
        </p:txBody>
      </p:sp>
      <p:pic>
        <p:nvPicPr>
          <p:cNvPr id="88" name="Picture 87" descr="https://upload.wikimedia.org/wikipedia/commons/2/2d/Turkana_Boy.jpg"/>
          <p:cNvPicPr>
            <a:picLocks noChangeAspect="1" noChangeArrowheads="1"/>
          </p:cNvPicPr>
          <p:nvPr/>
        </p:nvPicPr>
        <p:blipFill>
          <a:blip r:embed="rId4"/>
          <a:srcRect l="9677" t="438" r="16129" b="1131"/>
          <a:stretch>
            <a:fillRect/>
          </a:stretch>
        </p:blipFill>
        <p:spPr bwMode="auto">
          <a:xfrm flipH="1">
            <a:off x="7162800" y="-22412"/>
            <a:ext cx="1917492" cy="68804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1000"/>
                                        <p:tgtEl>
                                          <p:spTgt spid="87"/>
                                        </p:tgtEl>
                                      </p:cBhvr>
                                    </p:animEffect>
                                  </p:childTnLst>
                                </p:cTn>
                              </p:par>
                            </p:childTnLst>
                          </p:cTn>
                        </p:par>
                        <p:par>
                          <p:cTn id="22" fill="hold">
                            <p:stCondLst>
                              <p:cond delay="2000"/>
                            </p:stCondLst>
                            <p:childTnLst>
                              <p:par>
                                <p:cTn id="23" presetID="49" presetClass="entr" presetSubtype="0" decel="100000" fill="hold" grpId="0" nodeType="afterEffect">
                                  <p:stCondLst>
                                    <p:cond delay="0"/>
                                  </p:stCondLst>
                                  <p:childTnLst>
                                    <p:set>
                                      <p:cBhvr>
                                        <p:cTn id="24" dur="1" fill="hold">
                                          <p:stCondLst>
                                            <p:cond delay="0"/>
                                          </p:stCondLst>
                                        </p:cTn>
                                        <p:tgtEl>
                                          <p:spTgt spid="86"/>
                                        </p:tgtEl>
                                        <p:attrNameLst>
                                          <p:attrName>style.visibility</p:attrName>
                                        </p:attrNameLst>
                                      </p:cBhvr>
                                      <p:to>
                                        <p:strVal val="visible"/>
                                      </p:to>
                                    </p:set>
                                    <p:anim calcmode="lin" valueType="num">
                                      <p:cBhvr>
                                        <p:cTn id="25" dur="1000" fill="hold"/>
                                        <p:tgtEl>
                                          <p:spTgt spid="86"/>
                                        </p:tgtEl>
                                        <p:attrNameLst>
                                          <p:attrName>ppt_w</p:attrName>
                                        </p:attrNameLst>
                                      </p:cBhvr>
                                      <p:tavLst>
                                        <p:tav tm="0">
                                          <p:val>
                                            <p:fltVal val="0"/>
                                          </p:val>
                                        </p:tav>
                                        <p:tav tm="100000">
                                          <p:val>
                                            <p:strVal val="#ppt_w"/>
                                          </p:val>
                                        </p:tav>
                                      </p:tavLst>
                                    </p:anim>
                                    <p:anim calcmode="lin" valueType="num">
                                      <p:cBhvr>
                                        <p:cTn id="26" dur="1000" fill="hold"/>
                                        <p:tgtEl>
                                          <p:spTgt spid="86"/>
                                        </p:tgtEl>
                                        <p:attrNameLst>
                                          <p:attrName>ppt_h</p:attrName>
                                        </p:attrNameLst>
                                      </p:cBhvr>
                                      <p:tavLst>
                                        <p:tav tm="0">
                                          <p:val>
                                            <p:fltVal val="0"/>
                                          </p:val>
                                        </p:tav>
                                        <p:tav tm="100000">
                                          <p:val>
                                            <p:strVal val="#ppt_h"/>
                                          </p:val>
                                        </p:tav>
                                      </p:tavLst>
                                    </p:anim>
                                    <p:anim calcmode="lin" valueType="num">
                                      <p:cBhvr>
                                        <p:cTn id="27" dur="1000" fill="hold"/>
                                        <p:tgtEl>
                                          <p:spTgt spid="86"/>
                                        </p:tgtEl>
                                        <p:attrNameLst>
                                          <p:attrName>style.rotation</p:attrName>
                                        </p:attrNameLst>
                                      </p:cBhvr>
                                      <p:tavLst>
                                        <p:tav tm="0">
                                          <p:val>
                                            <p:fltVal val="360"/>
                                          </p:val>
                                        </p:tav>
                                        <p:tav tm="100000">
                                          <p:val>
                                            <p:fltVal val="0"/>
                                          </p:val>
                                        </p:tav>
                                      </p:tavLst>
                                    </p:anim>
                                    <p:animEffect transition="in" filter="fade">
                                      <p:cBhvr>
                                        <p:cTn id="28" dur="100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1000"/>
                                        <p:tgtEl>
                                          <p:spTgt spid="89"/>
                                        </p:tgtEl>
                                      </p:cBhvr>
                                    </p:animEffect>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1000"/>
                                        <p:tgtEl>
                                          <p:spTgt spid="88"/>
                                        </p:tgtEl>
                                      </p:cBhvr>
                                    </p:animEffect>
                                    <p:anim calcmode="lin" valueType="num">
                                      <p:cBhvr>
                                        <p:cTn id="38" dur="1000" fill="hold"/>
                                        <p:tgtEl>
                                          <p:spTgt spid="88"/>
                                        </p:tgtEl>
                                        <p:attrNameLst>
                                          <p:attrName>ppt_x</p:attrName>
                                        </p:attrNameLst>
                                      </p:cBhvr>
                                      <p:tavLst>
                                        <p:tav tm="0">
                                          <p:val>
                                            <p:strVal val="#ppt_x"/>
                                          </p:val>
                                        </p:tav>
                                        <p:tav tm="100000">
                                          <p:val>
                                            <p:strVal val="#ppt_x"/>
                                          </p:val>
                                        </p:tav>
                                      </p:tavLst>
                                    </p:anim>
                                    <p:anim calcmode="lin" valueType="num">
                                      <p:cBhvr>
                                        <p:cTn id="39"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10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1"/>
                                        </p:tgtEl>
                                        <p:attrNameLst>
                                          <p:attrName>style.visibility</p:attrName>
                                        </p:attrNameLst>
                                      </p:cBhvr>
                                      <p:to>
                                        <p:strVal val="visible"/>
                                      </p:to>
                                    </p:set>
                                    <p:animEffect transition="in" filter="fade">
                                      <p:cBhvr>
                                        <p:cTn id="49" dur="1000"/>
                                        <p:tgtEl>
                                          <p:spTgt spid="9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88"/>
                                        </p:tgtEl>
                                      </p:cBhvr>
                                    </p:animEffect>
                                    <p:set>
                                      <p:cBhvr>
                                        <p:cTn id="54" dur="1" fill="hold">
                                          <p:stCondLst>
                                            <p:cond delay="999"/>
                                          </p:stCondLst>
                                        </p:cTn>
                                        <p:tgtEl>
                                          <p:spTgt spid="8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2053"/>
                                        </p:tgtEl>
                                      </p:cBhvr>
                                    </p:animEffect>
                                    <p:set>
                                      <p:cBhvr>
                                        <p:cTn id="57" dur="1" fill="hold">
                                          <p:stCondLst>
                                            <p:cond delay="999"/>
                                          </p:stCondLst>
                                        </p:cTn>
                                        <p:tgtEl>
                                          <p:spTgt spid="205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66"/>
                                        </p:tgtEl>
                                      </p:cBhvr>
                                    </p:animEffect>
                                    <p:set>
                                      <p:cBhvr>
                                        <p:cTn id="63" dur="1" fill="hold">
                                          <p:stCondLst>
                                            <p:cond delay="999"/>
                                          </p:stCondLst>
                                        </p:cTn>
                                        <p:tgtEl>
                                          <p:spTgt spid="6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87"/>
                                        </p:tgtEl>
                                      </p:cBhvr>
                                    </p:animEffect>
                                    <p:set>
                                      <p:cBhvr>
                                        <p:cTn id="66" dur="1" fill="hold">
                                          <p:stCondLst>
                                            <p:cond delay="999"/>
                                          </p:stCondLst>
                                        </p:cTn>
                                        <p:tgtEl>
                                          <p:spTgt spid="8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89"/>
                                        </p:tgtEl>
                                      </p:cBhvr>
                                    </p:animEffect>
                                    <p:set>
                                      <p:cBhvr>
                                        <p:cTn id="69" dur="1" fill="hold">
                                          <p:stCondLst>
                                            <p:cond delay="999"/>
                                          </p:stCondLst>
                                        </p:cTn>
                                        <p:tgtEl>
                                          <p:spTgt spid="8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90"/>
                                        </p:tgtEl>
                                      </p:cBhvr>
                                    </p:animEffect>
                                    <p:set>
                                      <p:cBhvr>
                                        <p:cTn id="72" dur="1" fill="hold">
                                          <p:stCondLst>
                                            <p:cond delay="999"/>
                                          </p:stCondLst>
                                        </p:cTn>
                                        <p:tgtEl>
                                          <p:spTgt spid="9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91"/>
                                        </p:tgtEl>
                                      </p:cBhvr>
                                    </p:animEffect>
                                    <p:set>
                                      <p:cBhvr>
                                        <p:cTn id="75" dur="1" fill="hold">
                                          <p:stCondLst>
                                            <p:cond delay="999"/>
                                          </p:stCondLst>
                                        </p:cTn>
                                        <p:tgtEl>
                                          <p:spTgt spid="9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86"/>
                                        </p:tgtEl>
                                      </p:cBhvr>
                                    </p:animEffect>
                                    <p:set>
                                      <p:cBhvr>
                                        <p:cTn id="78" dur="1" fill="hold">
                                          <p:stCondLst>
                                            <p:cond delay="999"/>
                                          </p:stCondLst>
                                        </p:cTn>
                                        <p:tgtEl>
                                          <p:spTgt spid="86"/>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67"/>
                                        </p:tgtEl>
                                      </p:cBhvr>
                                    </p:animEffect>
                                    <p:set>
                                      <p:cBhvr>
                                        <p:cTn id="81" dur="1" fill="hold">
                                          <p:stCondLst>
                                            <p:cond delay="999"/>
                                          </p:stCondLst>
                                        </p:cTn>
                                        <p:tgtEl>
                                          <p:spTgt spid="67"/>
                                        </p:tgtEl>
                                        <p:attrNameLst>
                                          <p:attrName>style.visibility</p:attrName>
                                        </p:attrNameLst>
                                      </p:cBhvr>
                                      <p:to>
                                        <p:strVal val="hidden"/>
                                      </p:to>
                                    </p:set>
                                  </p:childTnLst>
                                </p:cTn>
                              </p:par>
                              <p:par>
                                <p:cTn id="82" presetID="10" presetClass="entr" presetSubtype="0" fill="hold" nodeType="withEffect">
                                  <p:stCondLst>
                                    <p:cond delay="50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P spid="86" grpId="0" animBg="1"/>
      <p:bldP spid="86" grpId="1" animBg="1"/>
      <p:bldP spid="87" grpId="0" animBg="1"/>
      <p:bldP spid="87" grpId="1" animBg="1"/>
      <p:bldP spid="89" grpId="0" animBg="1"/>
      <p:bldP spid="89" grpId="1" animBg="1"/>
      <p:bldP spid="90" grpId="0" animBg="1"/>
      <p:bldP spid="90" grpId="1" animBg="1"/>
      <p:bldP spid="91" grpId="0" animBg="1"/>
      <p:bldP spid="9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247492" y="228600"/>
            <a:ext cx="9620092" cy="6324600"/>
            <a:chOff x="-247492" y="228600"/>
            <a:chExt cx="9620092" cy="6324600"/>
          </a:xfrm>
        </p:grpSpPr>
        <p:sp>
          <p:nvSpPr>
            <p:cNvPr id="3" name="Rectangle 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nvGrpSpPr>
            <p:cNvPr id="5" name="Group 73"/>
            <p:cNvGrpSpPr/>
            <p:nvPr/>
          </p:nvGrpSpPr>
          <p:grpSpPr>
            <a:xfrm>
              <a:off x="228600" y="2133600"/>
              <a:ext cx="9144000" cy="4419600"/>
              <a:chOff x="228600" y="2133600"/>
              <a:chExt cx="9144000" cy="4419600"/>
            </a:xfrm>
          </p:grpSpPr>
          <p:cxnSp>
            <p:nvCxnSpPr>
              <p:cNvPr id="43" name="Straight Arrow Connector 42"/>
              <p:cNvCxnSpPr/>
              <p:nvPr/>
            </p:nvCxnSpPr>
            <p:spPr>
              <a:xfrm>
                <a:off x="8001000" y="2133600"/>
                <a:ext cx="0" cy="4114800"/>
              </a:xfrm>
              <a:prstGeom prst="straightConnector1">
                <a:avLst/>
              </a:prstGeom>
              <a:ln w="50800">
                <a:solidFill>
                  <a:schemeClr val="tx1"/>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9" name="Group 51"/>
              <p:cNvGrpSpPr/>
              <p:nvPr/>
            </p:nvGrpSpPr>
            <p:grpSpPr>
              <a:xfrm>
                <a:off x="228600" y="2209800"/>
                <a:ext cx="9144000" cy="4343400"/>
                <a:chOff x="228600" y="2209800"/>
                <a:chExt cx="9144000" cy="4343400"/>
              </a:xfrm>
            </p:grpSpPr>
            <p:cxnSp>
              <p:nvCxnSpPr>
                <p:cNvPr id="45" name="Straight Arrow Connector 44"/>
                <p:cNvCxnSpPr/>
                <p:nvPr/>
              </p:nvCxnSpPr>
              <p:spPr>
                <a:xfrm>
                  <a:off x="228600" y="2209800"/>
                  <a:ext cx="0" cy="43434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10" name="Group 171"/>
                <p:cNvGrpSpPr/>
                <p:nvPr/>
              </p:nvGrpSpPr>
              <p:grpSpPr>
                <a:xfrm>
                  <a:off x="228600" y="6019800"/>
                  <a:ext cx="8915400" cy="533400"/>
                  <a:chOff x="643544" y="6076890"/>
                  <a:chExt cx="8348056" cy="457200"/>
                </a:xfrm>
              </p:grpSpPr>
              <p:sp>
                <p:nvSpPr>
                  <p:cNvPr id="50" name="Rectangle 49"/>
                  <p:cNvSpPr/>
                  <p:nvPr/>
                </p:nvSpPr>
                <p:spPr>
                  <a:xfrm>
                    <a:off x="643544" y="6096000"/>
                    <a:ext cx="8348056" cy="43809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611358" y="6076890"/>
                    <a:ext cx="1965100" cy="395713"/>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Homo Genus</a:t>
                    </a:r>
                    <a:endParaRPr lang="en-US" sz="2400" b="1" dirty="0">
                      <a:solidFill>
                        <a:schemeClr val="bg1"/>
                      </a:solidFill>
                      <a:latin typeface="Arial" pitchFamily="34" charset="0"/>
                      <a:cs typeface="Arial" pitchFamily="34" charset="0"/>
                    </a:endParaRPr>
                  </a:p>
                </p:txBody>
              </p:sp>
            </p:grpSp>
            <p:grpSp>
              <p:nvGrpSpPr>
                <p:cNvPr id="11" name="Group 176"/>
                <p:cNvGrpSpPr/>
                <p:nvPr/>
              </p:nvGrpSpPr>
              <p:grpSpPr>
                <a:xfrm>
                  <a:off x="7924800" y="6019800"/>
                  <a:ext cx="1447800" cy="533400"/>
                  <a:chOff x="7924800" y="6534090"/>
                  <a:chExt cx="1447800" cy="533400"/>
                </a:xfrm>
              </p:grpSpPr>
              <p:sp>
                <p:nvSpPr>
                  <p:cNvPr id="48" name="Rectangle 47"/>
                  <p:cNvSpPr/>
                  <p:nvPr/>
                </p:nvSpPr>
                <p:spPr>
                  <a:xfrm>
                    <a:off x="8001000" y="6553200"/>
                    <a:ext cx="1143000" cy="5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924800" y="6534090"/>
                    <a:ext cx="1447800" cy="461665"/>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sapiens</a:t>
                    </a:r>
                    <a:endParaRPr lang="en-US" sz="2400" b="1" dirty="0">
                      <a:solidFill>
                        <a:schemeClr val="bg1"/>
                      </a:solidFill>
                      <a:latin typeface="Arial" pitchFamily="34" charset="0"/>
                      <a:cs typeface="Arial" pitchFamily="34" charset="0"/>
                    </a:endParaRPr>
                  </a:p>
                </p:txBody>
              </p:sp>
            </p:grpSp>
          </p:grpSp>
        </p:grpSp>
        <p:sp>
          <p:nvSpPr>
            <p:cNvPr id="6"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7" name="Rectangle 6"/>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TextBox 7"/>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nvGrpSpPr>
            <p:cNvPr id="12" name="Group 46"/>
            <p:cNvGrpSpPr/>
            <p:nvPr/>
          </p:nvGrpSpPr>
          <p:grpSpPr>
            <a:xfrm>
              <a:off x="228600" y="3063240"/>
              <a:ext cx="7113352"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65"/>
            <p:cNvGrpSpPr/>
            <p:nvPr/>
          </p:nvGrpSpPr>
          <p:grpSpPr>
            <a:xfrm>
              <a:off x="0" y="1480898"/>
              <a:ext cx="3042772" cy="3705167"/>
              <a:chOff x="0" y="1480898"/>
              <a:chExt cx="3042772" cy="3705167"/>
            </a:xfrm>
          </p:grpSpPr>
          <p:cxnSp>
            <p:nvCxnSpPr>
              <p:cNvPr id="34" name="Straight Arrow Connector 33"/>
              <p:cNvCxnSpPr/>
              <p:nvPr/>
            </p:nvCxnSpPr>
            <p:spPr>
              <a:xfrm>
                <a:off x="1981200" y="2286000"/>
                <a:ext cx="0" cy="25908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35" name="TextBox 34"/>
              <p:cNvSpPr txBox="1"/>
              <p:nvPr/>
            </p:nvSpPr>
            <p:spPr>
              <a:xfrm rot="19475140">
                <a:off x="1748828" y="1480898"/>
                <a:ext cx="1293944" cy="400110"/>
              </a:xfrm>
              <a:prstGeom prst="rect">
                <a:avLst/>
              </a:prstGeom>
              <a:ln w="50800">
                <a:solidFill>
                  <a:schemeClr val="tx1"/>
                </a:solidFill>
              </a:ln>
            </p:spPr>
            <p:txBody>
              <a:bodyPr wrap="square" rtlCol="0">
                <a:spAutoFit/>
              </a:bodyPr>
              <a:lstStyle/>
              <a:p>
                <a:r>
                  <a:rPr lang="en-US" sz="2000" b="1" dirty="0" smtClean="0"/>
                  <a:t>2 MILLION</a:t>
                </a:r>
                <a:endParaRPr lang="en-US" sz="2000" b="1" dirty="0"/>
              </a:p>
            </p:txBody>
          </p:sp>
          <p:grpSp>
            <p:nvGrpSpPr>
              <p:cNvPr id="14" name="Group 164"/>
              <p:cNvGrpSpPr/>
              <p:nvPr/>
            </p:nvGrpSpPr>
            <p:grpSpPr>
              <a:xfrm>
                <a:off x="0" y="4724400"/>
                <a:ext cx="2743200" cy="461665"/>
                <a:chOff x="0" y="5314890"/>
                <a:chExt cx="2743200" cy="461665"/>
              </a:xfrm>
            </p:grpSpPr>
            <p:sp>
              <p:nvSpPr>
                <p:cNvPr id="37" name="Rectangle 36"/>
                <p:cNvSpPr/>
                <p:nvPr/>
              </p:nvSpPr>
              <p:spPr>
                <a:xfrm>
                  <a:off x="0" y="5391090"/>
                  <a:ext cx="2667000" cy="381000"/>
                </a:xfrm>
                <a:prstGeom prst="rect">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5025" y="5314890"/>
                  <a:ext cx="2698175" cy="461665"/>
                </a:xfrm>
                <a:prstGeom prst="rect">
                  <a:avLst/>
                </a:prstGeom>
                <a:no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grpSp>
        <p:grpSp>
          <p:nvGrpSpPr>
            <p:cNvPr id="15" name="Group 54"/>
            <p:cNvGrpSpPr/>
            <p:nvPr/>
          </p:nvGrpSpPr>
          <p:grpSpPr>
            <a:xfrm>
              <a:off x="0" y="1462290"/>
              <a:ext cx="5356756" cy="4328910"/>
              <a:chOff x="0" y="1462290"/>
              <a:chExt cx="5356756" cy="4328910"/>
            </a:xfrm>
          </p:grpSpPr>
          <p:grpSp>
            <p:nvGrpSpPr>
              <p:cNvPr id="16" name="Group 79"/>
              <p:cNvGrpSpPr/>
              <p:nvPr/>
            </p:nvGrpSpPr>
            <p:grpSpPr>
              <a:xfrm>
                <a:off x="3864040" y="1462290"/>
                <a:ext cx="1492716" cy="3947910"/>
                <a:chOff x="3864040" y="1462290"/>
                <a:chExt cx="1492716" cy="3947910"/>
              </a:xfrm>
            </p:grpSpPr>
            <p:cxnSp>
              <p:nvCxnSpPr>
                <p:cNvPr id="32" name="Straight Arrow Connector 31"/>
                <p:cNvCxnSpPr/>
                <p:nvPr/>
              </p:nvCxnSpPr>
              <p:spPr>
                <a:xfrm>
                  <a:off x="4114800" y="2286000"/>
                  <a:ext cx="0" cy="31242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9475140">
                  <a:off x="3864040" y="1462290"/>
                  <a:ext cx="1492716" cy="400110"/>
                </a:xfrm>
                <a:prstGeom prst="rect">
                  <a:avLst/>
                </a:prstGeom>
                <a:noFill/>
                <a:ln w="50800">
                  <a:solidFill>
                    <a:schemeClr val="tx1"/>
                  </a:solidFill>
                </a:ln>
              </p:spPr>
              <p:txBody>
                <a:bodyPr wrap="none" rtlCol="0">
                  <a:spAutoFit/>
                </a:bodyPr>
                <a:lstStyle/>
                <a:p>
                  <a:r>
                    <a:rPr lang="en-US" sz="2000" b="1" dirty="0" smtClean="0"/>
                    <a:t>1.4 MILLION</a:t>
                  </a:r>
                  <a:endParaRPr lang="en-US" sz="2000" b="1" dirty="0"/>
                </a:p>
              </p:txBody>
            </p:sp>
          </p:grpSp>
          <p:grpSp>
            <p:nvGrpSpPr>
              <p:cNvPr id="28" name="Group 165"/>
              <p:cNvGrpSpPr/>
              <p:nvPr/>
            </p:nvGrpSpPr>
            <p:grpSpPr>
              <a:xfrm>
                <a:off x="0" y="5329535"/>
                <a:ext cx="4191000" cy="461665"/>
                <a:chOff x="0" y="6076890"/>
                <a:chExt cx="4191000" cy="461665"/>
              </a:xfrm>
            </p:grpSpPr>
            <p:sp>
              <p:nvSpPr>
                <p:cNvPr id="30" name="Rectangle 29"/>
                <p:cNvSpPr/>
                <p:nvPr/>
              </p:nvSpPr>
              <p:spPr>
                <a:xfrm>
                  <a:off x="0" y="6096000"/>
                  <a:ext cx="4191000" cy="438090"/>
                </a:xfrm>
                <a:prstGeom prst="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752600" y="6076890"/>
                  <a:ext cx="2185214" cy="461665"/>
                </a:xfrm>
                <a:prstGeom prst="rect">
                  <a:avLst/>
                </a:prstGeom>
                <a:noFill/>
              </p:spPr>
              <p:txBody>
                <a:bodyPr wrap="none" rtlCol="0">
                  <a:spAutoFit/>
                </a:bodyPr>
                <a:lstStyle/>
                <a:p>
                  <a:r>
                    <a:rPr lang="en-US" sz="2400" b="1" dirty="0" err="1" smtClean="0">
                      <a:latin typeface="Arial" pitchFamily="34" charset="0"/>
                      <a:cs typeface="Arial" pitchFamily="34" charset="0"/>
                    </a:rPr>
                    <a:t>Paranthropus</a:t>
                  </a:r>
                  <a:endParaRPr lang="en-US" sz="2400" b="1" dirty="0">
                    <a:latin typeface="Arial" pitchFamily="34" charset="0"/>
                    <a:cs typeface="Arial" pitchFamily="34" charset="0"/>
                  </a:endParaRPr>
                </a:p>
              </p:txBody>
            </p:sp>
          </p:grpSp>
        </p:grpSp>
        <p:grpSp>
          <p:nvGrpSpPr>
            <p:cNvPr id="29" name="Group 79"/>
            <p:cNvGrpSpPr/>
            <p:nvPr/>
          </p:nvGrpSpPr>
          <p:grpSpPr>
            <a:xfrm>
              <a:off x="-247492" y="498087"/>
              <a:ext cx="2392450" cy="2778513"/>
              <a:chOff x="3752850" y="1596375"/>
              <a:chExt cx="2392450" cy="2778513"/>
            </a:xfrm>
          </p:grpSpPr>
          <p:cxnSp>
            <p:nvCxnSpPr>
              <p:cNvPr id="26" name="Straight Arrow Connector 25"/>
              <p:cNvCxnSpPr/>
              <p:nvPr/>
            </p:nvCxnSpPr>
            <p:spPr>
              <a:xfrm flipH="1">
                <a:off x="3924142" y="2698488"/>
                <a:ext cx="304800" cy="16764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9475140">
                <a:off x="3752850" y="1596375"/>
                <a:ext cx="2392450" cy="461665"/>
              </a:xfrm>
              <a:prstGeom prst="rect">
                <a:avLst/>
              </a:prstGeom>
              <a:solidFill>
                <a:srgbClr val="FFFF00"/>
              </a:solidFill>
              <a:ln w="50800">
                <a:solidFill>
                  <a:srgbClr val="7030A0"/>
                </a:solidFill>
              </a:ln>
            </p:spPr>
            <p:txBody>
              <a:bodyPr wrap="none" rtlCol="0">
                <a:spAutoFit/>
              </a:bodyPr>
              <a:lstStyle/>
              <a:p>
                <a:r>
                  <a:rPr lang="en-US" sz="2400" b="1" dirty="0" smtClean="0"/>
                  <a:t>3.5M – footprints</a:t>
                </a:r>
                <a:endParaRPr lang="en-US" sz="2400" b="1" dirty="0"/>
              </a:p>
            </p:txBody>
          </p:sp>
        </p:grpSp>
        <p:grpSp>
          <p:nvGrpSpPr>
            <p:cNvPr id="36" name="Group 87"/>
            <p:cNvGrpSpPr/>
            <p:nvPr/>
          </p:nvGrpSpPr>
          <p:grpSpPr>
            <a:xfrm>
              <a:off x="8686800" y="685800"/>
              <a:ext cx="549894" cy="2438400"/>
              <a:chOff x="8686800" y="685800"/>
              <a:chExt cx="549894" cy="2438400"/>
            </a:xfrm>
          </p:grpSpPr>
          <p:sp useBgFill="1">
            <p:nvSpPr>
              <p:cNvPr id="24" name="TextBox 23"/>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25" name="Straight Arrow Connector 24"/>
              <p:cNvCxnSpPr/>
              <p:nvPr/>
            </p:nvCxnSpPr>
            <p:spPr>
              <a:xfrm>
                <a:off x="9098280"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44" name="Group 79"/>
            <p:cNvGrpSpPr/>
            <p:nvPr/>
          </p:nvGrpSpPr>
          <p:grpSpPr>
            <a:xfrm>
              <a:off x="1960217" y="1071697"/>
              <a:ext cx="3320204" cy="4338503"/>
              <a:chOff x="3662039" y="1026985"/>
              <a:chExt cx="3320204" cy="4338503"/>
            </a:xfrm>
          </p:grpSpPr>
          <p:cxnSp>
            <p:nvCxnSpPr>
              <p:cNvPr id="22" name="Straight Arrow Connector 21"/>
              <p:cNvCxnSpPr/>
              <p:nvPr/>
            </p:nvCxnSpPr>
            <p:spPr>
              <a:xfrm flipH="1">
                <a:off x="4076542" y="2469888"/>
                <a:ext cx="63680" cy="28956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475140">
                <a:off x="3662039" y="1026985"/>
                <a:ext cx="3320204" cy="461665"/>
              </a:xfrm>
              <a:prstGeom prst="rect">
                <a:avLst/>
              </a:prstGeom>
              <a:solidFill>
                <a:srgbClr val="FFC000"/>
              </a:solidFill>
              <a:ln w="50800">
                <a:solidFill>
                  <a:schemeClr val="accent6">
                    <a:lumMod val="50000"/>
                  </a:schemeClr>
                </a:solidFill>
              </a:ln>
            </p:spPr>
            <p:txBody>
              <a:bodyPr wrap="none" rtlCol="0">
                <a:spAutoFit/>
              </a:bodyPr>
              <a:lstStyle/>
              <a:p>
                <a:r>
                  <a:rPr lang="en-US" sz="2400" b="1" dirty="0" smtClean="0"/>
                  <a:t>1.8M – ‘Nutcracker Man’</a:t>
                </a:r>
                <a:endParaRPr lang="en-US" sz="2400" b="1" dirty="0"/>
              </a:p>
            </p:txBody>
          </p:sp>
        </p:grpSp>
        <p:grpSp>
          <p:nvGrpSpPr>
            <p:cNvPr id="46" name="Group 79"/>
            <p:cNvGrpSpPr/>
            <p:nvPr/>
          </p:nvGrpSpPr>
          <p:grpSpPr>
            <a:xfrm>
              <a:off x="2685190" y="1363531"/>
              <a:ext cx="2776722" cy="4732469"/>
              <a:chOff x="3767916" y="1329931"/>
              <a:chExt cx="2776722" cy="4732469"/>
            </a:xfrm>
          </p:grpSpPr>
          <p:cxnSp>
            <p:nvCxnSpPr>
              <p:cNvPr id="20" name="Straight Arrow Connector 19"/>
              <p:cNvCxnSpPr/>
              <p:nvPr/>
            </p:nvCxnSpPr>
            <p:spPr>
              <a:xfrm>
                <a:off x="4092640" y="2557200"/>
                <a:ext cx="0" cy="35052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9475140">
                <a:off x="3767916" y="1329931"/>
                <a:ext cx="2776722"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1.7M – ‘Handy Man’</a:t>
                </a:r>
                <a:endParaRPr lang="en-US" sz="2400" b="1" dirty="0">
                  <a:solidFill>
                    <a:schemeClr val="bg1"/>
                  </a:solidFill>
                </a:endParaRPr>
              </a:p>
            </p:txBody>
          </p:sp>
        </p:grpSp>
        <p:grpSp>
          <p:nvGrpSpPr>
            <p:cNvPr id="47" name="Group 82"/>
            <p:cNvGrpSpPr/>
            <p:nvPr/>
          </p:nvGrpSpPr>
          <p:grpSpPr>
            <a:xfrm>
              <a:off x="228600" y="1312213"/>
              <a:ext cx="8412030" cy="2421587"/>
              <a:chOff x="228600" y="1312213"/>
              <a:chExt cx="8412030" cy="2421587"/>
            </a:xfrm>
          </p:grpSpPr>
          <p:sp>
            <p:nvSpPr>
              <p:cNvPr id="17" name="Rectangle 16"/>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cxnSp>
            <p:nvCxnSpPr>
              <p:cNvPr id="18" name="Straight Arrow Connector 17"/>
              <p:cNvCxnSpPr>
                <a:stCxn id="19" idx="2"/>
              </p:cNvCxnSpPr>
              <p:nvPr/>
            </p:nvCxnSpPr>
            <p:spPr>
              <a:xfrm rot="5400000">
                <a:off x="7279153" y="2397159"/>
                <a:ext cx="1448890" cy="5191"/>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19" name="TextBox 18"/>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grpSp>
      </p:grpSp>
      <p:grpSp>
        <p:nvGrpSpPr>
          <p:cNvPr id="54" name="Group 56"/>
          <p:cNvGrpSpPr/>
          <p:nvPr/>
        </p:nvGrpSpPr>
        <p:grpSpPr>
          <a:xfrm>
            <a:off x="3197595" y="1394499"/>
            <a:ext cx="3382336" cy="4639811"/>
            <a:chOff x="3197595" y="1394499"/>
            <a:chExt cx="3382336" cy="4639811"/>
          </a:xfrm>
        </p:grpSpPr>
        <p:cxnSp>
          <p:nvCxnSpPr>
            <p:cNvPr id="52" name="Straight Arrow Connector 51"/>
            <p:cNvCxnSpPr/>
            <p:nvPr/>
          </p:nvCxnSpPr>
          <p:spPr>
            <a:xfrm rot="5400000">
              <a:off x="1790700" y="4242816"/>
              <a:ext cx="3581400" cy="1588"/>
            </a:xfrm>
            <a:prstGeom prst="straightConnector1">
              <a:avLst/>
            </a:prstGeom>
            <a:ln w="381000">
              <a:solidFill>
                <a:srgbClr val="FF0000"/>
              </a:solidFill>
              <a:headEnd type="none"/>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rot="19475140">
              <a:off x="3197595" y="1394499"/>
              <a:ext cx="3382336" cy="461665"/>
            </a:xfrm>
            <a:prstGeom prst="rect">
              <a:avLst/>
            </a:prstGeom>
            <a:solidFill>
              <a:srgbClr val="FF0000"/>
            </a:solidFill>
            <a:ln w="50800">
              <a:solidFill>
                <a:schemeClr val="tx1"/>
              </a:solidFill>
            </a:ln>
          </p:spPr>
          <p:txBody>
            <a:bodyPr wrap="none" rtlCol="0">
              <a:spAutoFit/>
            </a:bodyPr>
            <a:lstStyle/>
            <a:p>
              <a:r>
                <a:rPr lang="en-US" sz="2400" b="1" dirty="0" smtClean="0">
                  <a:solidFill>
                    <a:schemeClr val="bg1"/>
                  </a:solidFill>
                </a:rPr>
                <a:t>1.6-1.5M – ‘Turkana Boy’</a:t>
              </a:r>
              <a:endParaRPr lang="en-US" sz="24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4"/>
                                        </p:tgtEl>
                                      </p:cBhvr>
                                    </p:animEffect>
                                    <p:set>
                                      <p:cBhvr>
                                        <p:cTn id="12"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0" name="TextBox 99"/>
          <p:cNvSpPr txBox="1"/>
          <p:nvPr/>
        </p:nvSpPr>
        <p:spPr>
          <a:xfrm>
            <a:off x="4191000" y="3957697"/>
            <a:ext cx="3717684" cy="2062103"/>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this session</a:t>
            </a:r>
          </a:p>
          <a:p>
            <a:r>
              <a:rPr lang="en-US" sz="1000" b="1" dirty="0" smtClean="0">
                <a:solidFill>
                  <a:srgbClr val="FF0000"/>
                </a:solidFill>
                <a:effectLst>
                  <a:outerShdw dist="50800" dir="5400000" algn="ctr" rotWithShape="0">
                    <a:schemeClr val="tx1"/>
                  </a:outerShdw>
                </a:effectLst>
                <a:latin typeface="Tempus Sans ITC" pitchFamily="82" charset="0"/>
              </a:rPr>
              <a:t> </a:t>
            </a:r>
          </a:p>
          <a:p>
            <a:r>
              <a:rPr lang="en-US" sz="2800" b="1" dirty="0" smtClean="0">
                <a:solidFill>
                  <a:srgbClr val="FF0000"/>
                </a:solidFill>
                <a:effectLst>
                  <a:outerShdw dist="50800" dir="5400000" algn="ctr" rotWithShape="0">
                    <a:schemeClr val="tx1"/>
                  </a:outerShdw>
                </a:effectLst>
                <a:latin typeface="Tempus Sans ITC" pitchFamily="82" charset="0"/>
              </a:rPr>
              <a:t>    SOUTH AFRICA</a:t>
            </a:r>
          </a:p>
          <a:p>
            <a:pPr>
              <a:buFontTx/>
              <a:buChar char="-"/>
            </a:pPr>
            <a:r>
              <a:rPr lang="en-US" sz="2800" b="1" dirty="0" smtClean="0">
                <a:solidFill>
                  <a:srgbClr val="FF0000"/>
                </a:solidFill>
                <a:effectLst>
                  <a:outerShdw dist="50800" dir="5400000" algn="ctr" rotWithShape="0">
                    <a:schemeClr val="tx1"/>
                  </a:outerShdw>
                </a:effectLst>
                <a:latin typeface="Tempus Sans ITC" pitchFamily="82" charset="0"/>
              </a:rPr>
              <a:t> Cradle of Humankind</a:t>
            </a:r>
            <a:endParaRPr lang="en-US" sz="3200" b="1" dirty="0">
              <a:solidFill>
                <a:srgbClr val="FF0000"/>
              </a:solidFill>
              <a:effectLst>
                <a:outerShdw dist="50800" dir="5400000" algn="ctr" rotWithShape="0">
                  <a:schemeClr val="tx1"/>
                </a:outerShdw>
              </a:effectLst>
              <a:latin typeface="Tempus Sans ITC" pitchFamily="82" charset="0"/>
            </a:endParaRPr>
          </a:p>
          <a:p>
            <a:pPr>
              <a:buFontTx/>
              <a:buChar char="-"/>
            </a:pPr>
            <a:endParaRPr lang="en-US" sz="2200" b="1" dirty="0" smtClean="0">
              <a:solidFill>
                <a:srgbClr val="FF0000"/>
              </a:solidFill>
              <a:effectLst>
                <a:outerShdw dist="50800" dir="5400000" algn="ctr" rotWithShape="0">
                  <a:schemeClr val="tx1"/>
                </a:outerShdw>
              </a:effectLst>
              <a:latin typeface="Tempus Sans ITC" pitchFamily="82" charset="0"/>
            </a:endParaRPr>
          </a:p>
        </p:txBody>
      </p:sp>
      <p:sp>
        <p:nvSpPr>
          <p:cNvPr id="63" name="Rectangle 6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nvGrpSpPr>
          <p:cNvPr id="2" name="Group 73"/>
          <p:cNvGrpSpPr/>
          <p:nvPr/>
        </p:nvGrpSpPr>
        <p:grpSpPr>
          <a:xfrm>
            <a:off x="228600" y="2133600"/>
            <a:ext cx="9144000" cy="4419600"/>
            <a:chOff x="228600" y="2133600"/>
            <a:chExt cx="9144000" cy="4419600"/>
          </a:xfrm>
        </p:grpSpPr>
        <p:cxnSp>
          <p:nvCxnSpPr>
            <p:cNvPr id="97" name="Straight Arrow Connector 96"/>
            <p:cNvCxnSpPr/>
            <p:nvPr/>
          </p:nvCxnSpPr>
          <p:spPr>
            <a:xfrm>
              <a:off x="8001000" y="2133600"/>
              <a:ext cx="0" cy="4114800"/>
            </a:xfrm>
            <a:prstGeom prst="straightConnector1">
              <a:avLst/>
            </a:prstGeom>
            <a:ln w="50800">
              <a:solidFill>
                <a:schemeClr val="tx1"/>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 name="Group 51"/>
            <p:cNvGrpSpPr/>
            <p:nvPr/>
          </p:nvGrpSpPr>
          <p:grpSpPr>
            <a:xfrm>
              <a:off x="228600" y="2209800"/>
              <a:ext cx="9144000" cy="4343400"/>
              <a:chOff x="228600" y="2209800"/>
              <a:chExt cx="9144000" cy="4343400"/>
            </a:xfrm>
          </p:grpSpPr>
          <p:cxnSp>
            <p:nvCxnSpPr>
              <p:cNvPr id="84" name="Straight Arrow Connector 83"/>
              <p:cNvCxnSpPr/>
              <p:nvPr/>
            </p:nvCxnSpPr>
            <p:spPr>
              <a:xfrm>
                <a:off x="228600" y="2209800"/>
                <a:ext cx="0" cy="43434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 name="Group 171"/>
              <p:cNvGrpSpPr/>
              <p:nvPr/>
            </p:nvGrpSpPr>
            <p:grpSpPr>
              <a:xfrm>
                <a:off x="228600" y="6019800"/>
                <a:ext cx="8915400" cy="533400"/>
                <a:chOff x="643544" y="6076890"/>
                <a:chExt cx="8348056" cy="457200"/>
              </a:xfrm>
            </p:grpSpPr>
            <p:sp>
              <p:nvSpPr>
                <p:cNvPr id="56" name="Rectangle 55"/>
                <p:cNvSpPr/>
                <p:nvPr/>
              </p:nvSpPr>
              <p:spPr>
                <a:xfrm>
                  <a:off x="643544" y="6096000"/>
                  <a:ext cx="8348056" cy="43809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3611358" y="6076890"/>
                  <a:ext cx="1965100" cy="395713"/>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Homo Genus</a:t>
                  </a:r>
                  <a:endParaRPr lang="en-US" sz="2400" b="1" dirty="0">
                    <a:solidFill>
                      <a:schemeClr val="bg1"/>
                    </a:solidFill>
                    <a:latin typeface="Arial" pitchFamily="34" charset="0"/>
                    <a:cs typeface="Arial" pitchFamily="34" charset="0"/>
                  </a:endParaRPr>
                </a:p>
              </p:txBody>
            </p:sp>
          </p:grpSp>
          <p:grpSp>
            <p:nvGrpSpPr>
              <p:cNvPr id="5" name="Group 176"/>
              <p:cNvGrpSpPr/>
              <p:nvPr/>
            </p:nvGrpSpPr>
            <p:grpSpPr>
              <a:xfrm>
                <a:off x="7924800" y="6019800"/>
                <a:ext cx="1447800" cy="533400"/>
                <a:chOff x="7924800" y="6534090"/>
                <a:chExt cx="1447800" cy="533400"/>
              </a:xfrm>
            </p:grpSpPr>
            <p:sp>
              <p:nvSpPr>
                <p:cNvPr id="59" name="Rectangle 58"/>
                <p:cNvSpPr/>
                <p:nvPr/>
              </p:nvSpPr>
              <p:spPr>
                <a:xfrm>
                  <a:off x="8001000" y="6553200"/>
                  <a:ext cx="1143000" cy="5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924800" y="6534090"/>
                  <a:ext cx="1447800" cy="461665"/>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sapiens</a:t>
                  </a:r>
                  <a:endParaRPr lang="en-US" sz="2400" b="1" dirty="0">
                    <a:solidFill>
                      <a:schemeClr val="bg1"/>
                    </a:solidFill>
                    <a:latin typeface="Arial" pitchFamily="34" charset="0"/>
                    <a:cs typeface="Arial" pitchFamily="34" charset="0"/>
                  </a:endParaRPr>
                </a:p>
              </p:txBody>
            </p:sp>
          </p:grpSp>
        </p:grpSp>
      </p:grp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62" name="Rectangle 61"/>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4" name="TextBox 153"/>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nvGrpSpPr>
          <p:cNvPr id="6" name="Group 46"/>
          <p:cNvGrpSpPr/>
          <p:nvPr/>
        </p:nvGrpSpPr>
        <p:grpSpPr>
          <a:xfrm>
            <a:off x="228600" y="3063240"/>
            <a:ext cx="7113350"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5"/>
          <p:cNvGrpSpPr/>
          <p:nvPr/>
        </p:nvGrpSpPr>
        <p:grpSpPr>
          <a:xfrm>
            <a:off x="0" y="1480898"/>
            <a:ext cx="3042772" cy="3705167"/>
            <a:chOff x="0" y="1480898"/>
            <a:chExt cx="3042772" cy="3705167"/>
          </a:xfrm>
        </p:grpSpPr>
        <p:cxnSp>
          <p:nvCxnSpPr>
            <p:cNvPr id="61" name="Straight Arrow Connector 60"/>
            <p:cNvCxnSpPr/>
            <p:nvPr/>
          </p:nvCxnSpPr>
          <p:spPr>
            <a:xfrm>
              <a:off x="1981200" y="2286000"/>
              <a:ext cx="0" cy="25908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151" name="TextBox 150"/>
            <p:cNvSpPr txBox="1"/>
            <p:nvPr/>
          </p:nvSpPr>
          <p:spPr>
            <a:xfrm rot="19475140">
              <a:off x="1748828" y="1480898"/>
              <a:ext cx="1293944" cy="400110"/>
            </a:xfrm>
            <a:prstGeom prst="rect">
              <a:avLst/>
            </a:prstGeom>
            <a:ln w="50800">
              <a:solidFill>
                <a:schemeClr val="tx1"/>
              </a:solidFill>
            </a:ln>
          </p:spPr>
          <p:txBody>
            <a:bodyPr wrap="square" rtlCol="0">
              <a:spAutoFit/>
            </a:bodyPr>
            <a:lstStyle/>
            <a:p>
              <a:r>
                <a:rPr lang="en-US" sz="2000" b="1" dirty="0" smtClean="0"/>
                <a:t>2 MILLION</a:t>
              </a:r>
              <a:endParaRPr lang="en-US" sz="2000" b="1" dirty="0"/>
            </a:p>
          </p:txBody>
        </p:sp>
        <p:grpSp>
          <p:nvGrpSpPr>
            <p:cNvPr id="8" name="Group 164"/>
            <p:cNvGrpSpPr/>
            <p:nvPr/>
          </p:nvGrpSpPr>
          <p:grpSpPr>
            <a:xfrm>
              <a:off x="0" y="4724400"/>
              <a:ext cx="2743200" cy="461665"/>
              <a:chOff x="0" y="5314890"/>
              <a:chExt cx="2743200" cy="461665"/>
            </a:xfrm>
          </p:grpSpPr>
          <p:sp>
            <p:nvSpPr>
              <p:cNvPr id="50" name="Rectangle 49"/>
              <p:cNvSpPr/>
              <p:nvPr/>
            </p:nvSpPr>
            <p:spPr>
              <a:xfrm>
                <a:off x="0" y="5391090"/>
                <a:ext cx="2667000" cy="381000"/>
              </a:xfrm>
              <a:prstGeom prst="rect">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25" y="5314890"/>
                <a:ext cx="2698175" cy="461665"/>
              </a:xfrm>
              <a:prstGeom prst="rect">
                <a:avLst/>
              </a:prstGeom>
              <a:no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grpSp>
      <p:grpSp>
        <p:nvGrpSpPr>
          <p:cNvPr id="9" name="Group 54"/>
          <p:cNvGrpSpPr/>
          <p:nvPr/>
        </p:nvGrpSpPr>
        <p:grpSpPr>
          <a:xfrm>
            <a:off x="0" y="1462290"/>
            <a:ext cx="5356756" cy="4328910"/>
            <a:chOff x="0" y="1462290"/>
            <a:chExt cx="5356756" cy="4328910"/>
          </a:xfrm>
        </p:grpSpPr>
        <p:grpSp>
          <p:nvGrpSpPr>
            <p:cNvPr id="10" name="Group 79"/>
            <p:cNvGrpSpPr/>
            <p:nvPr/>
          </p:nvGrpSpPr>
          <p:grpSpPr>
            <a:xfrm>
              <a:off x="3864040" y="1462290"/>
              <a:ext cx="1492716" cy="3947910"/>
              <a:chOff x="3864040" y="1462290"/>
              <a:chExt cx="1492716" cy="3947910"/>
            </a:xfrm>
          </p:grpSpPr>
          <p:cxnSp>
            <p:nvCxnSpPr>
              <p:cNvPr id="69" name="Straight Arrow Connector 68"/>
              <p:cNvCxnSpPr/>
              <p:nvPr/>
            </p:nvCxnSpPr>
            <p:spPr>
              <a:xfrm>
                <a:off x="4114800" y="2286000"/>
                <a:ext cx="0" cy="31242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19475140">
                <a:off x="3864040" y="1462290"/>
                <a:ext cx="1492716" cy="400110"/>
              </a:xfrm>
              <a:prstGeom prst="rect">
                <a:avLst/>
              </a:prstGeom>
              <a:noFill/>
              <a:ln w="50800">
                <a:solidFill>
                  <a:schemeClr val="tx1"/>
                </a:solidFill>
              </a:ln>
            </p:spPr>
            <p:txBody>
              <a:bodyPr wrap="none" rtlCol="0">
                <a:spAutoFit/>
              </a:bodyPr>
              <a:lstStyle/>
              <a:p>
                <a:r>
                  <a:rPr lang="en-US" sz="2000" b="1" dirty="0" smtClean="0"/>
                  <a:t>1.4 MILLION</a:t>
                </a:r>
                <a:endParaRPr lang="en-US" sz="2000" b="1" dirty="0"/>
              </a:p>
            </p:txBody>
          </p:sp>
        </p:grpSp>
        <p:grpSp>
          <p:nvGrpSpPr>
            <p:cNvPr id="11" name="Group 165"/>
            <p:cNvGrpSpPr/>
            <p:nvPr/>
          </p:nvGrpSpPr>
          <p:grpSpPr>
            <a:xfrm>
              <a:off x="0" y="5329535"/>
              <a:ext cx="4191000" cy="461665"/>
              <a:chOff x="0" y="6076890"/>
              <a:chExt cx="4191000" cy="461665"/>
            </a:xfrm>
          </p:grpSpPr>
          <p:sp>
            <p:nvSpPr>
              <p:cNvPr id="53" name="Rectangle 52"/>
              <p:cNvSpPr/>
              <p:nvPr/>
            </p:nvSpPr>
            <p:spPr>
              <a:xfrm>
                <a:off x="0" y="6096000"/>
                <a:ext cx="4191000" cy="438090"/>
              </a:xfrm>
              <a:prstGeom prst="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752600" y="6076890"/>
                <a:ext cx="2185214" cy="461665"/>
              </a:xfrm>
              <a:prstGeom prst="rect">
                <a:avLst/>
              </a:prstGeom>
              <a:noFill/>
            </p:spPr>
            <p:txBody>
              <a:bodyPr wrap="none" rtlCol="0">
                <a:spAutoFit/>
              </a:bodyPr>
              <a:lstStyle/>
              <a:p>
                <a:r>
                  <a:rPr lang="en-US" sz="2400" b="1" dirty="0" err="1" smtClean="0">
                    <a:latin typeface="Arial" pitchFamily="34" charset="0"/>
                    <a:cs typeface="Arial" pitchFamily="34" charset="0"/>
                  </a:rPr>
                  <a:t>Paranthropus</a:t>
                </a:r>
                <a:endParaRPr lang="en-US" sz="2400" b="1" dirty="0">
                  <a:latin typeface="Arial" pitchFamily="34" charset="0"/>
                  <a:cs typeface="Arial" pitchFamily="34" charset="0"/>
                </a:endParaRPr>
              </a:p>
            </p:txBody>
          </p:sp>
        </p:grpSp>
      </p:grpSp>
      <p:grpSp>
        <p:nvGrpSpPr>
          <p:cNvPr id="12" name="Group 79"/>
          <p:cNvGrpSpPr/>
          <p:nvPr/>
        </p:nvGrpSpPr>
        <p:grpSpPr>
          <a:xfrm>
            <a:off x="-247492" y="498087"/>
            <a:ext cx="2392450" cy="2778513"/>
            <a:chOff x="3752850" y="1596375"/>
            <a:chExt cx="2392450" cy="2778513"/>
          </a:xfrm>
        </p:grpSpPr>
        <p:cxnSp>
          <p:nvCxnSpPr>
            <p:cNvPr id="71" name="Straight Arrow Connector 70"/>
            <p:cNvCxnSpPr/>
            <p:nvPr/>
          </p:nvCxnSpPr>
          <p:spPr>
            <a:xfrm flipH="1">
              <a:off x="3924142" y="2698488"/>
              <a:ext cx="304800" cy="16764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9475140">
              <a:off x="3752850" y="1596375"/>
              <a:ext cx="2392450" cy="461665"/>
            </a:xfrm>
            <a:prstGeom prst="rect">
              <a:avLst/>
            </a:prstGeom>
            <a:solidFill>
              <a:srgbClr val="FFFF00"/>
            </a:solidFill>
            <a:ln w="50800">
              <a:solidFill>
                <a:srgbClr val="7030A0"/>
              </a:solidFill>
            </a:ln>
          </p:spPr>
          <p:txBody>
            <a:bodyPr wrap="none" rtlCol="0">
              <a:spAutoFit/>
            </a:bodyPr>
            <a:lstStyle/>
            <a:p>
              <a:r>
                <a:rPr lang="en-US" sz="2400" b="1" dirty="0" smtClean="0"/>
                <a:t>3.5M – footprints</a:t>
              </a:r>
              <a:endParaRPr lang="en-US" sz="2400" b="1" dirty="0"/>
            </a:p>
          </p:txBody>
        </p:sp>
      </p:grpSp>
      <p:grpSp>
        <p:nvGrpSpPr>
          <p:cNvPr id="13" name="Group 87"/>
          <p:cNvGrpSpPr/>
          <p:nvPr/>
        </p:nvGrpSpPr>
        <p:grpSpPr>
          <a:xfrm>
            <a:off x="8686800" y="685800"/>
            <a:ext cx="549894" cy="2438400"/>
            <a:chOff x="8686800" y="685800"/>
            <a:chExt cx="549894" cy="2438400"/>
          </a:xfrm>
        </p:grpSpPr>
        <p:sp useBgFill="1">
          <p:nvSpPr>
            <p:cNvPr id="75" name="TextBox 74"/>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76" name="Straight Arrow Connector 75"/>
            <p:cNvCxnSpPr/>
            <p:nvPr/>
          </p:nvCxnSpPr>
          <p:spPr>
            <a:xfrm>
              <a:off x="9098280"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15" name="Group 79"/>
          <p:cNvGrpSpPr/>
          <p:nvPr/>
        </p:nvGrpSpPr>
        <p:grpSpPr>
          <a:xfrm>
            <a:off x="1960217" y="1071697"/>
            <a:ext cx="3320204" cy="4338503"/>
            <a:chOff x="3662039" y="1026985"/>
            <a:chExt cx="3320204" cy="4338503"/>
          </a:xfrm>
        </p:grpSpPr>
        <p:cxnSp>
          <p:nvCxnSpPr>
            <p:cNvPr id="58" name="Straight Arrow Connector 57"/>
            <p:cNvCxnSpPr/>
            <p:nvPr/>
          </p:nvCxnSpPr>
          <p:spPr>
            <a:xfrm flipH="1">
              <a:off x="4076542" y="2469888"/>
              <a:ext cx="63680" cy="28956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9475140">
              <a:off x="3662039" y="1026985"/>
              <a:ext cx="3320204" cy="461665"/>
            </a:xfrm>
            <a:prstGeom prst="rect">
              <a:avLst/>
            </a:prstGeom>
            <a:solidFill>
              <a:srgbClr val="FFC000"/>
            </a:solidFill>
            <a:ln w="50800">
              <a:solidFill>
                <a:schemeClr val="accent6">
                  <a:lumMod val="50000"/>
                </a:schemeClr>
              </a:solidFill>
            </a:ln>
          </p:spPr>
          <p:txBody>
            <a:bodyPr wrap="none" rtlCol="0">
              <a:spAutoFit/>
            </a:bodyPr>
            <a:lstStyle/>
            <a:p>
              <a:r>
                <a:rPr lang="en-US" sz="2400" b="1" dirty="0" smtClean="0"/>
                <a:t>1.8M – ‘Nutcracker Man’</a:t>
              </a:r>
              <a:endParaRPr lang="en-US" sz="2400" b="1" dirty="0"/>
            </a:p>
          </p:txBody>
        </p:sp>
      </p:grpSp>
      <p:grpSp>
        <p:nvGrpSpPr>
          <p:cNvPr id="16" name="Group 79"/>
          <p:cNvGrpSpPr/>
          <p:nvPr/>
        </p:nvGrpSpPr>
        <p:grpSpPr>
          <a:xfrm>
            <a:off x="2685190" y="1363531"/>
            <a:ext cx="2776722" cy="4732469"/>
            <a:chOff x="3767916" y="1329931"/>
            <a:chExt cx="2776722" cy="4732469"/>
          </a:xfrm>
        </p:grpSpPr>
        <p:cxnSp>
          <p:nvCxnSpPr>
            <p:cNvPr id="47" name="Straight Arrow Connector 46"/>
            <p:cNvCxnSpPr/>
            <p:nvPr/>
          </p:nvCxnSpPr>
          <p:spPr>
            <a:xfrm>
              <a:off x="4092640" y="2557200"/>
              <a:ext cx="0" cy="35052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9475140">
              <a:off x="3767916" y="1329931"/>
              <a:ext cx="2776722"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1.7M – ‘Handy Man’</a:t>
              </a:r>
              <a:endParaRPr lang="en-US" sz="2400" b="1" dirty="0">
                <a:solidFill>
                  <a:schemeClr val="bg1"/>
                </a:solidFill>
              </a:endParaRPr>
            </a:p>
          </p:txBody>
        </p:sp>
      </p:grpSp>
      <p:grpSp>
        <p:nvGrpSpPr>
          <p:cNvPr id="17" name="Group 82"/>
          <p:cNvGrpSpPr/>
          <p:nvPr/>
        </p:nvGrpSpPr>
        <p:grpSpPr>
          <a:xfrm>
            <a:off x="228600" y="1312213"/>
            <a:ext cx="8412030" cy="2421587"/>
            <a:chOff x="228600" y="1312213"/>
            <a:chExt cx="8412030" cy="2421587"/>
          </a:xfrm>
        </p:grpSpPr>
        <p:sp>
          <p:nvSpPr>
            <p:cNvPr id="178" name="Rectangle 177"/>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cxnSp>
          <p:nvCxnSpPr>
            <p:cNvPr id="68" name="Straight Arrow Connector 67"/>
            <p:cNvCxnSpPr>
              <a:stCxn id="64" idx="2"/>
            </p:cNvCxnSpPr>
            <p:nvPr/>
          </p:nvCxnSpPr>
          <p:spPr>
            <a:xfrm rot="5400000">
              <a:off x="7279153" y="2397159"/>
              <a:ext cx="1448890" cy="5191"/>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64" name="TextBox 63"/>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grpSp>
      <p:sp useBgFill="1">
        <p:nvSpPr>
          <p:cNvPr id="67" name="TextBox 3"/>
          <p:cNvSpPr txBox="1">
            <a:spLocks noChangeArrowheads="1"/>
          </p:cNvSpPr>
          <p:nvPr/>
        </p:nvSpPr>
        <p:spPr bwMode="auto">
          <a:xfrm rot="20602617">
            <a:off x="1063671" y="2875086"/>
            <a:ext cx="5838014" cy="830997"/>
          </a:xfrm>
          <a:prstGeom prst="rect">
            <a:avLst/>
          </a:prstGeom>
          <a:ln w="9525">
            <a:noFill/>
            <a:miter lim="800000"/>
            <a:headEnd/>
            <a:tailEnd/>
          </a:ln>
        </p:spPr>
        <p:txBody>
          <a:bodyPr wrap="square">
            <a:spAutoFit/>
          </a:bodyPr>
          <a:lstStyle/>
          <a:p>
            <a:pPr algn="ctr">
              <a:defRPr/>
            </a:pPr>
            <a:r>
              <a:rPr lang="en-US" sz="4800" b="1" dirty="0" smtClean="0">
                <a:effectLst>
                  <a:outerShdw dist="50800" dir="5400000" algn="ctr" rotWithShape="0">
                    <a:schemeClr val="bg1"/>
                  </a:outerShdw>
                </a:effectLst>
                <a:latin typeface="Tempus Sans ITC" pitchFamily="82" charset="0"/>
              </a:rPr>
              <a:t>our family tree . . . .</a:t>
            </a:r>
            <a:endParaRPr lang="en-US" sz="4800" b="1" dirty="0">
              <a:effectLst>
                <a:outerShdw dist="50800" dir="5400000" algn="ctr" rotWithShape="0">
                  <a:schemeClr val="bg1"/>
                </a:outerShdw>
              </a:effectLst>
              <a:latin typeface="Tempus Sans ITC" pitchFamily="82" charset="0"/>
            </a:endParaRPr>
          </a:p>
        </p:txBody>
      </p:sp>
      <p:grpSp>
        <p:nvGrpSpPr>
          <p:cNvPr id="14" name="Group 79"/>
          <p:cNvGrpSpPr/>
          <p:nvPr/>
        </p:nvGrpSpPr>
        <p:grpSpPr>
          <a:xfrm>
            <a:off x="7543" y="984319"/>
            <a:ext cx="3835554" cy="3816281"/>
            <a:chOff x="3560985" y="939607"/>
            <a:chExt cx="3835554" cy="3816281"/>
          </a:xfrm>
        </p:grpSpPr>
        <p:cxnSp>
          <p:nvCxnSpPr>
            <p:cNvPr id="77" name="Straight Arrow Connector 76"/>
            <p:cNvCxnSpPr/>
            <p:nvPr/>
          </p:nvCxnSpPr>
          <p:spPr>
            <a:xfrm flipH="1">
              <a:off x="3858242" y="2317488"/>
              <a:ext cx="2" cy="24384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rot="19475140">
              <a:off x="3560985" y="939607"/>
              <a:ext cx="3835554" cy="461665"/>
            </a:xfrm>
            <a:prstGeom prst="rect">
              <a:avLst/>
            </a:prstGeom>
            <a:solidFill>
              <a:srgbClr val="FF0000"/>
            </a:solidFill>
            <a:ln w="50800">
              <a:solidFill>
                <a:schemeClr val="tx1"/>
              </a:solidFill>
            </a:ln>
          </p:spPr>
          <p:txBody>
            <a:bodyPr wrap="square" rtlCol="0">
              <a:spAutoFit/>
            </a:bodyPr>
            <a:lstStyle/>
            <a:p>
              <a:r>
                <a:rPr lang="en-US" sz="2400" b="1" dirty="0" smtClean="0">
                  <a:solidFill>
                    <a:schemeClr val="bg1"/>
                  </a:solidFill>
                  <a:effectLst>
                    <a:outerShdw dist="50800" dir="5400000" algn="ctr" rotWithShape="0">
                      <a:schemeClr val="tx1"/>
                    </a:outerShdw>
                  </a:effectLst>
                </a:rPr>
                <a:t>2.5M – ‘Ms </a:t>
              </a:r>
              <a:r>
                <a:rPr lang="en-US" sz="2400" b="1" dirty="0" err="1" smtClean="0">
                  <a:solidFill>
                    <a:schemeClr val="bg1"/>
                  </a:solidFill>
                  <a:effectLst>
                    <a:outerShdw dist="50800" dir="5400000" algn="ctr" rotWithShape="0">
                      <a:schemeClr val="tx1"/>
                    </a:outerShdw>
                  </a:effectLst>
                </a:rPr>
                <a:t>Ples</a:t>
              </a:r>
              <a:r>
                <a:rPr lang="en-US" sz="2400" b="1" dirty="0" smtClean="0">
                  <a:solidFill>
                    <a:schemeClr val="bg1"/>
                  </a:solidFill>
                  <a:effectLst>
                    <a:outerShdw dist="50800" dir="5400000" algn="ctr" rotWithShape="0">
                      <a:schemeClr val="tx1"/>
                    </a:outerShdw>
                  </a:effectLst>
                </a:rPr>
                <a:t>’, ‘Little Foot’</a:t>
              </a:r>
              <a:endParaRPr lang="en-US" sz="2400" b="1" dirty="0">
                <a:solidFill>
                  <a:schemeClr val="bg1"/>
                </a:solidFill>
                <a:effectLst>
                  <a:outerShdw dist="50800" dir="5400000" algn="ctr" rotWithShape="0">
                    <a:schemeClr val="tx1"/>
                  </a:outerShdw>
                </a:effectLst>
              </a:endParaRPr>
            </a:p>
          </p:txBody>
        </p:sp>
      </p:grpSp>
      <p:grpSp>
        <p:nvGrpSpPr>
          <p:cNvPr id="66" name="Group 65"/>
          <p:cNvGrpSpPr/>
          <p:nvPr/>
        </p:nvGrpSpPr>
        <p:grpSpPr>
          <a:xfrm>
            <a:off x="5466172" y="381000"/>
            <a:ext cx="2306228" cy="3276600"/>
            <a:chOff x="3392424" y="1295400"/>
            <a:chExt cx="2306228" cy="3276600"/>
          </a:xfrm>
        </p:grpSpPr>
        <p:pic>
          <p:nvPicPr>
            <p:cNvPr id="70" name="Picture 8" descr="http://news.nationalgeographic.com/content/dam/news/2015/09/mystery-man/MM8345_20150306_134-3.ngsversion.1441905176070.adapt.676.1.jpg"/>
            <p:cNvPicPr>
              <a:picLocks noChangeAspect="1" noChangeArrowheads="1"/>
            </p:cNvPicPr>
            <p:nvPr/>
          </p:nvPicPr>
          <p:blipFill>
            <a:blip r:embed="rId3"/>
            <a:srcRect l="19979" t="2784" r="16007" b="7873"/>
            <a:stretch>
              <a:fillRect/>
            </a:stretch>
          </p:blipFill>
          <p:spPr bwMode="auto">
            <a:xfrm>
              <a:off x="3394364" y="1295400"/>
              <a:ext cx="2304288" cy="2895600"/>
            </a:xfrm>
            <a:prstGeom prst="rect">
              <a:avLst/>
            </a:prstGeom>
            <a:noFill/>
            <a:ln w="50800">
              <a:solidFill>
                <a:srgbClr val="FF0000"/>
              </a:solidFill>
            </a:ln>
          </p:spPr>
        </p:pic>
        <p:sp>
          <p:nvSpPr>
            <p:cNvPr id="74" name="TextBox 73"/>
            <p:cNvSpPr txBox="1"/>
            <p:nvPr/>
          </p:nvSpPr>
          <p:spPr>
            <a:xfrm>
              <a:off x="3392424" y="4141113"/>
              <a:ext cx="2304288" cy="430887"/>
            </a:xfrm>
            <a:prstGeom prst="rect">
              <a:avLst/>
            </a:prstGeom>
            <a:solidFill>
              <a:srgbClr val="18170E"/>
            </a:solidFill>
            <a:ln w="50800">
              <a:solidFill>
                <a:srgbClr val="FF0000"/>
              </a:solidFill>
            </a:ln>
          </p:spPr>
          <p:txBody>
            <a:bodyPr wrap="square" rtlCol="0">
              <a:spAutoFit/>
            </a:bodyPr>
            <a:lstStyle/>
            <a:p>
              <a:pPr algn="ctr"/>
              <a:r>
                <a:rPr lang="en-US" sz="2200" b="1" dirty="0" smtClean="0">
                  <a:solidFill>
                    <a:schemeClr val="bg1"/>
                  </a:solidFill>
                </a:rPr>
                <a:t>??????  </a:t>
              </a:r>
              <a:r>
                <a:rPr lang="en-US" sz="2200" b="1" dirty="0" err="1" smtClean="0">
                  <a:solidFill>
                    <a:schemeClr val="bg1"/>
                  </a:solidFill>
                </a:rPr>
                <a:t>naledi</a:t>
              </a:r>
              <a:endParaRPr lang="en-US" sz="22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0">
                                            <p:bg/>
                                          </p:spTgt>
                                        </p:tgtEl>
                                        <p:attrNameLst>
                                          <p:attrName>style.visibility</p:attrName>
                                        </p:attrNameLst>
                                      </p:cBhvr>
                                      <p:to>
                                        <p:strVal val="visible"/>
                                      </p:to>
                                    </p:set>
                                  </p:childTnLst>
                                </p:cTn>
                              </p:par>
                              <p:par>
                                <p:cTn id="7" presetID="53" presetClass="entr" presetSubtype="0" fill="hold" grpId="0" nodeType="withEffect">
                                  <p:stCondLst>
                                    <p:cond delay="0"/>
                                  </p:stCondLst>
                                  <p:childTnLst>
                                    <p:set>
                                      <p:cBhvr>
                                        <p:cTn id="8" dur="1" fill="hold">
                                          <p:stCondLst>
                                            <p:cond delay="0"/>
                                          </p:stCondLst>
                                        </p:cTn>
                                        <p:tgtEl>
                                          <p:spTgt spid="100">
                                            <p:txEl>
                                              <p:pRg st="0" end="0"/>
                                            </p:txEl>
                                          </p:spTgt>
                                        </p:tgtEl>
                                        <p:attrNameLst>
                                          <p:attrName>style.visibility</p:attrName>
                                        </p:attrNameLst>
                                      </p:cBhvr>
                                      <p:to>
                                        <p:strVal val="visible"/>
                                      </p:to>
                                    </p:set>
                                    <p:anim calcmode="lin" valueType="num">
                                      <p:cBhvr>
                                        <p:cTn id="9" dur="1000" fill="hold"/>
                                        <p:tgtEl>
                                          <p:spTgt spid="100">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100">
                                            <p:txEl>
                                              <p:pRg st="0" end="0"/>
                                            </p:txEl>
                                          </p:spTgt>
                                        </p:tgtEl>
                                        <p:attrNameLst>
                                          <p:attrName>ppt_h</p:attrName>
                                        </p:attrNameLst>
                                      </p:cBhvr>
                                      <p:tavLst>
                                        <p:tav tm="0">
                                          <p:val>
                                            <p:fltVal val="0"/>
                                          </p:val>
                                        </p:tav>
                                        <p:tav tm="100000">
                                          <p:val>
                                            <p:strVal val="#ppt_h"/>
                                          </p:val>
                                        </p:tav>
                                      </p:tavLst>
                                    </p:anim>
                                    <p:animEffect transition="in" filter="fade">
                                      <p:cBhvr>
                                        <p:cTn id="11" dur="1000"/>
                                        <p:tgtEl>
                                          <p:spTgt spid="100">
                                            <p:txEl>
                                              <p:pRg st="0" end="0"/>
                                            </p:txEl>
                                          </p:spTgt>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100">
                                            <p:txEl>
                                              <p:pRg st="1" end="1"/>
                                            </p:txEl>
                                          </p:spTgt>
                                        </p:tgtEl>
                                        <p:attrNameLst>
                                          <p:attrName>style.visibility</p:attrName>
                                        </p:attrNameLst>
                                      </p:cBhvr>
                                      <p:to>
                                        <p:strVal val="visible"/>
                                      </p:to>
                                    </p:set>
                                    <p:anim calcmode="lin" valueType="num">
                                      <p:cBhvr>
                                        <p:cTn id="14" dur="1000" fill="hold"/>
                                        <p:tgtEl>
                                          <p:spTgt spid="100">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00">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1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0">
                                            <p:txEl>
                                              <p:pRg st="2" end="2"/>
                                            </p:txEl>
                                          </p:spTgt>
                                        </p:tgtEl>
                                        <p:attrNameLst>
                                          <p:attrName>style.visibility</p:attrName>
                                        </p:attrNameLst>
                                      </p:cBhvr>
                                      <p:to>
                                        <p:strVal val="visible"/>
                                      </p:to>
                                    </p:set>
                                    <p:animEffect transition="in" filter="wipe(left)">
                                      <p:cBhvr>
                                        <p:cTn id="21" dur="1000"/>
                                        <p:tgtEl>
                                          <p:spTgt spid="100">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00">
                                            <p:txEl>
                                              <p:pRg st="3" end="3"/>
                                            </p:txEl>
                                          </p:spTgt>
                                        </p:tgtEl>
                                        <p:attrNameLst>
                                          <p:attrName>style.visibility</p:attrName>
                                        </p:attrNameLst>
                                      </p:cBhvr>
                                      <p:to>
                                        <p:strVal val="visible"/>
                                      </p:to>
                                    </p:set>
                                    <p:animEffect transition="in" filter="wipe(left)">
                                      <p:cBhvr>
                                        <p:cTn id="25" dur="1000"/>
                                        <p:tgtEl>
                                          <p:spTgt spid="10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1000"/>
                                        <p:tgtEl>
                                          <p:spTgt spid="66"/>
                                        </p:tgtEl>
                                      </p:cBhvr>
                                    </p:animEffect>
                                    <p:anim calcmode="lin" valueType="num">
                                      <p:cBhvr>
                                        <p:cTn id="36" dur="1000" fill="hold"/>
                                        <p:tgtEl>
                                          <p:spTgt spid="66"/>
                                        </p:tgtEl>
                                        <p:attrNameLst>
                                          <p:attrName>style.rotation</p:attrName>
                                        </p:attrNameLst>
                                      </p:cBhvr>
                                      <p:tavLst>
                                        <p:tav tm="0">
                                          <p:val>
                                            <p:fltVal val="720"/>
                                          </p:val>
                                        </p:tav>
                                        <p:tav tm="100000">
                                          <p:val>
                                            <p:fltVal val="0"/>
                                          </p:val>
                                        </p:tav>
                                      </p:tavLst>
                                    </p:anim>
                                    <p:anim calcmode="lin" valueType="num">
                                      <p:cBhvr>
                                        <p:cTn id="37" dur="1000" fill="hold"/>
                                        <p:tgtEl>
                                          <p:spTgt spid="66"/>
                                        </p:tgtEl>
                                        <p:attrNameLst>
                                          <p:attrName>ppt_h</p:attrName>
                                        </p:attrNameLst>
                                      </p:cBhvr>
                                      <p:tavLst>
                                        <p:tav tm="0">
                                          <p:val>
                                            <p:fltVal val="0"/>
                                          </p:val>
                                        </p:tav>
                                        <p:tav tm="100000">
                                          <p:val>
                                            <p:strVal val="#ppt_h"/>
                                          </p:val>
                                        </p:tav>
                                      </p:tavLst>
                                    </p:anim>
                                    <p:anim calcmode="lin" valueType="num">
                                      <p:cBhvr>
                                        <p:cTn id="38" dur="1000" fill="hold"/>
                                        <p:tgtEl>
                                          <p:spTgt spid="66"/>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14"/>
                                        </p:tgtEl>
                                      </p:cBhvr>
                                    </p:animEffect>
                                    <p:set>
                                      <p:cBhvr>
                                        <p:cTn id="43" dur="1" fill="hold">
                                          <p:stCondLst>
                                            <p:cond delay="999"/>
                                          </p:stCondLst>
                                        </p:cTn>
                                        <p:tgtEl>
                                          <p:spTgt spid="14"/>
                                        </p:tgtEl>
                                        <p:attrNameLst>
                                          <p:attrName>style.visibility</p:attrName>
                                        </p:attrNameLst>
                                      </p:cBhvr>
                                      <p:to>
                                        <p:strVal val="hidden"/>
                                      </p:to>
                                    </p:set>
                                  </p:childTnLst>
                                </p:cTn>
                              </p:par>
                              <p:par>
                                <p:cTn id="44" presetID="35" presetClass="exit" presetSubtype="0" fill="hold" nodeType="withEffect">
                                  <p:stCondLst>
                                    <p:cond delay="0"/>
                                  </p:stCondLst>
                                  <p:childTnLst>
                                    <p:animEffect transition="out" filter="fade">
                                      <p:cBhvr>
                                        <p:cTn id="45" dur="1000"/>
                                        <p:tgtEl>
                                          <p:spTgt spid="66"/>
                                        </p:tgtEl>
                                      </p:cBhvr>
                                    </p:animEffect>
                                    <p:anim calcmode="lin" valueType="num">
                                      <p:cBhvr>
                                        <p:cTn id="46" dur="1000"/>
                                        <p:tgtEl>
                                          <p:spTgt spid="66"/>
                                        </p:tgtEl>
                                        <p:attrNameLst>
                                          <p:attrName>style.rotation</p:attrName>
                                        </p:attrNameLst>
                                      </p:cBhvr>
                                      <p:tavLst>
                                        <p:tav tm="0">
                                          <p:val>
                                            <p:fltVal val="0"/>
                                          </p:val>
                                        </p:tav>
                                        <p:tav tm="100000">
                                          <p:val>
                                            <p:fltVal val="720"/>
                                          </p:val>
                                        </p:tav>
                                      </p:tavLst>
                                    </p:anim>
                                    <p:anim calcmode="lin" valueType="num">
                                      <p:cBhvr>
                                        <p:cTn id="47" dur="1000"/>
                                        <p:tgtEl>
                                          <p:spTgt spid="66"/>
                                        </p:tgtEl>
                                        <p:attrNameLst>
                                          <p:attrName>ppt_h</p:attrName>
                                        </p:attrNameLst>
                                      </p:cBhvr>
                                      <p:tavLst>
                                        <p:tav tm="0">
                                          <p:val>
                                            <p:strVal val="ppt_h"/>
                                          </p:val>
                                        </p:tav>
                                        <p:tav tm="100000">
                                          <p:val>
                                            <p:fltVal val="0"/>
                                          </p:val>
                                        </p:tav>
                                      </p:tavLst>
                                    </p:anim>
                                    <p:anim calcmode="lin" valueType="num">
                                      <p:cBhvr>
                                        <p:cTn id="48" dur="1000"/>
                                        <p:tgtEl>
                                          <p:spTgt spid="66"/>
                                        </p:tgtEl>
                                        <p:attrNameLst>
                                          <p:attrName>ppt_w</p:attrName>
                                        </p:attrNameLst>
                                      </p:cBhvr>
                                      <p:tavLst>
                                        <p:tav tm="0">
                                          <p:val>
                                            <p:strVal val="ppt_w"/>
                                          </p:val>
                                        </p:tav>
                                        <p:tav tm="100000">
                                          <p:val>
                                            <p:fltVal val="0"/>
                                          </p:val>
                                        </p:tav>
                                      </p:tavLst>
                                    </p:anim>
                                    <p:set>
                                      <p:cBhvr>
                                        <p:cTn id="49" dur="1" fill="hold">
                                          <p:stCondLst>
                                            <p:cond delay="999"/>
                                          </p:stCondLst>
                                        </p:cTn>
                                        <p:tgtEl>
                                          <p:spTgt spid="6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00">
                                            <p:txEl>
                                              <p:pRg st="0" end="0"/>
                                            </p:txEl>
                                          </p:spTgt>
                                        </p:tgtEl>
                                      </p:cBhvr>
                                    </p:animEffect>
                                    <p:set>
                                      <p:cBhvr>
                                        <p:cTn id="52" dur="1" fill="hold">
                                          <p:stCondLst>
                                            <p:cond delay="999"/>
                                          </p:stCondLst>
                                        </p:cTn>
                                        <p:tgtEl>
                                          <p:spTgt spid="100">
                                            <p:txEl>
                                              <p:pRg st="0" end="0"/>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00">
                                            <p:txEl>
                                              <p:pRg st="1" end="1"/>
                                            </p:txEl>
                                          </p:spTgt>
                                        </p:tgtEl>
                                      </p:cBhvr>
                                    </p:animEffect>
                                    <p:set>
                                      <p:cBhvr>
                                        <p:cTn id="55" dur="1" fill="hold">
                                          <p:stCondLst>
                                            <p:cond delay="999"/>
                                          </p:stCondLst>
                                        </p:cTn>
                                        <p:tgtEl>
                                          <p:spTgt spid="100">
                                            <p:txEl>
                                              <p:pRg st="1" end="1"/>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00">
                                            <p:txEl>
                                              <p:pRg st="2" end="2"/>
                                            </p:txEl>
                                          </p:spTgt>
                                        </p:tgtEl>
                                      </p:cBhvr>
                                    </p:animEffect>
                                    <p:set>
                                      <p:cBhvr>
                                        <p:cTn id="58" dur="1" fill="hold">
                                          <p:stCondLst>
                                            <p:cond delay="999"/>
                                          </p:stCondLst>
                                        </p:cTn>
                                        <p:tgtEl>
                                          <p:spTgt spid="100">
                                            <p:txEl>
                                              <p:pRg st="2" end="2"/>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00">
                                            <p:txEl>
                                              <p:pRg st="3" end="3"/>
                                            </p:txEl>
                                          </p:spTgt>
                                        </p:tgtEl>
                                      </p:cBhvr>
                                    </p:animEffect>
                                    <p:set>
                                      <p:cBhvr>
                                        <p:cTn id="61" dur="1" fill="hold">
                                          <p:stCondLst>
                                            <p:cond delay="999"/>
                                          </p:stCondLst>
                                        </p:cTn>
                                        <p:tgtEl>
                                          <p:spTgt spid="100">
                                            <p:txEl>
                                              <p:pRg st="3" end="3"/>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00">
                                            <p:bg/>
                                          </p:spTgt>
                                        </p:tgtEl>
                                      </p:cBhvr>
                                    </p:animEffect>
                                    <p:set>
                                      <p:cBhvr>
                                        <p:cTn id="64" dur="1" fill="hold">
                                          <p:stCondLst>
                                            <p:cond delay="999"/>
                                          </p:stCondLst>
                                        </p:cTn>
                                        <p:tgtEl>
                                          <p:spTgt spid="100">
                                            <p:bg/>
                                          </p:spTgt>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16"/>
                                        </p:tgtEl>
                                      </p:cBhvr>
                                    </p:animEffect>
                                    <p:set>
                                      <p:cBhvr>
                                        <p:cTn id="67" dur="1" fill="hold">
                                          <p:stCondLst>
                                            <p:cond delay="999"/>
                                          </p:stCondLst>
                                        </p:cTn>
                                        <p:tgtEl>
                                          <p:spTgt spid="16"/>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15"/>
                                        </p:tgtEl>
                                      </p:cBhvr>
                                    </p:animEffect>
                                    <p:set>
                                      <p:cBhvr>
                                        <p:cTn id="70" dur="1" fill="hold">
                                          <p:stCondLst>
                                            <p:cond delay="999"/>
                                          </p:stCondLst>
                                        </p:cTn>
                                        <p:tgtEl>
                                          <p:spTgt spid="1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12"/>
                                        </p:tgtEl>
                                      </p:cBhvr>
                                    </p:animEffect>
                                    <p:set>
                                      <p:cBhvr>
                                        <p:cTn id="73" dur="1" fill="hold">
                                          <p:stCondLst>
                                            <p:cond delay="999"/>
                                          </p:stCondLst>
                                        </p:cTn>
                                        <p:tgtEl>
                                          <p:spTgt spid="12"/>
                                        </p:tgtEl>
                                        <p:attrNameLst>
                                          <p:attrName>style.visibility</p:attrName>
                                        </p:attrNameLst>
                                      </p:cBhvr>
                                      <p:to>
                                        <p:strVal val="hidden"/>
                                      </p:to>
                                    </p:set>
                                  </p:childTnLst>
                                </p:cTn>
                              </p:par>
                            </p:childTnLst>
                          </p:cTn>
                        </p:par>
                        <p:par>
                          <p:cTn id="74" fill="hold">
                            <p:stCondLst>
                              <p:cond delay="1000"/>
                            </p:stCondLst>
                            <p:childTnLst>
                              <p:par>
                                <p:cTn id="75" presetID="53" presetClass="entr" presetSubtype="0" fill="hold" grpId="0" nodeType="afterEffect">
                                  <p:stCondLst>
                                    <p:cond delay="0"/>
                                  </p:stCondLst>
                                  <p:childTnLst>
                                    <p:set>
                                      <p:cBhvr>
                                        <p:cTn id="76" dur="1" fill="hold">
                                          <p:stCondLst>
                                            <p:cond delay="0"/>
                                          </p:stCondLst>
                                        </p:cTn>
                                        <p:tgtEl>
                                          <p:spTgt spid="67"/>
                                        </p:tgtEl>
                                        <p:attrNameLst>
                                          <p:attrName>style.visibility</p:attrName>
                                        </p:attrNameLst>
                                      </p:cBhvr>
                                      <p:to>
                                        <p:strVal val="visible"/>
                                      </p:to>
                                    </p:set>
                                    <p:anim calcmode="lin" valueType="num">
                                      <p:cBhvr>
                                        <p:cTn id="77" dur="1000" fill="hold"/>
                                        <p:tgtEl>
                                          <p:spTgt spid="67"/>
                                        </p:tgtEl>
                                        <p:attrNameLst>
                                          <p:attrName>ppt_w</p:attrName>
                                        </p:attrNameLst>
                                      </p:cBhvr>
                                      <p:tavLst>
                                        <p:tav tm="0">
                                          <p:val>
                                            <p:fltVal val="0"/>
                                          </p:val>
                                        </p:tav>
                                        <p:tav tm="100000">
                                          <p:val>
                                            <p:strVal val="#ppt_w"/>
                                          </p:val>
                                        </p:tav>
                                      </p:tavLst>
                                    </p:anim>
                                    <p:anim calcmode="lin" valueType="num">
                                      <p:cBhvr>
                                        <p:cTn id="78" dur="1000" fill="hold"/>
                                        <p:tgtEl>
                                          <p:spTgt spid="67"/>
                                        </p:tgtEl>
                                        <p:attrNameLst>
                                          <p:attrName>ppt_h</p:attrName>
                                        </p:attrNameLst>
                                      </p:cBhvr>
                                      <p:tavLst>
                                        <p:tav tm="0">
                                          <p:val>
                                            <p:fltVal val="0"/>
                                          </p:val>
                                        </p:tav>
                                        <p:tav tm="100000">
                                          <p:val>
                                            <p:strVal val="#ppt_h"/>
                                          </p:val>
                                        </p:tav>
                                      </p:tavLst>
                                    </p:anim>
                                    <p:animEffect transition="in" filter="fade">
                                      <p:cBhvr>
                                        <p:cTn id="79"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uiExpand="1" build="allAtOnce" animBg="1"/>
      <p:bldP spid="100" grpId="1" build="allAtOnce"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2296" y="228600"/>
            <a:ext cx="9454896" cy="6324600"/>
            <a:chOff x="-82296" y="228600"/>
            <a:chExt cx="9454896" cy="6324600"/>
          </a:xfrm>
        </p:grpSpPr>
        <p:sp>
          <p:nvSpPr>
            <p:cNvPr id="11" name="Rectangle 10"/>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nvGrpSpPr>
            <p:cNvPr id="13" name="Group 73"/>
            <p:cNvGrpSpPr/>
            <p:nvPr/>
          </p:nvGrpSpPr>
          <p:grpSpPr>
            <a:xfrm>
              <a:off x="228600" y="2133600"/>
              <a:ext cx="9144000" cy="4419600"/>
              <a:chOff x="228600" y="2133600"/>
              <a:chExt cx="9144000" cy="4419600"/>
            </a:xfrm>
          </p:grpSpPr>
          <p:cxnSp>
            <p:nvCxnSpPr>
              <p:cNvPr id="43" name="Straight Arrow Connector 42"/>
              <p:cNvCxnSpPr/>
              <p:nvPr/>
            </p:nvCxnSpPr>
            <p:spPr>
              <a:xfrm>
                <a:off x="8001000" y="2133600"/>
                <a:ext cx="0" cy="4114800"/>
              </a:xfrm>
              <a:prstGeom prst="straightConnector1">
                <a:avLst/>
              </a:prstGeom>
              <a:ln w="50800">
                <a:solidFill>
                  <a:schemeClr val="tx1"/>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4" name="Group 51"/>
              <p:cNvGrpSpPr/>
              <p:nvPr/>
            </p:nvGrpSpPr>
            <p:grpSpPr>
              <a:xfrm>
                <a:off x="228600" y="2209800"/>
                <a:ext cx="9144000" cy="4343400"/>
                <a:chOff x="228600" y="2209800"/>
                <a:chExt cx="9144000" cy="4343400"/>
              </a:xfrm>
            </p:grpSpPr>
            <p:cxnSp>
              <p:nvCxnSpPr>
                <p:cNvPr id="45" name="Straight Arrow Connector 44"/>
                <p:cNvCxnSpPr/>
                <p:nvPr/>
              </p:nvCxnSpPr>
              <p:spPr>
                <a:xfrm>
                  <a:off x="228600" y="2209800"/>
                  <a:ext cx="0" cy="43434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6" name="Group 171"/>
                <p:cNvGrpSpPr/>
                <p:nvPr/>
              </p:nvGrpSpPr>
              <p:grpSpPr>
                <a:xfrm>
                  <a:off x="228600" y="6019800"/>
                  <a:ext cx="8915400" cy="533400"/>
                  <a:chOff x="643544" y="6076890"/>
                  <a:chExt cx="8348056" cy="457200"/>
                </a:xfrm>
              </p:grpSpPr>
              <p:sp>
                <p:nvSpPr>
                  <p:cNvPr id="50" name="Rectangle 49"/>
                  <p:cNvSpPr/>
                  <p:nvPr/>
                </p:nvSpPr>
                <p:spPr>
                  <a:xfrm>
                    <a:off x="643544" y="6096000"/>
                    <a:ext cx="8348056" cy="43809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611358" y="6076890"/>
                    <a:ext cx="1965100" cy="395713"/>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Homo Genus</a:t>
                    </a:r>
                    <a:endParaRPr lang="en-US" sz="2400" b="1" dirty="0">
                      <a:solidFill>
                        <a:schemeClr val="bg1"/>
                      </a:solidFill>
                      <a:latin typeface="Arial" pitchFamily="34" charset="0"/>
                      <a:cs typeface="Arial" pitchFamily="34" charset="0"/>
                    </a:endParaRPr>
                  </a:p>
                </p:txBody>
              </p:sp>
            </p:grpSp>
            <p:grpSp>
              <p:nvGrpSpPr>
                <p:cNvPr id="47" name="Group 176"/>
                <p:cNvGrpSpPr/>
                <p:nvPr/>
              </p:nvGrpSpPr>
              <p:grpSpPr>
                <a:xfrm>
                  <a:off x="7924800" y="6019800"/>
                  <a:ext cx="1447800" cy="533400"/>
                  <a:chOff x="7924800" y="6534090"/>
                  <a:chExt cx="1447800" cy="533400"/>
                </a:xfrm>
              </p:grpSpPr>
              <p:sp>
                <p:nvSpPr>
                  <p:cNvPr id="48" name="Rectangle 47"/>
                  <p:cNvSpPr/>
                  <p:nvPr/>
                </p:nvSpPr>
                <p:spPr>
                  <a:xfrm>
                    <a:off x="8001000" y="6553200"/>
                    <a:ext cx="1143000" cy="5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924800" y="6534090"/>
                    <a:ext cx="1447800" cy="461665"/>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sapiens</a:t>
                    </a:r>
                    <a:endParaRPr lang="en-US" sz="2400" b="1" dirty="0">
                      <a:solidFill>
                        <a:schemeClr val="bg1"/>
                      </a:solidFill>
                      <a:latin typeface="Arial" pitchFamily="34" charset="0"/>
                      <a:cs typeface="Arial" pitchFamily="34" charset="0"/>
                    </a:endParaRPr>
                  </a:p>
                </p:txBody>
              </p:sp>
            </p:grpSp>
          </p:grpSp>
        </p:grpSp>
        <p:sp>
          <p:nvSpPr>
            <p:cNvPr id="14"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15" name="Rectangle 14"/>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TextBox 15"/>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nvGrpSpPr>
            <p:cNvPr id="17" name="Group 46"/>
            <p:cNvGrpSpPr/>
            <p:nvPr/>
          </p:nvGrpSpPr>
          <p:grpSpPr>
            <a:xfrm>
              <a:off x="228600" y="3063240"/>
              <a:ext cx="7113352"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65"/>
            <p:cNvGrpSpPr/>
            <p:nvPr/>
          </p:nvGrpSpPr>
          <p:grpSpPr>
            <a:xfrm>
              <a:off x="0" y="1480898"/>
              <a:ext cx="3042772" cy="3705167"/>
              <a:chOff x="0" y="1480898"/>
              <a:chExt cx="3042772" cy="3705167"/>
            </a:xfrm>
          </p:grpSpPr>
          <p:cxnSp>
            <p:nvCxnSpPr>
              <p:cNvPr id="34" name="Straight Arrow Connector 33"/>
              <p:cNvCxnSpPr/>
              <p:nvPr/>
            </p:nvCxnSpPr>
            <p:spPr>
              <a:xfrm>
                <a:off x="1981200" y="2286000"/>
                <a:ext cx="0" cy="25908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35" name="TextBox 34"/>
              <p:cNvSpPr txBox="1"/>
              <p:nvPr/>
            </p:nvSpPr>
            <p:spPr>
              <a:xfrm rot="19475140">
                <a:off x="1748828" y="1480898"/>
                <a:ext cx="1293944" cy="400110"/>
              </a:xfrm>
              <a:prstGeom prst="rect">
                <a:avLst/>
              </a:prstGeom>
              <a:ln w="50800">
                <a:solidFill>
                  <a:schemeClr val="tx1"/>
                </a:solidFill>
              </a:ln>
            </p:spPr>
            <p:txBody>
              <a:bodyPr wrap="square" rtlCol="0">
                <a:spAutoFit/>
              </a:bodyPr>
              <a:lstStyle/>
              <a:p>
                <a:r>
                  <a:rPr lang="en-US" sz="2000" b="1" dirty="0" smtClean="0"/>
                  <a:t>2 MILLION</a:t>
                </a:r>
                <a:endParaRPr lang="en-US" sz="2000" b="1" dirty="0"/>
              </a:p>
            </p:txBody>
          </p:sp>
          <p:grpSp>
            <p:nvGrpSpPr>
              <p:cNvPr id="36" name="Group 164"/>
              <p:cNvGrpSpPr/>
              <p:nvPr/>
            </p:nvGrpSpPr>
            <p:grpSpPr>
              <a:xfrm>
                <a:off x="0" y="4724400"/>
                <a:ext cx="2743200" cy="461665"/>
                <a:chOff x="0" y="5314890"/>
                <a:chExt cx="2743200" cy="461665"/>
              </a:xfrm>
            </p:grpSpPr>
            <p:sp>
              <p:nvSpPr>
                <p:cNvPr id="37" name="Rectangle 36"/>
                <p:cNvSpPr/>
                <p:nvPr/>
              </p:nvSpPr>
              <p:spPr>
                <a:xfrm>
                  <a:off x="0" y="5391090"/>
                  <a:ext cx="2667000" cy="381000"/>
                </a:xfrm>
                <a:prstGeom prst="rect">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5025" y="5314890"/>
                  <a:ext cx="2698175" cy="461665"/>
                </a:xfrm>
                <a:prstGeom prst="rect">
                  <a:avLst/>
                </a:prstGeom>
                <a:no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grpSp>
        <p:grpSp>
          <p:nvGrpSpPr>
            <p:cNvPr id="19" name="Group 54"/>
            <p:cNvGrpSpPr/>
            <p:nvPr/>
          </p:nvGrpSpPr>
          <p:grpSpPr>
            <a:xfrm>
              <a:off x="0" y="1462290"/>
              <a:ext cx="5356756" cy="4328910"/>
              <a:chOff x="0" y="1462290"/>
              <a:chExt cx="5356756" cy="4328910"/>
            </a:xfrm>
          </p:grpSpPr>
          <p:grpSp>
            <p:nvGrpSpPr>
              <p:cNvPr id="28" name="Group 79"/>
              <p:cNvGrpSpPr/>
              <p:nvPr/>
            </p:nvGrpSpPr>
            <p:grpSpPr>
              <a:xfrm>
                <a:off x="3864040" y="1462290"/>
                <a:ext cx="1492716" cy="3947910"/>
                <a:chOff x="3864040" y="1462290"/>
                <a:chExt cx="1492716" cy="3947910"/>
              </a:xfrm>
            </p:grpSpPr>
            <p:cxnSp>
              <p:nvCxnSpPr>
                <p:cNvPr id="32" name="Straight Arrow Connector 31"/>
                <p:cNvCxnSpPr/>
                <p:nvPr/>
              </p:nvCxnSpPr>
              <p:spPr>
                <a:xfrm>
                  <a:off x="4114800" y="2286000"/>
                  <a:ext cx="0" cy="31242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9475140">
                  <a:off x="3864040" y="1462290"/>
                  <a:ext cx="1492716" cy="400110"/>
                </a:xfrm>
                <a:prstGeom prst="rect">
                  <a:avLst/>
                </a:prstGeom>
                <a:noFill/>
                <a:ln w="50800">
                  <a:solidFill>
                    <a:schemeClr val="tx1"/>
                  </a:solidFill>
                </a:ln>
              </p:spPr>
              <p:txBody>
                <a:bodyPr wrap="none" rtlCol="0">
                  <a:spAutoFit/>
                </a:bodyPr>
                <a:lstStyle/>
                <a:p>
                  <a:r>
                    <a:rPr lang="en-US" sz="2000" b="1" dirty="0" smtClean="0"/>
                    <a:t>1.4 MILLION</a:t>
                  </a:r>
                  <a:endParaRPr lang="en-US" sz="2000" b="1" dirty="0"/>
                </a:p>
              </p:txBody>
            </p:sp>
          </p:grpSp>
          <p:grpSp>
            <p:nvGrpSpPr>
              <p:cNvPr id="29" name="Group 165"/>
              <p:cNvGrpSpPr/>
              <p:nvPr/>
            </p:nvGrpSpPr>
            <p:grpSpPr>
              <a:xfrm>
                <a:off x="0" y="5329535"/>
                <a:ext cx="4191000" cy="461665"/>
                <a:chOff x="0" y="6076890"/>
                <a:chExt cx="4191000" cy="461665"/>
              </a:xfrm>
            </p:grpSpPr>
            <p:sp>
              <p:nvSpPr>
                <p:cNvPr id="30" name="Rectangle 29"/>
                <p:cNvSpPr/>
                <p:nvPr/>
              </p:nvSpPr>
              <p:spPr>
                <a:xfrm>
                  <a:off x="0" y="6096000"/>
                  <a:ext cx="4191000" cy="438090"/>
                </a:xfrm>
                <a:prstGeom prst="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752600" y="6076890"/>
                  <a:ext cx="2185214" cy="461665"/>
                </a:xfrm>
                <a:prstGeom prst="rect">
                  <a:avLst/>
                </a:prstGeom>
                <a:noFill/>
              </p:spPr>
              <p:txBody>
                <a:bodyPr wrap="none" rtlCol="0">
                  <a:spAutoFit/>
                </a:bodyPr>
                <a:lstStyle/>
                <a:p>
                  <a:r>
                    <a:rPr lang="en-US" sz="2400" b="1" dirty="0" err="1" smtClean="0">
                      <a:latin typeface="Arial" pitchFamily="34" charset="0"/>
                      <a:cs typeface="Arial" pitchFamily="34" charset="0"/>
                    </a:rPr>
                    <a:t>Paranthropus</a:t>
                  </a:r>
                  <a:endParaRPr lang="en-US" sz="2400" b="1" dirty="0">
                    <a:latin typeface="Arial" pitchFamily="34" charset="0"/>
                    <a:cs typeface="Arial" pitchFamily="34" charset="0"/>
                  </a:endParaRPr>
                </a:p>
              </p:txBody>
            </p:sp>
          </p:grpSp>
        </p:grpSp>
        <p:grpSp>
          <p:nvGrpSpPr>
            <p:cNvPr id="20" name="Group 87"/>
            <p:cNvGrpSpPr/>
            <p:nvPr/>
          </p:nvGrpSpPr>
          <p:grpSpPr>
            <a:xfrm>
              <a:off x="8686800" y="685800"/>
              <a:ext cx="549894" cy="2438400"/>
              <a:chOff x="8686800" y="685800"/>
              <a:chExt cx="549894" cy="2438400"/>
            </a:xfrm>
          </p:grpSpPr>
          <p:sp useBgFill="1">
            <p:nvSpPr>
              <p:cNvPr id="26" name="TextBox 25"/>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27" name="Straight Arrow Connector 26"/>
              <p:cNvCxnSpPr/>
              <p:nvPr/>
            </p:nvCxnSpPr>
            <p:spPr>
              <a:xfrm>
                <a:off x="9098280"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21" name="Group 82"/>
            <p:cNvGrpSpPr/>
            <p:nvPr/>
          </p:nvGrpSpPr>
          <p:grpSpPr>
            <a:xfrm>
              <a:off x="228600" y="1312213"/>
              <a:ext cx="8412030" cy="2421587"/>
              <a:chOff x="228600" y="1312213"/>
              <a:chExt cx="8412030" cy="2421587"/>
            </a:xfrm>
          </p:grpSpPr>
          <p:sp>
            <p:nvSpPr>
              <p:cNvPr id="23" name="Rectangle 22"/>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cxnSp>
            <p:nvCxnSpPr>
              <p:cNvPr id="24" name="Straight Arrow Connector 23"/>
              <p:cNvCxnSpPr>
                <a:stCxn id="25" idx="2"/>
              </p:cNvCxnSpPr>
              <p:nvPr/>
            </p:nvCxnSpPr>
            <p:spPr>
              <a:xfrm rot="5400000">
                <a:off x="7279153" y="2397159"/>
                <a:ext cx="1448890" cy="5191"/>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25" name="TextBox 24"/>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grpSp>
        <p:sp useBgFill="1">
          <p:nvSpPr>
            <p:cNvPr id="22" name="TextBox 3"/>
            <p:cNvSpPr txBox="1">
              <a:spLocks noChangeArrowheads="1"/>
            </p:cNvSpPr>
            <p:nvPr/>
          </p:nvSpPr>
          <p:spPr bwMode="auto">
            <a:xfrm rot="20602617">
              <a:off x="1063671" y="2875086"/>
              <a:ext cx="5838014" cy="830997"/>
            </a:xfrm>
            <a:prstGeom prst="rect">
              <a:avLst/>
            </a:prstGeom>
            <a:ln w="9525">
              <a:noFill/>
              <a:miter lim="800000"/>
              <a:headEnd/>
              <a:tailEnd/>
            </a:ln>
          </p:spPr>
          <p:txBody>
            <a:bodyPr wrap="square">
              <a:spAutoFit/>
            </a:bodyPr>
            <a:lstStyle/>
            <a:p>
              <a:pPr algn="ctr">
                <a:defRPr/>
              </a:pPr>
              <a:r>
                <a:rPr lang="en-US" sz="4800" b="1" dirty="0" smtClean="0">
                  <a:effectLst>
                    <a:outerShdw dist="50800" dir="5400000" algn="ctr" rotWithShape="0">
                      <a:schemeClr val="bg1"/>
                    </a:outerShdw>
                  </a:effectLst>
                  <a:latin typeface="Tempus Sans ITC" pitchFamily="82" charset="0"/>
                </a:rPr>
                <a:t>our family tree . . . .</a:t>
              </a:r>
              <a:endParaRPr lang="en-US" sz="4800" b="1" dirty="0">
                <a:effectLst>
                  <a:outerShdw dist="50800" dir="5400000" algn="ctr" rotWithShape="0">
                    <a:schemeClr val="bg1"/>
                  </a:outerShdw>
                </a:effectLst>
                <a:latin typeface="Tempus Sans ITC" pitchFamily="82" charset="0"/>
              </a:endParaRPr>
            </a:p>
          </p:txBody>
        </p:sp>
      </p:grpSp>
      <p:grpSp>
        <p:nvGrpSpPr>
          <p:cNvPr id="9" name="Group 8"/>
          <p:cNvGrpSpPr/>
          <p:nvPr/>
        </p:nvGrpSpPr>
        <p:grpSpPr>
          <a:xfrm>
            <a:off x="0" y="228600"/>
            <a:ext cx="9144000" cy="6629400"/>
            <a:chOff x="0" y="228600"/>
            <a:chExt cx="9144000" cy="6629400"/>
          </a:xfrm>
        </p:grpSpPr>
        <p:grpSp>
          <p:nvGrpSpPr>
            <p:cNvPr id="2" name="Group 51"/>
            <p:cNvGrpSpPr/>
            <p:nvPr/>
          </p:nvGrpSpPr>
          <p:grpSpPr>
            <a:xfrm>
              <a:off x="0" y="838200"/>
              <a:ext cx="9144000" cy="6019800"/>
              <a:chOff x="0" y="838200"/>
              <a:chExt cx="9144000" cy="6019800"/>
            </a:xfrm>
          </p:grpSpPr>
          <p:grpSp>
            <p:nvGrpSpPr>
              <p:cNvPr id="3" name="Group 11"/>
              <p:cNvGrpSpPr/>
              <p:nvPr/>
            </p:nvGrpSpPr>
            <p:grpSpPr>
              <a:xfrm>
                <a:off x="0" y="838200"/>
                <a:ext cx="9144000" cy="6019800"/>
                <a:chOff x="0" y="1270000"/>
                <a:chExt cx="9144000" cy="5588000"/>
              </a:xfrm>
            </p:grpSpPr>
            <p:pic>
              <p:nvPicPr>
                <p:cNvPr id="6"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7" name="Rectangle 6"/>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 name="Freeform 3"/>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8" name="TextBox 7"/>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51"/>
          <p:cNvGrpSpPr/>
          <p:nvPr/>
        </p:nvGrpSpPr>
        <p:grpSpPr>
          <a:xfrm>
            <a:off x="0" y="838200"/>
            <a:ext cx="9144000" cy="6019800"/>
            <a:chOff x="0" y="838200"/>
            <a:chExt cx="9144000" cy="6019800"/>
          </a:xfrm>
        </p:grpSpPr>
        <p:grpSp>
          <p:nvGrpSpPr>
            <p:cNvPr id="43" name="Group 11"/>
            <p:cNvGrpSpPr/>
            <p:nvPr/>
          </p:nvGrpSpPr>
          <p:grpSpPr>
            <a:xfrm>
              <a:off x="0" y="838200"/>
              <a:ext cx="9144000" cy="6019800"/>
              <a:chOff x="0" y="1270000"/>
              <a:chExt cx="9144000" cy="5588000"/>
            </a:xfrm>
          </p:grpSpPr>
          <p:pic>
            <p:nvPicPr>
              <p:cNvPr id="52"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53" name="Rectangle 52"/>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 name="Freeform 43"/>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grpSp>
        <p:nvGrpSpPr>
          <p:cNvPr id="51" name="Group 50"/>
          <p:cNvGrpSpPr/>
          <p:nvPr/>
        </p:nvGrpSpPr>
        <p:grpSpPr>
          <a:xfrm>
            <a:off x="0" y="1600200"/>
            <a:ext cx="9144000" cy="2057400"/>
            <a:chOff x="0" y="1600200"/>
            <a:chExt cx="9144000" cy="2057400"/>
          </a:xfrm>
        </p:grpSpPr>
        <p:grpSp>
          <p:nvGrpSpPr>
            <p:cNvPr id="54" name="Group 53"/>
            <p:cNvGrpSpPr/>
            <p:nvPr/>
          </p:nvGrpSpPr>
          <p:grpSpPr>
            <a:xfrm>
              <a:off x="914400" y="1828800"/>
              <a:ext cx="8153400" cy="1600200"/>
              <a:chOff x="914400" y="1828800"/>
              <a:chExt cx="8153400" cy="1600200"/>
            </a:xfrm>
          </p:grpSpPr>
          <p:sp>
            <p:nvSpPr>
              <p:cNvPr id="55" name="Rectangle 54"/>
              <p:cNvSpPr/>
              <p:nvPr/>
            </p:nvSpPr>
            <p:spPr>
              <a:xfrm>
                <a:off x="914400" y="1828800"/>
                <a:ext cx="8153400" cy="1600200"/>
              </a:xfrm>
              <a:prstGeom prst="rect">
                <a:avLst/>
              </a:prstGeom>
              <a:solidFill>
                <a:srgbClr val="FFFF00">
                  <a:alpha val="30000"/>
                </a:srgb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56" name="Rectangle 55"/>
              <p:cNvSpPr/>
              <p:nvPr/>
            </p:nvSpPr>
            <p:spPr>
              <a:xfrm rot="1836207">
                <a:off x="920948" y="2313718"/>
                <a:ext cx="2066778" cy="5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effectLst>
                      <a:outerShdw dist="38100" dir="10200000" algn="ctr" rotWithShape="0">
                        <a:schemeClr val="bg1"/>
                      </a:outerShdw>
                    </a:effectLst>
                    <a:latin typeface="Arial Black" pitchFamily="34" charset="0"/>
                  </a:rPr>
                  <a:t>STONE AGE</a:t>
                </a:r>
                <a:endParaRPr lang="en-US" sz="2000" b="1" dirty="0">
                  <a:solidFill>
                    <a:schemeClr val="bg1">
                      <a:lumMod val="50000"/>
                    </a:schemeClr>
                  </a:solidFill>
                  <a:effectLst>
                    <a:outerShdw dist="38100" dir="10200000" algn="ctr" rotWithShape="0">
                      <a:schemeClr val="bg1"/>
                    </a:outerShdw>
                  </a:effectLst>
                  <a:latin typeface="Arial Black" pitchFamily="34" charset="0"/>
                </a:endParaRPr>
              </a:p>
            </p:txBody>
          </p:sp>
        </p:grpSp>
        <p:grpSp>
          <p:nvGrpSpPr>
            <p:cNvPr id="36" name="Group 11"/>
            <p:cNvGrpSpPr/>
            <p:nvPr/>
          </p:nvGrpSpPr>
          <p:grpSpPr>
            <a:xfrm>
              <a:off x="0" y="1600200"/>
              <a:ext cx="9144000" cy="461665"/>
              <a:chOff x="0" y="2519065"/>
              <a:chExt cx="9144000" cy="461665"/>
            </a:xfrm>
          </p:grpSpPr>
          <p:cxnSp>
            <p:nvCxnSpPr>
              <p:cNvPr id="45" name="Straight Connector 44"/>
              <p:cNvCxnSpPr>
                <a:stCxn id="46" idx="3"/>
              </p:cNvCxnSpPr>
              <p:nvPr/>
            </p:nvCxnSpPr>
            <p:spPr>
              <a:xfrm flipV="1">
                <a:off x="1452642" y="2747666"/>
                <a:ext cx="7691358" cy="2232"/>
              </a:xfrm>
              <a:prstGeom prst="line">
                <a:avLst/>
              </a:prstGeom>
              <a:ln w="76200">
                <a:solidFill>
                  <a:srgbClr val="FF0000"/>
                </a:solidFill>
                <a:prstDash val="sysDot"/>
              </a:ln>
              <a:effectLst>
                <a:outerShdw dist="76200" dir="108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0" y="2519065"/>
                <a:ext cx="1452642" cy="461665"/>
              </a:xfrm>
              <a:prstGeom prst="rect">
                <a:avLst/>
              </a:prstGeom>
              <a:solidFill>
                <a:srgbClr val="FF0000"/>
              </a:solidFill>
            </p:spPr>
            <p:txBody>
              <a:bodyPr wrap="none" rtlCol="0">
                <a:spAutoFit/>
              </a:bodyPr>
              <a:lstStyle/>
              <a:p>
                <a:r>
                  <a:rPr lang="en-US" sz="2400" b="1" dirty="0" smtClean="0">
                    <a:solidFill>
                      <a:schemeClr val="bg1"/>
                    </a:solidFill>
                  </a:rPr>
                  <a:t>4,000 YBP</a:t>
                </a:r>
                <a:endParaRPr lang="en-US" sz="2400" b="1" dirty="0">
                  <a:solidFill>
                    <a:schemeClr val="bg1"/>
                  </a:solidFill>
                </a:endParaRPr>
              </a:p>
            </p:txBody>
          </p:sp>
        </p:grpSp>
        <p:grpSp>
          <p:nvGrpSpPr>
            <p:cNvPr id="47" name="Group 8"/>
            <p:cNvGrpSpPr/>
            <p:nvPr/>
          </p:nvGrpSpPr>
          <p:grpSpPr>
            <a:xfrm>
              <a:off x="0" y="3195935"/>
              <a:ext cx="9144000" cy="461665"/>
              <a:chOff x="0" y="2514600"/>
              <a:chExt cx="9144000" cy="461665"/>
            </a:xfrm>
          </p:grpSpPr>
          <p:cxnSp>
            <p:nvCxnSpPr>
              <p:cNvPr id="49" name="Straight Connector 48"/>
              <p:cNvCxnSpPr>
                <a:stCxn id="50" idx="3"/>
              </p:cNvCxnSpPr>
              <p:nvPr/>
            </p:nvCxnSpPr>
            <p:spPr>
              <a:xfrm flipV="1">
                <a:off x="1412566" y="2743201"/>
                <a:ext cx="7731434" cy="2232"/>
              </a:xfrm>
              <a:prstGeom prst="line">
                <a:avLst/>
              </a:prstGeom>
              <a:ln w="76200">
                <a:solidFill>
                  <a:srgbClr val="FF0000"/>
                </a:solidFill>
                <a:prstDash val="sysDot"/>
              </a:ln>
              <a:effectLst>
                <a:outerShdw dist="76200" dir="108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0" y="2514600"/>
                <a:ext cx="1412566" cy="461665"/>
              </a:xfrm>
              <a:prstGeom prst="rect">
                <a:avLst/>
              </a:prstGeom>
              <a:solidFill>
                <a:srgbClr val="FF0000"/>
              </a:solidFill>
            </p:spPr>
            <p:txBody>
              <a:bodyPr wrap="none" rtlCol="0">
                <a:spAutoFit/>
              </a:bodyPr>
              <a:lstStyle/>
              <a:p>
                <a:r>
                  <a:rPr lang="en-US" sz="2400" b="1" dirty="0" smtClean="0">
                    <a:solidFill>
                      <a:schemeClr val="bg1"/>
                    </a:solidFill>
                  </a:rPr>
                  <a:t>2.5M YBP</a:t>
                </a:r>
                <a:endParaRPr lang="en-US" sz="2400" b="1" dirty="0">
                  <a:solidFill>
                    <a:schemeClr val="bg1"/>
                  </a:solidFill>
                </a:endParaRPr>
              </a:p>
            </p:txBody>
          </p:sp>
        </p:grpSp>
      </p:grpSp>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31" name="TextBox 30"/>
          <p:cNvSpPr txBox="1"/>
          <p:nvPr/>
        </p:nvSpPr>
        <p:spPr>
          <a:xfrm>
            <a:off x="228600" y="4491335"/>
            <a:ext cx="2698175" cy="461665"/>
          </a:xfrm>
          <a:prstGeom prst="rect">
            <a:avLst/>
          </a:prstGeom>
          <a:solidFill>
            <a:srgbClr val="FFFF00"/>
          </a:solid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sp>
        <p:nvSpPr>
          <p:cNvPr id="32" name="TextBox 31"/>
          <p:cNvSpPr txBox="1"/>
          <p:nvPr/>
        </p:nvSpPr>
        <p:spPr>
          <a:xfrm>
            <a:off x="6858000" y="1828800"/>
            <a:ext cx="2185214" cy="461665"/>
          </a:xfrm>
          <a:prstGeom prst="rect">
            <a:avLst/>
          </a:prstGeom>
          <a:solidFill>
            <a:srgbClr val="FFC000"/>
          </a:solidFill>
        </p:spPr>
        <p:txBody>
          <a:bodyPr wrap="none" rtlCol="0">
            <a:spAutoFit/>
          </a:bodyPr>
          <a:lstStyle/>
          <a:p>
            <a:r>
              <a:rPr lang="en-US" sz="2400" b="1" dirty="0" err="1" smtClean="0">
                <a:effectLst>
                  <a:outerShdw dist="38100" dir="7200000" algn="ctr" rotWithShape="0">
                    <a:schemeClr val="bg1"/>
                  </a:outerShdw>
                </a:effectLst>
                <a:latin typeface="Arial" pitchFamily="34" charset="0"/>
                <a:cs typeface="Arial" pitchFamily="34" charset="0"/>
              </a:rPr>
              <a:t>Paranthropus</a:t>
            </a:r>
            <a:endParaRPr lang="en-US" sz="2400" b="1" dirty="0">
              <a:effectLst>
                <a:outerShdw dist="38100" dir="7200000" algn="ctr" rotWithShape="0">
                  <a:schemeClr val="bg1"/>
                </a:outerShdw>
              </a:effectLst>
              <a:latin typeface="Arial" pitchFamily="34" charset="0"/>
              <a:cs typeface="Arial" pitchFamily="34" charset="0"/>
            </a:endParaRPr>
          </a:p>
        </p:txBody>
      </p:sp>
      <p:sp>
        <p:nvSpPr>
          <p:cNvPr id="33" name="TextBox 32"/>
          <p:cNvSpPr txBox="1"/>
          <p:nvPr/>
        </p:nvSpPr>
        <p:spPr>
          <a:xfrm>
            <a:off x="46482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grpSp>
        <p:nvGrpSpPr>
          <p:cNvPr id="3" name="Group 21"/>
          <p:cNvGrpSpPr/>
          <p:nvPr/>
        </p:nvGrpSpPr>
        <p:grpSpPr>
          <a:xfrm>
            <a:off x="0" y="3897868"/>
            <a:ext cx="3581400" cy="461665"/>
            <a:chOff x="0" y="3364468"/>
            <a:chExt cx="3581400" cy="461665"/>
          </a:xfrm>
          <a:solidFill>
            <a:srgbClr val="FFFF00"/>
          </a:solidFill>
        </p:grpSpPr>
        <p:sp>
          <p:nvSpPr>
            <p:cNvPr id="14" name="TextBox 13"/>
            <p:cNvSpPr txBox="1"/>
            <p:nvPr/>
          </p:nvSpPr>
          <p:spPr>
            <a:xfrm>
              <a:off x="0" y="3364468"/>
              <a:ext cx="2976392" cy="461665"/>
            </a:xfrm>
            <a:prstGeom prst="rect">
              <a:avLst/>
            </a:prstGeom>
            <a:solidFill>
              <a:schemeClr val="bg1"/>
            </a:solidFill>
          </p:spPr>
          <p:txBody>
            <a:bodyPr wrap="none" rtlCol="0">
              <a:spAutoFit/>
            </a:bodyPr>
            <a:lstStyle/>
            <a:p>
              <a:r>
                <a:rPr lang="en-US" sz="2400" b="1" dirty="0" smtClean="0"/>
                <a:t>Footprints  (</a:t>
              </a:r>
              <a:r>
                <a:rPr lang="en-US" sz="2400" b="1" dirty="0" err="1" smtClean="0"/>
                <a:t>afarensis</a:t>
              </a:r>
              <a:r>
                <a:rPr lang="en-US" sz="2400" b="1" dirty="0" smtClean="0"/>
                <a:t>)</a:t>
              </a:r>
              <a:endParaRPr lang="en-US" sz="2400" b="1" dirty="0"/>
            </a:p>
          </p:txBody>
        </p:sp>
        <p:cxnSp>
          <p:nvCxnSpPr>
            <p:cNvPr id="19" name="Straight Arrow Connector 18"/>
            <p:cNvCxnSpPr>
              <a:stCxn id="14" idx="3"/>
            </p:cNvCxnSpPr>
            <p:nvPr/>
          </p:nvCxnSpPr>
          <p:spPr>
            <a:xfrm flipV="1">
              <a:off x="2976392" y="3581400"/>
              <a:ext cx="605008" cy="13901"/>
            </a:xfrm>
            <a:prstGeom prst="straightConnector1">
              <a:avLst/>
            </a:prstGeom>
            <a:grpFill/>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37" name="Oval 36"/>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2"/>
          <p:cNvGrpSpPr/>
          <p:nvPr/>
        </p:nvGrpSpPr>
        <p:grpSpPr>
          <a:xfrm>
            <a:off x="0" y="3276600"/>
            <a:ext cx="6400800" cy="461665"/>
            <a:chOff x="-7315200" y="3124200"/>
            <a:chExt cx="6400800" cy="461665"/>
          </a:xfrm>
        </p:grpSpPr>
        <p:cxnSp>
          <p:nvCxnSpPr>
            <p:cNvPr id="35" name="Straight Arrow Connector 34"/>
            <p:cNvCxnSpPr>
              <a:stCxn id="34" idx="3"/>
            </p:cNvCxnSpPr>
            <p:nvPr/>
          </p:nvCxnSpPr>
          <p:spPr>
            <a:xfrm flipV="1">
              <a:off x="-3908434" y="3352800"/>
              <a:ext cx="2994034" cy="2233"/>
            </a:xfrm>
            <a:prstGeom prst="straightConnector1">
              <a:avLst/>
            </a:prstGeom>
            <a:ln w="50800">
              <a:solidFill>
                <a:srgbClr val="FFC0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15200" y="3124200"/>
              <a:ext cx="3406766" cy="461665"/>
            </a:xfrm>
            <a:prstGeom prst="rect">
              <a:avLst/>
            </a:prstGeom>
            <a:solidFill>
              <a:schemeClr val="bg1"/>
            </a:solidFill>
          </p:spPr>
          <p:txBody>
            <a:bodyPr wrap="none" rtlCol="0">
              <a:spAutoFit/>
            </a:bodyPr>
            <a:lstStyle/>
            <a:p>
              <a:r>
                <a:rPr lang="en-US" sz="2400" b="1" dirty="0" smtClean="0"/>
                <a:t>‘Nutcracker Man’ (</a:t>
              </a:r>
              <a:r>
                <a:rPr lang="en-US" sz="2400" b="1" dirty="0" err="1" smtClean="0"/>
                <a:t>boisei</a:t>
              </a:r>
              <a:r>
                <a:rPr lang="en-US" sz="2400" b="1" dirty="0" smtClean="0"/>
                <a:t>)</a:t>
              </a:r>
              <a:endParaRPr lang="en-US" sz="2400" b="1" dirty="0"/>
            </a:p>
          </p:txBody>
        </p:sp>
      </p:grpSp>
      <p:sp>
        <p:nvSpPr>
          <p:cNvPr id="38" name="Oval 37"/>
          <p:cNvSpPr/>
          <p:nvPr/>
        </p:nvSpPr>
        <p:spPr>
          <a:xfrm>
            <a:off x="6400800" y="30480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38"/>
          <p:cNvGrpSpPr/>
          <p:nvPr/>
        </p:nvGrpSpPr>
        <p:grpSpPr>
          <a:xfrm>
            <a:off x="0" y="2743200"/>
            <a:ext cx="4267200" cy="461665"/>
            <a:chOff x="-3962400" y="4953000"/>
            <a:chExt cx="4267200" cy="461665"/>
          </a:xfrm>
          <a:solidFill>
            <a:schemeClr val="accent6">
              <a:lumMod val="50000"/>
            </a:schemeClr>
          </a:solidFill>
        </p:grpSpPr>
        <p:cxnSp>
          <p:nvCxnSpPr>
            <p:cNvPr id="41" name="Straight Arrow Connector 40"/>
            <p:cNvCxnSpPr/>
            <p:nvPr/>
          </p:nvCxnSpPr>
          <p:spPr>
            <a:xfrm>
              <a:off x="-2590800" y="5257800"/>
              <a:ext cx="2895600" cy="0"/>
            </a:xfrm>
            <a:prstGeom prst="straightConnector1">
              <a:avLst/>
            </a:prstGeom>
            <a:grpFill/>
            <a:ln w="50800">
              <a:solidFill>
                <a:schemeClr val="accent6">
                  <a:lumMod val="50000"/>
                </a:schemeClr>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962400" y="4953000"/>
              <a:ext cx="2991525" cy="461665"/>
            </a:xfrm>
            <a:prstGeom prst="rect">
              <a:avLst/>
            </a:prstGeom>
            <a:solidFill>
              <a:schemeClr val="bg1"/>
            </a:solidFill>
          </p:spPr>
          <p:txBody>
            <a:bodyPr wrap="none" rtlCol="0">
              <a:spAutoFit/>
            </a:bodyPr>
            <a:lstStyle/>
            <a:p>
              <a:r>
                <a:rPr lang="en-US" sz="2400" b="1" dirty="0" smtClean="0"/>
                <a:t>‘Handy-man’ (</a:t>
              </a:r>
              <a:r>
                <a:rPr lang="en-US" sz="2400" b="1" dirty="0" err="1" smtClean="0"/>
                <a:t>habilis</a:t>
              </a:r>
              <a:r>
                <a:rPr lang="en-US" sz="2400" b="1" dirty="0" smtClean="0"/>
                <a:t>) </a:t>
              </a:r>
              <a:endParaRPr lang="en-US" sz="2400" b="1" dirty="0"/>
            </a:p>
          </p:txBody>
        </p:sp>
      </p:grpSp>
      <p:sp>
        <p:nvSpPr>
          <p:cNvPr id="39" name="Oval 38"/>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2209800" y="152401"/>
            <a:ext cx="3657600" cy="1285874"/>
            <a:chOff x="2209800" y="1"/>
            <a:chExt cx="3657600" cy="1142999"/>
          </a:xfrm>
        </p:grpSpPr>
        <p:sp>
          <p:nvSpPr>
            <p:cNvPr id="66" name="Curved Up Arrow 65"/>
            <p:cNvSpPr/>
            <p:nvPr/>
          </p:nvSpPr>
          <p:spPr>
            <a:xfrm flipH="1">
              <a:off x="2819400" y="541867"/>
              <a:ext cx="2438400" cy="601133"/>
            </a:xfrm>
            <a:prstGeom prst="curvedUpArrow">
              <a:avLst>
                <a:gd name="adj1" fmla="val 25000"/>
                <a:gd name="adj2" fmla="val 73091"/>
                <a:gd name="adj3" fmla="val 4467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p:cNvSpPr/>
            <p:nvPr/>
          </p:nvSpPr>
          <p:spPr>
            <a:xfrm>
              <a:off x="4343400" y="1"/>
              <a:ext cx="1524000" cy="5418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209800" y="1"/>
              <a:ext cx="1752600" cy="5418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5638800" y="4495800"/>
            <a:ext cx="3204723" cy="2185214"/>
          </a:xfrm>
          <a:prstGeom prst="rect">
            <a:avLst/>
          </a:prstGeom>
          <a:solidFill>
            <a:schemeClr val="bg1"/>
          </a:solidFill>
        </p:spPr>
        <p:txBody>
          <a:bodyPr wrap="non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1</a:t>
            </a:r>
          </a:p>
          <a:p>
            <a:r>
              <a:rPr lang="en-US" sz="3200" b="1" dirty="0" smtClean="0">
                <a:solidFill>
                  <a:srgbClr val="FF0000"/>
                </a:solidFill>
                <a:effectLst>
                  <a:outerShdw dist="50800" dir="5400000" algn="ctr" rotWithShape="0">
                    <a:schemeClr val="tx1"/>
                  </a:outerShdw>
                </a:effectLst>
                <a:latin typeface="Tempus Sans ITC" pitchFamily="82" charset="0"/>
              </a:rPr>
              <a:t> TANZANIA</a:t>
            </a:r>
          </a:p>
          <a:p>
            <a:r>
              <a:rPr lang="en-US" sz="3200" b="1" dirty="0" smtClean="0">
                <a:solidFill>
                  <a:srgbClr val="FF0000"/>
                </a:solidFill>
                <a:effectLst>
                  <a:outerShdw dist="50800" dir="5400000" algn="ctr" rotWithShape="0">
                    <a:schemeClr val="tx1"/>
                  </a:outerShdw>
                </a:effectLst>
                <a:latin typeface="Tempus Sans ITC" pitchFamily="82" charset="0"/>
              </a:rPr>
              <a:t>  - </a:t>
            </a:r>
            <a:r>
              <a:rPr lang="en-US" sz="3200" b="1" dirty="0" err="1" smtClean="0">
                <a:solidFill>
                  <a:srgbClr val="FF0000"/>
                </a:solidFill>
                <a:effectLst>
                  <a:outerShdw dist="50800" dir="5400000" algn="ctr" rotWithShape="0">
                    <a:schemeClr val="tx1"/>
                  </a:outerShdw>
                </a:effectLst>
                <a:latin typeface="Tempus Sans ITC" pitchFamily="82" charset="0"/>
              </a:rPr>
              <a:t>Laetoli</a:t>
            </a:r>
            <a:r>
              <a:rPr lang="en-US" sz="3200" b="1" dirty="0" smtClean="0">
                <a:solidFill>
                  <a:srgbClr val="FF0000"/>
                </a:solidFill>
                <a:effectLst>
                  <a:outerShdw dist="50800" dir="5400000" algn="ctr" rotWithShape="0">
                    <a:schemeClr val="tx1"/>
                  </a:outerShdw>
                </a:effectLst>
                <a:latin typeface="Tempus Sans ITC" pitchFamily="82" charset="0"/>
              </a:rPr>
              <a:t> Site</a:t>
            </a:r>
          </a:p>
          <a:p>
            <a:r>
              <a:rPr lang="en-US" sz="3200" b="1" dirty="0" smtClean="0">
                <a:solidFill>
                  <a:srgbClr val="FF0000"/>
                </a:solidFill>
                <a:effectLst>
                  <a:outerShdw dist="50800" dir="5400000" algn="ctr" rotWithShape="0">
                    <a:schemeClr val="tx1"/>
                  </a:outerShdw>
                </a:effectLst>
                <a:latin typeface="Tempus Sans ITC" pitchFamily="82" charset="0"/>
              </a:rPr>
              <a:t>  - Olduvai Gorge</a:t>
            </a:r>
            <a:endParaRPr lang="en-US" sz="3200" b="1" dirty="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right)">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up)">
                                      <p:cBhvr>
                                        <p:cTn id="12" dur="20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51"/>
                                        </p:tgtEl>
                                      </p:cBhvr>
                                    </p:animEffect>
                                    <p:set>
                                      <p:cBhvr>
                                        <p:cTn id="17" dur="1" fill="hold">
                                          <p:stCondLst>
                                            <p:cond delay="999"/>
                                          </p:stCondLst>
                                        </p:cTn>
                                        <p:tgtEl>
                                          <p:spTgt spid="5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67"/>
                                        </p:tgtEl>
                                      </p:cBhvr>
                                    </p:animEffect>
                                    <p:set>
                                      <p:cBhvr>
                                        <p:cTn id="20" dur="1" fill="hold">
                                          <p:stCondLst>
                                            <p:cond delay="999"/>
                                          </p:stCondLst>
                                        </p:cTn>
                                        <p:tgtEl>
                                          <p:spTgt spid="67"/>
                                        </p:tgtEl>
                                        <p:attrNameLst>
                                          <p:attrName>style.visibility</p:attrName>
                                        </p:attrNameLst>
                                      </p:cBhvr>
                                      <p:to>
                                        <p:strVal val="hidden"/>
                                      </p:to>
                                    </p:se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9">
                                            <p:bg/>
                                          </p:spTgt>
                                        </p:tgtEl>
                                        <p:attrNameLst>
                                          <p:attrName>style.visibility</p:attrName>
                                        </p:attrNameLst>
                                      </p:cBhvr>
                                      <p:to>
                                        <p:strVal val="visible"/>
                                      </p:to>
                                    </p:set>
                                    <p:animEffect transition="in" filter="fade">
                                      <p:cBhvr>
                                        <p:cTn id="24" dur="1000"/>
                                        <p:tgtEl>
                                          <p:spTgt spid="29">
                                            <p:bg/>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 calcmode="lin" valueType="num">
                                      <p:cBhvr>
                                        <p:cTn id="27" dur="10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9" dur="1000"/>
                                        <p:tgtEl>
                                          <p:spTgt spid="29">
                                            <p:txEl>
                                              <p:pRg st="0" end="0"/>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9">
                                            <p:txEl>
                                              <p:pRg st="1" end="1"/>
                                            </p:txEl>
                                          </p:spTgt>
                                        </p:tgtEl>
                                        <p:attrNameLst>
                                          <p:attrName>style.visibility</p:attrName>
                                        </p:attrNameLst>
                                      </p:cBhvr>
                                      <p:to>
                                        <p:strVal val="visible"/>
                                      </p:to>
                                    </p:set>
                                    <p:animEffect transition="in" filter="wipe(left)">
                                      <p:cBhvr>
                                        <p:cTn id="33" dur="1000"/>
                                        <p:tgtEl>
                                          <p:spTgt spid="2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xEl>
                                              <p:pRg st="2" end="2"/>
                                            </p:txEl>
                                          </p:spTgt>
                                        </p:tgtEl>
                                        <p:attrNameLst>
                                          <p:attrName>style.visibility</p:attrName>
                                        </p:attrNameLst>
                                      </p:cBhvr>
                                      <p:to>
                                        <p:strVal val="visible"/>
                                      </p:to>
                                    </p:set>
                                    <p:animEffect transition="in" filter="wipe(left)">
                                      <p:cBhvr>
                                        <p:cTn id="38" dur="1000"/>
                                        <p:tgtEl>
                                          <p:spTgt spid="29">
                                            <p:txEl>
                                              <p:pRg st="2" end="2"/>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1000"/>
                                        <p:tgtEl>
                                          <p:spTgt spid="3"/>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1000"/>
                                        <p:tgtEl>
                                          <p:spTgt spid="37"/>
                                        </p:tgtEl>
                                      </p:cBhvr>
                                    </p:animEffect>
                                  </p:childTnLst>
                                </p:cTn>
                              </p:par>
                            </p:childTnLst>
                          </p:cTn>
                        </p:par>
                        <p:par>
                          <p:cTn id="47" fill="hold">
                            <p:stCondLst>
                              <p:cond delay="4000"/>
                            </p:stCondLst>
                            <p:childTnLst>
                              <p:par>
                                <p:cTn id="48" presetID="53" presetClass="entr" presetSubtype="0"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1000" fill="hold"/>
                                        <p:tgtEl>
                                          <p:spTgt spid="31"/>
                                        </p:tgtEl>
                                        <p:attrNameLst>
                                          <p:attrName>ppt_w</p:attrName>
                                        </p:attrNameLst>
                                      </p:cBhvr>
                                      <p:tavLst>
                                        <p:tav tm="0">
                                          <p:val>
                                            <p:fltVal val="0"/>
                                          </p:val>
                                        </p:tav>
                                        <p:tav tm="100000">
                                          <p:val>
                                            <p:strVal val="#ppt_w"/>
                                          </p:val>
                                        </p:tav>
                                      </p:tavLst>
                                    </p:anim>
                                    <p:anim calcmode="lin" valueType="num">
                                      <p:cBhvr>
                                        <p:cTn id="51" dur="1000" fill="hold"/>
                                        <p:tgtEl>
                                          <p:spTgt spid="31"/>
                                        </p:tgtEl>
                                        <p:attrNameLst>
                                          <p:attrName>ppt_h</p:attrName>
                                        </p:attrNameLst>
                                      </p:cBhvr>
                                      <p:tavLst>
                                        <p:tav tm="0">
                                          <p:val>
                                            <p:fltVal val="0"/>
                                          </p:val>
                                        </p:tav>
                                        <p:tav tm="100000">
                                          <p:val>
                                            <p:strVal val="#ppt_h"/>
                                          </p:val>
                                        </p:tav>
                                      </p:tavLst>
                                    </p:anim>
                                    <p:animEffect transition="in" filter="fade">
                                      <p:cBhvr>
                                        <p:cTn id="52" dur="1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xEl>
                                              <p:pRg st="3" end="3"/>
                                            </p:txEl>
                                          </p:spTgt>
                                        </p:tgtEl>
                                        <p:attrNameLst>
                                          <p:attrName>style.visibility</p:attrName>
                                        </p:attrNameLst>
                                      </p:cBhvr>
                                      <p:to>
                                        <p:strVal val="visible"/>
                                      </p:to>
                                    </p:set>
                                    <p:animEffect transition="in" filter="wipe(left)">
                                      <p:cBhvr>
                                        <p:cTn id="57" dur="1000"/>
                                        <p:tgtEl>
                                          <p:spTgt spid="29">
                                            <p:txEl>
                                              <p:pRg st="3" end="3"/>
                                            </p:txEl>
                                          </p:spTgt>
                                        </p:tgtEl>
                                      </p:cBhvr>
                                    </p:animEffec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1000"/>
                                        <p:tgtEl>
                                          <p:spTgt spid="6"/>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1000"/>
                                        <p:tgtEl>
                                          <p:spTgt spid="38"/>
                                        </p:tgtEl>
                                      </p:cBhvr>
                                    </p:animEffect>
                                  </p:childTnLst>
                                </p:cTn>
                              </p:par>
                            </p:childTnLst>
                          </p:cTn>
                        </p:par>
                        <p:par>
                          <p:cTn id="66" fill="hold">
                            <p:stCondLst>
                              <p:cond delay="3000"/>
                            </p:stCondLst>
                            <p:childTnLst>
                              <p:par>
                                <p:cTn id="67" presetID="53" presetClass="entr" presetSubtype="0"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1000" fill="hold"/>
                                        <p:tgtEl>
                                          <p:spTgt spid="32"/>
                                        </p:tgtEl>
                                        <p:attrNameLst>
                                          <p:attrName>ppt_w</p:attrName>
                                        </p:attrNameLst>
                                      </p:cBhvr>
                                      <p:tavLst>
                                        <p:tav tm="0">
                                          <p:val>
                                            <p:fltVal val="0"/>
                                          </p:val>
                                        </p:tav>
                                        <p:tav tm="100000">
                                          <p:val>
                                            <p:strVal val="#ppt_w"/>
                                          </p:val>
                                        </p:tav>
                                      </p:tavLst>
                                    </p:anim>
                                    <p:anim calcmode="lin" valueType="num">
                                      <p:cBhvr>
                                        <p:cTn id="70" dur="1000" fill="hold"/>
                                        <p:tgtEl>
                                          <p:spTgt spid="32"/>
                                        </p:tgtEl>
                                        <p:attrNameLst>
                                          <p:attrName>ppt_h</p:attrName>
                                        </p:attrNameLst>
                                      </p:cBhvr>
                                      <p:tavLst>
                                        <p:tav tm="0">
                                          <p:val>
                                            <p:fltVal val="0"/>
                                          </p:val>
                                        </p:tav>
                                        <p:tav tm="100000">
                                          <p:val>
                                            <p:strVal val="#ppt_h"/>
                                          </p:val>
                                        </p:tav>
                                      </p:tavLst>
                                    </p:anim>
                                    <p:animEffect transition="in" filter="fade">
                                      <p:cBhvr>
                                        <p:cTn id="71" dur="10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1000"/>
                                        <p:tgtEl>
                                          <p:spTgt spid="9"/>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left)">
                                      <p:cBhvr>
                                        <p:cTn id="80" dur="1000"/>
                                        <p:tgtEl>
                                          <p:spTgt spid="39"/>
                                        </p:tgtEl>
                                      </p:cBhvr>
                                    </p:animEffect>
                                  </p:childTnLst>
                                </p:cTn>
                              </p:par>
                            </p:childTnLst>
                          </p:cTn>
                        </p:par>
                        <p:par>
                          <p:cTn id="81" fill="hold">
                            <p:stCondLst>
                              <p:cond delay="2000"/>
                            </p:stCondLst>
                            <p:childTnLst>
                              <p:par>
                                <p:cTn id="82" presetID="53" presetClass="entr" presetSubtype="0"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p:cTn id="84" dur="1000" fill="hold"/>
                                        <p:tgtEl>
                                          <p:spTgt spid="33"/>
                                        </p:tgtEl>
                                        <p:attrNameLst>
                                          <p:attrName>ppt_w</p:attrName>
                                        </p:attrNameLst>
                                      </p:cBhvr>
                                      <p:tavLst>
                                        <p:tav tm="0">
                                          <p:val>
                                            <p:fltVal val="0"/>
                                          </p:val>
                                        </p:tav>
                                        <p:tav tm="100000">
                                          <p:val>
                                            <p:strVal val="#ppt_w"/>
                                          </p:val>
                                        </p:tav>
                                      </p:tavLst>
                                    </p:anim>
                                    <p:anim calcmode="lin" valueType="num">
                                      <p:cBhvr>
                                        <p:cTn id="85" dur="1000" fill="hold"/>
                                        <p:tgtEl>
                                          <p:spTgt spid="33"/>
                                        </p:tgtEl>
                                        <p:attrNameLst>
                                          <p:attrName>ppt_h</p:attrName>
                                        </p:attrNameLst>
                                      </p:cBhvr>
                                      <p:tavLst>
                                        <p:tav tm="0">
                                          <p:val>
                                            <p:fltVal val="0"/>
                                          </p:val>
                                        </p:tav>
                                        <p:tav tm="100000">
                                          <p:val>
                                            <p:strVal val="#ppt_h"/>
                                          </p:val>
                                        </p:tav>
                                      </p:tavLst>
                                    </p:anim>
                                    <p:animEffect transition="in" filter="fade">
                                      <p:cBhvr>
                                        <p:cTn id="86"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7" grpId="0" animBg="1"/>
      <p:bldP spid="38" grpId="0" animBg="1"/>
      <p:bldP spid="39" grpId="0" animBg="1"/>
      <p:bldP spid="29" grpId="0" uiExpan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world.bmp"/>
          <p:cNvPicPr>
            <a:picLocks/>
          </p:cNvPicPr>
          <p:nvPr/>
        </p:nvPicPr>
        <p:blipFill>
          <a:blip r:embed="rId3" cstate="print"/>
          <a:stretch>
            <a:fillRect/>
          </a:stretch>
        </p:blipFill>
        <p:spPr>
          <a:xfrm>
            <a:off x="1" y="1219200"/>
            <a:ext cx="9143999" cy="5638800"/>
          </a:xfrm>
          <a:prstGeom prst="rect">
            <a:avLst/>
          </a:prstGeom>
        </p:spPr>
      </p:pic>
      <p:sp>
        <p:nvSpPr>
          <p:cNvPr id="6" name="TextBox 5"/>
          <p:cNvSpPr txBox="1"/>
          <p:nvPr/>
        </p:nvSpPr>
        <p:spPr>
          <a:xfrm>
            <a:off x="0" y="0"/>
            <a:ext cx="9144000" cy="1600438"/>
          </a:xfrm>
          <a:prstGeom prst="rect">
            <a:avLst/>
          </a:prstGeom>
          <a:solidFill>
            <a:schemeClr val="bg1">
              <a:alpha val="50000"/>
            </a:schemeClr>
          </a:solidFill>
        </p:spPr>
        <p:txBody>
          <a:bodyPr wrap="square">
            <a:spAutoFit/>
          </a:bodyPr>
          <a:lstStyle/>
          <a:p>
            <a:pPr algn="ctr" fontAlgn="auto">
              <a:spcBef>
                <a:spcPts val="0"/>
              </a:spcBef>
              <a:spcAft>
                <a:spcPts val="0"/>
              </a:spcAft>
              <a:defRPr/>
            </a:pPr>
            <a:r>
              <a:rPr lang="en-US" sz="5400" b="1" dirty="0" smtClean="0">
                <a:effectLst>
                  <a:outerShdw dist="50800" dir="7200000" algn="ctr" rotWithShape="0">
                    <a:schemeClr val="bg1"/>
                  </a:outerShdw>
                </a:effectLst>
              </a:rPr>
              <a:t>Darwin to DNA</a:t>
            </a:r>
          </a:p>
          <a:p>
            <a:pPr algn="ctr" fontAlgn="auto">
              <a:spcBef>
                <a:spcPts val="0"/>
              </a:spcBef>
              <a:spcAft>
                <a:spcPts val="0"/>
              </a:spcAft>
              <a:defRPr/>
            </a:pPr>
            <a:r>
              <a:rPr lang="en-US" sz="4400" b="1" dirty="0" smtClean="0">
                <a:effectLst>
                  <a:outerShdw dist="50800" dir="7200000" algn="ctr" rotWithShape="0">
                    <a:schemeClr val="bg1"/>
                  </a:outerShdw>
                </a:effectLst>
              </a:rPr>
              <a:t>t</a:t>
            </a:r>
            <a:r>
              <a:rPr lang="en-US" sz="4400" b="1" dirty="0" smtClean="0">
                <a:effectLst>
                  <a:outerShdw dist="50800" dir="7200000" algn="ctr" rotWithShape="0">
                    <a:schemeClr val="bg1"/>
                  </a:outerShdw>
                </a:effectLst>
                <a:latin typeface="+mn-lt"/>
                <a:cs typeface="+mn-cs"/>
              </a:rPr>
              <a:t>he </a:t>
            </a:r>
            <a:r>
              <a:rPr lang="en-US" sz="4400" b="1" dirty="0" smtClean="0">
                <a:effectLst>
                  <a:outerShdw dist="50800" dir="7200000" algn="ctr" rotWithShape="0">
                    <a:schemeClr val="bg1"/>
                  </a:outerShdw>
                </a:effectLst>
              </a:rPr>
              <a:t>E</a:t>
            </a:r>
            <a:r>
              <a:rPr lang="en-US" sz="4400" b="1" dirty="0" smtClean="0">
                <a:effectLst>
                  <a:outerShdw dist="50800" dir="7200000" algn="ctr" rotWithShape="0">
                    <a:schemeClr val="bg1"/>
                  </a:outerShdw>
                </a:effectLst>
                <a:latin typeface="+mn-lt"/>
                <a:cs typeface="+mn-cs"/>
              </a:rPr>
              <a:t>volution of Homo Sapiens</a:t>
            </a:r>
            <a:endParaRPr lang="en-US" sz="4400" b="1" dirty="0">
              <a:effectLst>
                <a:outerShdw dist="50800" dir="7200000" algn="ctr" rotWithShape="0">
                  <a:schemeClr val="bg1"/>
                </a:outerShdw>
              </a:effectLst>
              <a:latin typeface="+mn-lt"/>
              <a:cs typeface="+mn-cs"/>
            </a:endParaRPr>
          </a:p>
        </p:txBody>
      </p:sp>
      <p:sp>
        <p:nvSpPr>
          <p:cNvPr id="5" name="TextBox 4"/>
          <p:cNvSpPr txBox="1"/>
          <p:nvPr/>
        </p:nvSpPr>
        <p:spPr>
          <a:xfrm>
            <a:off x="0" y="0"/>
            <a:ext cx="9144000" cy="830997"/>
          </a:xfrm>
          <a:prstGeom prst="rect">
            <a:avLst/>
          </a:prstGeom>
          <a:solidFill>
            <a:schemeClr val="accent1">
              <a:lumMod val="20000"/>
              <a:lumOff val="80000"/>
              <a:alpha val="50000"/>
            </a:schemeClr>
          </a:solidFill>
        </p:spPr>
        <p:txBody>
          <a:bodyPr wrap="square">
            <a:spAutoFit/>
          </a:bodyPr>
          <a:lstStyle/>
          <a:p>
            <a:pPr algn="ctr" fontAlgn="auto">
              <a:spcBef>
                <a:spcPts val="0"/>
              </a:spcBef>
              <a:spcAft>
                <a:spcPts val="0"/>
              </a:spcAft>
              <a:defRPr/>
            </a:pPr>
            <a:r>
              <a:rPr lang="en-US" sz="4800" b="1" dirty="0" smtClean="0">
                <a:effectLst>
                  <a:outerShdw dist="50800" dir="7200000" algn="ctr" rotWithShape="0">
                    <a:schemeClr val="bg1"/>
                  </a:outerShdw>
                </a:effectLst>
              </a:rPr>
              <a:t>Darwin to DNA</a:t>
            </a:r>
            <a:endParaRPr lang="en-US" sz="4800" b="1" dirty="0">
              <a:effectLst>
                <a:outerShdw dist="50800" dir="7200000" algn="ctr" rotWithShape="0">
                  <a:schemeClr val="bg1"/>
                </a:outerShdw>
              </a:effectLst>
              <a:latin typeface="+mn-lt"/>
              <a:cs typeface="+mn-cs"/>
            </a:endParaRPr>
          </a:p>
        </p:txBody>
      </p:sp>
      <p:sp>
        <p:nvSpPr>
          <p:cNvPr id="7" name="TextBox 6"/>
          <p:cNvSpPr txBox="1"/>
          <p:nvPr/>
        </p:nvSpPr>
        <p:spPr>
          <a:xfrm>
            <a:off x="0" y="6088559"/>
            <a:ext cx="9144000" cy="769441"/>
          </a:xfrm>
          <a:prstGeom prst="rect">
            <a:avLst/>
          </a:prstGeom>
          <a:noFill/>
        </p:spPr>
        <p:txBody>
          <a:bodyPr wrap="square" rtlCol="0">
            <a:spAutoFit/>
          </a:bodyPr>
          <a:lstStyle/>
          <a:p>
            <a:pPr algn="ctr"/>
            <a:r>
              <a:rPr lang="en-US" sz="4400" b="1" spc="-150" dirty="0" smtClean="0"/>
              <a:t>website:  www.VagabondGeology.com</a:t>
            </a:r>
          </a:p>
        </p:txBody>
      </p:sp>
      <p:sp useBgFill="1">
        <p:nvSpPr>
          <p:cNvPr id="8"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LAST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fmla="#ppt_w*sin(2.5*pi*$)">
                                          <p:val>
                                            <p:fltVal val="0"/>
                                          </p:val>
                                        </p:tav>
                                        <p:tav tm="100000">
                                          <p:val>
                                            <p:fltVal val="1"/>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2" nodeType="clickEffect">
                                  <p:stCondLst>
                                    <p:cond delay="0"/>
                                  </p:stCondLst>
                                  <p:childTnLst>
                                    <p:animScale>
                                      <p:cBhvr>
                                        <p:cTn id="12" dur="1000" fill="hold"/>
                                        <p:tgtEl>
                                          <p:spTgt spid="6"/>
                                        </p:tgtEl>
                                      </p:cBhvr>
                                      <p:by x="75000" y="75000"/>
                                    </p:animScale>
                                  </p:childTnLst>
                                </p:cTn>
                              </p:par>
                              <p:par>
                                <p:cTn id="13" presetID="64" presetClass="path" presetSubtype="0" accel="50000" decel="50000" fill="hold" grpId="3" nodeType="withEffect">
                                  <p:stCondLst>
                                    <p:cond delay="0"/>
                                  </p:stCondLst>
                                  <p:childTnLst>
                                    <p:animMotion origin="layout" path="M 0 -0.02222 L 0 -0.05 " pathEditMode="relative" rAng="0" ptsTypes="AA">
                                      <p:cBhvr>
                                        <p:cTn id="14" dur="1000" fill="hold"/>
                                        <p:tgtEl>
                                          <p:spTgt spid="6"/>
                                        </p:tgtEl>
                                        <p:attrNameLst>
                                          <p:attrName>ppt_x</p:attrName>
                                          <p:attrName>ppt_y</p:attrName>
                                        </p:attrNameLst>
                                      </p:cBhvr>
                                      <p:rCtr x="0" y="-14"/>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par>
                                <p:cTn id="18" presetID="53" presetClass="exit" presetSubtype="0" fill="hold" grpId="1" nodeType="withEffect">
                                  <p:stCondLst>
                                    <p:cond delay="0"/>
                                  </p:stCondLst>
                                  <p:childTnLst>
                                    <p:anim calcmode="lin" valueType="num">
                                      <p:cBhvr>
                                        <p:cTn id="19" dur="1000"/>
                                        <p:tgtEl>
                                          <p:spTgt spid="6"/>
                                        </p:tgtEl>
                                        <p:attrNameLst>
                                          <p:attrName>ppt_w</p:attrName>
                                        </p:attrNameLst>
                                      </p:cBhvr>
                                      <p:tavLst>
                                        <p:tav tm="0">
                                          <p:val>
                                            <p:strVal val="ppt_w"/>
                                          </p:val>
                                        </p:tav>
                                        <p:tav tm="100000">
                                          <p:val>
                                            <p:fltVal val="0"/>
                                          </p:val>
                                        </p:tav>
                                      </p:tavLst>
                                    </p:anim>
                                    <p:anim calcmode="lin" valueType="num">
                                      <p:cBhvr>
                                        <p:cTn id="20" dur="1000"/>
                                        <p:tgtEl>
                                          <p:spTgt spid="6"/>
                                        </p:tgtEl>
                                        <p:attrNameLst>
                                          <p:attrName>ppt_h</p:attrName>
                                        </p:attrNameLst>
                                      </p:cBhvr>
                                      <p:tavLst>
                                        <p:tav tm="0">
                                          <p:val>
                                            <p:strVal val="ppt_h"/>
                                          </p:val>
                                        </p:tav>
                                        <p:tav tm="100000">
                                          <p:val>
                                            <p:fltVal val="0"/>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5" grpId="0" animBg="1"/>
      <p:bldP spid="5" grpId="1" animBg="1"/>
      <p:bldP spid="7"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p:nvPr/>
        </p:nvGrpSpPr>
        <p:grpSpPr>
          <a:xfrm>
            <a:off x="0" y="838200"/>
            <a:ext cx="9144000" cy="6019800"/>
            <a:chOff x="0" y="838200"/>
            <a:chExt cx="9144000" cy="6019800"/>
          </a:xfrm>
        </p:grpSpPr>
        <p:grpSp>
          <p:nvGrpSpPr>
            <p:cNvPr id="3" name="Group 11"/>
            <p:cNvGrpSpPr/>
            <p:nvPr/>
          </p:nvGrpSpPr>
          <p:grpSpPr>
            <a:xfrm>
              <a:off x="0" y="838200"/>
              <a:ext cx="9144000" cy="6019800"/>
              <a:chOff x="0" y="1270000"/>
              <a:chExt cx="9144000" cy="5588000"/>
            </a:xfrm>
          </p:grpSpPr>
          <p:pic>
            <p:nvPicPr>
              <p:cNvPr id="52"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53" name="Rectangle 52"/>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 name="Freeform 43"/>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31" name="TextBox 30"/>
          <p:cNvSpPr txBox="1"/>
          <p:nvPr/>
        </p:nvSpPr>
        <p:spPr>
          <a:xfrm>
            <a:off x="228600" y="4491335"/>
            <a:ext cx="2698175" cy="461665"/>
          </a:xfrm>
          <a:prstGeom prst="rect">
            <a:avLst/>
          </a:prstGeom>
          <a:solidFill>
            <a:srgbClr val="FFFF00"/>
          </a:solid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sp>
        <p:nvSpPr>
          <p:cNvPr id="32" name="TextBox 31"/>
          <p:cNvSpPr txBox="1"/>
          <p:nvPr/>
        </p:nvSpPr>
        <p:spPr>
          <a:xfrm>
            <a:off x="6858000" y="1828800"/>
            <a:ext cx="2185214" cy="461665"/>
          </a:xfrm>
          <a:prstGeom prst="rect">
            <a:avLst/>
          </a:prstGeom>
          <a:solidFill>
            <a:srgbClr val="FFC000"/>
          </a:solidFill>
        </p:spPr>
        <p:txBody>
          <a:bodyPr wrap="none" rtlCol="0">
            <a:spAutoFit/>
          </a:bodyPr>
          <a:lstStyle/>
          <a:p>
            <a:r>
              <a:rPr lang="en-US" sz="2400" b="1" dirty="0" err="1" smtClean="0">
                <a:effectLst>
                  <a:outerShdw dist="38100" dir="7200000" algn="ctr" rotWithShape="0">
                    <a:schemeClr val="bg1"/>
                  </a:outerShdw>
                </a:effectLst>
                <a:latin typeface="Arial" pitchFamily="34" charset="0"/>
                <a:cs typeface="Arial" pitchFamily="34" charset="0"/>
              </a:rPr>
              <a:t>Paranthropus</a:t>
            </a:r>
            <a:endParaRPr lang="en-US" sz="2400" b="1" dirty="0">
              <a:effectLst>
                <a:outerShdw dist="38100" dir="7200000" algn="ctr" rotWithShape="0">
                  <a:schemeClr val="bg1"/>
                </a:outerShdw>
              </a:effectLst>
              <a:latin typeface="Arial" pitchFamily="34" charset="0"/>
              <a:cs typeface="Arial" pitchFamily="34" charset="0"/>
            </a:endParaRPr>
          </a:p>
        </p:txBody>
      </p:sp>
      <p:sp>
        <p:nvSpPr>
          <p:cNvPr id="33" name="TextBox 32"/>
          <p:cNvSpPr txBox="1"/>
          <p:nvPr/>
        </p:nvSpPr>
        <p:spPr>
          <a:xfrm>
            <a:off x="46482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grpSp>
        <p:nvGrpSpPr>
          <p:cNvPr id="9" name="Group 21"/>
          <p:cNvGrpSpPr/>
          <p:nvPr/>
        </p:nvGrpSpPr>
        <p:grpSpPr>
          <a:xfrm>
            <a:off x="0" y="3897868"/>
            <a:ext cx="3581400" cy="461665"/>
            <a:chOff x="0" y="3364468"/>
            <a:chExt cx="3581400" cy="461665"/>
          </a:xfrm>
          <a:solidFill>
            <a:srgbClr val="FFFF00"/>
          </a:solidFill>
        </p:grpSpPr>
        <p:sp>
          <p:nvSpPr>
            <p:cNvPr id="14" name="TextBox 13"/>
            <p:cNvSpPr txBox="1"/>
            <p:nvPr/>
          </p:nvSpPr>
          <p:spPr>
            <a:xfrm>
              <a:off x="0" y="3364468"/>
              <a:ext cx="2976392" cy="461665"/>
            </a:xfrm>
            <a:prstGeom prst="rect">
              <a:avLst/>
            </a:prstGeom>
            <a:solidFill>
              <a:schemeClr val="bg1"/>
            </a:solidFill>
          </p:spPr>
          <p:txBody>
            <a:bodyPr wrap="none" rtlCol="0">
              <a:spAutoFit/>
            </a:bodyPr>
            <a:lstStyle/>
            <a:p>
              <a:r>
                <a:rPr lang="en-US" sz="2400" b="1" dirty="0" smtClean="0"/>
                <a:t>Footprints  (</a:t>
              </a:r>
              <a:r>
                <a:rPr lang="en-US" sz="2400" b="1" dirty="0" err="1" smtClean="0"/>
                <a:t>afarensis</a:t>
              </a:r>
              <a:r>
                <a:rPr lang="en-US" sz="2400" b="1" dirty="0" smtClean="0"/>
                <a:t>)</a:t>
              </a:r>
              <a:endParaRPr lang="en-US" sz="2400" b="1" dirty="0"/>
            </a:p>
          </p:txBody>
        </p:sp>
        <p:cxnSp>
          <p:nvCxnSpPr>
            <p:cNvPr id="19" name="Straight Arrow Connector 18"/>
            <p:cNvCxnSpPr>
              <a:stCxn id="14" idx="3"/>
            </p:cNvCxnSpPr>
            <p:nvPr/>
          </p:nvCxnSpPr>
          <p:spPr>
            <a:xfrm flipV="1">
              <a:off x="2976392" y="3581400"/>
              <a:ext cx="605008" cy="13901"/>
            </a:xfrm>
            <a:prstGeom prst="straightConnector1">
              <a:avLst/>
            </a:prstGeom>
            <a:grpFill/>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37" name="Oval 36"/>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32"/>
          <p:cNvGrpSpPr/>
          <p:nvPr/>
        </p:nvGrpSpPr>
        <p:grpSpPr>
          <a:xfrm>
            <a:off x="0" y="3276600"/>
            <a:ext cx="6400800" cy="461665"/>
            <a:chOff x="-7315200" y="3124200"/>
            <a:chExt cx="6400800" cy="461665"/>
          </a:xfrm>
        </p:grpSpPr>
        <p:cxnSp>
          <p:nvCxnSpPr>
            <p:cNvPr id="35" name="Straight Arrow Connector 34"/>
            <p:cNvCxnSpPr>
              <a:stCxn id="34" idx="3"/>
            </p:cNvCxnSpPr>
            <p:nvPr/>
          </p:nvCxnSpPr>
          <p:spPr>
            <a:xfrm flipV="1">
              <a:off x="-3908434" y="3352800"/>
              <a:ext cx="2994034" cy="2233"/>
            </a:xfrm>
            <a:prstGeom prst="straightConnector1">
              <a:avLst/>
            </a:prstGeom>
            <a:ln w="50800">
              <a:solidFill>
                <a:srgbClr val="FFC0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15200" y="3124200"/>
              <a:ext cx="3406766" cy="461665"/>
            </a:xfrm>
            <a:prstGeom prst="rect">
              <a:avLst/>
            </a:prstGeom>
            <a:solidFill>
              <a:schemeClr val="bg1"/>
            </a:solidFill>
          </p:spPr>
          <p:txBody>
            <a:bodyPr wrap="none" rtlCol="0">
              <a:spAutoFit/>
            </a:bodyPr>
            <a:lstStyle/>
            <a:p>
              <a:r>
                <a:rPr lang="en-US" sz="2400" b="1" dirty="0" smtClean="0"/>
                <a:t>‘Nutcracker Man’ (</a:t>
              </a:r>
              <a:r>
                <a:rPr lang="en-US" sz="2400" b="1" dirty="0" err="1" smtClean="0"/>
                <a:t>boisei</a:t>
              </a:r>
              <a:r>
                <a:rPr lang="en-US" sz="2400" b="1" dirty="0" smtClean="0"/>
                <a:t>)</a:t>
              </a:r>
              <a:endParaRPr lang="en-US" sz="2400" b="1" dirty="0"/>
            </a:p>
          </p:txBody>
        </p:sp>
      </p:grpSp>
      <p:sp>
        <p:nvSpPr>
          <p:cNvPr id="38" name="Oval 37"/>
          <p:cNvSpPr/>
          <p:nvPr/>
        </p:nvSpPr>
        <p:spPr>
          <a:xfrm>
            <a:off x="6400800" y="30480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38"/>
          <p:cNvGrpSpPr/>
          <p:nvPr/>
        </p:nvGrpSpPr>
        <p:grpSpPr>
          <a:xfrm>
            <a:off x="0" y="2743200"/>
            <a:ext cx="4267200" cy="461665"/>
            <a:chOff x="-3962400" y="4953000"/>
            <a:chExt cx="4267200" cy="461665"/>
          </a:xfrm>
          <a:solidFill>
            <a:schemeClr val="accent6">
              <a:lumMod val="50000"/>
            </a:schemeClr>
          </a:solidFill>
        </p:grpSpPr>
        <p:cxnSp>
          <p:nvCxnSpPr>
            <p:cNvPr id="41" name="Straight Arrow Connector 40"/>
            <p:cNvCxnSpPr/>
            <p:nvPr/>
          </p:nvCxnSpPr>
          <p:spPr>
            <a:xfrm>
              <a:off x="-2590800" y="5257800"/>
              <a:ext cx="2895600" cy="0"/>
            </a:xfrm>
            <a:prstGeom prst="straightConnector1">
              <a:avLst/>
            </a:prstGeom>
            <a:grpFill/>
            <a:ln w="50800">
              <a:solidFill>
                <a:schemeClr val="accent6">
                  <a:lumMod val="50000"/>
                </a:schemeClr>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962400" y="4953000"/>
              <a:ext cx="2991525" cy="461665"/>
            </a:xfrm>
            <a:prstGeom prst="rect">
              <a:avLst/>
            </a:prstGeom>
            <a:solidFill>
              <a:schemeClr val="bg1"/>
            </a:solidFill>
          </p:spPr>
          <p:txBody>
            <a:bodyPr wrap="none" rtlCol="0">
              <a:spAutoFit/>
            </a:bodyPr>
            <a:lstStyle/>
            <a:p>
              <a:r>
                <a:rPr lang="en-US" sz="2400" b="1" dirty="0" smtClean="0"/>
                <a:t>‘Handy-man’ (</a:t>
              </a:r>
              <a:r>
                <a:rPr lang="en-US" sz="2400" b="1" dirty="0" err="1" smtClean="0"/>
                <a:t>habilis</a:t>
              </a:r>
              <a:r>
                <a:rPr lang="en-US" sz="2400" b="1" dirty="0" smtClean="0"/>
                <a:t>) </a:t>
              </a:r>
              <a:endParaRPr lang="en-US" sz="2400" b="1" dirty="0"/>
            </a:p>
          </p:txBody>
        </p:sp>
      </p:grpSp>
      <p:sp>
        <p:nvSpPr>
          <p:cNvPr id="39" name="Oval 38"/>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38800" y="4495800"/>
            <a:ext cx="3204723" cy="2185214"/>
          </a:xfrm>
          <a:prstGeom prst="rect">
            <a:avLst/>
          </a:prstGeom>
          <a:solidFill>
            <a:schemeClr val="bg1"/>
          </a:solidFill>
        </p:spPr>
        <p:txBody>
          <a:bodyPr wrap="non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1</a:t>
            </a:r>
          </a:p>
          <a:p>
            <a:r>
              <a:rPr lang="en-US" sz="3200" b="1" dirty="0" smtClean="0">
                <a:solidFill>
                  <a:srgbClr val="FF0000"/>
                </a:solidFill>
                <a:effectLst>
                  <a:outerShdw dist="50800" dir="5400000" algn="ctr" rotWithShape="0">
                    <a:schemeClr val="tx1"/>
                  </a:outerShdw>
                </a:effectLst>
                <a:latin typeface="Tempus Sans ITC" pitchFamily="82" charset="0"/>
              </a:rPr>
              <a:t> TANZANIA</a:t>
            </a:r>
          </a:p>
          <a:p>
            <a:r>
              <a:rPr lang="en-US" sz="3200" b="1" dirty="0" smtClean="0">
                <a:solidFill>
                  <a:srgbClr val="FF0000"/>
                </a:solidFill>
                <a:effectLst>
                  <a:outerShdw dist="50800" dir="5400000" algn="ctr" rotWithShape="0">
                    <a:schemeClr val="tx1"/>
                  </a:outerShdw>
                </a:effectLst>
                <a:latin typeface="Tempus Sans ITC" pitchFamily="82" charset="0"/>
              </a:rPr>
              <a:t>  - </a:t>
            </a:r>
            <a:r>
              <a:rPr lang="en-US" sz="3200" b="1" dirty="0" err="1" smtClean="0">
                <a:solidFill>
                  <a:srgbClr val="FF0000"/>
                </a:solidFill>
                <a:effectLst>
                  <a:outerShdw dist="50800" dir="5400000" algn="ctr" rotWithShape="0">
                    <a:schemeClr val="tx1"/>
                  </a:outerShdw>
                </a:effectLst>
                <a:latin typeface="Tempus Sans ITC" pitchFamily="82" charset="0"/>
              </a:rPr>
              <a:t>Laetoli</a:t>
            </a:r>
            <a:r>
              <a:rPr lang="en-US" sz="3200" b="1" dirty="0" smtClean="0">
                <a:solidFill>
                  <a:srgbClr val="FF0000"/>
                </a:solidFill>
                <a:effectLst>
                  <a:outerShdw dist="50800" dir="5400000" algn="ctr" rotWithShape="0">
                    <a:schemeClr val="tx1"/>
                  </a:outerShdw>
                </a:effectLst>
                <a:latin typeface="Tempus Sans ITC" pitchFamily="82" charset="0"/>
              </a:rPr>
              <a:t> Site</a:t>
            </a:r>
          </a:p>
          <a:p>
            <a:r>
              <a:rPr lang="en-US" sz="3200" b="1" dirty="0" smtClean="0">
                <a:solidFill>
                  <a:srgbClr val="FF0000"/>
                </a:solidFill>
                <a:effectLst>
                  <a:outerShdw dist="50800" dir="5400000" algn="ctr" rotWithShape="0">
                    <a:schemeClr val="tx1"/>
                  </a:outerShdw>
                </a:effectLst>
                <a:latin typeface="Tempus Sans ITC" pitchFamily="82" charset="0"/>
              </a:rPr>
              <a:t>  - Olduvai Gorge</a:t>
            </a:r>
            <a:endParaRPr lang="en-US" sz="3200" b="1" dirty="0">
              <a:solidFill>
                <a:srgbClr val="FF0000"/>
              </a:solidFill>
              <a:effectLst>
                <a:outerShdw dist="50800" dir="5400000" algn="ctr" rotWithShape="0">
                  <a:schemeClr val="tx1"/>
                </a:outerShdw>
              </a:effectLst>
              <a:latin typeface="Tempus Sans ITC" pitchFamily="82" charset="0"/>
            </a:endParaRPr>
          </a:p>
        </p:txBody>
      </p:sp>
      <p:sp>
        <p:nvSpPr>
          <p:cNvPr id="24" name="TextBox 23"/>
          <p:cNvSpPr txBox="1"/>
          <p:nvPr/>
        </p:nvSpPr>
        <p:spPr>
          <a:xfrm>
            <a:off x="5184648" y="4495800"/>
            <a:ext cx="3813048" cy="1692771"/>
          </a:xfrm>
          <a:prstGeom prst="rect">
            <a:avLst/>
          </a:prstGeom>
          <a:solidFill>
            <a:schemeClr val="bg1"/>
          </a:solidFill>
        </p:spPr>
        <p:txBody>
          <a:bodyPr wrap="square" rtlCol="0">
            <a:spAutoFit/>
          </a:bodyPr>
          <a:lstStyle/>
          <a:p>
            <a:pPr algn="ctr"/>
            <a:r>
              <a:rPr lang="en-US" sz="4000" b="1" u="sng" dirty="0" smtClean="0">
                <a:solidFill>
                  <a:srgbClr val="FF0000"/>
                </a:solidFill>
                <a:effectLst>
                  <a:outerShdw dist="50800" dir="5400000" algn="ctr" rotWithShape="0">
                    <a:schemeClr val="tx1"/>
                  </a:outerShdw>
                </a:effectLst>
                <a:latin typeface="Tempus Sans ITC" pitchFamily="82" charset="0"/>
              </a:rPr>
              <a:t>this session</a:t>
            </a:r>
          </a:p>
          <a:p>
            <a:r>
              <a:rPr lang="en-US" sz="2800" b="1" dirty="0" smtClean="0">
                <a:solidFill>
                  <a:srgbClr val="FF0000"/>
                </a:solidFill>
                <a:effectLst>
                  <a:outerShdw dist="50800" dir="5400000" algn="ctr" rotWithShape="0">
                    <a:schemeClr val="tx1"/>
                  </a:outerShdw>
                </a:effectLst>
                <a:latin typeface="Tempus Sans ITC" pitchFamily="82" charset="0"/>
              </a:rPr>
              <a:t>      SOUTH AFRICA</a:t>
            </a:r>
            <a:endParaRPr lang="en-US" sz="3600" b="1" dirty="0" smtClean="0">
              <a:solidFill>
                <a:srgbClr val="FF0000"/>
              </a:solidFill>
              <a:effectLst>
                <a:outerShdw dist="50800" dir="5400000" algn="ctr" rotWithShape="0">
                  <a:schemeClr val="tx1"/>
                </a:outerShdw>
              </a:effectLst>
              <a:latin typeface="Tempus Sans ITC" pitchFamily="82" charset="0"/>
            </a:endParaRPr>
          </a:p>
          <a:p>
            <a:endParaRPr lang="en-US" sz="3600" b="1" dirty="0">
              <a:solidFill>
                <a:srgbClr val="FF0000"/>
              </a:solidFill>
              <a:effectLst>
                <a:outerShdw dist="50800" dir="5400000" algn="ctr" rotWithShape="0">
                  <a:schemeClr val="tx1"/>
                </a:outerShdw>
              </a:effectLst>
              <a:latin typeface="Tempus Sans ITC" pitchFamily="82" charset="0"/>
            </a:endParaRPr>
          </a:p>
        </p:txBody>
      </p:sp>
      <p:sp useBgFill="1">
        <p:nvSpPr>
          <p:cNvPr id="42" name="TextBox 41"/>
          <p:cNvSpPr txBox="1"/>
          <p:nvPr/>
        </p:nvSpPr>
        <p:spPr>
          <a:xfrm>
            <a:off x="21817" y="152400"/>
            <a:ext cx="9122183" cy="646331"/>
          </a:xfrm>
          <a:prstGeom prst="rect">
            <a:avLst/>
          </a:prstGeom>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What did they eat?</a:t>
            </a:r>
            <a:endParaRPr lang="en-US" sz="3600" b="1" dirty="0">
              <a:solidFill>
                <a:srgbClr val="FF0000"/>
              </a:solidFill>
              <a:effectLst>
                <a:outerShdw dist="50800" dir="5400000" algn="ctr" rotWithShape="0">
                  <a:schemeClr val="tx1"/>
                </a:outerShdw>
              </a:effectLst>
              <a:latin typeface="Tempus Sans ITC" pitchFamily="82" charset="0"/>
            </a:endParaRPr>
          </a:p>
        </p:txBody>
      </p:sp>
      <p:sp>
        <p:nvSpPr>
          <p:cNvPr id="43" name="Rectangle 42"/>
          <p:cNvSpPr/>
          <p:nvPr/>
        </p:nvSpPr>
        <p:spPr>
          <a:xfrm>
            <a:off x="838200" y="4419600"/>
            <a:ext cx="4144083" cy="523220"/>
          </a:xfrm>
          <a:prstGeom prst="rect">
            <a:avLst/>
          </a:prstGeom>
          <a:solidFill>
            <a:srgbClr val="FFFF00"/>
          </a:solidFill>
        </p:spPr>
        <p:txBody>
          <a:bodyPr wrap="none">
            <a:spAutoFit/>
          </a:bodyPr>
          <a:lstStyle/>
          <a:p>
            <a:r>
              <a:rPr lang="en-US" sz="2800" b="1" dirty="0" smtClean="0">
                <a:latin typeface="Tempus Sans ITC" pitchFamily="82" charset="0"/>
              </a:rPr>
              <a:t>soft foods: plants and fruit</a:t>
            </a:r>
            <a:endParaRPr lang="en-US" sz="2800" b="1" dirty="0">
              <a:latin typeface="Tempus Sans ITC" pitchFamily="82" charset="0"/>
            </a:endParaRPr>
          </a:p>
        </p:txBody>
      </p:sp>
      <p:sp>
        <p:nvSpPr>
          <p:cNvPr id="47" name="Rectangle 46"/>
          <p:cNvSpPr/>
          <p:nvPr/>
        </p:nvSpPr>
        <p:spPr>
          <a:xfrm>
            <a:off x="5435934" y="3733800"/>
            <a:ext cx="3708066" cy="523220"/>
          </a:xfrm>
          <a:prstGeom prst="rect">
            <a:avLst/>
          </a:prstGeom>
          <a:solidFill>
            <a:srgbClr val="FFC000"/>
          </a:solidFill>
        </p:spPr>
        <p:txBody>
          <a:bodyPr wrap="none">
            <a:spAutoFit/>
          </a:bodyPr>
          <a:lstStyle/>
          <a:p>
            <a:r>
              <a:rPr lang="en-US" sz="2800" b="1" dirty="0" smtClean="0">
                <a:latin typeface="Tempus Sans ITC" pitchFamily="82" charset="0"/>
              </a:rPr>
              <a:t>nut grass, sedge, worms</a:t>
            </a:r>
            <a:endParaRPr lang="en-US" sz="2800" b="1" dirty="0">
              <a:latin typeface="Tempus Sans ITC" pitchFamily="82" charset="0"/>
            </a:endParaRPr>
          </a:p>
        </p:txBody>
      </p:sp>
      <p:sp>
        <p:nvSpPr>
          <p:cNvPr id="51" name="Rectangle 50"/>
          <p:cNvSpPr/>
          <p:nvPr/>
        </p:nvSpPr>
        <p:spPr>
          <a:xfrm>
            <a:off x="1828800" y="2133600"/>
            <a:ext cx="3171061" cy="523220"/>
          </a:xfrm>
          <a:prstGeom prst="rect">
            <a:avLst/>
          </a:prstGeom>
          <a:solidFill>
            <a:schemeClr val="accent6">
              <a:lumMod val="50000"/>
            </a:schemeClr>
          </a:solidFill>
        </p:spPr>
        <p:txBody>
          <a:bodyPr wrap="none">
            <a:spAutoFit/>
          </a:bodyPr>
          <a:lstStyle/>
          <a:p>
            <a:r>
              <a:rPr lang="en-US" sz="2800" b="1" dirty="0" err="1" smtClean="0">
                <a:solidFill>
                  <a:schemeClr val="bg1"/>
                </a:solidFill>
                <a:latin typeface="Tempus Sans ITC" pitchFamily="82" charset="0"/>
              </a:rPr>
              <a:t>Vegatation</a:t>
            </a:r>
            <a:r>
              <a:rPr lang="en-US" sz="2800" b="1" dirty="0" smtClean="0">
                <a:solidFill>
                  <a:schemeClr val="bg1"/>
                </a:solidFill>
                <a:latin typeface="Tempus Sans ITC" pitchFamily="82" charset="0"/>
              </a:rPr>
              <a:t> &amp; meats</a:t>
            </a:r>
            <a:endParaRPr lang="en-US" sz="2800" b="1" dirty="0">
              <a:solidFill>
                <a:schemeClr val="bg1"/>
              </a:solidFill>
              <a:latin typeface="Tempus Sans ITC" pitchFamily="82" charset="0"/>
            </a:endParaRPr>
          </a:p>
        </p:txBody>
      </p:sp>
      <p:sp>
        <p:nvSpPr>
          <p:cNvPr id="54" name="TextBox 53"/>
          <p:cNvSpPr txBox="1"/>
          <p:nvPr/>
        </p:nvSpPr>
        <p:spPr>
          <a:xfrm rot="19702080">
            <a:off x="4266729" y="4714350"/>
            <a:ext cx="1853392" cy="523220"/>
          </a:xfrm>
          <a:prstGeom prst="rect">
            <a:avLst/>
          </a:prstGeom>
          <a:solidFill>
            <a:srgbClr val="FF0000"/>
          </a:solidFill>
        </p:spPr>
        <p:txBody>
          <a:bodyPr wrap="none" rtlCol="0">
            <a:spAutoFit/>
          </a:bodyPr>
          <a:lstStyle/>
          <a:p>
            <a:r>
              <a:rPr lang="en-US" sz="2800" b="1" dirty="0" smtClean="0">
                <a:solidFill>
                  <a:schemeClr val="bg1"/>
                </a:solidFill>
                <a:latin typeface="Tempus Sans ITC" pitchFamily="82" charset="0"/>
              </a:rPr>
              <a:t>TROPICAL</a:t>
            </a:r>
            <a:endParaRPr lang="en-US" sz="2800" b="1" dirty="0">
              <a:solidFill>
                <a:schemeClr val="bg1"/>
              </a:solidFill>
              <a:latin typeface="Tempus Sans ITC" pitchFamily="82" charset="0"/>
            </a:endParaRPr>
          </a:p>
        </p:txBody>
      </p:sp>
      <p:sp>
        <p:nvSpPr>
          <p:cNvPr id="57" name="TextBox 56"/>
          <p:cNvSpPr txBox="1"/>
          <p:nvPr/>
        </p:nvSpPr>
        <p:spPr>
          <a:xfrm rot="19702080">
            <a:off x="4466137" y="3217197"/>
            <a:ext cx="2246358" cy="523220"/>
          </a:xfrm>
          <a:prstGeom prst="rect">
            <a:avLst/>
          </a:prstGeom>
          <a:solidFill>
            <a:srgbClr val="FF0000"/>
          </a:solidFill>
        </p:spPr>
        <p:txBody>
          <a:bodyPr wrap="square" rtlCol="0">
            <a:spAutoFit/>
          </a:bodyPr>
          <a:lstStyle/>
          <a:p>
            <a:r>
              <a:rPr lang="en-US" sz="2800" b="1" dirty="0" smtClean="0">
                <a:solidFill>
                  <a:schemeClr val="bg1"/>
                </a:solidFill>
                <a:latin typeface="Tempus Sans ITC" pitchFamily="82" charset="0"/>
              </a:rPr>
              <a:t>SAVANNAH</a:t>
            </a:r>
            <a:endParaRPr lang="en-US" sz="2800" b="1" dirty="0">
              <a:solidFill>
                <a:schemeClr val="bg1"/>
              </a:solidFill>
              <a:latin typeface="Tempus Sans ITC" pitchFamily="82" charset="0"/>
            </a:endParaRPr>
          </a:p>
        </p:txBody>
      </p:sp>
      <p:sp>
        <p:nvSpPr>
          <p:cNvPr id="58" name="TextBox 57"/>
          <p:cNvSpPr txBox="1"/>
          <p:nvPr/>
        </p:nvSpPr>
        <p:spPr>
          <a:xfrm rot="19702080">
            <a:off x="4767868" y="2273239"/>
            <a:ext cx="1261884" cy="523220"/>
          </a:xfrm>
          <a:prstGeom prst="rect">
            <a:avLst/>
          </a:prstGeom>
          <a:solidFill>
            <a:srgbClr val="FF0000"/>
          </a:solidFill>
        </p:spPr>
        <p:txBody>
          <a:bodyPr wrap="none" rtlCol="0">
            <a:spAutoFit/>
          </a:bodyPr>
          <a:lstStyle/>
          <a:p>
            <a:r>
              <a:rPr lang="en-US" sz="2800" b="1" dirty="0" smtClean="0">
                <a:solidFill>
                  <a:schemeClr val="bg1"/>
                </a:solidFill>
                <a:latin typeface="Tempus Sans ITC" pitchFamily="82" charset="0"/>
              </a:rPr>
              <a:t>TOOLS</a:t>
            </a:r>
            <a:endParaRPr lang="en-US" sz="2800" b="1" dirty="0">
              <a:solidFill>
                <a:schemeClr val="bg1"/>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29">
                                            <p:txEl>
                                              <p:pRg st="0" end="0"/>
                                            </p:txEl>
                                          </p:spTgt>
                                        </p:tgtEl>
                                      </p:cBhvr>
                                    </p:animEffect>
                                    <p:set>
                                      <p:cBhvr>
                                        <p:cTn id="7" dur="1" fill="hold">
                                          <p:stCondLst>
                                            <p:cond delay="999"/>
                                          </p:stCondLst>
                                        </p:cTn>
                                        <p:tgtEl>
                                          <p:spTgt spid="29">
                                            <p:txEl>
                                              <p:pRg st="0" end="0"/>
                                            </p:txEl>
                                          </p:spTgt>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29">
                                            <p:txEl>
                                              <p:pRg st="1" end="1"/>
                                            </p:txEl>
                                          </p:spTgt>
                                        </p:tgtEl>
                                      </p:cBhvr>
                                    </p:animEffect>
                                    <p:set>
                                      <p:cBhvr>
                                        <p:cTn id="10" dur="1" fill="hold">
                                          <p:stCondLst>
                                            <p:cond delay="999"/>
                                          </p:stCondLst>
                                        </p:cTn>
                                        <p:tgtEl>
                                          <p:spTgt spid="29">
                                            <p:txEl>
                                              <p:pRg st="1" end="1"/>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29">
                                            <p:txEl>
                                              <p:pRg st="2" end="2"/>
                                            </p:txEl>
                                          </p:spTgt>
                                        </p:tgtEl>
                                      </p:cBhvr>
                                    </p:animEffect>
                                    <p:set>
                                      <p:cBhvr>
                                        <p:cTn id="13" dur="1" fill="hold">
                                          <p:stCondLst>
                                            <p:cond delay="999"/>
                                          </p:stCondLst>
                                        </p:cTn>
                                        <p:tgtEl>
                                          <p:spTgt spid="29">
                                            <p:txEl>
                                              <p:pRg st="2" end="2"/>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29">
                                            <p:txEl>
                                              <p:pRg st="3" end="3"/>
                                            </p:txEl>
                                          </p:spTgt>
                                        </p:tgtEl>
                                      </p:cBhvr>
                                    </p:animEffect>
                                    <p:set>
                                      <p:cBhvr>
                                        <p:cTn id="16" dur="1" fill="hold">
                                          <p:stCondLst>
                                            <p:cond delay="999"/>
                                          </p:stCondLst>
                                        </p:cTn>
                                        <p:tgtEl>
                                          <p:spTgt spid="29">
                                            <p:txEl>
                                              <p:pRg st="3" end="3"/>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29">
                                            <p:bg/>
                                          </p:spTgt>
                                        </p:tgtEl>
                                      </p:cBhvr>
                                    </p:animEffect>
                                    <p:set>
                                      <p:cBhvr>
                                        <p:cTn id="19" dur="1" fill="hold">
                                          <p:stCondLst>
                                            <p:cond delay="999"/>
                                          </p:stCondLst>
                                        </p:cTn>
                                        <p:tgtEl>
                                          <p:spTgt spid="29">
                                            <p:bg/>
                                          </p:spTgt>
                                        </p:tgtEl>
                                        <p:attrNameLst>
                                          <p:attrName>style.visibility</p:attrName>
                                        </p:attrNameLst>
                                      </p:cBhvr>
                                      <p:to>
                                        <p:strVal val="hidden"/>
                                      </p:to>
                                    </p:set>
                                  </p:childTnLst>
                                </p:cTn>
                              </p:par>
                              <p:par>
                                <p:cTn id="20" presetID="53"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Effect transition="in" filter="fade">
                                      <p:cBhvr>
                                        <p:cTn id="24" dur="10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0"/>
                                        </p:tgtEl>
                                      </p:cBhvr>
                                    </p:animEffect>
                                    <p:set>
                                      <p:cBhvr>
                                        <p:cTn id="29" dur="1" fill="hold">
                                          <p:stCondLst>
                                            <p:cond delay="999"/>
                                          </p:stCondLst>
                                        </p:cTn>
                                        <p:tgtEl>
                                          <p:spTgt spid="1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32"/>
                                        </p:tgtEl>
                                      </p:cBhvr>
                                    </p:animEffect>
                                    <p:set>
                                      <p:cBhvr>
                                        <p:cTn id="35" dur="1" fill="hold">
                                          <p:stCondLst>
                                            <p:cond delay="999"/>
                                          </p:stCondLst>
                                        </p:cTn>
                                        <p:tgtEl>
                                          <p:spTgt spid="3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33"/>
                                        </p:tgtEl>
                                      </p:cBhvr>
                                    </p:animEffect>
                                    <p:set>
                                      <p:cBhvr>
                                        <p:cTn id="38" dur="1" fill="hold">
                                          <p:stCondLst>
                                            <p:cond delay="999"/>
                                          </p:stCondLst>
                                        </p:cTn>
                                        <p:tgtEl>
                                          <p:spTgt spid="3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31"/>
                                        </p:tgtEl>
                                      </p:cBhvr>
                                    </p:animEffect>
                                    <p:set>
                                      <p:cBhvr>
                                        <p:cTn id="41" dur="1" fill="hold">
                                          <p:stCondLst>
                                            <p:cond delay="999"/>
                                          </p:stCondLst>
                                        </p:cTn>
                                        <p:tgtEl>
                                          <p:spTgt spid="3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9"/>
                                        </p:tgtEl>
                                      </p:cBhvr>
                                    </p:animEffect>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1000"/>
                                        <p:tgtEl>
                                          <p:spTgt spid="9"/>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9"/>
                                        </p:tgtEl>
                                      </p:cBhvr>
                                    </p:animEffect>
                                    <p:set>
                                      <p:cBhvr>
                                        <p:cTn id="57" dur="1" fill="hold">
                                          <p:stCondLst>
                                            <p:cond delay="999"/>
                                          </p:stCondLst>
                                        </p:cTn>
                                        <p:tgtEl>
                                          <p:spTgt spid="9"/>
                                        </p:tgtEl>
                                        <p:attrNameLst>
                                          <p:attrName>style.visibility</p:attrName>
                                        </p:attrNameLst>
                                      </p:cBhvr>
                                      <p:to>
                                        <p:strVal val="hidden"/>
                                      </p:to>
                                    </p:se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1000"/>
                                        <p:tgtEl>
                                          <p:spTgt spid="10"/>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10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2000"/>
                                        <p:tgtEl>
                                          <p:spTgt spid="10"/>
                                        </p:tgtEl>
                                      </p:cBhvr>
                                    </p:animEffect>
                                    <p:set>
                                      <p:cBhvr>
                                        <p:cTn id="70" dur="1" fill="hold">
                                          <p:stCondLst>
                                            <p:cond delay="1999"/>
                                          </p:stCondLst>
                                        </p:cTn>
                                        <p:tgtEl>
                                          <p:spTgt spid="10"/>
                                        </p:tgtEl>
                                        <p:attrNameLst>
                                          <p:attrName>style.visibility</p:attrName>
                                        </p:attrNameLst>
                                      </p:cBhvr>
                                      <p:to>
                                        <p:strVal val="hidden"/>
                                      </p:to>
                                    </p:set>
                                  </p:childTnLst>
                                </p:cTn>
                              </p:par>
                            </p:childTnLst>
                          </p:cTn>
                        </p:par>
                        <p:par>
                          <p:cTn id="71" fill="hold">
                            <p:stCondLst>
                              <p:cond delay="2000"/>
                            </p:stCondLst>
                            <p:childTnLst>
                              <p:par>
                                <p:cTn id="72" presetID="22" presetClass="entr" presetSubtype="8"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left)">
                                      <p:cBhvr>
                                        <p:cTn id="74" dur="1000"/>
                                        <p:tgtEl>
                                          <p:spTgt spid="11"/>
                                        </p:tgtEl>
                                      </p:cBhvr>
                                    </p:animEffect>
                                  </p:childTnLst>
                                </p:cTn>
                              </p:par>
                            </p:childTnLst>
                          </p:cTn>
                        </p:par>
                        <p:par>
                          <p:cTn id="75" fill="hold">
                            <p:stCondLst>
                              <p:cond delay="3000"/>
                            </p:stCondLst>
                            <p:childTnLst>
                              <p:par>
                                <p:cTn id="76" presetID="22" presetClass="entr" presetSubtype="8"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left)">
                                      <p:cBhvr>
                                        <p:cTn id="78" dur="10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1000"/>
                                        <p:tgtEl>
                                          <p:spTgt spid="11"/>
                                        </p:tgtEl>
                                      </p:cBhvr>
                                    </p:animEffect>
                                    <p:set>
                                      <p:cBhvr>
                                        <p:cTn id="83" dur="1" fill="hold">
                                          <p:stCondLst>
                                            <p:cond delay="999"/>
                                          </p:stCondLst>
                                        </p:cTn>
                                        <p:tgtEl>
                                          <p:spTgt spid="11"/>
                                        </p:tgtEl>
                                        <p:attrNameLst>
                                          <p:attrName>style.visibility</p:attrName>
                                        </p:attrNameLst>
                                      </p:cBhvr>
                                      <p:to>
                                        <p:strVal val="hidden"/>
                                      </p:to>
                                    </p:set>
                                  </p:childTnLst>
                                </p:cTn>
                              </p:par>
                            </p:childTnLst>
                          </p:cTn>
                        </p:par>
                        <p:par>
                          <p:cTn id="84" fill="hold">
                            <p:stCondLst>
                              <p:cond delay="1000"/>
                            </p:stCondLst>
                            <p:childTnLst>
                              <p:par>
                                <p:cTn id="85" presetID="53"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p:cTn id="87" dur="1000" fill="hold"/>
                                        <p:tgtEl>
                                          <p:spTgt spid="54"/>
                                        </p:tgtEl>
                                        <p:attrNameLst>
                                          <p:attrName>ppt_w</p:attrName>
                                        </p:attrNameLst>
                                      </p:cBhvr>
                                      <p:tavLst>
                                        <p:tav tm="0">
                                          <p:val>
                                            <p:fltVal val="0"/>
                                          </p:val>
                                        </p:tav>
                                        <p:tav tm="100000">
                                          <p:val>
                                            <p:strVal val="#ppt_w"/>
                                          </p:val>
                                        </p:tav>
                                      </p:tavLst>
                                    </p:anim>
                                    <p:anim calcmode="lin" valueType="num">
                                      <p:cBhvr>
                                        <p:cTn id="88" dur="1000" fill="hold"/>
                                        <p:tgtEl>
                                          <p:spTgt spid="54"/>
                                        </p:tgtEl>
                                        <p:attrNameLst>
                                          <p:attrName>ppt_h</p:attrName>
                                        </p:attrNameLst>
                                      </p:cBhvr>
                                      <p:tavLst>
                                        <p:tav tm="0">
                                          <p:val>
                                            <p:fltVal val="0"/>
                                          </p:val>
                                        </p:tav>
                                        <p:tav tm="100000">
                                          <p:val>
                                            <p:strVal val="#ppt_h"/>
                                          </p:val>
                                        </p:tav>
                                      </p:tavLst>
                                    </p:anim>
                                    <p:animEffect transition="in" filter="fade">
                                      <p:cBhvr>
                                        <p:cTn id="89" dur="1000"/>
                                        <p:tgtEl>
                                          <p:spTgt spid="5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p:cTn id="94" dur="1000" fill="hold"/>
                                        <p:tgtEl>
                                          <p:spTgt spid="57"/>
                                        </p:tgtEl>
                                        <p:attrNameLst>
                                          <p:attrName>ppt_w</p:attrName>
                                        </p:attrNameLst>
                                      </p:cBhvr>
                                      <p:tavLst>
                                        <p:tav tm="0">
                                          <p:val>
                                            <p:fltVal val="0"/>
                                          </p:val>
                                        </p:tav>
                                        <p:tav tm="100000">
                                          <p:val>
                                            <p:strVal val="#ppt_w"/>
                                          </p:val>
                                        </p:tav>
                                      </p:tavLst>
                                    </p:anim>
                                    <p:anim calcmode="lin" valueType="num">
                                      <p:cBhvr>
                                        <p:cTn id="95" dur="1000" fill="hold"/>
                                        <p:tgtEl>
                                          <p:spTgt spid="57"/>
                                        </p:tgtEl>
                                        <p:attrNameLst>
                                          <p:attrName>ppt_h</p:attrName>
                                        </p:attrNameLst>
                                      </p:cBhvr>
                                      <p:tavLst>
                                        <p:tav tm="0">
                                          <p:val>
                                            <p:fltVal val="0"/>
                                          </p:val>
                                        </p:tav>
                                        <p:tav tm="100000">
                                          <p:val>
                                            <p:strVal val="#ppt_h"/>
                                          </p:val>
                                        </p:tav>
                                      </p:tavLst>
                                    </p:anim>
                                    <p:animEffect transition="in" filter="fade">
                                      <p:cBhvr>
                                        <p:cTn id="96" dur="1000"/>
                                        <p:tgtEl>
                                          <p:spTgt spid="5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grpId="0" nodeType="click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p:cTn id="101" dur="1000" fill="hold"/>
                                        <p:tgtEl>
                                          <p:spTgt spid="58"/>
                                        </p:tgtEl>
                                        <p:attrNameLst>
                                          <p:attrName>ppt_w</p:attrName>
                                        </p:attrNameLst>
                                      </p:cBhvr>
                                      <p:tavLst>
                                        <p:tav tm="0">
                                          <p:val>
                                            <p:fltVal val="0"/>
                                          </p:val>
                                        </p:tav>
                                        <p:tav tm="100000">
                                          <p:val>
                                            <p:strVal val="#ppt_w"/>
                                          </p:val>
                                        </p:tav>
                                      </p:tavLst>
                                    </p:anim>
                                    <p:anim calcmode="lin" valueType="num">
                                      <p:cBhvr>
                                        <p:cTn id="102" dur="1000" fill="hold"/>
                                        <p:tgtEl>
                                          <p:spTgt spid="58"/>
                                        </p:tgtEl>
                                        <p:attrNameLst>
                                          <p:attrName>ppt_h</p:attrName>
                                        </p:attrNameLst>
                                      </p:cBhvr>
                                      <p:tavLst>
                                        <p:tav tm="0">
                                          <p:val>
                                            <p:fltVal val="0"/>
                                          </p:val>
                                        </p:tav>
                                        <p:tav tm="100000">
                                          <p:val>
                                            <p:strVal val="#ppt_h"/>
                                          </p:val>
                                        </p:tav>
                                      </p:tavLst>
                                    </p:anim>
                                    <p:animEffect transition="in" filter="fade">
                                      <p:cBhvr>
                                        <p:cTn id="103" dur="1000"/>
                                        <p:tgtEl>
                                          <p:spTgt spid="5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1000"/>
                                        <p:tgtEl>
                                          <p:spTgt spid="51"/>
                                        </p:tgtEl>
                                      </p:cBhvr>
                                    </p:animEffect>
                                    <p:set>
                                      <p:cBhvr>
                                        <p:cTn id="108" dur="1" fill="hold">
                                          <p:stCondLst>
                                            <p:cond delay="999"/>
                                          </p:stCondLst>
                                        </p:cTn>
                                        <p:tgtEl>
                                          <p:spTgt spid="5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10"/>
                                        </p:tgtEl>
                                      </p:cBhvr>
                                    </p:animEffect>
                                    <p:set>
                                      <p:cBhvr>
                                        <p:cTn id="111" dur="1" fill="hold">
                                          <p:stCondLst>
                                            <p:cond delay="999"/>
                                          </p:stCondLst>
                                        </p:cTn>
                                        <p:tgtEl>
                                          <p:spTgt spid="10"/>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9"/>
                                        </p:tgtEl>
                                      </p:cBhvr>
                                    </p:animEffect>
                                    <p:set>
                                      <p:cBhvr>
                                        <p:cTn id="114" dur="1" fill="hold">
                                          <p:stCondLst>
                                            <p:cond delay="999"/>
                                          </p:stCondLst>
                                        </p:cTn>
                                        <p:tgtEl>
                                          <p:spTgt spid="9"/>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42"/>
                                        </p:tgtEl>
                                      </p:cBhvr>
                                    </p:animEffect>
                                    <p:set>
                                      <p:cBhvr>
                                        <p:cTn id="117" dur="1" fill="hold">
                                          <p:stCondLst>
                                            <p:cond delay="999"/>
                                          </p:stCondLst>
                                        </p:cTn>
                                        <p:tgtEl>
                                          <p:spTgt spid="4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2000"/>
                                        <p:tgtEl>
                                          <p:spTgt spid="47"/>
                                        </p:tgtEl>
                                      </p:cBhvr>
                                    </p:animEffect>
                                    <p:set>
                                      <p:cBhvr>
                                        <p:cTn id="120" dur="1" fill="hold">
                                          <p:stCondLst>
                                            <p:cond delay="1999"/>
                                          </p:stCondLst>
                                        </p:cTn>
                                        <p:tgtEl>
                                          <p:spTgt spid="4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2000"/>
                                        <p:tgtEl>
                                          <p:spTgt spid="43"/>
                                        </p:tgtEl>
                                      </p:cBhvr>
                                    </p:animEffect>
                                    <p:set>
                                      <p:cBhvr>
                                        <p:cTn id="123" dur="1" fill="hold">
                                          <p:stCondLst>
                                            <p:cond delay="1999"/>
                                          </p:stCondLst>
                                        </p:cTn>
                                        <p:tgtEl>
                                          <p:spTgt spid="4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54"/>
                                        </p:tgtEl>
                                      </p:cBhvr>
                                    </p:animEffect>
                                    <p:set>
                                      <p:cBhvr>
                                        <p:cTn id="126" dur="1" fill="hold">
                                          <p:stCondLst>
                                            <p:cond delay="999"/>
                                          </p:stCondLst>
                                        </p:cTn>
                                        <p:tgtEl>
                                          <p:spTgt spid="5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57"/>
                                        </p:tgtEl>
                                      </p:cBhvr>
                                    </p:animEffect>
                                    <p:set>
                                      <p:cBhvr>
                                        <p:cTn id="129" dur="1" fill="hold">
                                          <p:stCondLst>
                                            <p:cond delay="999"/>
                                          </p:stCondLst>
                                        </p:cTn>
                                        <p:tgtEl>
                                          <p:spTgt spid="5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58"/>
                                        </p:tgtEl>
                                      </p:cBhvr>
                                    </p:animEffect>
                                    <p:set>
                                      <p:cBhvr>
                                        <p:cTn id="132" dur="1" fill="hold">
                                          <p:stCondLst>
                                            <p:cond delay="999"/>
                                          </p:stCondLst>
                                        </p:cTn>
                                        <p:tgtEl>
                                          <p:spTgt spid="58"/>
                                        </p:tgtEl>
                                        <p:attrNameLst>
                                          <p:attrName>style.visibility</p:attrName>
                                        </p:attrNameLst>
                                      </p:cBhvr>
                                      <p:to>
                                        <p:strVal val="hidden"/>
                                      </p:to>
                                    </p:set>
                                  </p:childTnLst>
                                </p:cTn>
                              </p:par>
                            </p:childTnLst>
                          </p:cTn>
                        </p:par>
                        <p:par>
                          <p:cTn id="133" fill="hold">
                            <p:stCondLst>
                              <p:cond delay="2000"/>
                            </p:stCondLst>
                            <p:childTnLst>
                              <p:par>
                                <p:cTn id="134" presetID="10" presetClass="entr" presetSubtype="0" fill="hold" grpId="0" nodeType="afterEffect">
                                  <p:stCondLst>
                                    <p:cond delay="0"/>
                                  </p:stCondLst>
                                  <p:childTnLst>
                                    <p:set>
                                      <p:cBhvr>
                                        <p:cTn id="135" dur="1" fill="hold">
                                          <p:stCondLst>
                                            <p:cond delay="0"/>
                                          </p:stCondLst>
                                        </p:cTn>
                                        <p:tgtEl>
                                          <p:spTgt spid="24">
                                            <p:bg/>
                                          </p:spTgt>
                                        </p:tgtEl>
                                        <p:attrNameLst>
                                          <p:attrName>style.visibility</p:attrName>
                                        </p:attrNameLst>
                                      </p:cBhvr>
                                      <p:to>
                                        <p:strVal val="visible"/>
                                      </p:to>
                                    </p:set>
                                    <p:animEffect transition="in" filter="fade">
                                      <p:cBhvr>
                                        <p:cTn id="136" dur="1000"/>
                                        <p:tgtEl>
                                          <p:spTgt spid="24">
                                            <p:bg/>
                                          </p:spTgt>
                                        </p:tgtEl>
                                      </p:cBhvr>
                                    </p:animEffect>
                                  </p:childTnLst>
                                </p:cTn>
                              </p:par>
                              <p:par>
                                <p:cTn id="137" presetID="53" presetClass="entr" presetSubtype="0" fill="hold" grpId="0" nodeType="withEffect">
                                  <p:stCondLst>
                                    <p:cond delay="500"/>
                                  </p:stCondLst>
                                  <p:childTnLst>
                                    <p:set>
                                      <p:cBhvr>
                                        <p:cTn id="138" dur="1" fill="hold">
                                          <p:stCondLst>
                                            <p:cond delay="0"/>
                                          </p:stCondLst>
                                        </p:cTn>
                                        <p:tgtEl>
                                          <p:spTgt spid="24">
                                            <p:txEl>
                                              <p:pRg st="0" end="0"/>
                                            </p:txEl>
                                          </p:spTgt>
                                        </p:tgtEl>
                                        <p:attrNameLst>
                                          <p:attrName>style.visibility</p:attrName>
                                        </p:attrNameLst>
                                      </p:cBhvr>
                                      <p:to>
                                        <p:strVal val="visible"/>
                                      </p:to>
                                    </p:set>
                                    <p:anim calcmode="lin" valueType="num">
                                      <p:cBhvr>
                                        <p:cTn id="139"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40" dur="10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41" dur="1000"/>
                                        <p:tgtEl>
                                          <p:spTgt spid="24">
                                            <p:txEl>
                                              <p:pRg st="0" end="0"/>
                                            </p:txEl>
                                          </p:spTgt>
                                        </p:tgtEl>
                                      </p:cBhvr>
                                    </p:animEffect>
                                  </p:childTnLst>
                                </p:cTn>
                              </p:par>
                            </p:childTnLst>
                          </p:cTn>
                        </p:par>
                        <p:par>
                          <p:cTn id="142" fill="hold">
                            <p:stCondLst>
                              <p:cond delay="3500"/>
                            </p:stCondLst>
                            <p:childTnLst>
                              <p:par>
                                <p:cTn id="143" presetID="22" presetClass="entr" presetSubtype="8" fill="hold" grpId="0" nodeType="afterEffect">
                                  <p:stCondLst>
                                    <p:cond delay="0"/>
                                  </p:stCondLst>
                                  <p:childTnLst>
                                    <p:set>
                                      <p:cBhvr>
                                        <p:cTn id="144" dur="1" fill="hold">
                                          <p:stCondLst>
                                            <p:cond delay="0"/>
                                          </p:stCondLst>
                                        </p:cTn>
                                        <p:tgtEl>
                                          <p:spTgt spid="24">
                                            <p:txEl>
                                              <p:pRg st="1" end="1"/>
                                            </p:txEl>
                                          </p:spTgt>
                                        </p:tgtEl>
                                        <p:attrNameLst>
                                          <p:attrName>style.visibility</p:attrName>
                                        </p:attrNameLst>
                                      </p:cBhvr>
                                      <p:to>
                                        <p:strVal val="visible"/>
                                      </p:to>
                                    </p:set>
                                    <p:animEffect transition="in" filter="wipe(left)">
                                      <p:cBhvr>
                                        <p:cTn id="145"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animBg="1"/>
      <p:bldP spid="32" grpId="1" animBg="1"/>
      <p:bldP spid="33" grpId="1" animBg="1"/>
      <p:bldP spid="29" grpId="1" build="allAtOnce" animBg="1"/>
      <p:bldP spid="24" grpId="0" uiExpand="1" build="allAtOnce" animBg="1"/>
      <p:bldP spid="42" grpId="0" animBg="1"/>
      <p:bldP spid="42" grpId="1" animBg="1"/>
      <p:bldP spid="43" grpId="0" animBg="1"/>
      <p:bldP spid="43" grpId="1" animBg="1"/>
      <p:bldP spid="47" grpId="0" animBg="1"/>
      <p:bldP spid="47" grpId="1" animBg="1"/>
      <p:bldP spid="51" grpId="0" animBg="1"/>
      <p:bldP spid="51" grpId="1" animBg="1"/>
      <p:bldP spid="54" grpId="0" animBg="1"/>
      <p:bldP spid="54" grpId="1" animBg="1"/>
      <p:bldP spid="57" grpId="0" animBg="1"/>
      <p:bldP spid="57" grpId="1" animBg="1"/>
      <p:bldP spid="58" grpId="0" animBg="1"/>
      <p:bldP spid="58"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800"/>
          </a:xfrm>
        </p:spPr>
        <p:txBody>
          <a:bodyPr>
            <a:normAutofit/>
          </a:bodyPr>
          <a:lstStyle/>
          <a:p>
            <a:r>
              <a:rPr lang="en-US" sz="2800" dirty="0" smtClean="0"/>
              <a:t>Question from last session</a:t>
            </a:r>
            <a:r>
              <a:rPr lang="en-US" sz="2800" u="sng" dirty="0" smtClean="0"/>
              <a:t>: Did these pre-humans eat meat?</a:t>
            </a:r>
            <a:endParaRPr lang="en-US" sz="2800" u="sng" dirty="0"/>
          </a:p>
        </p:txBody>
      </p:sp>
      <p:sp>
        <p:nvSpPr>
          <p:cNvPr id="3" name="Subtitle 2"/>
          <p:cNvSpPr>
            <a:spLocks noGrp="1"/>
          </p:cNvSpPr>
          <p:nvPr>
            <p:ph type="subTitle" idx="1"/>
          </p:nvPr>
        </p:nvSpPr>
        <p:spPr>
          <a:xfrm>
            <a:off x="0" y="609600"/>
            <a:ext cx="9144000" cy="1752600"/>
          </a:xfrm>
        </p:spPr>
        <p:txBody>
          <a:bodyPr>
            <a:noAutofit/>
          </a:bodyPr>
          <a:lstStyle/>
          <a:p>
            <a:pPr algn="l"/>
            <a:r>
              <a:rPr lang="en-US" sz="2400" b="1" i="1" dirty="0" smtClean="0">
                <a:solidFill>
                  <a:schemeClr val="tx1"/>
                </a:solidFill>
              </a:rPr>
              <a:t>Australopithecus </a:t>
            </a:r>
            <a:r>
              <a:rPr lang="en-US" sz="2400" b="1" i="1" dirty="0" err="1" smtClean="0">
                <a:solidFill>
                  <a:schemeClr val="tx1"/>
                </a:solidFill>
              </a:rPr>
              <a:t>afarensis</a:t>
            </a:r>
            <a:r>
              <a:rPr lang="en-US" sz="2400" i="1" dirty="0" smtClean="0">
                <a:solidFill>
                  <a:schemeClr val="tx1"/>
                </a:solidFill>
              </a:rPr>
              <a:t>: </a:t>
            </a:r>
            <a:r>
              <a:rPr lang="en-US" sz="2400" i="1" dirty="0">
                <a:solidFill>
                  <a:schemeClr val="tx1"/>
                </a:solidFill>
              </a:rPr>
              <a:t> </a:t>
            </a:r>
            <a:r>
              <a:rPr lang="en-US" sz="2400" dirty="0" smtClean="0">
                <a:solidFill>
                  <a:schemeClr val="tx1"/>
                </a:solidFill>
              </a:rPr>
              <a:t>teeth and jaw were </a:t>
            </a:r>
            <a:r>
              <a:rPr lang="en-US" sz="2400" dirty="0">
                <a:solidFill>
                  <a:schemeClr val="tx1"/>
                </a:solidFill>
              </a:rPr>
              <a:t>robust enough to chew hard foods, but dental </a:t>
            </a:r>
            <a:r>
              <a:rPr lang="en-US" sz="2400" dirty="0" err="1">
                <a:solidFill>
                  <a:schemeClr val="tx1"/>
                </a:solidFill>
              </a:rPr>
              <a:t>microwear</a:t>
            </a:r>
            <a:r>
              <a:rPr lang="en-US" sz="2400" dirty="0">
                <a:solidFill>
                  <a:schemeClr val="tx1"/>
                </a:solidFill>
              </a:rPr>
              <a:t> studies </a:t>
            </a:r>
            <a:r>
              <a:rPr lang="en-US" sz="2400" dirty="0" smtClean="0">
                <a:solidFill>
                  <a:schemeClr val="tx1"/>
                </a:solidFill>
              </a:rPr>
              <a:t>show that they ate </a:t>
            </a:r>
            <a:r>
              <a:rPr lang="en-US" sz="2400" dirty="0">
                <a:solidFill>
                  <a:schemeClr val="tx1"/>
                </a:solidFill>
              </a:rPr>
              <a:t>soft foods like plants and </a:t>
            </a:r>
            <a:r>
              <a:rPr lang="en-US" sz="2400" dirty="0" smtClean="0">
                <a:solidFill>
                  <a:schemeClr val="tx1"/>
                </a:solidFill>
              </a:rPr>
              <a:t>fruit.</a:t>
            </a:r>
          </a:p>
          <a:p>
            <a:pPr algn="r"/>
            <a:r>
              <a:rPr lang="en-US" sz="2400" dirty="0" smtClean="0">
                <a:solidFill>
                  <a:schemeClr val="tx1"/>
                </a:solidFill>
              </a:rPr>
              <a:t>- Smithsonian Institute:  </a:t>
            </a:r>
            <a:r>
              <a:rPr lang="en-US" sz="2400" dirty="0" smtClean="0">
                <a:solidFill>
                  <a:schemeClr val="tx1"/>
                </a:solidFill>
                <a:hlinkClick r:id="rId3"/>
              </a:rPr>
              <a:t>www.HUMANORIGINS.si.edu</a:t>
            </a:r>
            <a:endParaRPr lang="en-US" sz="2400" dirty="0" smtClean="0">
              <a:solidFill>
                <a:schemeClr val="tx1"/>
              </a:solidFill>
            </a:endParaRPr>
          </a:p>
          <a:p>
            <a:pPr algn="l"/>
            <a:r>
              <a:rPr lang="en-US" sz="2400" dirty="0">
                <a:solidFill>
                  <a:schemeClr val="tx1"/>
                </a:solidFill>
              </a:rPr>
              <a:t> </a:t>
            </a:r>
          </a:p>
        </p:txBody>
      </p:sp>
      <p:sp>
        <p:nvSpPr>
          <p:cNvPr id="6" name="Rectangle 5"/>
          <p:cNvSpPr/>
          <p:nvPr/>
        </p:nvSpPr>
        <p:spPr>
          <a:xfrm>
            <a:off x="0" y="2286000"/>
            <a:ext cx="9144000" cy="1938992"/>
          </a:xfrm>
          <a:prstGeom prst="rect">
            <a:avLst/>
          </a:prstGeom>
        </p:spPr>
        <p:txBody>
          <a:bodyPr wrap="square">
            <a:spAutoFit/>
          </a:bodyPr>
          <a:lstStyle/>
          <a:p>
            <a:r>
              <a:rPr lang="en-US" sz="2400" b="1" i="1" dirty="0" err="1" smtClean="0"/>
              <a:t>Paranthropus</a:t>
            </a:r>
            <a:r>
              <a:rPr lang="en-US" sz="2400" b="1" i="1" dirty="0" smtClean="0"/>
              <a:t> </a:t>
            </a:r>
            <a:r>
              <a:rPr lang="en-US" sz="2400" b="1" i="1" dirty="0" err="1" smtClean="0"/>
              <a:t>boisei</a:t>
            </a:r>
            <a:r>
              <a:rPr lang="en-US" sz="2400" dirty="0" smtClean="0"/>
              <a:t>:  </a:t>
            </a:r>
            <a:r>
              <a:rPr lang="en-US" sz="2400" dirty="0"/>
              <a:t>mainly ate tiger-nuts  (also known as nut grass, chufa sedge, yellow </a:t>
            </a:r>
            <a:r>
              <a:rPr lang="en-US" sz="2400" dirty="0" err="1"/>
              <a:t>nutsedge</a:t>
            </a:r>
            <a:r>
              <a:rPr lang="en-US" sz="2400" dirty="0"/>
              <a:t> or earth almond), </a:t>
            </a:r>
            <a:r>
              <a:rPr lang="en-US" sz="2400" dirty="0" smtClean="0"/>
              <a:t>and may </a:t>
            </a:r>
            <a:r>
              <a:rPr lang="en-US" sz="2400" dirty="0"/>
              <a:t>have sought additional nourishment from fruits and invertebrates, like worms and grasshoppers</a:t>
            </a:r>
            <a:r>
              <a:rPr lang="en-US" sz="2400" dirty="0" smtClean="0"/>
              <a:t>.</a:t>
            </a:r>
          </a:p>
          <a:p>
            <a:pPr algn="r"/>
            <a:r>
              <a:rPr lang="en-US" sz="2400" dirty="0" smtClean="0"/>
              <a:t> - </a:t>
            </a:r>
            <a:r>
              <a:rPr lang="en-US" sz="2400" i="1" dirty="0" smtClean="0"/>
              <a:t>Science News </a:t>
            </a:r>
            <a:r>
              <a:rPr lang="en-US" sz="2400" dirty="0" smtClean="0"/>
              <a:t>January 12, 2014</a:t>
            </a:r>
          </a:p>
        </p:txBody>
      </p:sp>
      <p:sp>
        <p:nvSpPr>
          <p:cNvPr id="7" name="Rectangle 6"/>
          <p:cNvSpPr/>
          <p:nvPr/>
        </p:nvSpPr>
        <p:spPr>
          <a:xfrm>
            <a:off x="0" y="4192012"/>
            <a:ext cx="9144000" cy="2677656"/>
          </a:xfrm>
          <a:prstGeom prst="rect">
            <a:avLst/>
          </a:prstGeom>
        </p:spPr>
        <p:txBody>
          <a:bodyPr wrap="square">
            <a:spAutoFit/>
          </a:bodyPr>
          <a:lstStyle/>
          <a:p>
            <a:r>
              <a:rPr lang="en-US" sz="2400" b="1" i="1" dirty="0" smtClean="0"/>
              <a:t>Homo </a:t>
            </a:r>
            <a:r>
              <a:rPr lang="en-US" sz="2400" b="1" i="1" dirty="0" err="1" smtClean="0"/>
              <a:t>Habilis</a:t>
            </a:r>
            <a:r>
              <a:rPr lang="en-US" sz="2400" i="1" dirty="0" smtClean="0"/>
              <a:t>: </a:t>
            </a:r>
            <a:r>
              <a:rPr lang="en-US" sz="2400" i="1" dirty="0"/>
              <a:t> </a:t>
            </a:r>
            <a:r>
              <a:rPr lang="en-US" sz="2400" dirty="0" smtClean="0"/>
              <a:t>teeth </a:t>
            </a:r>
            <a:r>
              <a:rPr lang="en-US" sz="2400" dirty="0"/>
              <a:t>were </a:t>
            </a:r>
            <a:r>
              <a:rPr lang="en-US" sz="2400" dirty="0" smtClean="0"/>
              <a:t>adapted </a:t>
            </a:r>
            <a:r>
              <a:rPr lang="en-US" sz="2400" dirty="0"/>
              <a:t>chewing some hard </a:t>
            </a:r>
            <a:r>
              <a:rPr lang="en-US" sz="2400" dirty="0" smtClean="0"/>
              <a:t>foods, capable </a:t>
            </a:r>
            <a:r>
              <a:rPr lang="en-US" sz="2400" dirty="0"/>
              <a:t>of eating a broad range of foods, including some tougher foods like leaves, woody plants, and some animal </a:t>
            </a:r>
            <a:r>
              <a:rPr lang="en-US" sz="2400" dirty="0" smtClean="0"/>
              <a:t>tissues</a:t>
            </a:r>
            <a:r>
              <a:rPr lang="en-US" sz="2400" dirty="0"/>
              <a:t>.</a:t>
            </a:r>
          </a:p>
          <a:p>
            <a:r>
              <a:rPr lang="en-US" sz="2400" dirty="0" smtClean="0"/>
              <a:t>Also traces </a:t>
            </a:r>
            <a:r>
              <a:rPr lang="en-US" sz="2400" dirty="0"/>
              <a:t>of butchery of large animals, direct evidence of  meat and marrow eating, with the earliest appearance of the genus </a:t>
            </a:r>
            <a:r>
              <a:rPr lang="en-US" sz="2400" i="1" dirty="0"/>
              <a:t>Homo</a:t>
            </a:r>
            <a:r>
              <a:rPr lang="en-US" sz="2400" dirty="0"/>
              <a:t>, including  </a:t>
            </a:r>
            <a:r>
              <a:rPr lang="en-US" sz="2400" i="1" dirty="0"/>
              <a:t>H. </a:t>
            </a:r>
            <a:r>
              <a:rPr lang="en-US" sz="2400" i="1" dirty="0" err="1"/>
              <a:t>habilis</a:t>
            </a:r>
            <a:r>
              <a:rPr lang="en-US" sz="2400" dirty="0" smtClean="0"/>
              <a:t>.</a:t>
            </a:r>
          </a:p>
          <a:p>
            <a:pPr algn="r"/>
            <a:r>
              <a:rPr lang="en-US" sz="2400" dirty="0" smtClean="0">
                <a:solidFill>
                  <a:schemeClr val="tx1"/>
                </a:solidFill>
              </a:rPr>
              <a:t>- Smithsonian Institute:  </a:t>
            </a:r>
            <a:r>
              <a:rPr lang="en-US" sz="2400" dirty="0" smtClean="0">
                <a:solidFill>
                  <a:schemeClr val="tx1"/>
                </a:solidFill>
                <a:hlinkClick r:id="rId3"/>
              </a:rPr>
              <a:t>www.HUMANORIGINS.si.edu</a:t>
            </a:r>
            <a:endParaRPr lang="en-US" sz="2400" dirty="0" smtClean="0">
              <a:solidFill>
                <a:schemeClr val="tx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p:nvPr/>
        </p:nvGrpSpPr>
        <p:grpSpPr>
          <a:xfrm>
            <a:off x="0" y="838200"/>
            <a:ext cx="9144000" cy="6019800"/>
            <a:chOff x="0" y="838200"/>
            <a:chExt cx="9144000" cy="6019800"/>
          </a:xfrm>
        </p:grpSpPr>
        <p:grpSp>
          <p:nvGrpSpPr>
            <p:cNvPr id="3" name="Group 11"/>
            <p:cNvGrpSpPr/>
            <p:nvPr/>
          </p:nvGrpSpPr>
          <p:grpSpPr>
            <a:xfrm>
              <a:off x="0" y="838200"/>
              <a:ext cx="9144000" cy="6019800"/>
              <a:chOff x="0" y="1270000"/>
              <a:chExt cx="9144000" cy="5588000"/>
            </a:xfrm>
          </p:grpSpPr>
          <p:pic>
            <p:nvPicPr>
              <p:cNvPr id="52"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53" name="Rectangle 52"/>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 name="Freeform 43"/>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grpSp>
        <p:nvGrpSpPr>
          <p:cNvPr id="6" name="Group 45"/>
          <p:cNvGrpSpPr/>
          <p:nvPr/>
        </p:nvGrpSpPr>
        <p:grpSpPr>
          <a:xfrm>
            <a:off x="914400" y="1828800"/>
            <a:ext cx="8153400" cy="1600200"/>
            <a:chOff x="914400" y="1828800"/>
            <a:chExt cx="8153400" cy="1600200"/>
          </a:xfrm>
        </p:grpSpPr>
        <p:sp>
          <p:nvSpPr>
            <p:cNvPr id="49" name="Rectangle 48"/>
            <p:cNvSpPr/>
            <p:nvPr/>
          </p:nvSpPr>
          <p:spPr>
            <a:xfrm>
              <a:off x="914400" y="1828800"/>
              <a:ext cx="8153400" cy="1600200"/>
            </a:xfrm>
            <a:prstGeom prst="rect">
              <a:avLst/>
            </a:prstGeom>
            <a:solidFill>
              <a:srgbClr val="FFFF00">
                <a:alpha val="30000"/>
              </a:srgb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54" name="Rectangle 53"/>
            <p:cNvSpPr/>
            <p:nvPr/>
          </p:nvSpPr>
          <p:spPr>
            <a:xfrm rot="1836207">
              <a:off x="920948" y="2313718"/>
              <a:ext cx="2066778" cy="5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effectLst>
                    <a:outerShdw dist="38100" dir="10200000" algn="ctr" rotWithShape="0">
                      <a:schemeClr val="bg1"/>
                    </a:outerShdw>
                  </a:effectLst>
                  <a:latin typeface="Arial Black" pitchFamily="34" charset="0"/>
                </a:rPr>
                <a:t>STONE AGE</a:t>
              </a:r>
              <a:endParaRPr lang="en-US" sz="2000" b="1" dirty="0">
                <a:solidFill>
                  <a:schemeClr val="bg1">
                    <a:lumMod val="50000"/>
                  </a:schemeClr>
                </a:solidFill>
                <a:effectLst>
                  <a:outerShdw dist="38100" dir="10200000" algn="ctr" rotWithShape="0">
                    <a:schemeClr val="bg1"/>
                  </a:outerShdw>
                </a:effectLst>
                <a:latin typeface="Arial Black" pitchFamily="34" charset="0"/>
              </a:endParaRPr>
            </a:p>
          </p:txBody>
        </p:sp>
      </p:grpSp>
      <p:sp>
        <p:nvSpPr>
          <p:cNvPr id="42" name="TextBox 41"/>
          <p:cNvSpPr txBox="1"/>
          <p:nvPr/>
        </p:nvSpPr>
        <p:spPr>
          <a:xfrm>
            <a:off x="5181601" y="4495800"/>
            <a:ext cx="3809999" cy="1692771"/>
          </a:xfrm>
          <a:prstGeom prst="rect">
            <a:avLst/>
          </a:prstGeom>
          <a:solidFill>
            <a:schemeClr val="bg1"/>
          </a:solidFill>
        </p:spPr>
        <p:txBody>
          <a:bodyPr wrap="square" rtlCol="0">
            <a:spAutoFit/>
          </a:bodyPr>
          <a:lstStyle/>
          <a:p>
            <a:pPr algn="ctr"/>
            <a:r>
              <a:rPr lang="en-US" sz="4000" b="1" u="sng" dirty="0" smtClean="0">
                <a:solidFill>
                  <a:srgbClr val="FF0000"/>
                </a:solidFill>
                <a:effectLst>
                  <a:outerShdw dist="50800" dir="5400000" algn="ctr" rotWithShape="0">
                    <a:schemeClr val="tx1"/>
                  </a:outerShdw>
                </a:effectLst>
                <a:latin typeface="Tempus Sans ITC" pitchFamily="82" charset="0"/>
              </a:rPr>
              <a:t>this session</a:t>
            </a:r>
          </a:p>
          <a:p>
            <a:r>
              <a:rPr lang="en-US" sz="2800" b="1" dirty="0" smtClean="0">
                <a:solidFill>
                  <a:srgbClr val="FF0000"/>
                </a:solidFill>
                <a:effectLst>
                  <a:outerShdw dist="50800" dir="5400000" algn="ctr" rotWithShape="0">
                    <a:schemeClr val="tx1"/>
                  </a:outerShdw>
                </a:effectLst>
                <a:latin typeface="Tempus Sans ITC" pitchFamily="82" charset="0"/>
              </a:rPr>
              <a:t>      SOUTH AFRICA</a:t>
            </a:r>
            <a:endParaRPr lang="en-US" sz="3600" b="1" dirty="0" smtClean="0">
              <a:solidFill>
                <a:srgbClr val="FF0000"/>
              </a:solidFill>
              <a:effectLst>
                <a:outerShdw dist="50800" dir="5400000" algn="ctr" rotWithShape="0">
                  <a:schemeClr val="tx1"/>
                </a:outerShdw>
              </a:effectLst>
              <a:latin typeface="Tempus Sans ITC" pitchFamily="82" charset="0"/>
            </a:endParaRPr>
          </a:p>
          <a:p>
            <a:endParaRPr lang="en-US" sz="3600" b="1" dirty="0">
              <a:solidFill>
                <a:srgbClr val="FF0000"/>
              </a:solidFill>
              <a:effectLst>
                <a:outerShdw dist="50800" dir="5400000" algn="ctr" rotWithShape="0">
                  <a:schemeClr val="tx1"/>
                </a:outerShdw>
              </a:effectLst>
              <a:latin typeface="Tempus Sans ITC" pitchFamily="82" charset="0"/>
            </a:endParaRPr>
          </a:p>
        </p:txBody>
      </p:sp>
      <p:sp>
        <p:nvSpPr>
          <p:cNvPr id="24" name="TextBox 23"/>
          <p:cNvSpPr txBox="1"/>
          <p:nvPr/>
        </p:nvSpPr>
        <p:spPr>
          <a:xfrm>
            <a:off x="5181601" y="5638800"/>
            <a:ext cx="3809999" cy="523220"/>
          </a:xfrm>
          <a:prstGeom prst="rect">
            <a:avLst/>
          </a:prstGeom>
          <a:solidFill>
            <a:schemeClr val="bg1"/>
          </a:solidFill>
        </p:spPr>
        <p:txBody>
          <a:bodyPr wrap="square" rtlCol="0">
            <a:spAutoFit/>
          </a:bodyPr>
          <a:lstStyle/>
          <a:p>
            <a:r>
              <a:rPr lang="en-US" sz="2800" b="1" dirty="0" smtClean="0">
                <a:solidFill>
                  <a:srgbClr val="FF0000"/>
                </a:solidFill>
                <a:effectLst>
                  <a:outerShdw dist="50800" dir="5400000" algn="ctr" rotWithShape="0">
                    <a:schemeClr val="tx1"/>
                  </a:outerShdw>
                </a:effectLst>
                <a:latin typeface="Tempus Sans ITC" pitchFamily="82" charset="0"/>
              </a:rPr>
              <a:t>- Cradle of Humankind</a:t>
            </a:r>
          </a:p>
        </p:txBody>
      </p:sp>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37" name="Oval 36"/>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400800" y="30480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5"/>
          <p:cNvGrpSpPr/>
          <p:nvPr/>
        </p:nvGrpSpPr>
        <p:grpSpPr>
          <a:xfrm>
            <a:off x="0" y="3644526"/>
            <a:ext cx="2438400" cy="855739"/>
            <a:chOff x="-2286000" y="1663326"/>
            <a:chExt cx="2438400" cy="855739"/>
          </a:xfrm>
        </p:grpSpPr>
        <p:cxnSp>
          <p:nvCxnSpPr>
            <p:cNvPr id="47" name="Straight Arrow Connector 46"/>
            <p:cNvCxnSpPr>
              <a:stCxn id="50" idx="0"/>
              <a:endCxn id="45" idx="3"/>
            </p:cNvCxnSpPr>
            <p:nvPr/>
          </p:nvCxnSpPr>
          <p:spPr>
            <a:xfrm flipV="1">
              <a:off x="-1066800" y="1663326"/>
              <a:ext cx="394074" cy="394074"/>
            </a:xfrm>
            <a:prstGeom prst="straightConnector1">
              <a:avLst/>
            </a:prstGeom>
            <a:ln w="25400">
              <a:solidFill>
                <a:srgbClr val="FFFF00"/>
              </a:solidFill>
              <a:headEnd type="none" w="lg" len="lg"/>
              <a:tailEnd type="arrow" w="lg" len="lg"/>
            </a:ln>
            <a:effectLst>
              <a:outerShdw dist="63500" dir="2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286000" y="2057400"/>
              <a:ext cx="2438400" cy="461665"/>
            </a:xfrm>
            <a:prstGeom prst="rect">
              <a:avLst/>
            </a:prstGeom>
            <a:solidFill>
              <a:srgbClr val="FFFF00"/>
            </a:solidFill>
            <a:ln w="25400">
              <a:solidFill>
                <a:schemeClr val="tx1"/>
              </a:solidFill>
            </a:ln>
          </p:spPr>
          <p:txBody>
            <a:bodyPr wrap="square" rtlCol="0">
              <a:spAutoFit/>
            </a:bodyPr>
            <a:lstStyle/>
            <a:p>
              <a:r>
                <a:rPr lang="en-US" sz="2400" b="1" dirty="0" smtClean="0">
                  <a:latin typeface="Arial" pitchFamily="34" charset="0"/>
                  <a:cs typeface="Arial" pitchFamily="34" charset="0"/>
                </a:rPr>
                <a:t>2.5 million YBP</a:t>
              </a:r>
              <a:endParaRPr lang="en-US" sz="2400" b="1" dirty="0">
                <a:latin typeface="Arial" pitchFamily="34" charset="0"/>
                <a:cs typeface="Arial" pitchFamily="34" charset="0"/>
              </a:endParaRPr>
            </a:p>
          </p:txBody>
        </p:sp>
      </p:grpSp>
      <p:sp>
        <p:nvSpPr>
          <p:cNvPr id="51" name="TextBox 50"/>
          <p:cNvSpPr txBox="1"/>
          <p:nvPr/>
        </p:nvSpPr>
        <p:spPr>
          <a:xfrm>
            <a:off x="228601" y="4495801"/>
            <a:ext cx="4114800" cy="457200"/>
          </a:xfrm>
          <a:prstGeom prst="rect">
            <a:avLst/>
          </a:prstGeom>
          <a:solidFill>
            <a:srgbClr val="FFFF00"/>
          </a:solidFill>
          <a:ln w="25400">
            <a:solidFill>
              <a:schemeClr val="tx1"/>
            </a:solidFill>
          </a:ln>
        </p:spPr>
        <p:txBody>
          <a:bodyPr wrap="square" rtlCol="0">
            <a:spAutoFit/>
          </a:bodyPr>
          <a:lstStyle/>
          <a:p>
            <a:r>
              <a:rPr lang="en-US" sz="2400" b="1" dirty="0" smtClean="0">
                <a:latin typeface="Arial" pitchFamily="34" charset="0"/>
                <a:cs typeface="Arial" pitchFamily="34" charset="0"/>
              </a:rPr>
              <a:t>Australopithecus </a:t>
            </a:r>
            <a:r>
              <a:rPr lang="en-US" sz="2400" b="1" dirty="0" err="1" smtClean="0">
                <a:latin typeface="Arial" pitchFamily="34" charset="0"/>
                <a:cs typeface="Arial" pitchFamily="34" charset="0"/>
              </a:rPr>
              <a:t>africanus</a:t>
            </a:r>
            <a:endParaRPr lang="en-US" sz="2400" b="1" dirty="0">
              <a:latin typeface="Arial" pitchFamily="34" charset="0"/>
              <a:cs typeface="Arial" pitchFamily="34" charset="0"/>
            </a:endParaRPr>
          </a:p>
        </p:txBody>
      </p:sp>
      <p:sp>
        <p:nvSpPr>
          <p:cNvPr id="43" name="TextBox 42"/>
          <p:cNvSpPr txBox="1"/>
          <p:nvPr/>
        </p:nvSpPr>
        <p:spPr>
          <a:xfrm rot="20853919">
            <a:off x="2110966" y="1679856"/>
            <a:ext cx="6492483" cy="830997"/>
          </a:xfrm>
          <a:prstGeom prst="rect">
            <a:avLst/>
          </a:prstGeom>
          <a:solidFill>
            <a:schemeClr val="accent6">
              <a:lumMod val="20000"/>
              <a:lumOff val="80000"/>
            </a:schemeClr>
          </a:solidFill>
        </p:spPr>
        <p:txBody>
          <a:bodyPr wrap="none" rtlCol="0">
            <a:spAutoFit/>
          </a:bodyPr>
          <a:lstStyle/>
          <a:p>
            <a:r>
              <a:rPr lang="en-US" sz="4800" b="1" dirty="0" smtClean="0">
                <a:effectLst>
                  <a:outerShdw dist="38100" dir="5400000" algn="ctr" rotWithShape="0">
                    <a:srgbClr val="FF0000"/>
                  </a:outerShdw>
                </a:effectLst>
                <a:latin typeface="Tempus Sans ITC" pitchFamily="82" charset="0"/>
              </a:rPr>
              <a:t>Let’s go to South Africa!</a:t>
            </a:r>
            <a:endParaRPr lang="en-US" sz="4800" b="1" dirty="0">
              <a:effectLst>
                <a:outerShdw dist="38100" dir="5400000" algn="ctr" rotWithShape="0">
                  <a:srgbClr val="FF0000"/>
                </a:outerShdw>
              </a:effectLst>
              <a:latin typeface="Tempus Sans ITC" pitchFamily="82" charset="0"/>
            </a:endParaRPr>
          </a:p>
        </p:txBody>
      </p:sp>
      <p:sp>
        <p:nvSpPr>
          <p:cNvPr id="45" name="Oval 44"/>
          <p:cNvSpPr/>
          <p:nvPr/>
        </p:nvSpPr>
        <p:spPr>
          <a:xfrm>
            <a:off x="1524000" y="31242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TextBox 24"/>
          <p:cNvSpPr txBox="1"/>
          <p:nvPr/>
        </p:nvSpPr>
        <p:spPr>
          <a:xfrm>
            <a:off x="0" y="0"/>
            <a:ext cx="9144000" cy="830997"/>
          </a:xfrm>
          <a:prstGeom prst="rect">
            <a:avLst/>
          </a:prstGeom>
        </p:spPr>
        <p:txBody>
          <a:bodyPr wrap="square" rtlCol="0">
            <a:spAutoFit/>
          </a:bodyPr>
          <a:lstStyle/>
          <a:p>
            <a:pPr algn="ctr"/>
            <a:r>
              <a:rPr lang="en-US" sz="4800" b="1" dirty="0" smtClean="0">
                <a:effectLst>
                  <a:outerShdw dist="38100" dir="5400000" algn="ctr" rotWithShape="0">
                    <a:srgbClr val="FF0000"/>
                  </a:outerShdw>
                </a:effectLst>
                <a:latin typeface="Tempus Sans ITC" pitchFamily="82" charset="0"/>
              </a:rPr>
              <a:t>South Africa!</a:t>
            </a:r>
            <a:endParaRPr lang="en-US" sz="4800" b="1" dirty="0">
              <a:effectLst>
                <a:outerShdw dist="38100" dir="5400000" algn="ctr" rotWithShape="0">
                  <a:srgbClr val="FF0000"/>
                </a:outerShdw>
              </a:effectLst>
              <a:latin typeface="Tempus Sans ITC" pitchFamily="82" charset="0"/>
            </a:endParaRPr>
          </a:p>
        </p:txBody>
      </p:sp>
      <p:grpSp>
        <p:nvGrpSpPr>
          <p:cNvPr id="35" name="Group 34"/>
          <p:cNvGrpSpPr/>
          <p:nvPr/>
        </p:nvGrpSpPr>
        <p:grpSpPr>
          <a:xfrm>
            <a:off x="0" y="3195935"/>
            <a:ext cx="1447800" cy="461665"/>
            <a:chOff x="0" y="3195935"/>
            <a:chExt cx="1447800" cy="461665"/>
          </a:xfrm>
        </p:grpSpPr>
        <p:sp>
          <p:nvSpPr>
            <p:cNvPr id="29" name="TextBox 28"/>
            <p:cNvSpPr txBox="1"/>
            <p:nvPr/>
          </p:nvSpPr>
          <p:spPr>
            <a:xfrm>
              <a:off x="0" y="3195935"/>
              <a:ext cx="846707" cy="461665"/>
            </a:xfrm>
            <a:prstGeom prst="rect">
              <a:avLst/>
            </a:prstGeom>
            <a:solidFill>
              <a:srgbClr val="FF0000"/>
            </a:solidFill>
          </p:spPr>
          <p:txBody>
            <a:bodyPr wrap="none" rtlCol="0">
              <a:spAutoFit/>
            </a:bodyPr>
            <a:lstStyle/>
            <a:p>
              <a:r>
                <a:rPr lang="en-US" sz="2400" b="1" dirty="0" smtClean="0">
                  <a:solidFill>
                    <a:schemeClr val="bg1"/>
                  </a:solidFill>
                </a:rPr>
                <a:t>2.5M</a:t>
              </a:r>
              <a:endParaRPr lang="en-US" sz="2400" b="1" dirty="0">
                <a:solidFill>
                  <a:schemeClr val="bg1"/>
                </a:solidFill>
              </a:endParaRPr>
            </a:p>
          </p:txBody>
        </p:sp>
        <p:cxnSp>
          <p:nvCxnSpPr>
            <p:cNvPr id="30" name="Straight Arrow Connector 29"/>
            <p:cNvCxnSpPr/>
            <p:nvPr/>
          </p:nvCxnSpPr>
          <p:spPr>
            <a:xfrm rot="10800000">
              <a:off x="762000" y="3429000"/>
              <a:ext cx="685800" cy="1588"/>
            </a:xfrm>
            <a:prstGeom prst="straightConnector1">
              <a:avLst/>
            </a:prstGeom>
            <a:ln w="76200">
              <a:solidFill>
                <a:srgbClr val="FF0000"/>
              </a:solidFill>
              <a:prstDash val="sysDot"/>
              <a:headEnd type="none" w="lg" len="lg"/>
              <a:tailEnd type="triangle" w="med" len="med"/>
            </a:ln>
            <a:effectLst>
              <a:outerShdw dist="63500" dir="2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1000"/>
                                        <p:tgtEl>
                                          <p:spTgt spid="24">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10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Effect transition="in" filter="fade">
                                      <p:cBhvr>
                                        <p:cTn id="36" dur="1000"/>
                                        <p:tgtEl>
                                          <p:spTgt spid="43"/>
                                        </p:tgtEl>
                                      </p:cBhvr>
                                    </p:animEffect>
                                  </p:childTnLst>
                                </p:cTn>
                              </p:par>
                              <p:par>
                                <p:cTn id="37" presetID="10" presetClass="exit" presetSubtype="0" fill="hold" nodeType="withEffect">
                                  <p:stCondLst>
                                    <p:cond delay="0"/>
                                  </p:stCondLst>
                                  <p:childTnLst>
                                    <p:animEffect transition="out" filter="fade">
                                      <p:cBhvr>
                                        <p:cTn id="38" dur="1000"/>
                                        <p:tgtEl>
                                          <p:spTgt spid="35"/>
                                        </p:tgtEl>
                                      </p:cBhvr>
                                    </p:animEffect>
                                    <p:set>
                                      <p:cBhvr>
                                        <p:cTn id="39" dur="1" fill="hold">
                                          <p:stCondLst>
                                            <p:cond delay="999"/>
                                          </p:stCondLst>
                                        </p:cTn>
                                        <p:tgtEl>
                                          <p:spTgt spid="3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grpId="1" nodeType="clickEffect">
                                  <p:stCondLst>
                                    <p:cond delay="0"/>
                                  </p:stCondLst>
                                  <p:childTnLst>
                                    <p:animMotion origin="layout" path="M -3.88889E-6 -2.89547E-6 L -0.23576 -0.24977 " pathEditMode="relative" rAng="0" ptsTypes="AA">
                                      <p:cBhvr>
                                        <p:cTn id="43" dur="1000" fill="hold"/>
                                        <p:tgtEl>
                                          <p:spTgt spid="43"/>
                                        </p:tgtEl>
                                        <p:attrNameLst>
                                          <p:attrName>ppt_x</p:attrName>
                                          <p:attrName>ppt_y</p:attrName>
                                        </p:attrNameLst>
                                      </p:cBhvr>
                                      <p:rCtr x="-118" y="-125"/>
                                    </p:animMotion>
                                  </p:childTnLst>
                                </p:cTn>
                              </p:par>
                              <p:par>
                                <p:cTn id="44" presetID="8" presetClass="emph" presetSubtype="0" fill="hold" grpId="2" nodeType="withEffect">
                                  <p:stCondLst>
                                    <p:cond delay="0"/>
                                  </p:stCondLst>
                                  <p:childTnLst>
                                    <p:animRot by="720000">
                                      <p:cBhvr>
                                        <p:cTn id="45" dur="1000" fill="hold"/>
                                        <p:tgtEl>
                                          <p:spTgt spid="43"/>
                                        </p:tgtEl>
                                        <p:attrNameLst>
                                          <p:attrName>r</p:attrName>
                                        </p:attrNameLst>
                                      </p:cBhvr>
                                    </p:animRot>
                                  </p:childTnLst>
                                </p:cTn>
                              </p:par>
                              <p:par>
                                <p:cTn id="46" presetID="1" presetClass="emph" presetSubtype="2" fill="hold" nodeType="withEffect">
                                  <p:stCondLst>
                                    <p:cond delay="0"/>
                                  </p:stCondLst>
                                  <p:childTnLst>
                                    <p:animClr clrSpc="rgb">
                                      <p:cBhvr>
                                        <p:cTn id="47" dur="1000" fill="hold"/>
                                        <p:tgtEl>
                                          <p:spTgt spid="43"/>
                                        </p:tgtEl>
                                        <p:attrNameLst>
                                          <p:attrName>fillcolor</p:attrName>
                                        </p:attrNameLst>
                                      </p:cBhvr>
                                      <p:to>
                                        <a:srgbClr val="CCECFF"/>
                                      </p:to>
                                    </p:animClr>
                                    <p:set>
                                      <p:cBhvr>
                                        <p:cTn id="48" dur="1000" fill="hold"/>
                                        <p:tgtEl>
                                          <p:spTgt spid="43"/>
                                        </p:tgtEl>
                                        <p:attrNameLst>
                                          <p:attrName>fill.type</p:attrName>
                                        </p:attrNameLst>
                                      </p:cBhvr>
                                      <p:to>
                                        <p:strVal val="solid"/>
                                      </p:to>
                                    </p:set>
                                    <p:set>
                                      <p:cBhvr>
                                        <p:cTn id="49" dur="1000" fill="hold"/>
                                        <p:tgtEl>
                                          <p:spTgt spid="43"/>
                                        </p:tgtEl>
                                        <p:attrNameLst>
                                          <p:attrName>fill.on</p:attrName>
                                        </p:attrNameLst>
                                      </p:cBhvr>
                                      <p:to>
                                        <p:strVal val="true"/>
                                      </p:to>
                                    </p:set>
                                  </p:childTnLst>
                                </p:cTn>
                              </p:par>
                              <p:par>
                                <p:cTn id="50" presetID="10" presetClass="entr" presetSubtype="0" fill="hold" grpId="0" nodeType="withEffect">
                                  <p:stCondLst>
                                    <p:cond delay="5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childTnLst>
                                </p:cTn>
                              </p:par>
                              <p:par>
                                <p:cTn id="53" presetID="10" presetClass="exit" presetSubtype="0" fill="hold" grpId="3" nodeType="withEffect">
                                  <p:stCondLst>
                                    <p:cond delay="500"/>
                                  </p:stCondLst>
                                  <p:childTnLst>
                                    <p:animEffect transition="out" filter="fade">
                                      <p:cBhvr>
                                        <p:cTn id="54" dur="1000"/>
                                        <p:tgtEl>
                                          <p:spTgt spid="43"/>
                                        </p:tgtEl>
                                      </p:cBhvr>
                                    </p:animEffect>
                                    <p:set>
                                      <p:cBhvr>
                                        <p:cTn id="55" dur="1" fill="hold">
                                          <p:stCondLst>
                                            <p:cond delay="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p:bldP spid="51" grpId="0" animBg="1"/>
      <p:bldP spid="43" grpId="0" animBg="1"/>
      <p:bldP spid="43" grpId="1" animBg="1"/>
      <p:bldP spid="43" grpId="2" animBg="1"/>
      <p:bldP spid="43" grpId="3" animBg="1"/>
      <p:bldP spid="45"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838200"/>
            <a:ext cx="9144000" cy="6019800"/>
            <a:chOff x="0" y="838200"/>
            <a:chExt cx="9144000" cy="6019800"/>
          </a:xfrm>
        </p:grpSpPr>
        <p:grpSp>
          <p:nvGrpSpPr>
            <p:cNvPr id="37" name="Group 51"/>
            <p:cNvGrpSpPr/>
            <p:nvPr/>
          </p:nvGrpSpPr>
          <p:grpSpPr>
            <a:xfrm>
              <a:off x="0" y="838200"/>
              <a:ext cx="9144000" cy="6019800"/>
              <a:chOff x="0" y="838200"/>
              <a:chExt cx="9144000" cy="6019800"/>
            </a:xfrm>
          </p:grpSpPr>
          <p:grpSp>
            <p:nvGrpSpPr>
              <p:cNvPr id="57" name="Group 11"/>
              <p:cNvGrpSpPr/>
              <p:nvPr/>
            </p:nvGrpSpPr>
            <p:grpSpPr>
              <a:xfrm>
                <a:off x="0" y="838200"/>
                <a:ext cx="9144000" cy="6019800"/>
                <a:chOff x="0" y="1270000"/>
                <a:chExt cx="9144000" cy="5588000"/>
              </a:xfrm>
            </p:grpSpPr>
            <p:pic>
              <p:nvPicPr>
                <p:cNvPr id="74"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75" name="Rectangle 74"/>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Freeform 70"/>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grpSp>
          <p:nvGrpSpPr>
            <p:cNvPr id="38" name="Group 45"/>
            <p:cNvGrpSpPr/>
            <p:nvPr/>
          </p:nvGrpSpPr>
          <p:grpSpPr>
            <a:xfrm>
              <a:off x="914400" y="1828800"/>
              <a:ext cx="8153400" cy="1600200"/>
              <a:chOff x="914400" y="1828800"/>
              <a:chExt cx="8153400" cy="1600200"/>
            </a:xfrm>
          </p:grpSpPr>
          <p:sp>
            <p:nvSpPr>
              <p:cNvPr id="53" name="Rectangle 52"/>
              <p:cNvSpPr/>
              <p:nvPr/>
            </p:nvSpPr>
            <p:spPr>
              <a:xfrm>
                <a:off x="914400" y="1828800"/>
                <a:ext cx="8153400" cy="1600200"/>
              </a:xfrm>
              <a:prstGeom prst="rect">
                <a:avLst/>
              </a:prstGeom>
              <a:solidFill>
                <a:srgbClr val="FFFF00">
                  <a:alpha val="30000"/>
                </a:srgb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54" name="Rectangle 53"/>
              <p:cNvSpPr/>
              <p:nvPr/>
            </p:nvSpPr>
            <p:spPr>
              <a:xfrm rot="1836207">
                <a:off x="920948" y="2313718"/>
                <a:ext cx="2066778" cy="5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effectLst>
                      <a:outerShdw dist="38100" dir="10200000" algn="ctr" rotWithShape="0">
                        <a:schemeClr val="bg1"/>
                      </a:outerShdw>
                    </a:effectLst>
                    <a:latin typeface="Arial Black" pitchFamily="34" charset="0"/>
                  </a:rPr>
                  <a:t>STONE AGE</a:t>
                </a:r>
                <a:endParaRPr lang="en-US" sz="2000" b="1" dirty="0">
                  <a:solidFill>
                    <a:schemeClr val="bg1">
                      <a:lumMod val="50000"/>
                    </a:schemeClr>
                  </a:solidFill>
                  <a:effectLst>
                    <a:outerShdw dist="38100" dir="10200000" algn="ctr" rotWithShape="0">
                      <a:schemeClr val="bg1"/>
                    </a:outerShdw>
                  </a:effectLst>
                  <a:latin typeface="Arial Black" pitchFamily="34" charset="0"/>
                </a:endParaRPr>
              </a:p>
            </p:txBody>
          </p:sp>
        </p:grpSp>
        <p:sp>
          <p:nvSpPr>
            <p:cNvPr id="39" name="TextBox 3"/>
            <p:cNvSpPr txBox="1"/>
            <p:nvPr/>
          </p:nvSpPr>
          <p:spPr>
            <a:xfrm>
              <a:off x="5181601" y="4495800"/>
              <a:ext cx="3809999" cy="1692771"/>
            </a:xfrm>
            <a:prstGeom prst="rect">
              <a:avLst/>
            </a:prstGeom>
            <a:solidFill>
              <a:schemeClr val="bg1"/>
            </a:solidFill>
          </p:spPr>
          <p:txBody>
            <a:bodyPr wrap="square" rtlCol="0">
              <a:spAutoFit/>
            </a:bodyPr>
            <a:lstStyle/>
            <a:p>
              <a:pPr algn="ctr"/>
              <a:r>
                <a:rPr lang="en-US" sz="4000" b="1" u="sng" dirty="0" smtClean="0">
                  <a:solidFill>
                    <a:srgbClr val="FF0000"/>
                  </a:solidFill>
                  <a:effectLst>
                    <a:outerShdw dist="50800" dir="5400000" algn="ctr" rotWithShape="0">
                      <a:schemeClr val="tx1"/>
                    </a:outerShdw>
                  </a:effectLst>
                  <a:latin typeface="Tempus Sans ITC" pitchFamily="82" charset="0"/>
                </a:rPr>
                <a:t>this session</a:t>
              </a:r>
            </a:p>
            <a:p>
              <a:r>
                <a:rPr lang="en-US" sz="2800" b="1" dirty="0" smtClean="0">
                  <a:solidFill>
                    <a:srgbClr val="FF0000"/>
                  </a:solidFill>
                  <a:effectLst>
                    <a:outerShdw dist="50800" dir="5400000" algn="ctr" rotWithShape="0">
                      <a:schemeClr val="tx1"/>
                    </a:outerShdw>
                  </a:effectLst>
                  <a:latin typeface="Tempus Sans ITC" pitchFamily="82" charset="0"/>
                </a:rPr>
                <a:t>      SOUTH AFRICA</a:t>
              </a:r>
              <a:endParaRPr lang="en-US" sz="3600" b="1" dirty="0" smtClean="0">
                <a:solidFill>
                  <a:srgbClr val="FF0000"/>
                </a:solidFill>
                <a:effectLst>
                  <a:outerShdw dist="50800" dir="5400000" algn="ctr" rotWithShape="0">
                    <a:schemeClr val="tx1"/>
                  </a:outerShdw>
                </a:effectLst>
                <a:latin typeface="Tempus Sans ITC" pitchFamily="82" charset="0"/>
              </a:endParaRPr>
            </a:p>
            <a:p>
              <a:endParaRPr lang="en-US" sz="3600" b="1" dirty="0">
                <a:solidFill>
                  <a:srgbClr val="FF0000"/>
                </a:solidFill>
                <a:effectLst>
                  <a:outerShdw dist="50800" dir="5400000" algn="ctr" rotWithShape="0">
                    <a:schemeClr val="tx1"/>
                  </a:outerShdw>
                </a:effectLst>
                <a:latin typeface="Tempus Sans ITC" pitchFamily="82" charset="0"/>
              </a:endParaRPr>
            </a:p>
          </p:txBody>
        </p:sp>
        <p:sp>
          <p:nvSpPr>
            <p:cNvPr id="42" name="TextBox 41"/>
            <p:cNvSpPr txBox="1"/>
            <p:nvPr/>
          </p:nvSpPr>
          <p:spPr>
            <a:xfrm>
              <a:off x="5181601" y="5638800"/>
              <a:ext cx="3809999" cy="523220"/>
            </a:xfrm>
            <a:prstGeom prst="rect">
              <a:avLst/>
            </a:prstGeom>
            <a:solidFill>
              <a:schemeClr val="bg1"/>
            </a:solidFill>
          </p:spPr>
          <p:txBody>
            <a:bodyPr wrap="square" rtlCol="0">
              <a:spAutoFit/>
            </a:bodyPr>
            <a:lstStyle/>
            <a:p>
              <a:r>
                <a:rPr lang="en-US" sz="2800" b="1" dirty="0" smtClean="0">
                  <a:solidFill>
                    <a:srgbClr val="FF0000"/>
                  </a:solidFill>
                  <a:effectLst>
                    <a:outerShdw dist="50800" dir="5400000" algn="ctr" rotWithShape="0">
                      <a:schemeClr val="tx1"/>
                    </a:outerShdw>
                  </a:effectLst>
                  <a:latin typeface="Tempus Sans ITC" pitchFamily="82" charset="0"/>
                </a:rPr>
                <a:t>- Cradle of Humankind</a:t>
              </a:r>
            </a:p>
          </p:txBody>
        </p:sp>
        <p:sp>
          <p:nvSpPr>
            <p:cNvPr id="43" name="Oval 42"/>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5"/>
            <p:cNvGrpSpPr/>
            <p:nvPr/>
          </p:nvGrpSpPr>
          <p:grpSpPr>
            <a:xfrm>
              <a:off x="0" y="3644526"/>
              <a:ext cx="2438400" cy="855739"/>
              <a:chOff x="-2286000" y="1663326"/>
              <a:chExt cx="2438400" cy="855739"/>
            </a:xfrm>
          </p:grpSpPr>
          <p:cxnSp>
            <p:nvCxnSpPr>
              <p:cNvPr id="50" name="Straight Arrow Connector 49"/>
              <p:cNvCxnSpPr>
                <a:stCxn id="52" idx="0"/>
                <a:endCxn id="48" idx="3"/>
              </p:cNvCxnSpPr>
              <p:nvPr/>
            </p:nvCxnSpPr>
            <p:spPr>
              <a:xfrm flipV="1">
                <a:off x="-1066800" y="1663326"/>
                <a:ext cx="394074" cy="394074"/>
              </a:xfrm>
              <a:prstGeom prst="straightConnector1">
                <a:avLst/>
              </a:prstGeom>
              <a:ln w="25400">
                <a:solidFill>
                  <a:srgbClr val="FFFF00"/>
                </a:solidFill>
                <a:headEnd type="none" w="lg" len="lg"/>
                <a:tailEnd type="arrow" w="lg" len="lg"/>
              </a:ln>
              <a:effectLst>
                <a:outerShdw dist="63500" dir="2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286000" y="2057400"/>
                <a:ext cx="2438400" cy="461665"/>
              </a:xfrm>
              <a:prstGeom prst="rect">
                <a:avLst/>
              </a:prstGeom>
              <a:solidFill>
                <a:srgbClr val="FFFF00"/>
              </a:solidFill>
              <a:ln w="25400">
                <a:solidFill>
                  <a:schemeClr val="tx1"/>
                </a:solidFill>
              </a:ln>
            </p:spPr>
            <p:txBody>
              <a:bodyPr wrap="square" rtlCol="0">
                <a:spAutoFit/>
              </a:bodyPr>
              <a:lstStyle/>
              <a:p>
                <a:r>
                  <a:rPr lang="en-US" sz="2400" b="1" dirty="0" smtClean="0">
                    <a:latin typeface="Arial" pitchFamily="34" charset="0"/>
                    <a:cs typeface="Arial" pitchFamily="34" charset="0"/>
                  </a:rPr>
                  <a:t>2.5 million YBP</a:t>
                </a:r>
                <a:endParaRPr lang="en-US" sz="2400" b="1" dirty="0">
                  <a:latin typeface="Arial" pitchFamily="34" charset="0"/>
                  <a:cs typeface="Arial" pitchFamily="34" charset="0"/>
                </a:endParaRPr>
              </a:p>
            </p:txBody>
          </p:sp>
        </p:grpSp>
        <p:sp>
          <p:nvSpPr>
            <p:cNvPr id="47" name="TextBox 8"/>
            <p:cNvSpPr txBox="1"/>
            <p:nvPr/>
          </p:nvSpPr>
          <p:spPr>
            <a:xfrm>
              <a:off x="228601" y="4495801"/>
              <a:ext cx="4114800" cy="457200"/>
            </a:xfrm>
            <a:prstGeom prst="rect">
              <a:avLst/>
            </a:prstGeom>
            <a:solidFill>
              <a:srgbClr val="FFFF00"/>
            </a:solidFill>
            <a:ln w="25400">
              <a:solidFill>
                <a:schemeClr val="tx1"/>
              </a:solidFill>
            </a:ln>
          </p:spPr>
          <p:txBody>
            <a:bodyPr wrap="square" rtlCol="0">
              <a:spAutoFit/>
            </a:bodyPr>
            <a:lstStyle/>
            <a:p>
              <a:r>
                <a:rPr lang="en-US" sz="2400" b="1" dirty="0" smtClean="0">
                  <a:latin typeface="Arial" pitchFamily="34" charset="0"/>
                  <a:cs typeface="Arial" pitchFamily="34" charset="0"/>
                </a:rPr>
                <a:t>Australopithecus </a:t>
              </a:r>
              <a:r>
                <a:rPr lang="en-US" sz="2400" b="1" dirty="0" err="1" smtClean="0">
                  <a:latin typeface="Arial" pitchFamily="34" charset="0"/>
                  <a:cs typeface="Arial" pitchFamily="34" charset="0"/>
                </a:rPr>
                <a:t>africanus</a:t>
              </a:r>
              <a:endParaRPr lang="en-US" sz="2400" b="1" dirty="0">
                <a:latin typeface="Arial" pitchFamily="34" charset="0"/>
                <a:cs typeface="Arial" pitchFamily="34" charset="0"/>
              </a:endParaRPr>
            </a:p>
          </p:txBody>
        </p:sp>
        <p:sp>
          <p:nvSpPr>
            <p:cNvPr id="48" name="Oval 47"/>
            <p:cNvSpPr/>
            <p:nvPr/>
          </p:nvSpPr>
          <p:spPr>
            <a:xfrm>
              <a:off x="1524000" y="31242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400800" y="30480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world.bmp"/>
          <p:cNvPicPr>
            <a:picLocks/>
          </p:cNvPicPr>
          <p:nvPr/>
        </p:nvPicPr>
        <p:blipFill>
          <a:blip r:embed="rId3" cstate="print"/>
          <a:stretch>
            <a:fillRect/>
          </a:stretch>
        </p:blipFill>
        <p:spPr>
          <a:xfrm>
            <a:off x="1" y="1219200"/>
            <a:ext cx="9143999" cy="5638800"/>
          </a:xfrm>
          <a:prstGeom prst="rect">
            <a:avLst/>
          </a:prstGeom>
        </p:spPr>
      </p:pic>
      <p:sp>
        <p:nvSpPr>
          <p:cNvPr id="27" name="Rectangle 26"/>
          <p:cNvSpPr/>
          <p:nvPr/>
        </p:nvSpPr>
        <p:spPr>
          <a:xfrm>
            <a:off x="4953000" y="4191000"/>
            <a:ext cx="457200" cy="457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a:off x="5410200" y="4114800"/>
            <a:ext cx="2971800" cy="609600"/>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empus Sans ITC" pitchFamily="82" charset="0"/>
              </a:rPr>
              <a:t>TANZANIA</a:t>
            </a:r>
            <a:endParaRPr lang="en-US" sz="2800" b="1" dirty="0">
              <a:solidFill>
                <a:schemeClr val="tx1"/>
              </a:solidFill>
              <a:latin typeface="Tempus Sans ITC" pitchFamily="82" charset="0"/>
            </a:endParaRPr>
          </a:p>
        </p:txBody>
      </p:sp>
      <p:sp>
        <p:nvSpPr>
          <p:cNvPr id="29" name="Oval 28"/>
          <p:cNvSpPr/>
          <p:nvPr/>
        </p:nvSpPr>
        <p:spPr>
          <a:xfrm>
            <a:off x="5181600" y="4876800"/>
            <a:ext cx="3886200" cy="685800"/>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empus Sans ITC" pitchFamily="82" charset="0"/>
              </a:rPr>
              <a:t>SOUTH AFRICA</a:t>
            </a:r>
            <a:endParaRPr lang="en-US" sz="2800" b="1" dirty="0">
              <a:solidFill>
                <a:schemeClr val="tx1"/>
              </a:solidFill>
              <a:latin typeface="Tempus Sans ITC" pitchFamily="82" charset="0"/>
            </a:endParaRPr>
          </a:p>
        </p:txBody>
      </p:sp>
      <p:sp>
        <p:nvSpPr>
          <p:cNvPr id="30" name="TextBox 29"/>
          <p:cNvSpPr txBox="1"/>
          <p:nvPr/>
        </p:nvSpPr>
        <p:spPr>
          <a:xfrm>
            <a:off x="0" y="710625"/>
            <a:ext cx="9144000" cy="646331"/>
          </a:xfrm>
          <a:prstGeom prst="rect">
            <a:avLst/>
          </a:prstGeom>
          <a:solidFill>
            <a:schemeClr val="accent1">
              <a:lumMod val="20000"/>
              <a:lumOff val="80000"/>
              <a:alpha val="7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cs typeface="Arial" pitchFamily="34" charset="0"/>
              </a:rPr>
              <a:t>How did pre-humans get to South Africa?</a:t>
            </a:r>
          </a:p>
        </p:txBody>
      </p:sp>
      <p:sp>
        <p:nvSpPr>
          <p:cNvPr id="31" name="TextBox 30"/>
          <p:cNvSpPr txBox="1"/>
          <p:nvPr/>
        </p:nvSpPr>
        <p:spPr>
          <a:xfrm>
            <a:off x="0" y="1334869"/>
            <a:ext cx="3886200" cy="646331"/>
          </a:xfrm>
          <a:prstGeom prst="rect">
            <a:avLst/>
          </a:prstGeom>
          <a:solidFill>
            <a:schemeClr val="accent1">
              <a:lumMod val="20000"/>
              <a:lumOff val="80000"/>
              <a:alpha val="70000"/>
            </a:schemeClr>
          </a:solidFill>
        </p:spPr>
        <p:txBody>
          <a:bodyPr wrap="square" rtlCol="0">
            <a:spAutoFit/>
          </a:bodyPr>
          <a:lstStyle/>
          <a:p>
            <a:r>
              <a:rPr lang="en-US" sz="3600" b="1" dirty="0" smtClean="0">
                <a:cs typeface="Arial" pitchFamily="34" charset="0"/>
              </a:rPr>
              <a:t>  - follow rivers?</a:t>
            </a:r>
          </a:p>
        </p:txBody>
      </p:sp>
      <p:sp>
        <p:nvSpPr>
          <p:cNvPr id="32" name="TextBox 31"/>
          <p:cNvSpPr txBox="1"/>
          <p:nvPr/>
        </p:nvSpPr>
        <p:spPr>
          <a:xfrm>
            <a:off x="0" y="1984248"/>
            <a:ext cx="3886200" cy="646331"/>
          </a:xfrm>
          <a:prstGeom prst="rect">
            <a:avLst/>
          </a:prstGeom>
          <a:solidFill>
            <a:schemeClr val="accent1">
              <a:lumMod val="20000"/>
              <a:lumOff val="80000"/>
              <a:alpha val="70000"/>
            </a:schemeClr>
          </a:solidFill>
        </p:spPr>
        <p:txBody>
          <a:bodyPr wrap="square" rtlCol="0">
            <a:spAutoFit/>
          </a:bodyPr>
          <a:lstStyle/>
          <a:p>
            <a:r>
              <a:rPr lang="en-US" sz="3600" b="1" dirty="0" smtClean="0">
                <a:cs typeface="Arial" pitchFamily="34" charset="0"/>
              </a:rPr>
              <a:t>  - along the coast?</a:t>
            </a:r>
          </a:p>
        </p:txBody>
      </p:sp>
      <p:sp>
        <p:nvSpPr>
          <p:cNvPr id="33" name="TextBox 32"/>
          <p:cNvSpPr txBox="1"/>
          <p:nvPr/>
        </p:nvSpPr>
        <p:spPr>
          <a:xfrm>
            <a:off x="0" y="2633472"/>
            <a:ext cx="3886200" cy="646331"/>
          </a:xfrm>
          <a:prstGeom prst="rect">
            <a:avLst/>
          </a:prstGeom>
          <a:solidFill>
            <a:schemeClr val="accent1">
              <a:lumMod val="20000"/>
              <a:lumOff val="80000"/>
              <a:alpha val="70000"/>
            </a:schemeClr>
          </a:solidFill>
        </p:spPr>
        <p:txBody>
          <a:bodyPr wrap="square" rtlCol="0">
            <a:spAutoFit/>
          </a:bodyPr>
          <a:lstStyle/>
          <a:p>
            <a:r>
              <a:rPr lang="en-US" sz="3600" b="1" dirty="0" smtClean="0">
                <a:cs typeface="Arial" pitchFamily="34" charset="0"/>
              </a:rPr>
              <a:t>  - across hilltops? </a:t>
            </a:r>
          </a:p>
        </p:txBody>
      </p:sp>
      <p:sp useBgFill="1">
        <p:nvSpPr>
          <p:cNvPr id="35" name="TextBox 34"/>
          <p:cNvSpPr txBox="1"/>
          <p:nvPr/>
        </p:nvSpPr>
        <p:spPr>
          <a:xfrm>
            <a:off x="0" y="0"/>
            <a:ext cx="9144000" cy="830997"/>
          </a:xfrm>
          <a:prstGeom prst="rect">
            <a:avLst/>
          </a:prstGeom>
        </p:spPr>
        <p:txBody>
          <a:bodyPr wrap="square" rtlCol="0">
            <a:spAutoFit/>
          </a:bodyPr>
          <a:lstStyle/>
          <a:p>
            <a:pPr algn="ctr"/>
            <a:r>
              <a:rPr lang="en-US" sz="4800" b="1" dirty="0" smtClean="0">
                <a:effectLst>
                  <a:outerShdw dist="38100" dir="5400000" algn="ctr" rotWithShape="0">
                    <a:srgbClr val="FF0000"/>
                  </a:outerShdw>
                </a:effectLst>
                <a:latin typeface="Tempus Sans ITC" pitchFamily="82" charset="0"/>
              </a:rPr>
              <a:t>South Africa!</a:t>
            </a:r>
            <a:endParaRPr lang="en-US" sz="4800" b="1" dirty="0">
              <a:effectLst>
                <a:outerShdw dist="38100" dir="5400000" algn="ctr" rotWithShape="0">
                  <a:srgbClr val="FF0000"/>
                </a:outerShdw>
              </a:effectLst>
              <a:latin typeface="Tempus Sans ITC" pitchFamily="82" charset="0"/>
            </a:endParaRPr>
          </a:p>
        </p:txBody>
      </p:sp>
      <p:sp>
        <p:nvSpPr>
          <p:cNvPr id="72" name="Rectangle 71"/>
          <p:cNvSpPr/>
          <p:nvPr/>
        </p:nvSpPr>
        <p:spPr>
          <a:xfrm>
            <a:off x="3733800" y="3276600"/>
            <a:ext cx="1981200" cy="2209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xit" presetSubtype="0" fill="hold" nodeType="withEffect">
                                  <p:stCondLst>
                                    <p:cond delay="0"/>
                                  </p:stCondLst>
                                  <p:childTnLst>
                                    <p:animEffect transition="out" filter="fade">
                                      <p:cBhvr>
                                        <p:cTn id="9" dur="1000"/>
                                        <p:tgtEl>
                                          <p:spTgt spid="34"/>
                                        </p:tgtEl>
                                      </p:cBhvr>
                                    </p:animEffect>
                                    <p:set>
                                      <p:cBhvr>
                                        <p:cTn id="10" dur="1" fill="hold">
                                          <p:stCondLst>
                                            <p:cond delay="999"/>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10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3.33333E-6 5.78035E-7 L -0.025 0.12208 " pathEditMode="relative" rAng="0" ptsTypes="AA">
                                      <p:cBhvr>
                                        <p:cTn id="23" dur="1000" fill="hold"/>
                                        <p:tgtEl>
                                          <p:spTgt spid="27"/>
                                        </p:tgtEl>
                                        <p:attrNameLst>
                                          <p:attrName>ppt_x</p:attrName>
                                          <p:attrName>ppt_y</p:attrName>
                                        </p:attrNameLst>
                                      </p:cBhvr>
                                      <p:rCtr x="-13" y="61"/>
                                    </p:animMotion>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1000"/>
                                        <p:tgtEl>
                                          <p:spTgt spid="29"/>
                                        </p:tgtEl>
                                      </p:cBhvr>
                                    </p:animEffect>
                                  </p:childTnLst>
                                </p:cTn>
                              </p:par>
                              <p:par>
                                <p:cTn id="28" presetID="10" presetClass="exit" presetSubtype="0" fill="hold" grpId="1" nodeType="withEffect">
                                  <p:stCondLst>
                                    <p:cond delay="0"/>
                                  </p:stCondLst>
                                  <p:childTnLst>
                                    <p:animEffect transition="out" filter="fade">
                                      <p:cBhvr>
                                        <p:cTn id="29" dur="1000"/>
                                        <p:tgtEl>
                                          <p:spTgt spid="28"/>
                                        </p:tgtEl>
                                      </p:cBhvr>
                                    </p:animEffect>
                                    <p:set>
                                      <p:cBhvr>
                                        <p:cTn id="30" dur="1" fill="hold">
                                          <p:stCondLst>
                                            <p:cond delay="999"/>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10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1000"/>
                                        <p:tgtEl>
                                          <p:spTgt spid="31"/>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1000"/>
                                        <p:tgtEl>
                                          <p:spTgt spid="32"/>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1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29"/>
                                        </p:tgtEl>
                                      </p:cBhvr>
                                    </p:animEffect>
                                    <p:set>
                                      <p:cBhvr>
                                        <p:cTn id="53" dur="1" fill="hold">
                                          <p:stCondLst>
                                            <p:cond delay="999"/>
                                          </p:stCondLst>
                                        </p:cTn>
                                        <p:tgtEl>
                                          <p:spTgt spid="29"/>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32"/>
                                        </p:tgtEl>
                                      </p:cBhvr>
                                    </p:animEffect>
                                    <p:set>
                                      <p:cBhvr>
                                        <p:cTn id="59" dur="1" fill="hold">
                                          <p:stCondLst>
                                            <p:cond delay="999"/>
                                          </p:stCondLst>
                                        </p:cTn>
                                        <p:tgtEl>
                                          <p:spTgt spid="3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33"/>
                                        </p:tgtEl>
                                      </p:cBhvr>
                                    </p:animEffect>
                                    <p:set>
                                      <p:cBhvr>
                                        <p:cTn id="62" dur="1" fill="hold">
                                          <p:stCondLst>
                                            <p:cond delay="999"/>
                                          </p:stCondLst>
                                        </p:cTn>
                                        <p:tgtEl>
                                          <p:spTgt spid="33"/>
                                        </p:tgtEl>
                                        <p:attrNameLst>
                                          <p:attrName>style.visibility</p:attrName>
                                        </p:attrNameLst>
                                      </p:cBhvr>
                                      <p:to>
                                        <p:strVal val="hidden"/>
                                      </p:to>
                                    </p:set>
                                  </p:childTnLst>
                                </p:cTn>
                              </p:par>
                            </p:childTnLst>
                          </p:cTn>
                        </p:par>
                        <p:par>
                          <p:cTn id="63" fill="hold">
                            <p:stCondLst>
                              <p:cond delay="1000"/>
                            </p:stCondLst>
                            <p:childTnLst>
                              <p:par>
                                <p:cTn id="64" presetID="22" presetClass="entr" presetSubtype="1" fill="hold" grpId="0" nodeType="after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wipe(up)">
                                      <p:cBhvr>
                                        <p:cTn id="66"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8" grpId="0" animBg="1"/>
      <p:bldP spid="28" grpId="1" animBg="1"/>
      <p:bldP spid="29" grpId="0" animBg="1"/>
      <p:bldP spid="29" grpId="1" animBg="1"/>
      <p:bldP spid="30" grpId="0" animBg="1"/>
      <p:bldP spid="31" grpId="0" animBg="1"/>
      <p:bldP spid="32" grpId="0" animBg="1"/>
      <p:bldP spid="32" grpId="1" animBg="1"/>
      <p:bldP spid="33" grpId="0" animBg="1"/>
      <p:bldP spid="33" grpId="1" animBg="1"/>
      <p:bldP spid="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p:nvSpPr>
          <p:cNvPr id="7" name="Rectangle 6"/>
          <p:cNvSpPr/>
          <p:nvPr/>
        </p:nvSpPr>
        <p:spPr>
          <a:xfrm>
            <a:off x="3733800" y="3276600"/>
            <a:ext cx="1981200" cy="2209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320887" y="2049137"/>
            <a:ext cx="5016347" cy="4808863"/>
            <a:chOff x="2320887" y="2049137"/>
            <a:chExt cx="5016347" cy="4808863"/>
          </a:xfrm>
        </p:grpSpPr>
        <p:grpSp>
          <p:nvGrpSpPr>
            <p:cNvPr id="28" name="Group 1"/>
            <p:cNvGrpSpPr/>
            <p:nvPr/>
          </p:nvGrpSpPr>
          <p:grpSpPr>
            <a:xfrm>
              <a:off x="2365771" y="2057399"/>
              <a:ext cx="4949429" cy="4800601"/>
              <a:chOff x="2365771" y="2057399"/>
              <a:chExt cx="4949429" cy="4800601"/>
            </a:xfrm>
          </p:grpSpPr>
          <p:pic>
            <p:nvPicPr>
              <p:cNvPr id="31" name="Picture 2" descr="labeled outline map African Rivers"/>
              <p:cNvPicPr>
                <a:picLocks noChangeAspect="1" noChangeArrowheads="1"/>
              </p:cNvPicPr>
              <p:nvPr/>
            </p:nvPicPr>
            <p:blipFill>
              <a:blip r:embed="rId3"/>
              <a:srcRect l="1494" t="14517" r="1471"/>
              <a:stretch>
                <a:fillRect/>
              </a:stretch>
            </p:blipFill>
            <p:spPr bwMode="auto">
              <a:xfrm>
                <a:off x="2365771" y="2057399"/>
                <a:ext cx="4949429" cy="4800601"/>
              </a:xfrm>
              <a:prstGeom prst="rect">
                <a:avLst/>
              </a:prstGeom>
              <a:noFill/>
              <a:ln w="25400">
                <a:solidFill>
                  <a:schemeClr val="tx1"/>
                </a:solidFill>
              </a:ln>
            </p:spPr>
          </p:pic>
          <p:sp>
            <p:nvSpPr>
              <p:cNvPr id="32" name="TextBox 31"/>
              <p:cNvSpPr txBox="1"/>
              <p:nvPr/>
            </p:nvSpPr>
            <p:spPr>
              <a:xfrm>
                <a:off x="2514600" y="4953000"/>
                <a:ext cx="1803443" cy="830997"/>
              </a:xfrm>
              <a:prstGeom prst="rect">
                <a:avLst/>
              </a:prstGeom>
              <a:solidFill>
                <a:schemeClr val="bg1"/>
              </a:solidFill>
            </p:spPr>
            <p:txBody>
              <a:bodyPr wrap="none" rtlCol="0">
                <a:spAutoFit/>
              </a:bodyPr>
              <a:lstStyle/>
              <a:p>
                <a:pPr algn="ctr"/>
                <a:r>
                  <a:rPr lang="en-US" sz="2400" b="1" dirty="0" smtClean="0"/>
                  <a:t>Major Rivers</a:t>
                </a:r>
              </a:p>
              <a:p>
                <a:pPr algn="ctr"/>
                <a:r>
                  <a:rPr lang="en-US" sz="2400" b="1" dirty="0" smtClean="0"/>
                  <a:t>in Africa</a:t>
                </a:r>
                <a:endParaRPr lang="en-US" sz="2400" b="1" dirty="0"/>
              </a:p>
            </p:txBody>
          </p:sp>
        </p:grpSp>
        <p:sp>
          <p:nvSpPr>
            <p:cNvPr id="29" name="Freeform 28"/>
            <p:cNvSpPr/>
            <p:nvPr/>
          </p:nvSpPr>
          <p:spPr>
            <a:xfrm>
              <a:off x="2320887" y="2049137"/>
              <a:ext cx="4994313" cy="4807027"/>
            </a:xfrm>
            <a:custGeom>
              <a:avLst/>
              <a:gdLst>
                <a:gd name="connsiteX0" fmla="*/ 345195 w 4994313"/>
                <a:gd name="connsiteY0" fmla="*/ 0 h 4807027"/>
                <a:gd name="connsiteX1" fmla="*/ 235026 w 4994313"/>
                <a:gd name="connsiteY1" fmla="*/ 154236 h 4807027"/>
                <a:gd name="connsiteX2" fmla="*/ 224009 w 4994313"/>
                <a:gd name="connsiteY2" fmla="*/ 319490 h 4807027"/>
                <a:gd name="connsiteX3" fmla="*/ 124858 w 4994313"/>
                <a:gd name="connsiteY3" fmla="*/ 385591 h 4807027"/>
                <a:gd name="connsiteX4" fmla="*/ 102824 w 4994313"/>
                <a:gd name="connsiteY4" fmla="*/ 561861 h 4807027"/>
                <a:gd name="connsiteX5" fmla="*/ 113841 w 4994313"/>
                <a:gd name="connsiteY5" fmla="*/ 694063 h 4807027"/>
                <a:gd name="connsiteX6" fmla="*/ 124858 w 4994313"/>
                <a:gd name="connsiteY6" fmla="*/ 782198 h 4807027"/>
                <a:gd name="connsiteX7" fmla="*/ 102824 w 4994313"/>
                <a:gd name="connsiteY7" fmla="*/ 903383 h 4807027"/>
                <a:gd name="connsiteX8" fmla="*/ 102824 w 4994313"/>
                <a:gd name="connsiteY8" fmla="*/ 1002535 h 4807027"/>
                <a:gd name="connsiteX9" fmla="*/ 14689 w 4994313"/>
                <a:gd name="connsiteY9" fmla="*/ 1090670 h 4807027"/>
                <a:gd name="connsiteX10" fmla="*/ 190959 w 4994313"/>
                <a:gd name="connsiteY10" fmla="*/ 1399143 h 4807027"/>
                <a:gd name="connsiteX11" fmla="*/ 334178 w 4994313"/>
                <a:gd name="connsiteY11" fmla="*/ 1553379 h 4807027"/>
                <a:gd name="connsiteX12" fmla="*/ 499431 w 4994313"/>
                <a:gd name="connsiteY12" fmla="*/ 1718632 h 4807027"/>
                <a:gd name="connsiteX13" fmla="*/ 697735 w 4994313"/>
                <a:gd name="connsiteY13" fmla="*/ 1828800 h 4807027"/>
                <a:gd name="connsiteX14" fmla="*/ 862988 w 4994313"/>
                <a:gd name="connsiteY14" fmla="*/ 1817783 h 4807027"/>
                <a:gd name="connsiteX15" fmla="*/ 1006207 w 4994313"/>
                <a:gd name="connsiteY15" fmla="*/ 1784733 h 4807027"/>
                <a:gd name="connsiteX16" fmla="*/ 1292646 w 4994313"/>
                <a:gd name="connsiteY16" fmla="*/ 1751682 h 4807027"/>
                <a:gd name="connsiteX17" fmla="*/ 1546033 w 4994313"/>
                <a:gd name="connsiteY17" fmla="*/ 1685581 h 4807027"/>
                <a:gd name="connsiteX18" fmla="*/ 1700270 w 4994313"/>
                <a:gd name="connsiteY18" fmla="*/ 1806767 h 4807027"/>
                <a:gd name="connsiteX19" fmla="*/ 1876540 w 4994313"/>
                <a:gd name="connsiteY19" fmla="*/ 1861851 h 4807027"/>
                <a:gd name="connsiteX20" fmla="*/ 1997725 w 4994313"/>
                <a:gd name="connsiteY20" fmla="*/ 1905918 h 4807027"/>
                <a:gd name="connsiteX21" fmla="*/ 2063826 w 4994313"/>
                <a:gd name="connsiteY21" fmla="*/ 1927952 h 4807027"/>
                <a:gd name="connsiteX22" fmla="*/ 1997725 w 4994313"/>
                <a:gd name="connsiteY22" fmla="*/ 2126256 h 4807027"/>
                <a:gd name="connsiteX23" fmla="*/ 2052809 w 4994313"/>
                <a:gd name="connsiteY23" fmla="*/ 2269475 h 4807027"/>
                <a:gd name="connsiteX24" fmla="*/ 2140944 w 4994313"/>
                <a:gd name="connsiteY24" fmla="*/ 2467779 h 4807027"/>
                <a:gd name="connsiteX25" fmla="*/ 2295180 w 4994313"/>
                <a:gd name="connsiteY25" fmla="*/ 2677099 h 4807027"/>
                <a:gd name="connsiteX26" fmla="*/ 2284164 w 4994313"/>
                <a:gd name="connsiteY26" fmla="*/ 2820318 h 4807027"/>
                <a:gd name="connsiteX27" fmla="*/ 2361282 w 4994313"/>
                <a:gd name="connsiteY27" fmla="*/ 2941504 h 4807027"/>
                <a:gd name="connsiteX28" fmla="*/ 2361282 w 4994313"/>
                <a:gd name="connsiteY28" fmla="*/ 3062690 h 4807027"/>
                <a:gd name="connsiteX29" fmla="*/ 2251113 w 4994313"/>
                <a:gd name="connsiteY29" fmla="*/ 3294044 h 4807027"/>
                <a:gd name="connsiteX30" fmla="*/ 2229079 w 4994313"/>
                <a:gd name="connsiteY30" fmla="*/ 3393196 h 4807027"/>
                <a:gd name="connsiteX31" fmla="*/ 2306197 w 4994313"/>
                <a:gd name="connsiteY31" fmla="*/ 3547432 h 4807027"/>
                <a:gd name="connsiteX32" fmla="*/ 2394332 w 4994313"/>
                <a:gd name="connsiteY32" fmla="*/ 3833870 h 4807027"/>
                <a:gd name="connsiteX33" fmla="*/ 2515518 w 4994313"/>
                <a:gd name="connsiteY33" fmla="*/ 4175393 h 4807027"/>
                <a:gd name="connsiteX34" fmla="*/ 2625686 w 4994313"/>
                <a:gd name="connsiteY34" fmla="*/ 4395730 h 4807027"/>
                <a:gd name="connsiteX35" fmla="*/ 2713821 w 4994313"/>
                <a:gd name="connsiteY35" fmla="*/ 4560983 h 4807027"/>
                <a:gd name="connsiteX36" fmla="*/ 2724838 w 4994313"/>
                <a:gd name="connsiteY36" fmla="*/ 4627085 h 4807027"/>
                <a:gd name="connsiteX37" fmla="*/ 2746872 w 4994313"/>
                <a:gd name="connsiteY37" fmla="*/ 4715220 h 4807027"/>
                <a:gd name="connsiteX38" fmla="*/ 2912125 w 4994313"/>
                <a:gd name="connsiteY38" fmla="*/ 4803355 h 4807027"/>
                <a:gd name="connsiteX39" fmla="*/ 3077378 w 4994313"/>
                <a:gd name="connsiteY39" fmla="*/ 4737253 h 4807027"/>
                <a:gd name="connsiteX40" fmla="*/ 3407884 w 4994313"/>
                <a:gd name="connsiteY40" fmla="*/ 4649118 h 4807027"/>
                <a:gd name="connsiteX41" fmla="*/ 3595171 w 4994313"/>
                <a:gd name="connsiteY41" fmla="*/ 4494882 h 4807027"/>
                <a:gd name="connsiteX42" fmla="*/ 3749407 w 4994313"/>
                <a:gd name="connsiteY42" fmla="*/ 4318612 h 4807027"/>
                <a:gd name="connsiteX43" fmla="*/ 3815508 w 4994313"/>
                <a:gd name="connsiteY43" fmla="*/ 4021157 h 4807027"/>
                <a:gd name="connsiteX44" fmla="*/ 3969744 w 4994313"/>
                <a:gd name="connsiteY44" fmla="*/ 3866921 h 4807027"/>
                <a:gd name="connsiteX45" fmla="*/ 3958727 w 4994313"/>
                <a:gd name="connsiteY45" fmla="*/ 3679634 h 4807027"/>
                <a:gd name="connsiteX46" fmla="*/ 3958727 w 4994313"/>
                <a:gd name="connsiteY46" fmla="*/ 3547432 h 4807027"/>
                <a:gd name="connsiteX47" fmla="*/ 4068896 w 4994313"/>
                <a:gd name="connsiteY47" fmla="*/ 3437263 h 4807027"/>
                <a:gd name="connsiteX48" fmla="*/ 4212115 w 4994313"/>
                <a:gd name="connsiteY48" fmla="*/ 3316077 h 4807027"/>
                <a:gd name="connsiteX49" fmla="*/ 4289233 w 4994313"/>
                <a:gd name="connsiteY49" fmla="*/ 3249976 h 4807027"/>
                <a:gd name="connsiteX50" fmla="*/ 4344318 w 4994313"/>
                <a:gd name="connsiteY50" fmla="*/ 3106757 h 4807027"/>
                <a:gd name="connsiteX51" fmla="*/ 4289233 w 4994313"/>
                <a:gd name="connsiteY51" fmla="*/ 2952521 h 4807027"/>
                <a:gd name="connsiteX52" fmla="*/ 4300250 w 4994313"/>
                <a:gd name="connsiteY52" fmla="*/ 2798285 h 4807027"/>
                <a:gd name="connsiteX53" fmla="*/ 4223132 w 4994313"/>
                <a:gd name="connsiteY53" fmla="*/ 2688116 h 4807027"/>
                <a:gd name="connsiteX54" fmla="*/ 4223132 w 4994313"/>
                <a:gd name="connsiteY54" fmla="*/ 2445745 h 4807027"/>
                <a:gd name="connsiteX55" fmla="*/ 4377368 w 4994313"/>
                <a:gd name="connsiteY55" fmla="*/ 2060155 h 4807027"/>
                <a:gd name="connsiteX56" fmla="*/ 4575672 w 4994313"/>
                <a:gd name="connsiteY56" fmla="*/ 1916935 h 4807027"/>
                <a:gd name="connsiteX57" fmla="*/ 4751942 w 4994313"/>
                <a:gd name="connsiteY57" fmla="*/ 1740665 h 4807027"/>
                <a:gd name="connsiteX58" fmla="*/ 4873127 w 4994313"/>
                <a:gd name="connsiteY58" fmla="*/ 1619480 h 4807027"/>
                <a:gd name="connsiteX59" fmla="*/ 4950246 w 4994313"/>
                <a:gd name="connsiteY59" fmla="*/ 1421176 h 4807027"/>
                <a:gd name="connsiteX60" fmla="*/ 4994313 w 4994313"/>
                <a:gd name="connsiteY60" fmla="*/ 1399143 h 480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994313" h="4807027">
                  <a:moveTo>
                    <a:pt x="345195" y="0"/>
                  </a:moveTo>
                  <a:cubicBezTo>
                    <a:pt x="300209" y="50494"/>
                    <a:pt x="255224" y="100988"/>
                    <a:pt x="235026" y="154236"/>
                  </a:cubicBezTo>
                  <a:cubicBezTo>
                    <a:pt x="214828" y="207484"/>
                    <a:pt x="242370" y="280931"/>
                    <a:pt x="224009" y="319490"/>
                  </a:cubicBezTo>
                  <a:cubicBezTo>
                    <a:pt x="205648" y="358049"/>
                    <a:pt x="145056" y="345196"/>
                    <a:pt x="124858" y="385591"/>
                  </a:cubicBezTo>
                  <a:cubicBezTo>
                    <a:pt x="104661" y="425986"/>
                    <a:pt x="104660" y="510449"/>
                    <a:pt x="102824" y="561861"/>
                  </a:cubicBezTo>
                  <a:cubicBezTo>
                    <a:pt x="100988" y="613273"/>
                    <a:pt x="110169" y="657340"/>
                    <a:pt x="113841" y="694063"/>
                  </a:cubicBezTo>
                  <a:cubicBezTo>
                    <a:pt x="117513" y="730786"/>
                    <a:pt x="126694" y="747311"/>
                    <a:pt x="124858" y="782198"/>
                  </a:cubicBezTo>
                  <a:cubicBezTo>
                    <a:pt x="123022" y="817085"/>
                    <a:pt x="106496" y="866660"/>
                    <a:pt x="102824" y="903383"/>
                  </a:cubicBezTo>
                  <a:cubicBezTo>
                    <a:pt x="99152" y="940106"/>
                    <a:pt x="117513" y="971321"/>
                    <a:pt x="102824" y="1002535"/>
                  </a:cubicBezTo>
                  <a:cubicBezTo>
                    <a:pt x="88135" y="1033749"/>
                    <a:pt x="0" y="1024569"/>
                    <a:pt x="14689" y="1090670"/>
                  </a:cubicBezTo>
                  <a:cubicBezTo>
                    <a:pt x="29378" y="1156771"/>
                    <a:pt x="137711" y="1322025"/>
                    <a:pt x="190959" y="1399143"/>
                  </a:cubicBezTo>
                  <a:cubicBezTo>
                    <a:pt x="244207" y="1476261"/>
                    <a:pt x="282766" y="1500131"/>
                    <a:pt x="334178" y="1553379"/>
                  </a:cubicBezTo>
                  <a:cubicBezTo>
                    <a:pt x="385590" y="1606627"/>
                    <a:pt x="438838" y="1672728"/>
                    <a:pt x="499431" y="1718632"/>
                  </a:cubicBezTo>
                  <a:cubicBezTo>
                    <a:pt x="560024" y="1764536"/>
                    <a:pt x="637142" y="1812275"/>
                    <a:pt x="697735" y="1828800"/>
                  </a:cubicBezTo>
                  <a:cubicBezTo>
                    <a:pt x="758328" y="1845325"/>
                    <a:pt x="811576" y="1825128"/>
                    <a:pt x="862988" y="1817783"/>
                  </a:cubicBezTo>
                  <a:cubicBezTo>
                    <a:pt x="914400" y="1810439"/>
                    <a:pt x="934597" y="1795750"/>
                    <a:pt x="1006207" y="1784733"/>
                  </a:cubicBezTo>
                  <a:cubicBezTo>
                    <a:pt x="1077817" y="1773716"/>
                    <a:pt x="1202675" y="1768207"/>
                    <a:pt x="1292646" y="1751682"/>
                  </a:cubicBezTo>
                  <a:cubicBezTo>
                    <a:pt x="1382617" y="1735157"/>
                    <a:pt x="1478096" y="1676400"/>
                    <a:pt x="1546033" y="1685581"/>
                  </a:cubicBezTo>
                  <a:cubicBezTo>
                    <a:pt x="1613970" y="1694762"/>
                    <a:pt x="1645186" y="1777389"/>
                    <a:pt x="1700270" y="1806767"/>
                  </a:cubicBezTo>
                  <a:cubicBezTo>
                    <a:pt x="1755354" y="1836145"/>
                    <a:pt x="1826964" y="1845326"/>
                    <a:pt x="1876540" y="1861851"/>
                  </a:cubicBezTo>
                  <a:cubicBezTo>
                    <a:pt x="1926116" y="1878376"/>
                    <a:pt x="1966511" y="1894901"/>
                    <a:pt x="1997725" y="1905918"/>
                  </a:cubicBezTo>
                  <a:cubicBezTo>
                    <a:pt x="2028939" y="1916935"/>
                    <a:pt x="2063826" y="1891229"/>
                    <a:pt x="2063826" y="1927952"/>
                  </a:cubicBezTo>
                  <a:cubicBezTo>
                    <a:pt x="2063826" y="1964675"/>
                    <a:pt x="1999561" y="2069336"/>
                    <a:pt x="1997725" y="2126256"/>
                  </a:cubicBezTo>
                  <a:cubicBezTo>
                    <a:pt x="1995889" y="2183176"/>
                    <a:pt x="2028939" y="2212554"/>
                    <a:pt x="2052809" y="2269475"/>
                  </a:cubicBezTo>
                  <a:cubicBezTo>
                    <a:pt x="2076679" y="2326396"/>
                    <a:pt x="2100549" y="2399842"/>
                    <a:pt x="2140944" y="2467779"/>
                  </a:cubicBezTo>
                  <a:cubicBezTo>
                    <a:pt x="2181339" y="2535716"/>
                    <a:pt x="2271310" y="2618342"/>
                    <a:pt x="2295180" y="2677099"/>
                  </a:cubicBezTo>
                  <a:cubicBezTo>
                    <a:pt x="2319050" y="2735856"/>
                    <a:pt x="2273147" y="2776251"/>
                    <a:pt x="2284164" y="2820318"/>
                  </a:cubicBezTo>
                  <a:cubicBezTo>
                    <a:pt x="2295181" y="2864385"/>
                    <a:pt x="2348429" y="2901109"/>
                    <a:pt x="2361282" y="2941504"/>
                  </a:cubicBezTo>
                  <a:cubicBezTo>
                    <a:pt x="2374135" y="2981899"/>
                    <a:pt x="2379643" y="3003933"/>
                    <a:pt x="2361282" y="3062690"/>
                  </a:cubicBezTo>
                  <a:cubicBezTo>
                    <a:pt x="2342921" y="3121447"/>
                    <a:pt x="2273147" y="3238960"/>
                    <a:pt x="2251113" y="3294044"/>
                  </a:cubicBezTo>
                  <a:cubicBezTo>
                    <a:pt x="2229079" y="3349128"/>
                    <a:pt x="2219898" y="3350965"/>
                    <a:pt x="2229079" y="3393196"/>
                  </a:cubicBezTo>
                  <a:cubicBezTo>
                    <a:pt x="2238260" y="3435427"/>
                    <a:pt x="2278655" y="3473986"/>
                    <a:pt x="2306197" y="3547432"/>
                  </a:cubicBezTo>
                  <a:cubicBezTo>
                    <a:pt x="2333739" y="3620878"/>
                    <a:pt x="2359445" y="3729210"/>
                    <a:pt x="2394332" y="3833870"/>
                  </a:cubicBezTo>
                  <a:cubicBezTo>
                    <a:pt x="2429219" y="3938530"/>
                    <a:pt x="2476959" y="4081750"/>
                    <a:pt x="2515518" y="4175393"/>
                  </a:cubicBezTo>
                  <a:cubicBezTo>
                    <a:pt x="2554077" y="4269036"/>
                    <a:pt x="2592636" y="4331465"/>
                    <a:pt x="2625686" y="4395730"/>
                  </a:cubicBezTo>
                  <a:cubicBezTo>
                    <a:pt x="2658737" y="4459995"/>
                    <a:pt x="2697296" y="4522424"/>
                    <a:pt x="2713821" y="4560983"/>
                  </a:cubicBezTo>
                  <a:cubicBezTo>
                    <a:pt x="2730346" y="4599542"/>
                    <a:pt x="2719330" y="4601379"/>
                    <a:pt x="2724838" y="4627085"/>
                  </a:cubicBezTo>
                  <a:cubicBezTo>
                    <a:pt x="2730346" y="4652791"/>
                    <a:pt x="2715658" y="4685842"/>
                    <a:pt x="2746872" y="4715220"/>
                  </a:cubicBezTo>
                  <a:cubicBezTo>
                    <a:pt x="2778087" y="4744598"/>
                    <a:pt x="2857041" y="4799683"/>
                    <a:pt x="2912125" y="4803355"/>
                  </a:cubicBezTo>
                  <a:cubicBezTo>
                    <a:pt x="2967209" y="4807027"/>
                    <a:pt x="2994752" y="4762959"/>
                    <a:pt x="3077378" y="4737253"/>
                  </a:cubicBezTo>
                  <a:cubicBezTo>
                    <a:pt x="3160004" y="4711547"/>
                    <a:pt x="3321585" y="4689513"/>
                    <a:pt x="3407884" y="4649118"/>
                  </a:cubicBezTo>
                  <a:cubicBezTo>
                    <a:pt x="3494183" y="4608723"/>
                    <a:pt x="3538251" y="4549966"/>
                    <a:pt x="3595171" y="4494882"/>
                  </a:cubicBezTo>
                  <a:cubicBezTo>
                    <a:pt x="3652091" y="4439798"/>
                    <a:pt x="3712684" y="4397566"/>
                    <a:pt x="3749407" y="4318612"/>
                  </a:cubicBezTo>
                  <a:cubicBezTo>
                    <a:pt x="3786130" y="4239658"/>
                    <a:pt x="3778785" y="4096439"/>
                    <a:pt x="3815508" y="4021157"/>
                  </a:cubicBezTo>
                  <a:cubicBezTo>
                    <a:pt x="3852231" y="3945875"/>
                    <a:pt x="3945874" y="3923842"/>
                    <a:pt x="3969744" y="3866921"/>
                  </a:cubicBezTo>
                  <a:cubicBezTo>
                    <a:pt x="3993614" y="3810000"/>
                    <a:pt x="3960563" y="3732882"/>
                    <a:pt x="3958727" y="3679634"/>
                  </a:cubicBezTo>
                  <a:cubicBezTo>
                    <a:pt x="3956891" y="3626386"/>
                    <a:pt x="3940366" y="3587827"/>
                    <a:pt x="3958727" y="3547432"/>
                  </a:cubicBezTo>
                  <a:cubicBezTo>
                    <a:pt x="3977089" y="3507037"/>
                    <a:pt x="4026665" y="3475822"/>
                    <a:pt x="4068896" y="3437263"/>
                  </a:cubicBezTo>
                  <a:cubicBezTo>
                    <a:pt x="4111127" y="3398704"/>
                    <a:pt x="4212115" y="3316077"/>
                    <a:pt x="4212115" y="3316077"/>
                  </a:cubicBezTo>
                  <a:cubicBezTo>
                    <a:pt x="4248838" y="3284863"/>
                    <a:pt x="4267199" y="3284863"/>
                    <a:pt x="4289233" y="3249976"/>
                  </a:cubicBezTo>
                  <a:cubicBezTo>
                    <a:pt x="4311267" y="3215089"/>
                    <a:pt x="4344318" y="3156333"/>
                    <a:pt x="4344318" y="3106757"/>
                  </a:cubicBezTo>
                  <a:cubicBezTo>
                    <a:pt x="4344318" y="3057181"/>
                    <a:pt x="4296578" y="3003933"/>
                    <a:pt x="4289233" y="2952521"/>
                  </a:cubicBezTo>
                  <a:cubicBezTo>
                    <a:pt x="4281888" y="2901109"/>
                    <a:pt x="4311267" y="2842353"/>
                    <a:pt x="4300250" y="2798285"/>
                  </a:cubicBezTo>
                  <a:cubicBezTo>
                    <a:pt x="4289233" y="2754218"/>
                    <a:pt x="4235985" y="2746873"/>
                    <a:pt x="4223132" y="2688116"/>
                  </a:cubicBezTo>
                  <a:cubicBezTo>
                    <a:pt x="4210279" y="2629359"/>
                    <a:pt x="4197426" y="2550405"/>
                    <a:pt x="4223132" y="2445745"/>
                  </a:cubicBezTo>
                  <a:cubicBezTo>
                    <a:pt x="4248838" y="2341085"/>
                    <a:pt x="4318611" y="2148290"/>
                    <a:pt x="4377368" y="2060155"/>
                  </a:cubicBezTo>
                  <a:cubicBezTo>
                    <a:pt x="4436125" y="1972020"/>
                    <a:pt x="4513243" y="1970183"/>
                    <a:pt x="4575672" y="1916935"/>
                  </a:cubicBezTo>
                  <a:cubicBezTo>
                    <a:pt x="4638101" y="1863687"/>
                    <a:pt x="4751942" y="1740665"/>
                    <a:pt x="4751942" y="1740665"/>
                  </a:cubicBezTo>
                  <a:cubicBezTo>
                    <a:pt x="4801518" y="1691089"/>
                    <a:pt x="4840076" y="1672728"/>
                    <a:pt x="4873127" y="1619480"/>
                  </a:cubicBezTo>
                  <a:cubicBezTo>
                    <a:pt x="4906178" y="1566232"/>
                    <a:pt x="4930048" y="1457899"/>
                    <a:pt x="4950246" y="1421176"/>
                  </a:cubicBezTo>
                  <a:cubicBezTo>
                    <a:pt x="4970444" y="1384453"/>
                    <a:pt x="4982378" y="1391798"/>
                    <a:pt x="4994313" y="1399143"/>
                  </a:cubicBezTo>
                </a:path>
              </a:pathLst>
            </a:custGeom>
            <a:ln w="76200">
              <a:solidFill>
                <a:srgbClr val="6B63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938092" y="2060154"/>
              <a:ext cx="1399142" cy="1239397"/>
            </a:xfrm>
            <a:custGeom>
              <a:avLst/>
              <a:gdLst>
                <a:gd name="connsiteX0" fmla="*/ 1399142 w 1399142"/>
                <a:gd name="connsiteY0" fmla="*/ 1101687 h 1239397"/>
                <a:gd name="connsiteX1" fmla="*/ 1200838 w 1399142"/>
                <a:gd name="connsiteY1" fmla="*/ 1178805 h 1239397"/>
                <a:gd name="connsiteX2" fmla="*/ 947450 w 1399142"/>
                <a:gd name="connsiteY2" fmla="*/ 1233889 h 1239397"/>
                <a:gd name="connsiteX3" fmla="*/ 804231 w 1399142"/>
                <a:gd name="connsiteY3" fmla="*/ 1145754 h 1239397"/>
                <a:gd name="connsiteX4" fmla="*/ 782197 w 1399142"/>
                <a:gd name="connsiteY4" fmla="*/ 1090670 h 1239397"/>
                <a:gd name="connsiteX5" fmla="*/ 605927 w 1399142"/>
                <a:gd name="connsiteY5" fmla="*/ 936434 h 1239397"/>
                <a:gd name="connsiteX6" fmla="*/ 528809 w 1399142"/>
                <a:gd name="connsiteY6" fmla="*/ 793215 h 1239397"/>
                <a:gd name="connsiteX7" fmla="*/ 374573 w 1399142"/>
                <a:gd name="connsiteY7" fmla="*/ 694063 h 1239397"/>
                <a:gd name="connsiteX8" fmla="*/ 363556 w 1399142"/>
                <a:gd name="connsiteY8" fmla="*/ 473726 h 1239397"/>
                <a:gd name="connsiteX9" fmla="*/ 198303 w 1399142"/>
                <a:gd name="connsiteY9" fmla="*/ 319489 h 1239397"/>
                <a:gd name="connsiteX10" fmla="*/ 132202 w 1399142"/>
                <a:gd name="connsiteY10" fmla="*/ 198304 h 1239397"/>
                <a:gd name="connsiteX11" fmla="*/ 0 w 1399142"/>
                <a:gd name="connsiteY11" fmla="*/ 0 h 123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9142" h="1239397">
                  <a:moveTo>
                    <a:pt x="1399142" y="1101687"/>
                  </a:moveTo>
                  <a:cubicBezTo>
                    <a:pt x="1337631" y="1129229"/>
                    <a:pt x="1276120" y="1156771"/>
                    <a:pt x="1200838" y="1178805"/>
                  </a:cubicBezTo>
                  <a:cubicBezTo>
                    <a:pt x="1125556" y="1200839"/>
                    <a:pt x="1013551" y="1239397"/>
                    <a:pt x="947450" y="1233889"/>
                  </a:cubicBezTo>
                  <a:cubicBezTo>
                    <a:pt x="881349" y="1228381"/>
                    <a:pt x="831773" y="1169624"/>
                    <a:pt x="804231" y="1145754"/>
                  </a:cubicBezTo>
                  <a:cubicBezTo>
                    <a:pt x="776689" y="1121884"/>
                    <a:pt x="815248" y="1125557"/>
                    <a:pt x="782197" y="1090670"/>
                  </a:cubicBezTo>
                  <a:cubicBezTo>
                    <a:pt x="749146" y="1055783"/>
                    <a:pt x="648158" y="986010"/>
                    <a:pt x="605927" y="936434"/>
                  </a:cubicBezTo>
                  <a:cubicBezTo>
                    <a:pt x="563696" y="886858"/>
                    <a:pt x="567368" y="833610"/>
                    <a:pt x="528809" y="793215"/>
                  </a:cubicBezTo>
                  <a:cubicBezTo>
                    <a:pt x="490250" y="752820"/>
                    <a:pt x="402115" y="747311"/>
                    <a:pt x="374573" y="694063"/>
                  </a:cubicBezTo>
                  <a:cubicBezTo>
                    <a:pt x="347031" y="640815"/>
                    <a:pt x="392934" y="536155"/>
                    <a:pt x="363556" y="473726"/>
                  </a:cubicBezTo>
                  <a:cubicBezTo>
                    <a:pt x="334178" y="411297"/>
                    <a:pt x="236862" y="365393"/>
                    <a:pt x="198303" y="319489"/>
                  </a:cubicBezTo>
                  <a:cubicBezTo>
                    <a:pt x="159744" y="273585"/>
                    <a:pt x="165253" y="251552"/>
                    <a:pt x="132202" y="198304"/>
                  </a:cubicBezTo>
                  <a:cubicBezTo>
                    <a:pt x="99152" y="145056"/>
                    <a:pt x="49576" y="72528"/>
                    <a:pt x="0" y="0"/>
                  </a:cubicBezTo>
                </a:path>
              </a:pathLst>
            </a:custGeom>
            <a:ln w="76200">
              <a:solidFill>
                <a:srgbClr val="6B63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TextBox 2"/>
          <p:cNvSpPr txBox="1"/>
          <p:nvPr/>
        </p:nvSpPr>
        <p:spPr>
          <a:xfrm>
            <a:off x="0" y="710625"/>
            <a:ext cx="9144000" cy="646331"/>
          </a:xfrm>
          <a:prstGeom prst="rect">
            <a:avLst/>
          </a:prstGeom>
          <a:solidFill>
            <a:schemeClr val="accent1">
              <a:lumMod val="20000"/>
              <a:lumOff val="80000"/>
              <a:alpha val="7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cs typeface="Arial" pitchFamily="34" charset="0"/>
              </a:rPr>
              <a:t>How did pre-humans get to South Africa?</a:t>
            </a:r>
          </a:p>
        </p:txBody>
      </p:sp>
      <p:sp>
        <p:nvSpPr>
          <p:cNvPr id="4" name="TextBox 3"/>
          <p:cNvSpPr txBox="1"/>
          <p:nvPr/>
        </p:nvSpPr>
        <p:spPr>
          <a:xfrm>
            <a:off x="0" y="1334869"/>
            <a:ext cx="3886200" cy="646331"/>
          </a:xfrm>
          <a:prstGeom prst="rect">
            <a:avLst/>
          </a:prstGeom>
          <a:solidFill>
            <a:schemeClr val="accent1">
              <a:lumMod val="20000"/>
              <a:lumOff val="80000"/>
              <a:alpha val="70000"/>
            </a:schemeClr>
          </a:solidFill>
        </p:spPr>
        <p:txBody>
          <a:bodyPr wrap="square" rtlCol="0">
            <a:spAutoFit/>
          </a:bodyPr>
          <a:lstStyle/>
          <a:p>
            <a:r>
              <a:rPr lang="en-US" sz="3600" b="1" dirty="0" smtClean="0">
                <a:cs typeface="Arial" pitchFamily="34" charset="0"/>
              </a:rPr>
              <a:t>  - follow rivers?</a:t>
            </a:r>
          </a:p>
        </p:txBody>
      </p:sp>
      <p:sp useBgFill="1">
        <p:nvSpPr>
          <p:cNvPr id="5" name="TextBox 4"/>
          <p:cNvSpPr txBox="1"/>
          <p:nvPr/>
        </p:nvSpPr>
        <p:spPr>
          <a:xfrm>
            <a:off x="0" y="0"/>
            <a:ext cx="9144000" cy="830997"/>
          </a:xfrm>
          <a:prstGeom prst="rect">
            <a:avLst/>
          </a:prstGeom>
        </p:spPr>
        <p:txBody>
          <a:bodyPr wrap="square" rtlCol="0">
            <a:spAutoFit/>
          </a:bodyPr>
          <a:lstStyle/>
          <a:p>
            <a:pPr algn="ctr"/>
            <a:r>
              <a:rPr lang="en-US" sz="4800" b="1" dirty="0" smtClean="0">
                <a:effectLst>
                  <a:outerShdw dist="38100" dir="5400000" algn="ctr" rotWithShape="0">
                    <a:srgbClr val="FF0000"/>
                  </a:outerShdw>
                </a:effectLst>
                <a:latin typeface="Tempus Sans ITC" pitchFamily="82" charset="0"/>
              </a:rPr>
              <a:t>South Africa!</a:t>
            </a:r>
            <a:endParaRPr lang="en-US" sz="4800" b="1" dirty="0">
              <a:effectLst>
                <a:outerShdw dist="38100" dir="5400000" algn="ctr" rotWithShape="0">
                  <a:srgbClr val="FF0000"/>
                </a:outerShdw>
              </a:effectLst>
              <a:latin typeface="Tempus Sans ITC" pitchFamily="82" charset="0"/>
            </a:endParaRPr>
          </a:p>
        </p:txBody>
      </p:sp>
      <p:sp>
        <p:nvSpPr>
          <p:cNvPr id="16" name="Freeform 15"/>
          <p:cNvSpPr/>
          <p:nvPr/>
        </p:nvSpPr>
        <p:spPr>
          <a:xfrm>
            <a:off x="4529797" y="4037428"/>
            <a:ext cx="1308295" cy="576775"/>
          </a:xfrm>
          <a:custGeom>
            <a:avLst/>
            <a:gdLst>
              <a:gd name="connsiteX0" fmla="*/ 1308295 w 1308295"/>
              <a:gd name="connsiteY0" fmla="*/ 478301 h 576775"/>
              <a:gd name="connsiteX1" fmla="*/ 1111348 w 1308295"/>
              <a:gd name="connsiteY1" fmla="*/ 351692 h 576775"/>
              <a:gd name="connsiteX2" fmla="*/ 984738 w 1308295"/>
              <a:gd name="connsiteY2" fmla="*/ 225083 h 576775"/>
              <a:gd name="connsiteX3" fmla="*/ 900332 w 1308295"/>
              <a:gd name="connsiteY3" fmla="*/ 126609 h 576775"/>
              <a:gd name="connsiteX4" fmla="*/ 773723 w 1308295"/>
              <a:gd name="connsiteY4" fmla="*/ 42203 h 576775"/>
              <a:gd name="connsiteX5" fmla="*/ 647114 w 1308295"/>
              <a:gd name="connsiteY5" fmla="*/ 0 h 576775"/>
              <a:gd name="connsiteX6" fmla="*/ 478301 w 1308295"/>
              <a:gd name="connsiteY6" fmla="*/ 42203 h 576775"/>
              <a:gd name="connsiteX7" fmla="*/ 365760 w 1308295"/>
              <a:gd name="connsiteY7" fmla="*/ 196947 h 576775"/>
              <a:gd name="connsiteX8" fmla="*/ 309489 w 1308295"/>
              <a:gd name="connsiteY8" fmla="*/ 323557 h 576775"/>
              <a:gd name="connsiteX9" fmla="*/ 281354 w 1308295"/>
              <a:gd name="connsiteY9" fmla="*/ 436098 h 576775"/>
              <a:gd name="connsiteX10" fmla="*/ 182880 w 1308295"/>
              <a:gd name="connsiteY10" fmla="*/ 520504 h 576775"/>
              <a:gd name="connsiteX11" fmla="*/ 154745 w 1308295"/>
              <a:gd name="connsiteY11" fmla="*/ 520504 h 576775"/>
              <a:gd name="connsiteX12" fmla="*/ 70338 w 1308295"/>
              <a:gd name="connsiteY12" fmla="*/ 520504 h 576775"/>
              <a:gd name="connsiteX13" fmla="*/ 0 w 1308295"/>
              <a:gd name="connsiteY13" fmla="*/ 576775 h 5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95" h="576775">
                <a:moveTo>
                  <a:pt x="1308295" y="478301"/>
                </a:moveTo>
                <a:cubicBezTo>
                  <a:pt x="1236784" y="436098"/>
                  <a:pt x="1165274" y="393895"/>
                  <a:pt x="1111348" y="351692"/>
                </a:cubicBezTo>
                <a:cubicBezTo>
                  <a:pt x="1057422" y="309489"/>
                  <a:pt x="1019907" y="262597"/>
                  <a:pt x="984738" y="225083"/>
                </a:cubicBezTo>
                <a:cubicBezTo>
                  <a:pt x="949569" y="187569"/>
                  <a:pt x="935501" y="157089"/>
                  <a:pt x="900332" y="126609"/>
                </a:cubicBezTo>
                <a:cubicBezTo>
                  <a:pt x="865163" y="96129"/>
                  <a:pt x="815926" y="63304"/>
                  <a:pt x="773723" y="42203"/>
                </a:cubicBezTo>
                <a:cubicBezTo>
                  <a:pt x="731520" y="21102"/>
                  <a:pt x="696351" y="0"/>
                  <a:pt x="647114" y="0"/>
                </a:cubicBezTo>
                <a:cubicBezTo>
                  <a:pt x="597877" y="0"/>
                  <a:pt x="525193" y="9379"/>
                  <a:pt x="478301" y="42203"/>
                </a:cubicBezTo>
                <a:cubicBezTo>
                  <a:pt x="431409" y="75027"/>
                  <a:pt x="393895" y="150055"/>
                  <a:pt x="365760" y="196947"/>
                </a:cubicBezTo>
                <a:cubicBezTo>
                  <a:pt x="337625" y="243839"/>
                  <a:pt x="323557" y="283699"/>
                  <a:pt x="309489" y="323557"/>
                </a:cubicBezTo>
                <a:cubicBezTo>
                  <a:pt x="295421" y="363416"/>
                  <a:pt x="302456" y="403273"/>
                  <a:pt x="281354" y="436098"/>
                </a:cubicBezTo>
                <a:cubicBezTo>
                  <a:pt x="260252" y="468923"/>
                  <a:pt x="203982" y="506436"/>
                  <a:pt x="182880" y="520504"/>
                </a:cubicBezTo>
                <a:cubicBezTo>
                  <a:pt x="161779" y="534572"/>
                  <a:pt x="154745" y="520504"/>
                  <a:pt x="154745" y="520504"/>
                </a:cubicBezTo>
                <a:cubicBezTo>
                  <a:pt x="135988" y="520504"/>
                  <a:pt x="96129" y="511126"/>
                  <a:pt x="70338" y="520504"/>
                </a:cubicBezTo>
                <a:cubicBezTo>
                  <a:pt x="44547" y="529882"/>
                  <a:pt x="22273" y="553328"/>
                  <a:pt x="0" y="576775"/>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486400" y="5852160"/>
            <a:ext cx="661182" cy="393895"/>
          </a:xfrm>
          <a:custGeom>
            <a:avLst/>
            <a:gdLst>
              <a:gd name="connsiteX0" fmla="*/ 661182 w 661182"/>
              <a:gd name="connsiteY0" fmla="*/ 267286 h 393895"/>
              <a:gd name="connsiteX1" fmla="*/ 492369 w 661182"/>
              <a:gd name="connsiteY1" fmla="*/ 98474 h 393895"/>
              <a:gd name="connsiteX2" fmla="*/ 393895 w 661182"/>
              <a:gd name="connsiteY2" fmla="*/ 28135 h 393895"/>
              <a:gd name="connsiteX3" fmla="*/ 225083 w 661182"/>
              <a:gd name="connsiteY3" fmla="*/ 14068 h 393895"/>
              <a:gd name="connsiteX4" fmla="*/ 112542 w 661182"/>
              <a:gd name="connsiteY4" fmla="*/ 112542 h 393895"/>
              <a:gd name="connsiteX5" fmla="*/ 14068 w 661182"/>
              <a:gd name="connsiteY5" fmla="*/ 196948 h 393895"/>
              <a:gd name="connsiteX6" fmla="*/ 28135 w 661182"/>
              <a:gd name="connsiteY6" fmla="*/ 239151 h 393895"/>
              <a:gd name="connsiteX7" fmla="*/ 14068 w 661182"/>
              <a:gd name="connsiteY7" fmla="*/ 393895 h 3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182" h="393895">
                <a:moveTo>
                  <a:pt x="661182" y="267286"/>
                </a:moveTo>
                <a:cubicBezTo>
                  <a:pt x="599049" y="202809"/>
                  <a:pt x="536917" y="138332"/>
                  <a:pt x="492369" y="98474"/>
                </a:cubicBezTo>
                <a:cubicBezTo>
                  <a:pt x="447821" y="58616"/>
                  <a:pt x="438443" y="42203"/>
                  <a:pt x="393895" y="28135"/>
                </a:cubicBezTo>
                <a:cubicBezTo>
                  <a:pt x="349347" y="14067"/>
                  <a:pt x="271975" y="0"/>
                  <a:pt x="225083" y="14068"/>
                </a:cubicBezTo>
                <a:cubicBezTo>
                  <a:pt x="178191" y="28136"/>
                  <a:pt x="112542" y="112542"/>
                  <a:pt x="112542" y="112542"/>
                </a:cubicBezTo>
                <a:cubicBezTo>
                  <a:pt x="77373" y="143022"/>
                  <a:pt x="28136" y="175847"/>
                  <a:pt x="14068" y="196948"/>
                </a:cubicBezTo>
                <a:cubicBezTo>
                  <a:pt x="0" y="218049"/>
                  <a:pt x="28135" y="206327"/>
                  <a:pt x="28135" y="239151"/>
                </a:cubicBezTo>
                <a:cubicBezTo>
                  <a:pt x="28135" y="271975"/>
                  <a:pt x="16413" y="377483"/>
                  <a:pt x="14068" y="393895"/>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881489" y="6311705"/>
            <a:ext cx="780757" cy="203981"/>
          </a:xfrm>
          <a:custGeom>
            <a:avLst/>
            <a:gdLst>
              <a:gd name="connsiteX0" fmla="*/ 0 w 780757"/>
              <a:gd name="connsiteY0" fmla="*/ 32824 h 203981"/>
              <a:gd name="connsiteX1" fmla="*/ 98474 w 780757"/>
              <a:gd name="connsiteY1" fmla="*/ 4689 h 203981"/>
              <a:gd name="connsiteX2" fmla="*/ 211016 w 780757"/>
              <a:gd name="connsiteY2" fmla="*/ 60960 h 203981"/>
              <a:gd name="connsiteX3" fmla="*/ 225083 w 780757"/>
              <a:gd name="connsiteY3" fmla="*/ 32824 h 203981"/>
              <a:gd name="connsiteX4" fmla="*/ 323557 w 780757"/>
              <a:gd name="connsiteY4" fmla="*/ 60960 h 203981"/>
              <a:gd name="connsiteX5" fmla="*/ 379828 w 780757"/>
              <a:gd name="connsiteY5" fmla="*/ 32824 h 203981"/>
              <a:gd name="connsiteX6" fmla="*/ 436099 w 780757"/>
              <a:gd name="connsiteY6" fmla="*/ 103163 h 203981"/>
              <a:gd name="connsiteX7" fmla="*/ 506437 w 780757"/>
              <a:gd name="connsiteY7" fmla="*/ 75027 h 203981"/>
              <a:gd name="connsiteX8" fmla="*/ 576776 w 780757"/>
              <a:gd name="connsiteY8" fmla="*/ 131298 h 203981"/>
              <a:gd name="connsiteX9" fmla="*/ 647114 w 780757"/>
              <a:gd name="connsiteY9" fmla="*/ 159433 h 203981"/>
              <a:gd name="connsiteX10" fmla="*/ 759656 w 780757"/>
              <a:gd name="connsiteY10" fmla="*/ 201637 h 203981"/>
              <a:gd name="connsiteX11" fmla="*/ 773723 w 780757"/>
              <a:gd name="connsiteY11" fmla="*/ 145366 h 20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757" h="203981">
                <a:moveTo>
                  <a:pt x="0" y="32824"/>
                </a:moveTo>
                <a:cubicBezTo>
                  <a:pt x="31652" y="16412"/>
                  <a:pt x="63305" y="0"/>
                  <a:pt x="98474" y="4689"/>
                </a:cubicBezTo>
                <a:cubicBezTo>
                  <a:pt x="133643" y="9378"/>
                  <a:pt x="189915" y="56271"/>
                  <a:pt x="211016" y="60960"/>
                </a:cubicBezTo>
                <a:cubicBezTo>
                  <a:pt x="232118" y="65649"/>
                  <a:pt x="206326" y="32824"/>
                  <a:pt x="225083" y="32824"/>
                </a:cubicBezTo>
                <a:cubicBezTo>
                  <a:pt x="243840" y="32824"/>
                  <a:pt x="297766" y="60960"/>
                  <a:pt x="323557" y="60960"/>
                </a:cubicBezTo>
                <a:cubicBezTo>
                  <a:pt x="349348" y="60960"/>
                  <a:pt x="361071" y="25790"/>
                  <a:pt x="379828" y="32824"/>
                </a:cubicBezTo>
                <a:cubicBezTo>
                  <a:pt x="398585" y="39858"/>
                  <a:pt x="414998" y="96129"/>
                  <a:pt x="436099" y="103163"/>
                </a:cubicBezTo>
                <a:cubicBezTo>
                  <a:pt x="457201" y="110197"/>
                  <a:pt x="482991" y="70338"/>
                  <a:pt x="506437" y="75027"/>
                </a:cubicBezTo>
                <a:cubicBezTo>
                  <a:pt x="529883" y="79716"/>
                  <a:pt x="553330" y="117230"/>
                  <a:pt x="576776" y="131298"/>
                </a:cubicBezTo>
                <a:cubicBezTo>
                  <a:pt x="600222" y="145366"/>
                  <a:pt x="647114" y="159433"/>
                  <a:pt x="647114" y="159433"/>
                </a:cubicBezTo>
                <a:cubicBezTo>
                  <a:pt x="677594" y="171156"/>
                  <a:pt x="738555" y="203981"/>
                  <a:pt x="759656" y="201637"/>
                </a:cubicBezTo>
                <a:cubicBezTo>
                  <a:pt x="780757" y="199293"/>
                  <a:pt x="777240" y="172329"/>
                  <a:pt x="773723" y="145366"/>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1" name="TextBox 20"/>
          <p:cNvSpPr txBox="1"/>
          <p:nvPr/>
        </p:nvSpPr>
        <p:spPr>
          <a:xfrm>
            <a:off x="457200" y="2514600"/>
            <a:ext cx="3581400" cy="1200329"/>
          </a:xfrm>
          <a:prstGeom prst="rect">
            <a:avLst/>
          </a:prstGeom>
        </p:spPr>
        <p:txBody>
          <a:bodyPr wrap="square" rtlCol="0">
            <a:spAutoFit/>
          </a:bodyPr>
          <a:lstStyle/>
          <a:p>
            <a:pPr algn="ctr"/>
            <a:r>
              <a:rPr lang="en-US" sz="3600" b="1" dirty="0" smtClean="0">
                <a:cs typeface="Arial" pitchFamily="34" charset="0"/>
              </a:rPr>
              <a:t>  no major rivers flow south to S.A.</a:t>
            </a:r>
          </a:p>
        </p:txBody>
      </p:sp>
      <p:cxnSp>
        <p:nvCxnSpPr>
          <p:cNvPr id="26" name="Straight Connector 25"/>
          <p:cNvCxnSpPr/>
          <p:nvPr/>
        </p:nvCxnSpPr>
        <p:spPr>
          <a:xfrm>
            <a:off x="533400" y="1676400"/>
            <a:ext cx="28194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5" idx="6"/>
          </p:cNvCxnSpPr>
          <p:nvPr/>
        </p:nvCxnSpPr>
        <p:spPr>
          <a:xfrm flipH="1">
            <a:off x="5334004" y="5471409"/>
            <a:ext cx="675802" cy="1157991"/>
          </a:xfrm>
          <a:prstGeom prst="line">
            <a:avLst/>
          </a:prstGeom>
          <a:ln w="101600">
            <a:solidFill>
              <a:srgbClr val="FF0000"/>
            </a:solidFill>
            <a:prstDash val="sysDot"/>
            <a:tailEnd type="triangle"/>
          </a:ln>
          <a:effectLst>
            <a:outerShdw dist="762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5701659" y="2110885"/>
            <a:ext cx="883961" cy="2089156"/>
          </a:xfrm>
          <a:custGeom>
            <a:avLst/>
            <a:gdLst>
              <a:gd name="connsiteX0" fmla="*/ 165315 w 1046135"/>
              <a:gd name="connsiteY0" fmla="*/ 1681566 h 1697064"/>
              <a:gd name="connsiteX1" fmla="*/ 134318 w 1046135"/>
              <a:gd name="connsiteY1" fmla="*/ 1495586 h 1697064"/>
              <a:gd name="connsiteX2" fmla="*/ 25830 w 1046135"/>
              <a:gd name="connsiteY2" fmla="*/ 1309606 h 1697064"/>
              <a:gd name="connsiteX3" fmla="*/ 10332 w 1046135"/>
              <a:gd name="connsiteY3" fmla="*/ 1015139 h 1697064"/>
              <a:gd name="connsiteX4" fmla="*/ 87823 w 1046135"/>
              <a:gd name="connsiteY4" fmla="*/ 674176 h 1697064"/>
              <a:gd name="connsiteX5" fmla="*/ 196311 w 1046135"/>
              <a:gd name="connsiteY5" fmla="*/ 441701 h 1697064"/>
              <a:gd name="connsiteX6" fmla="*/ 134318 w 1046135"/>
              <a:gd name="connsiteY6" fmla="*/ 224725 h 1697064"/>
              <a:gd name="connsiteX7" fmla="*/ 289301 w 1046135"/>
              <a:gd name="connsiteY7" fmla="*/ 54244 h 1697064"/>
              <a:gd name="connsiteX8" fmla="*/ 459782 w 1046135"/>
              <a:gd name="connsiteY8" fmla="*/ 7749 h 1697064"/>
              <a:gd name="connsiteX9" fmla="*/ 614765 w 1046135"/>
              <a:gd name="connsiteY9" fmla="*/ 100739 h 1697064"/>
              <a:gd name="connsiteX10" fmla="*/ 723254 w 1046135"/>
              <a:gd name="connsiteY10" fmla="*/ 317715 h 1697064"/>
              <a:gd name="connsiteX11" fmla="*/ 816243 w 1046135"/>
              <a:gd name="connsiteY11" fmla="*/ 472698 h 1697064"/>
              <a:gd name="connsiteX12" fmla="*/ 986725 w 1046135"/>
              <a:gd name="connsiteY12" fmla="*/ 627681 h 1697064"/>
              <a:gd name="connsiteX13" fmla="*/ 1033220 w 1046135"/>
              <a:gd name="connsiteY13" fmla="*/ 689674 h 1697064"/>
              <a:gd name="connsiteX14" fmla="*/ 909233 w 1046135"/>
              <a:gd name="connsiteY14" fmla="*/ 736169 h 1697064"/>
              <a:gd name="connsiteX15" fmla="*/ 831742 w 1046135"/>
              <a:gd name="connsiteY15" fmla="*/ 922149 h 1697064"/>
              <a:gd name="connsiteX16" fmla="*/ 630264 w 1046135"/>
              <a:gd name="connsiteY16" fmla="*/ 937647 h 1697064"/>
              <a:gd name="connsiteX17" fmla="*/ 506277 w 1046135"/>
              <a:gd name="connsiteY17" fmla="*/ 922149 h 1697064"/>
              <a:gd name="connsiteX18" fmla="*/ 475281 w 1046135"/>
              <a:gd name="connsiteY18" fmla="*/ 1108128 h 1697064"/>
              <a:gd name="connsiteX19" fmla="*/ 521776 w 1046135"/>
              <a:gd name="connsiteY19" fmla="*/ 1278610 h 1697064"/>
              <a:gd name="connsiteX20" fmla="*/ 506277 w 1046135"/>
              <a:gd name="connsiteY20" fmla="*/ 1387098 h 1697064"/>
              <a:gd name="connsiteX21" fmla="*/ 506277 w 1046135"/>
              <a:gd name="connsiteY21" fmla="*/ 1650569 h 1697064"/>
              <a:gd name="connsiteX22" fmla="*/ 366793 w 1046135"/>
              <a:gd name="connsiteY22" fmla="*/ 1666067 h 1697064"/>
              <a:gd name="connsiteX23" fmla="*/ 165315 w 1046135"/>
              <a:gd name="connsiteY23" fmla="*/ 1681566 h 1697064"/>
              <a:gd name="connsiteX0" fmla="*/ 165315 w 1046135"/>
              <a:gd name="connsiteY0" fmla="*/ 1681566 h 1697064"/>
              <a:gd name="connsiteX1" fmla="*/ 134318 w 1046135"/>
              <a:gd name="connsiteY1" fmla="*/ 1495586 h 1697064"/>
              <a:gd name="connsiteX2" fmla="*/ 25830 w 1046135"/>
              <a:gd name="connsiteY2" fmla="*/ 1309606 h 1697064"/>
              <a:gd name="connsiteX3" fmla="*/ 10332 w 1046135"/>
              <a:gd name="connsiteY3" fmla="*/ 1015139 h 1697064"/>
              <a:gd name="connsiteX4" fmla="*/ 87823 w 1046135"/>
              <a:gd name="connsiteY4" fmla="*/ 674176 h 1697064"/>
              <a:gd name="connsiteX5" fmla="*/ 196311 w 1046135"/>
              <a:gd name="connsiteY5" fmla="*/ 441701 h 1697064"/>
              <a:gd name="connsiteX6" fmla="*/ 134318 w 1046135"/>
              <a:gd name="connsiteY6" fmla="*/ 224725 h 1697064"/>
              <a:gd name="connsiteX7" fmla="*/ 289301 w 1046135"/>
              <a:gd name="connsiteY7" fmla="*/ 54244 h 1697064"/>
              <a:gd name="connsiteX8" fmla="*/ 459782 w 1046135"/>
              <a:gd name="connsiteY8" fmla="*/ 7749 h 1697064"/>
              <a:gd name="connsiteX9" fmla="*/ 614765 w 1046135"/>
              <a:gd name="connsiteY9" fmla="*/ 100739 h 1697064"/>
              <a:gd name="connsiteX10" fmla="*/ 723254 w 1046135"/>
              <a:gd name="connsiteY10" fmla="*/ 317715 h 1697064"/>
              <a:gd name="connsiteX11" fmla="*/ 816243 w 1046135"/>
              <a:gd name="connsiteY11" fmla="*/ 472698 h 1697064"/>
              <a:gd name="connsiteX12" fmla="*/ 986725 w 1046135"/>
              <a:gd name="connsiteY12" fmla="*/ 627681 h 1697064"/>
              <a:gd name="connsiteX13" fmla="*/ 1033220 w 1046135"/>
              <a:gd name="connsiteY13" fmla="*/ 689674 h 1697064"/>
              <a:gd name="connsiteX14" fmla="*/ 909233 w 1046135"/>
              <a:gd name="connsiteY14" fmla="*/ 736169 h 1697064"/>
              <a:gd name="connsiteX15" fmla="*/ 831742 w 1046135"/>
              <a:gd name="connsiteY15" fmla="*/ 922149 h 1697064"/>
              <a:gd name="connsiteX16" fmla="*/ 630264 w 1046135"/>
              <a:gd name="connsiteY16" fmla="*/ 937647 h 1697064"/>
              <a:gd name="connsiteX17" fmla="*/ 506277 w 1046135"/>
              <a:gd name="connsiteY17" fmla="*/ 922149 h 1697064"/>
              <a:gd name="connsiteX18" fmla="*/ 475281 w 1046135"/>
              <a:gd name="connsiteY18" fmla="*/ 1108128 h 1697064"/>
              <a:gd name="connsiteX19" fmla="*/ 315268 w 1046135"/>
              <a:gd name="connsiteY19" fmla="*/ 1046883 h 1697064"/>
              <a:gd name="connsiteX20" fmla="*/ 521776 w 1046135"/>
              <a:gd name="connsiteY20" fmla="*/ 1278610 h 1697064"/>
              <a:gd name="connsiteX21" fmla="*/ 506277 w 1046135"/>
              <a:gd name="connsiteY21" fmla="*/ 1387098 h 1697064"/>
              <a:gd name="connsiteX22" fmla="*/ 506277 w 1046135"/>
              <a:gd name="connsiteY22" fmla="*/ 1650569 h 1697064"/>
              <a:gd name="connsiteX23" fmla="*/ 366793 w 1046135"/>
              <a:gd name="connsiteY23" fmla="*/ 1666067 h 1697064"/>
              <a:gd name="connsiteX24" fmla="*/ 165315 w 1046135"/>
              <a:gd name="connsiteY24" fmla="*/ 1681566 h 1697064"/>
              <a:gd name="connsiteX0" fmla="*/ 165315 w 1046135"/>
              <a:gd name="connsiteY0" fmla="*/ 1681566 h 1697064"/>
              <a:gd name="connsiteX1" fmla="*/ 134318 w 1046135"/>
              <a:gd name="connsiteY1" fmla="*/ 1495586 h 1697064"/>
              <a:gd name="connsiteX2" fmla="*/ 25830 w 1046135"/>
              <a:gd name="connsiteY2" fmla="*/ 1309606 h 1697064"/>
              <a:gd name="connsiteX3" fmla="*/ 10332 w 1046135"/>
              <a:gd name="connsiteY3" fmla="*/ 1015139 h 1697064"/>
              <a:gd name="connsiteX4" fmla="*/ 87823 w 1046135"/>
              <a:gd name="connsiteY4" fmla="*/ 674176 h 1697064"/>
              <a:gd name="connsiteX5" fmla="*/ 196311 w 1046135"/>
              <a:gd name="connsiteY5" fmla="*/ 441701 h 1697064"/>
              <a:gd name="connsiteX6" fmla="*/ 134318 w 1046135"/>
              <a:gd name="connsiteY6" fmla="*/ 224725 h 1697064"/>
              <a:gd name="connsiteX7" fmla="*/ 289301 w 1046135"/>
              <a:gd name="connsiteY7" fmla="*/ 54244 h 1697064"/>
              <a:gd name="connsiteX8" fmla="*/ 459782 w 1046135"/>
              <a:gd name="connsiteY8" fmla="*/ 7749 h 1697064"/>
              <a:gd name="connsiteX9" fmla="*/ 614765 w 1046135"/>
              <a:gd name="connsiteY9" fmla="*/ 100739 h 1697064"/>
              <a:gd name="connsiteX10" fmla="*/ 723254 w 1046135"/>
              <a:gd name="connsiteY10" fmla="*/ 317715 h 1697064"/>
              <a:gd name="connsiteX11" fmla="*/ 816243 w 1046135"/>
              <a:gd name="connsiteY11" fmla="*/ 472698 h 1697064"/>
              <a:gd name="connsiteX12" fmla="*/ 986725 w 1046135"/>
              <a:gd name="connsiteY12" fmla="*/ 627681 h 1697064"/>
              <a:gd name="connsiteX13" fmla="*/ 1033220 w 1046135"/>
              <a:gd name="connsiteY13" fmla="*/ 689674 h 1697064"/>
              <a:gd name="connsiteX14" fmla="*/ 909233 w 1046135"/>
              <a:gd name="connsiteY14" fmla="*/ 736169 h 1697064"/>
              <a:gd name="connsiteX15" fmla="*/ 831742 w 1046135"/>
              <a:gd name="connsiteY15" fmla="*/ 922149 h 1697064"/>
              <a:gd name="connsiteX16" fmla="*/ 630264 w 1046135"/>
              <a:gd name="connsiteY16" fmla="*/ 937647 h 1697064"/>
              <a:gd name="connsiteX17" fmla="*/ 506277 w 1046135"/>
              <a:gd name="connsiteY17" fmla="*/ 922149 h 1697064"/>
              <a:gd name="connsiteX18" fmla="*/ 475281 w 1046135"/>
              <a:gd name="connsiteY18" fmla="*/ 1108128 h 1697064"/>
              <a:gd name="connsiteX19" fmla="*/ 315268 w 1046135"/>
              <a:gd name="connsiteY19" fmla="*/ 1046883 h 1697064"/>
              <a:gd name="connsiteX20" fmla="*/ 369376 w 1046135"/>
              <a:gd name="connsiteY20" fmla="*/ 1278610 h 1697064"/>
              <a:gd name="connsiteX21" fmla="*/ 506277 w 1046135"/>
              <a:gd name="connsiteY21" fmla="*/ 1387098 h 1697064"/>
              <a:gd name="connsiteX22" fmla="*/ 506277 w 1046135"/>
              <a:gd name="connsiteY22" fmla="*/ 1650569 h 1697064"/>
              <a:gd name="connsiteX23" fmla="*/ 366793 w 1046135"/>
              <a:gd name="connsiteY23" fmla="*/ 1666067 h 1697064"/>
              <a:gd name="connsiteX24" fmla="*/ 165315 w 1046135"/>
              <a:gd name="connsiteY24" fmla="*/ 1681566 h 1697064"/>
              <a:gd name="connsiteX0" fmla="*/ 506277 w 1046135"/>
              <a:gd name="connsiteY0" fmla="*/ 1650569 h 1697064"/>
              <a:gd name="connsiteX1" fmla="*/ 366793 w 1046135"/>
              <a:gd name="connsiteY1" fmla="*/ 1666067 h 1697064"/>
              <a:gd name="connsiteX2" fmla="*/ 165315 w 1046135"/>
              <a:gd name="connsiteY2" fmla="*/ 1681566 h 1697064"/>
              <a:gd name="connsiteX3" fmla="*/ 134318 w 1046135"/>
              <a:gd name="connsiteY3" fmla="*/ 1495586 h 1697064"/>
              <a:gd name="connsiteX4" fmla="*/ 25830 w 1046135"/>
              <a:gd name="connsiteY4" fmla="*/ 1309606 h 1697064"/>
              <a:gd name="connsiteX5" fmla="*/ 10332 w 1046135"/>
              <a:gd name="connsiteY5" fmla="*/ 1015139 h 1697064"/>
              <a:gd name="connsiteX6" fmla="*/ 87823 w 1046135"/>
              <a:gd name="connsiteY6" fmla="*/ 674176 h 1697064"/>
              <a:gd name="connsiteX7" fmla="*/ 196311 w 1046135"/>
              <a:gd name="connsiteY7" fmla="*/ 441701 h 1697064"/>
              <a:gd name="connsiteX8" fmla="*/ 134318 w 1046135"/>
              <a:gd name="connsiteY8" fmla="*/ 224725 h 1697064"/>
              <a:gd name="connsiteX9" fmla="*/ 289301 w 1046135"/>
              <a:gd name="connsiteY9" fmla="*/ 54244 h 1697064"/>
              <a:gd name="connsiteX10" fmla="*/ 459782 w 1046135"/>
              <a:gd name="connsiteY10" fmla="*/ 7749 h 1697064"/>
              <a:gd name="connsiteX11" fmla="*/ 614765 w 1046135"/>
              <a:gd name="connsiteY11" fmla="*/ 100739 h 1697064"/>
              <a:gd name="connsiteX12" fmla="*/ 723254 w 1046135"/>
              <a:gd name="connsiteY12" fmla="*/ 317715 h 1697064"/>
              <a:gd name="connsiteX13" fmla="*/ 816243 w 1046135"/>
              <a:gd name="connsiteY13" fmla="*/ 472698 h 1697064"/>
              <a:gd name="connsiteX14" fmla="*/ 986725 w 1046135"/>
              <a:gd name="connsiteY14" fmla="*/ 627681 h 1697064"/>
              <a:gd name="connsiteX15" fmla="*/ 1033220 w 1046135"/>
              <a:gd name="connsiteY15" fmla="*/ 689674 h 1697064"/>
              <a:gd name="connsiteX16" fmla="*/ 909233 w 1046135"/>
              <a:gd name="connsiteY16" fmla="*/ 736169 h 1697064"/>
              <a:gd name="connsiteX17" fmla="*/ 831742 w 1046135"/>
              <a:gd name="connsiteY17" fmla="*/ 922149 h 1697064"/>
              <a:gd name="connsiteX18" fmla="*/ 630264 w 1046135"/>
              <a:gd name="connsiteY18" fmla="*/ 937647 h 1697064"/>
              <a:gd name="connsiteX19" fmla="*/ 506277 w 1046135"/>
              <a:gd name="connsiteY19" fmla="*/ 922149 h 1697064"/>
              <a:gd name="connsiteX20" fmla="*/ 475281 w 1046135"/>
              <a:gd name="connsiteY20" fmla="*/ 1108128 h 1697064"/>
              <a:gd name="connsiteX21" fmla="*/ 315268 w 1046135"/>
              <a:gd name="connsiteY21" fmla="*/ 1046883 h 1697064"/>
              <a:gd name="connsiteX22" fmla="*/ 369376 w 1046135"/>
              <a:gd name="connsiteY22" fmla="*/ 1278610 h 1697064"/>
              <a:gd name="connsiteX23" fmla="*/ 597717 w 1046135"/>
              <a:gd name="connsiteY23" fmla="*/ 1478538 h 1697064"/>
              <a:gd name="connsiteX0" fmla="*/ 506277 w 1046135"/>
              <a:gd name="connsiteY0" fmla="*/ 1650569 h 1697064"/>
              <a:gd name="connsiteX1" fmla="*/ 366793 w 1046135"/>
              <a:gd name="connsiteY1" fmla="*/ 1666067 h 1697064"/>
              <a:gd name="connsiteX2" fmla="*/ 165315 w 1046135"/>
              <a:gd name="connsiteY2" fmla="*/ 1681566 h 1697064"/>
              <a:gd name="connsiteX3" fmla="*/ 134318 w 1046135"/>
              <a:gd name="connsiteY3" fmla="*/ 1495586 h 1697064"/>
              <a:gd name="connsiteX4" fmla="*/ 25830 w 1046135"/>
              <a:gd name="connsiteY4" fmla="*/ 1309606 h 1697064"/>
              <a:gd name="connsiteX5" fmla="*/ 10332 w 1046135"/>
              <a:gd name="connsiteY5" fmla="*/ 1015139 h 1697064"/>
              <a:gd name="connsiteX6" fmla="*/ 87823 w 1046135"/>
              <a:gd name="connsiteY6" fmla="*/ 674176 h 1697064"/>
              <a:gd name="connsiteX7" fmla="*/ 196311 w 1046135"/>
              <a:gd name="connsiteY7" fmla="*/ 441701 h 1697064"/>
              <a:gd name="connsiteX8" fmla="*/ 134318 w 1046135"/>
              <a:gd name="connsiteY8" fmla="*/ 224725 h 1697064"/>
              <a:gd name="connsiteX9" fmla="*/ 289301 w 1046135"/>
              <a:gd name="connsiteY9" fmla="*/ 54244 h 1697064"/>
              <a:gd name="connsiteX10" fmla="*/ 459782 w 1046135"/>
              <a:gd name="connsiteY10" fmla="*/ 7749 h 1697064"/>
              <a:gd name="connsiteX11" fmla="*/ 614765 w 1046135"/>
              <a:gd name="connsiteY11" fmla="*/ 100739 h 1697064"/>
              <a:gd name="connsiteX12" fmla="*/ 723254 w 1046135"/>
              <a:gd name="connsiteY12" fmla="*/ 317715 h 1697064"/>
              <a:gd name="connsiteX13" fmla="*/ 816243 w 1046135"/>
              <a:gd name="connsiteY13" fmla="*/ 472698 h 1697064"/>
              <a:gd name="connsiteX14" fmla="*/ 986725 w 1046135"/>
              <a:gd name="connsiteY14" fmla="*/ 627681 h 1697064"/>
              <a:gd name="connsiteX15" fmla="*/ 1033220 w 1046135"/>
              <a:gd name="connsiteY15" fmla="*/ 689674 h 1697064"/>
              <a:gd name="connsiteX16" fmla="*/ 909233 w 1046135"/>
              <a:gd name="connsiteY16" fmla="*/ 736169 h 1697064"/>
              <a:gd name="connsiteX17" fmla="*/ 831742 w 1046135"/>
              <a:gd name="connsiteY17" fmla="*/ 922149 h 1697064"/>
              <a:gd name="connsiteX18" fmla="*/ 630264 w 1046135"/>
              <a:gd name="connsiteY18" fmla="*/ 937647 h 1697064"/>
              <a:gd name="connsiteX19" fmla="*/ 506277 w 1046135"/>
              <a:gd name="connsiteY19" fmla="*/ 922149 h 1697064"/>
              <a:gd name="connsiteX20" fmla="*/ 475281 w 1046135"/>
              <a:gd name="connsiteY20" fmla="*/ 1108128 h 1697064"/>
              <a:gd name="connsiteX21" fmla="*/ 315268 w 1046135"/>
              <a:gd name="connsiteY21" fmla="*/ 1046883 h 1697064"/>
              <a:gd name="connsiteX22" fmla="*/ 369376 w 1046135"/>
              <a:gd name="connsiteY22" fmla="*/ 1278610 h 1697064"/>
              <a:gd name="connsiteX0" fmla="*/ 366793 w 1046135"/>
              <a:gd name="connsiteY0" fmla="*/ 1666067 h 1681566"/>
              <a:gd name="connsiteX1" fmla="*/ 165315 w 1046135"/>
              <a:gd name="connsiteY1" fmla="*/ 1681566 h 1681566"/>
              <a:gd name="connsiteX2" fmla="*/ 134318 w 1046135"/>
              <a:gd name="connsiteY2" fmla="*/ 1495586 h 1681566"/>
              <a:gd name="connsiteX3" fmla="*/ 25830 w 1046135"/>
              <a:gd name="connsiteY3" fmla="*/ 1309606 h 1681566"/>
              <a:gd name="connsiteX4" fmla="*/ 10332 w 1046135"/>
              <a:gd name="connsiteY4" fmla="*/ 1015139 h 1681566"/>
              <a:gd name="connsiteX5" fmla="*/ 87823 w 1046135"/>
              <a:gd name="connsiteY5" fmla="*/ 674176 h 1681566"/>
              <a:gd name="connsiteX6" fmla="*/ 196311 w 1046135"/>
              <a:gd name="connsiteY6" fmla="*/ 441701 h 1681566"/>
              <a:gd name="connsiteX7" fmla="*/ 134318 w 1046135"/>
              <a:gd name="connsiteY7" fmla="*/ 224725 h 1681566"/>
              <a:gd name="connsiteX8" fmla="*/ 289301 w 1046135"/>
              <a:gd name="connsiteY8" fmla="*/ 54244 h 1681566"/>
              <a:gd name="connsiteX9" fmla="*/ 459782 w 1046135"/>
              <a:gd name="connsiteY9" fmla="*/ 7749 h 1681566"/>
              <a:gd name="connsiteX10" fmla="*/ 614765 w 1046135"/>
              <a:gd name="connsiteY10" fmla="*/ 100739 h 1681566"/>
              <a:gd name="connsiteX11" fmla="*/ 723254 w 1046135"/>
              <a:gd name="connsiteY11" fmla="*/ 317715 h 1681566"/>
              <a:gd name="connsiteX12" fmla="*/ 816243 w 1046135"/>
              <a:gd name="connsiteY12" fmla="*/ 472698 h 1681566"/>
              <a:gd name="connsiteX13" fmla="*/ 986725 w 1046135"/>
              <a:gd name="connsiteY13" fmla="*/ 627681 h 1681566"/>
              <a:gd name="connsiteX14" fmla="*/ 1033220 w 1046135"/>
              <a:gd name="connsiteY14" fmla="*/ 689674 h 1681566"/>
              <a:gd name="connsiteX15" fmla="*/ 909233 w 1046135"/>
              <a:gd name="connsiteY15" fmla="*/ 736169 h 1681566"/>
              <a:gd name="connsiteX16" fmla="*/ 831742 w 1046135"/>
              <a:gd name="connsiteY16" fmla="*/ 922149 h 1681566"/>
              <a:gd name="connsiteX17" fmla="*/ 630264 w 1046135"/>
              <a:gd name="connsiteY17" fmla="*/ 937647 h 1681566"/>
              <a:gd name="connsiteX18" fmla="*/ 506277 w 1046135"/>
              <a:gd name="connsiteY18" fmla="*/ 922149 h 1681566"/>
              <a:gd name="connsiteX19" fmla="*/ 475281 w 1046135"/>
              <a:gd name="connsiteY19" fmla="*/ 1108128 h 1681566"/>
              <a:gd name="connsiteX20" fmla="*/ 315268 w 1046135"/>
              <a:gd name="connsiteY20" fmla="*/ 1046883 h 1681566"/>
              <a:gd name="connsiteX21" fmla="*/ 369376 w 1046135"/>
              <a:gd name="connsiteY21" fmla="*/ 1278610 h 1681566"/>
              <a:gd name="connsiteX0" fmla="*/ 442993 w 1046135"/>
              <a:gd name="connsiteY0" fmla="*/ 1666067 h 1681566"/>
              <a:gd name="connsiteX1" fmla="*/ 165315 w 1046135"/>
              <a:gd name="connsiteY1" fmla="*/ 1681566 h 1681566"/>
              <a:gd name="connsiteX2" fmla="*/ 134318 w 1046135"/>
              <a:gd name="connsiteY2" fmla="*/ 1495586 h 1681566"/>
              <a:gd name="connsiteX3" fmla="*/ 25830 w 1046135"/>
              <a:gd name="connsiteY3" fmla="*/ 1309606 h 1681566"/>
              <a:gd name="connsiteX4" fmla="*/ 10332 w 1046135"/>
              <a:gd name="connsiteY4" fmla="*/ 1015139 h 1681566"/>
              <a:gd name="connsiteX5" fmla="*/ 87823 w 1046135"/>
              <a:gd name="connsiteY5" fmla="*/ 674176 h 1681566"/>
              <a:gd name="connsiteX6" fmla="*/ 196311 w 1046135"/>
              <a:gd name="connsiteY6" fmla="*/ 441701 h 1681566"/>
              <a:gd name="connsiteX7" fmla="*/ 134318 w 1046135"/>
              <a:gd name="connsiteY7" fmla="*/ 224725 h 1681566"/>
              <a:gd name="connsiteX8" fmla="*/ 289301 w 1046135"/>
              <a:gd name="connsiteY8" fmla="*/ 54244 h 1681566"/>
              <a:gd name="connsiteX9" fmla="*/ 459782 w 1046135"/>
              <a:gd name="connsiteY9" fmla="*/ 7749 h 1681566"/>
              <a:gd name="connsiteX10" fmla="*/ 614765 w 1046135"/>
              <a:gd name="connsiteY10" fmla="*/ 100739 h 1681566"/>
              <a:gd name="connsiteX11" fmla="*/ 723254 w 1046135"/>
              <a:gd name="connsiteY11" fmla="*/ 317715 h 1681566"/>
              <a:gd name="connsiteX12" fmla="*/ 816243 w 1046135"/>
              <a:gd name="connsiteY12" fmla="*/ 472698 h 1681566"/>
              <a:gd name="connsiteX13" fmla="*/ 986725 w 1046135"/>
              <a:gd name="connsiteY13" fmla="*/ 627681 h 1681566"/>
              <a:gd name="connsiteX14" fmla="*/ 1033220 w 1046135"/>
              <a:gd name="connsiteY14" fmla="*/ 689674 h 1681566"/>
              <a:gd name="connsiteX15" fmla="*/ 909233 w 1046135"/>
              <a:gd name="connsiteY15" fmla="*/ 736169 h 1681566"/>
              <a:gd name="connsiteX16" fmla="*/ 831742 w 1046135"/>
              <a:gd name="connsiteY16" fmla="*/ 922149 h 1681566"/>
              <a:gd name="connsiteX17" fmla="*/ 630264 w 1046135"/>
              <a:gd name="connsiteY17" fmla="*/ 937647 h 1681566"/>
              <a:gd name="connsiteX18" fmla="*/ 506277 w 1046135"/>
              <a:gd name="connsiteY18" fmla="*/ 922149 h 1681566"/>
              <a:gd name="connsiteX19" fmla="*/ 475281 w 1046135"/>
              <a:gd name="connsiteY19" fmla="*/ 1108128 h 1681566"/>
              <a:gd name="connsiteX20" fmla="*/ 315268 w 1046135"/>
              <a:gd name="connsiteY20" fmla="*/ 1046883 h 1681566"/>
              <a:gd name="connsiteX21" fmla="*/ 369376 w 1046135"/>
              <a:gd name="connsiteY21" fmla="*/ 1278610 h 1681566"/>
              <a:gd name="connsiteX0" fmla="*/ 447729 w 1050871"/>
              <a:gd name="connsiteY0" fmla="*/ 1666067 h 1681566"/>
              <a:gd name="connsiteX1" fmla="*/ 170051 w 1050871"/>
              <a:gd name="connsiteY1" fmla="*/ 1681566 h 1681566"/>
              <a:gd name="connsiteX2" fmla="*/ 139054 w 1050871"/>
              <a:gd name="connsiteY2" fmla="*/ 1495586 h 1681566"/>
              <a:gd name="connsiteX3" fmla="*/ 182966 w 1050871"/>
              <a:gd name="connsiteY3" fmla="*/ 1309606 h 1681566"/>
              <a:gd name="connsiteX4" fmla="*/ 15068 w 1050871"/>
              <a:gd name="connsiteY4" fmla="*/ 1015139 h 1681566"/>
              <a:gd name="connsiteX5" fmla="*/ 92559 w 1050871"/>
              <a:gd name="connsiteY5" fmla="*/ 674176 h 1681566"/>
              <a:gd name="connsiteX6" fmla="*/ 201047 w 1050871"/>
              <a:gd name="connsiteY6" fmla="*/ 441701 h 1681566"/>
              <a:gd name="connsiteX7" fmla="*/ 139054 w 1050871"/>
              <a:gd name="connsiteY7" fmla="*/ 224725 h 1681566"/>
              <a:gd name="connsiteX8" fmla="*/ 294037 w 1050871"/>
              <a:gd name="connsiteY8" fmla="*/ 54244 h 1681566"/>
              <a:gd name="connsiteX9" fmla="*/ 464518 w 1050871"/>
              <a:gd name="connsiteY9" fmla="*/ 7749 h 1681566"/>
              <a:gd name="connsiteX10" fmla="*/ 619501 w 1050871"/>
              <a:gd name="connsiteY10" fmla="*/ 100739 h 1681566"/>
              <a:gd name="connsiteX11" fmla="*/ 727990 w 1050871"/>
              <a:gd name="connsiteY11" fmla="*/ 317715 h 1681566"/>
              <a:gd name="connsiteX12" fmla="*/ 820979 w 1050871"/>
              <a:gd name="connsiteY12" fmla="*/ 472698 h 1681566"/>
              <a:gd name="connsiteX13" fmla="*/ 991461 w 1050871"/>
              <a:gd name="connsiteY13" fmla="*/ 627681 h 1681566"/>
              <a:gd name="connsiteX14" fmla="*/ 1037956 w 1050871"/>
              <a:gd name="connsiteY14" fmla="*/ 689674 h 1681566"/>
              <a:gd name="connsiteX15" fmla="*/ 913969 w 1050871"/>
              <a:gd name="connsiteY15" fmla="*/ 736169 h 1681566"/>
              <a:gd name="connsiteX16" fmla="*/ 836478 w 1050871"/>
              <a:gd name="connsiteY16" fmla="*/ 922149 h 1681566"/>
              <a:gd name="connsiteX17" fmla="*/ 635000 w 1050871"/>
              <a:gd name="connsiteY17" fmla="*/ 937647 h 1681566"/>
              <a:gd name="connsiteX18" fmla="*/ 511013 w 1050871"/>
              <a:gd name="connsiteY18" fmla="*/ 922149 h 1681566"/>
              <a:gd name="connsiteX19" fmla="*/ 480017 w 1050871"/>
              <a:gd name="connsiteY19" fmla="*/ 1108128 h 1681566"/>
              <a:gd name="connsiteX20" fmla="*/ 320004 w 1050871"/>
              <a:gd name="connsiteY20" fmla="*/ 1046883 h 1681566"/>
              <a:gd name="connsiteX21" fmla="*/ 374112 w 1050871"/>
              <a:gd name="connsiteY21" fmla="*/ 1278610 h 1681566"/>
              <a:gd name="connsiteX0" fmla="*/ 447729 w 1050871"/>
              <a:gd name="connsiteY0" fmla="*/ 1666067 h 1681566"/>
              <a:gd name="connsiteX1" fmla="*/ 170051 w 1050871"/>
              <a:gd name="connsiteY1" fmla="*/ 1681566 h 1681566"/>
              <a:gd name="connsiteX2" fmla="*/ 182966 w 1050871"/>
              <a:gd name="connsiteY2" fmla="*/ 1309606 h 1681566"/>
              <a:gd name="connsiteX3" fmla="*/ 15068 w 1050871"/>
              <a:gd name="connsiteY3" fmla="*/ 1015139 h 1681566"/>
              <a:gd name="connsiteX4" fmla="*/ 92559 w 1050871"/>
              <a:gd name="connsiteY4" fmla="*/ 674176 h 1681566"/>
              <a:gd name="connsiteX5" fmla="*/ 201047 w 1050871"/>
              <a:gd name="connsiteY5" fmla="*/ 441701 h 1681566"/>
              <a:gd name="connsiteX6" fmla="*/ 139054 w 1050871"/>
              <a:gd name="connsiteY6" fmla="*/ 224725 h 1681566"/>
              <a:gd name="connsiteX7" fmla="*/ 294037 w 1050871"/>
              <a:gd name="connsiteY7" fmla="*/ 54244 h 1681566"/>
              <a:gd name="connsiteX8" fmla="*/ 464518 w 1050871"/>
              <a:gd name="connsiteY8" fmla="*/ 7749 h 1681566"/>
              <a:gd name="connsiteX9" fmla="*/ 619501 w 1050871"/>
              <a:gd name="connsiteY9" fmla="*/ 100739 h 1681566"/>
              <a:gd name="connsiteX10" fmla="*/ 727990 w 1050871"/>
              <a:gd name="connsiteY10" fmla="*/ 317715 h 1681566"/>
              <a:gd name="connsiteX11" fmla="*/ 820979 w 1050871"/>
              <a:gd name="connsiteY11" fmla="*/ 472698 h 1681566"/>
              <a:gd name="connsiteX12" fmla="*/ 991461 w 1050871"/>
              <a:gd name="connsiteY12" fmla="*/ 627681 h 1681566"/>
              <a:gd name="connsiteX13" fmla="*/ 1037956 w 1050871"/>
              <a:gd name="connsiteY13" fmla="*/ 689674 h 1681566"/>
              <a:gd name="connsiteX14" fmla="*/ 913969 w 1050871"/>
              <a:gd name="connsiteY14" fmla="*/ 736169 h 1681566"/>
              <a:gd name="connsiteX15" fmla="*/ 836478 w 1050871"/>
              <a:gd name="connsiteY15" fmla="*/ 922149 h 1681566"/>
              <a:gd name="connsiteX16" fmla="*/ 635000 w 1050871"/>
              <a:gd name="connsiteY16" fmla="*/ 937647 h 1681566"/>
              <a:gd name="connsiteX17" fmla="*/ 511013 w 1050871"/>
              <a:gd name="connsiteY17" fmla="*/ 922149 h 1681566"/>
              <a:gd name="connsiteX18" fmla="*/ 480017 w 1050871"/>
              <a:gd name="connsiteY18" fmla="*/ 1108128 h 1681566"/>
              <a:gd name="connsiteX19" fmla="*/ 320004 w 1050871"/>
              <a:gd name="connsiteY19" fmla="*/ 1046883 h 1681566"/>
              <a:gd name="connsiteX20" fmla="*/ 374112 w 1050871"/>
              <a:gd name="connsiteY20" fmla="*/ 1278610 h 1681566"/>
              <a:gd name="connsiteX0" fmla="*/ 358183 w 961325"/>
              <a:gd name="connsiteY0" fmla="*/ 1666067 h 1681566"/>
              <a:gd name="connsiteX1" fmla="*/ 80505 w 961325"/>
              <a:gd name="connsiteY1" fmla="*/ 1681566 h 1681566"/>
              <a:gd name="connsiteX2" fmla="*/ 93420 w 961325"/>
              <a:gd name="connsiteY2" fmla="*/ 1309606 h 1681566"/>
              <a:gd name="connsiteX3" fmla="*/ 3013 w 961325"/>
              <a:gd name="connsiteY3" fmla="*/ 674176 h 1681566"/>
              <a:gd name="connsiteX4" fmla="*/ 111501 w 961325"/>
              <a:gd name="connsiteY4" fmla="*/ 441701 h 1681566"/>
              <a:gd name="connsiteX5" fmla="*/ 49508 w 961325"/>
              <a:gd name="connsiteY5" fmla="*/ 224725 h 1681566"/>
              <a:gd name="connsiteX6" fmla="*/ 204491 w 961325"/>
              <a:gd name="connsiteY6" fmla="*/ 54244 h 1681566"/>
              <a:gd name="connsiteX7" fmla="*/ 374972 w 961325"/>
              <a:gd name="connsiteY7" fmla="*/ 7749 h 1681566"/>
              <a:gd name="connsiteX8" fmla="*/ 529955 w 961325"/>
              <a:gd name="connsiteY8" fmla="*/ 100739 h 1681566"/>
              <a:gd name="connsiteX9" fmla="*/ 638444 w 961325"/>
              <a:gd name="connsiteY9" fmla="*/ 317715 h 1681566"/>
              <a:gd name="connsiteX10" fmla="*/ 731433 w 961325"/>
              <a:gd name="connsiteY10" fmla="*/ 472698 h 1681566"/>
              <a:gd name="connsiteX11" fmla="*/ 901915 w 961325"/>
              <a:gd name="connsiteY11" fmla="*/ 627681 h 1681566"/>
              <a:gd name="connsiteX12" fmla="*/ 948410 w 961325"/>
              <a:gd name="connsiteY12" fmla="*/ 689674 h 1681566"/>
              <a:gd name="connsiteX13" fmla="*/ 824423 w 961325"/>
              <a:gd name="connsiteY13" fmla="*/ 736169 h 1681566"/>
              <a:gd name="connsiteX14" fmla="*/ 746932 w 961325"/>
              <a:gd name="connsiteY14" fmla="*/ 922149 h 1681566"/>
              <a:gd name="connsiteX15" fmla="*/ 545454 w 961325"/>
              <a:gd name="connsiteY15" fmla="*/ 937647 h 1681566"/>
              <a:gd name="connsiteX16" fmla="*/ 421467 w 961325"/>
              <a:gd name="connsiteY16" fmla="*/ 922149 h 1681566"/>
              <a:gd name="connsiteX17" fmla="*/ 390471 w 961325"/>
              <a:gd name="connsiteY17" fmla="*/ 1108128 h 1681566"/>
              <a:gd name="connsiteX18" fmla="*/ 230458 w 961325"/>
              <a:gd name="connsiteY18" fmla="*/ 1046883 h 1681566"/>
              <a:gd name="connsiteX19" fmla="*/ 284566 w 961325"/>
              <a:gd name="connsiteY19" fmla="*/ 1278610 h 1681566"/>
              <a:gd name="connsiteX0" fmla="*/ 359736 w 962878"/>
              <a:gd name="connsiteY0" fmla="*/ 1666067 h 1681566"/>
              <a:gd name="connsiteX1" fmla="*/ 82058 w 962878"/>
              <a:gd name="connsiteY1" fmla="*/ 1681566 h 1681566"/>
              <a:gd name="connsiteX2" fmla="*/ 94973 w 962878"/>
              <a:gd name="connsiteY2" fmla="*/ 1309606 h 1681566"/>
              <a:gd name="connsiteX3" fmla="*/ 4566 w 962878"/>
              <a:gd name="connsiteY3" fmla="*/ 674176 h 1681566"/>
              <a:gd name="connsiteX4" fmla="*/ 67579 w 962878"/>
              <a:gd name="connsiteY4" fmla="*/ 665883 h 1681566"/>
              <a:gd name="connsiteX5" fmla="*/ 113054 w 962878"/>
              <a:gd name="connsiteY5" fmla="*/ 441701 h 1681566"/>
              <a:gd name="connsiteX6" fmla="*/ 51061 w 962878"/>
              <a:gd name="connsiteY6" fmla="*/ 224725 h 1681566"/>
              <a:gd name="connsiteX7" fmla="*/ 206044 w 962878"/>
              <a:gd name="connsiteY7" fmla="*/ 54244 h 1681566"/>
              <a:gd name="connsiteX8" fmla="*/ 376525 w 962878"/>
              <a:gd name="connsiteY8" fmla="*/ 7749 h 1681566"/>
              <a:gd name="connsiteX9" fmla="*/ 531508 w 962878"/>
              <a:gd name="connsiteY9" fmla="*/ 100739 h 1681566"/>
              <a:gd name="connsiteX10" fmla="*/ 639997 w 962878"/>
              <a:gd name="connsiteY10" fmla="*/ 317715 h 1681566"/>
              <a:gd name="connsiteX11" fmla="*/ 732986 w 962878"/>
              <a:gd name="connsiteY11" fmla="*/ 472698 h 1681566"/>
              <a:gd name="connsiteX12" fmla="*/ 903468 w 962878"/>
              <a:gd name="connsiteY12" fmla="*/ 627681 h 1681566"/>
              <a:gd name="connsiteX13" fmla="*/ 949963 w 962878"/>
              <a:gd name="connsiteY13" fmla="*/ 689674 h 1681566"/>
              <a:gd name="connsiteX14" fmla="*/ 825976 w 962878"/>
              <a:gd name="connsiteY14" fmla="*/ 736169 h 1681566"/>
              <a:gd name="connsiteX15" fmla="*/ 748485 w 962878"/>
              <a:gd name="connsiteY15" fmla="*/ 922149 h 1681566"/>
              <a:gd name="connsiteX16" fmla="*/ 547007 w 962878"/>
              <a:gd name="connsiteY16" fmla="*/ 937647 h 1681566"/>
              <a:gd name="connsiteX17" fmla="*/ 423020 w 962878"/>
              <a:gd name="connsiteY17" fmla="*/ 922149 h 1681566"/>
              <a:gd name="connsiteX18" fmla="*/ 392024 w 962878"/>
              <a:gd name="connsiteY18" fmla="*/ 1108128 h 1681566"/>
              <a:gd name="connsiteX19" fmla="*/ 232011 w 962878"/>
              <a:gd name="connsiteY19" fmla="*/ 1046883 h 1681566"/>
              <a:gd name="connsiteX20" fmla="*/ 286119 w 962878"/>
              <a:gd name="connsiteY20" fmla="*/ 1278610 h 1681566"/>
              <a:gd name="connsiteX0" fmla="*/ 358183 w 961325"/>
              <a:gd name="connsiteY0" fmla="*/ 1666067 h 1681566"/>
              <a:gd name="connsiteX1" fmla="*/ 80505 w 961325"/>
              <a:gd name="connsiteY1" fmla="*/ 1681566 h 1681566"/>
              <a:gd name="connsiteX2" fmla="*/ 93420 w 961325"/>
              <a:gd name="connsiteY2" fmla="*/ 1309606 h 1681566"/>
              <a:gd name="connsiteX3" fmla="*/ 3013 w 961325"/>
              <a:gd name="connsiteY3" fmla="*/ 674176 h 1681566"/>
              <a:gd name="connsiteX4" fmla="*/ 111501 w 961325"/>
              <a:gd name="connsiteY4" fmla="*/ 441701 h 1681566"/>
              <a:gd name="connsiteX5" fmla="*/ 49508 w 961325"/>
              <a:gd name="connsiteY5" fmla="*/ 224725 h 1681566"/>
              <a:gd name="connsiteX6" fmla="*/ 204491 w 961325"/>
              <a:gd name="connsiteY6" fmla="*/ 54244 h 1681566"/>
              <a:gd name="connsiteX7" fmla="*/ 374972 w 961325"/>
              <a:gd name="connsiteY7" fmla="*/ 7749 h 1681566"/>
              <a:gd name="connsiteX8" fmla="*/ 529955 w 961325"/>
              <a:gd name="connsiteY8" fmla="*/ 100739 h 1681566"/>
              <a:gd name="connsiteX9" fmla="*/ 638444 w 961325"/>
              <a:gd name="connsiteY9" fmla="*/ 317715 h 1681566"/>
              <a:gd name="connsiteX10" fmla="*/ 731433 w 961325"/>
              <a:gd name="connsiteY10" fmla="*/ 472698 h 1681566"/>
              <a:gd name="connsiteX11" fmla="*/ 901915 w 961325"/>
              <a:gd name="connsiteY11" fmla="*/ 627681 h 1681566"/>
              <a:gd name="connsiteX12" fmla="*/ 948410 w 961325"/>
              <a:gd name="connsiteY12" fmla="*/ 689674 h 1681566"/>
              <a:gd name="connsiteX13" fmla="*/ 824423 w 961325"/>
              <a:gd name="connsiteY13" fmla="*/ 736169 h 1681566"/>
              <a:gd name="connsiteX14" fmla="*/ 746932 w 961325"/>
              <a:gd name="connsiteY14" fmla="*/ 922149 h 1681566"/>
              <a:gd name="connsiteX15" fmla="*/ 545454 w 961325"/>
              <a:gd name="connsiteY15" fmla="*/ 937647 h 1681566"/>
              <a:gd name="connsiteX16" fmla="*/ 421467 w 961325"/>
              <a:gd name="connsiteY16" fmla="*/ 922149 h 1681566"/>
              <a:gd name="connsiteX17" fmla="*/ 390471 w 961325"/>
              <a:gd name="connsiteY17" fmla="*/ 1108128 h 1681566"/>
              <a:gd name="connsiteX18" fmla="*/ 230458 w 961325"/>
              <a:gd name="connsiteY18" fmla="*/ 1046883 h 1681566"/>
              <a:gd name="connsiteX19" fmla="*/ 284566 w 961325"/>
              <a:gd name="connsiteY19" fmla="*/ 1278610 h 1681566"/>
              <a:gd name="connsiteX0" fmla="*/ 324173 w 927315"/>
              <a:gd name="connsiteY0" fmla="*/ 1666067 h 1681566"/>
              <a:gd name="connsiteX1" fmla="*/ 46495 w 927315"/>
              <a:gd name="connsiteY1" fmla="*/ 1681566 h 1681566"/>
              <a:gd name="connsiteX2" fmla="*/ 59410 w 927315"/>
              <a:gd name="connsiteY2" fmla="*/ 1309606 h 1681566"/>
              <a:gd name="connsiteX3" fmla="*/ 45203 w 927315"/>
              <a:gd name="connsiteY3" fmla="*/ 674176 h 1681566"/>
              <a:gd name="connsiteX4" fmla="*/ 77491 w 927315"/>
              <a:gd name="connsiteY4" fmla="*/ 441701 h 1681566"/>
              <a:gd name="connsiteX5" fmla="*/ 15498 w 927315"/>
              <a:gd name="connsiteY5" fmla="*/ 224725 h 1681566"/>
              <a:gd name="connsiteX6" fmla="*/ 170481 w 927315"/>
              <a:gd name="connsiteY6" fmla="*/ 54244 h 1681566"/>
              <a:gd name="connsiteX7" fmla="*/ 340962 w 927315"/>
              <a:gd name="connsiteY7" fmla="*/ 7749 h 1681566"/>
              <a:gd name="connsiteX8" fmla="*/ 495945 w 927315"/>
              <a:gd name="connsiteY8" fmla="*/ 100739 h 1681566"/>
              <a:gd name="connsiteX9" fmla="*/ 604434 w 927315"/>
              <a:gd name="connsiteY9" fmla="*/ 317715 h 1681566"/>
              <a:gd name="connsiteX10" fmla="*/ 697423 w 927315"/>
              <a:gd name="connsiteY10" fmla="*/ 472698 h 1681566"/>
              <a:gd name="connsiteX11" fmla="*/ 867905 w 927315"/>
              <a:gd name="connsiteY11" fmla="*/ 627681 h 1681566"/>
              <a:gd name="connsiteX12" fmla="*/ 914400 w 927315"/>
              <a:gd name="connsiteY12" fmla="*/ 689674 h 1681566"/>
              <a:gd name="connsiteX13" fmla="*/ 790413 w 927315"/>
              <a:gd name="connsiteY13" fmla="*/ 736169 h 1681566"/>
              <a:gd name="connsiteX14" fmla="*/ 712922 w 927315"/>
              <a:gd name="connsiteY14" fmla="*/ 922149 h 1681566"/>
              <a:gd name="connsiteX15" fmla="*/ 511444 w 927315"/>
              <a:gd name="connsiteY15" fmla="*/ 937647 h 1681566"/>
              <a:gd name="connsiteX16" fmla="*/ 387457 w 927315"/>
              <a:gd name="connsiteY16" fmla="*/ 922149 h 1681566"/>
              <a:gd name="connsiteX17" fmla="*/ 356461 w 927315"/>
              <a:gd name="connsiteY17" fmla="*/ 1108128 h 1681566"/>
              <a:gd name="connsiteX18" fmla="*/ 196448 w 927315"/>
              <a:gd name="connsiteY18" fmla="*/ 1046883 h 1681566"/>
              <a:gd name="connsiteX19" fmla="*/ 250556 w 927315"/>
              <a:gd name="connsiteY19" fmla="*/ 1278610 h 1681566"/>
              <a:gd name="connsiteX0" fmla="*/ 414330 w 1017472"/>
              <a:gd name="connsiteY0" fmla="*/ 1666067 h 1681566"/>
              <a:gd name="connsiteX1" fmla="*/ 136652 w 1017472"/>
              <a:gd name="connsiteY1" fmla="*/ 1681566 h 1681566"/>
              <a:gd name="connsiteX2" fmla="*/ 149567 w 1017472"/>
              <a:gd name="connsiteY2" fmla="*/ 1309606 h 1681566"/>
              <a:gd name="connsiteX3" fmla="*/ 135360 w 1017472"/>
              <a:gd name="connsiteY3" fmla="*/ 674176 h 1681566"/>
              <a:gd name="connsiteX4" fmla="*/ 167648 w 1017472"/>
              <a:gd name="connsiteY4" fmla="*/ 441701 h 1681566"/>
              <a:gd name="connsiteX5" fmla="*/ 105655 w 1017472"/>
              <a:gd name="connsiteY5" fmla="*/ 224725 h 1681566"/>
              <a:gd name="connsiteX6" fmla="*/ 260638 w 1017472"/>
              <a:gd name="connsiteY6" fmla="*/ 54244 h 1681566"/>
              <a:gd name="connsiteX7" fmla="*/ 431119 w 1017472"/>
              <a:gd name="connsiteY7" fmla="*/ 7749 h 1681566"/>
              <a:gd name="connsiteX8" fmla="*/ 586102 w 1017472"/>
              <a:gd name="connsiteY8" fmla="*/ 100739 h 1681566"/>
              <a:gd name="connsiteX9" fmla="*/ 694591 w 1017472"/>
              <a:gd name="connsiteY9" fmla="*/ 317715 h 1681566"/>
              <a:gd name="connsiteX10" fmla="*/ 787580 w 1017472"/>
              <a:gd name="connsiteY10" fmla="*/ 472698 h 1681566"/>
              <a:gd name="connsiteX11" fmla="*/ 958062 w 1017472"/>
              <a:gd name="connsiteY11" fmla="*/ 627681 h 1681566"/>
              <a:gd name="connsiteX12" fmla="*/ 1004557 w 1017472"/>
              <a:gd name="connsiteY12" fmla="*/ 689674 h 1681566"/>
              <a:gd name="connsiteX13" fmla="*/ 880570 w 1017472"/>
              <a:gd name="connsiteY13" fmla="*/ 736169 h 1681566"/>
              <a:gd name="connsiteX14" fmla="*/ 803079 w 1017472"/>
              <a:gd name="connsiteY14" fmla="*/ 922149 h 1681566"/>
              <a:gd name="connsiteX15" fmla="*/ 601601 w 1017472"/>
              <a:gd name="connsiteY15" fmla="*/ 937647 h 1681566"/>
              <a:gd name="connsiteX16" fmla="*/ 477614 w 1017472"/>
              <a:gd name="connsiteY16" fmla="*/ 922149 h 1681566"/>
              <a:gd name="connsiteX17" fmla="*/ 446618 w 1017472"/>
              <a:gd name="connsiteY17" fmla="*/ 1108128 h 1681566"/>
              <a:gd name="connsiteX18" fmla="*/ 286605 w 1017472"/>
              <a:gd name="connsiteY18" fmla="*/ 1046883 h 1681566"/>
              <a:gd name="connsiteX19" fmla="*/ 340713 w 1017472"/>
              <a:gd name="connsiteY19" fmla="*/ 1278610 h 1681566"/>
              <a:gd name="connsiteX0" fmla="*/ 414330 w 1017472"/>
              <a:gd name="connsiteY0" fmla="*/ 1666067 h 1681566"/>
              <a:gd name="connsiteX1" fmla="*/ 136652 w 1017472"/>
              <a:gd name="connsiteY1" fmla="*/ 1681566 h 1681566"/>
              <a:gd name="connsiteX2" fmla="*/ 149567 w 1017472"/>
              <a:gd name="connsiteY2" fmla="*/ 1309606 h 1681566"/>
              <a:gd name="connsiteX3" fmla="*/ 135360 w 1017472"/>
              <a:gd name="connsiteY3" fmla="*/ 674176 h 1681566"/>
              <a:gd name="connsiteX4" fmla="*/ 167648 w 1017472"/>
              <a:gd name="connsiteY4" fmla="*/ 441701 h 1681566"/>
              <a:gd name="connsiteX5" fmla="*/ 105655 w 1017472"/>
              <a:gd name="connsiteY5" fmla="*/ 224725 h 1681566"/>
              <a:gd name="connsiteX6" fmla="*/ 260638 w 1017472"/>
              <a:gd name="connsiteY6" fmla="*/ 54244 h 1681566"/>
              <a:gd name="connsiteX7" fmla="*/ 431119 w 1017472"/>
              <a:gd name="connsiteY7" fmla="*/ 7749 h 1681566"/>
              <a:gd name="connsiteX8" fmla="*/ 586102 w 1017472"/>
              <a:gd name="connsiteY8" fmla="*/ 100739 h 1681566"/>
              <a:gd name="connsiteX9" fmla="*/ 694591 w 1017472"/>
              <a:gd name="connsiteY9" fmla="*/ 317715 h 1681566"/>
              <a:gd name="connsiteX10" fmla="*/ 787580 w 1017472"/>
              <a:gd name="connsiteY10" fmla="*/ 472698 h 1681566"/>
              <a:gd name="connsiteX11" fmla="*/ 958062 w 1017472"/>
              <a:gd name="connsiteY11" fmla="*/ 627681 h 1681566"/>
              <a:gd name="connsiteX12" fmla="*/ 1004557 w 1017472"/>
              <a:gd name="connsiteY12" fmla="*/ 689674 h 1681566"/>
              <a:gd name="connsiteX13" fmla="*/ 880570 w 1017472"/>
              <a:gd name="connsiteY13" fmla="*/ 736169 h 1681566"/>
              <a:gd name="connsiteX14" fmla="*/ 803079 w 1017472"/>
              <a:gd name="connsiteY14" fmla="*/ 922149 h 1681566"/>
              <a:gd name="connsiteX15" fmla="*/ 601601 w 1017472"/>
              <a:gd name="connsiteY15" fmla="*/ 937647 h 1681566"/>
              <a:gd name="connsiteX16" fmla="*/ 477614 w 1017472"/>
              <a:gd name="connsiteY16" fmla="*/ 922149 h 1681566"/>
              <a:gd name="connsiteX17" fmla="*/ 446618 w 1017472"/>
              <a:gd name="connsiteY17" fmla="*/ 1108128 h 1681566"/>
              <a:gd name="connsiteX18" fmla="*/ 286605 w 1017472"/>
              <a:gd name="connsiteY18" fmla="*/ 1046883 h 1681566"/>
              <a:gd name="connsiteX19" fmla="*/ 340713 w 1017472"/>
              <a:gd name="connsiteY19" fmla="*/ 1278610 h 1681566"/>
              <a:gd name="connsiteX0" fmla="*/ 414330 w 1017472"/>
              <a:gd name="connsiteY0" fmla="*/ 1666067 h 1681566"/>
              <a:gd name="connsiteX1" fmla="*/ 136652 w 1017472"/>
              <a:gd name="connsiteY1" fmla="*/ 1681566 h 1681566"/>
              <a:gd name="connsiteX2" fmla="*/ 149567 w 1017472"/>
              <a:gd name="connsiteY2" fmla="*/ 1309606 h 1681566"/>
              <a:gd name="connsiteX3" fmla="*/ 135360 w 1017472"/>
              <a:gd name="connsiteY3" fmla="*/ 674176 h 1681566"/>
              <a:gd name="connsiteX4" fmla="*/ 167648 w 1017472"/>
              <a:gd name="connsiteY4" fmla="*/ 441701 h 1681566"/>
              <a:gd name="connsiteX5" fmla="*/ 105655 w 1017472"/>
              <a:gd name="connsiteY5" fmla="*/ 224725 h 1681566"/>
              <a:gd name="connsiteX6" fmla="*/ 260638 w 1017472"/>
              <a:gd name="connsiteY6" fmla="*/ 54244 h 1681566"/>
              <a:gd name="connsiteX7" fmla="*/ 431119 w 1017472"/>
              <a:gd name="connsiteY7" fmla="*/ 7749 h 1681566"/>
              <a:gd name="connsiteX8" fmla="*/ 586102 w 1017472"/>
              <a:gd name="connsiteY8" fmla="*/ 100739 h 1681566"/>
              <a:gd name="connsiteX9" fmla="*/ 694591 w 1017472"/>
              <a:gd name="connsiteY9" fmla="*/ 317715 h 1681566"/>
              <a:gd name="connsiteX10" fmla="*/ 787580 w 1017472"/>
              <a:gd name="connsiteY10" fmla="*/ 472698 h 1681566"/>
              <a:gd name="connsiteX11" fmla="*/ 958062 w 1017472"/>
              <a:gd name="connsiteY11" fmla="*/ 627681 h 1681566"/>
              <a:gd name="connsiteX12" fmla="*/ 1004557 w 1017472"/>
              <a:gd name="connsiteY12" fmla="*/ 689674 h 1681566"/>
              <a:gd name="connsiteX13" fmla="*/ 880570 w 1017472"/>
              <a:gd name="connsiteY13" fmla="*/ 736169 h 1681566"/>
              <a:gd name="connsiteX14" fmla="*/ 803079 w 1017472"/>
              <a:gd name="connsiteY14" fmla="*/ 922149 h 1681566"/>
              <a:gd name="connsiteX15" fmla="*/ 601601 w 1017472"/>
              <a:gd name="connsiteY15" fmla="*/ 937647 h 1681566"/>
              <a:gd name="connsiteX16" fmla="*/ 477614 w 1017472"/>
              <a:gd name="connsiteY16" fmla="*/ 922149 h 1681566"/>
              <a:gd name="connsiteX17" fmla="*/ 370418 w 1017472"/>
              <a:gd name="connsiteY17" fmla="*/ 879528 h 1681566"/>
              <a:gd name="connsiteX18" fmla="*/ 286605 w 1017472"/>
              <a:gd name="connsiteY18" fmla="*/ 1046883 h 1681566"/>
              <a:gd name="connsiteX19" fmla="*/ 340713 w 1017472"/>
              <a:gd name="connsiteY19" fmla="*/ 1278610 h 1681566"/>
              <a:gd name="connsiteX0" fmla="*/ 414330 w 1017472"/>
              <a:gd name="connsiteY0" fmla="*/ 1666067 h 1681566"/>
              <a:gd name="connsiteX1" fmla="*/ 136652 w 1017472"/>
              <a:gd name="connsiteY1" fmla="*/ 1681566 h 1681566"/>
              <a:gd name="connsiteX2" fmla="*/ 149567 w 1017472"/>
              <a:gd name="connsiteY2" fmla="*/ 1309606 h 1681566"/>
              <a:gd name="connsiteX3" fmla="*/ 135360 w 1017472"/>
              <a:gd name="connsiteY3" fmla="*/ 674176 h 1681566"/>
              <a:gd name="connsiteX4" fmla="*/ 167648 w 1017472"/>
              <a:gd name="connsiteY4" fmla="*/ 441701 h 1681566"/>
              <a:gd name="connsiteX5" fmla="*/ 105655 w 1017472"/>
              <a:gd name="connsiteY5" fmla="*/ 224725 h 1681566"/>
              <a:gd name="connsiteX6" fmla="*/ 260638 w 1017472"/>
              <a:gd name="connsiteY6" fmla="*/ 54244 h 1681566"/>
              <a:gd name="connsiteX7" fmla="*/ 431119 w 1017472"/>
              <a:gd name="connsiteY7" fmla="*/ 7749 h 1681566"/>
              <a:gd name="connsiteX8" fmla="*/ 586102 w 1017472"/>
              <a:gd name="connsiteY8" fmla="*/ 100739 h 1681566"/>
              <a:gd name="connsiteX9" fmla="*/ 694591 w 1017472"/>
              <a:gd name="connsiteY9" fmla="*/ 317715 h 1681566"/>
              <a:gd name="connsiteX10" fmla="*/ 787580 w 1017472"/>
              <a:gd name="connsiteY10" fmla="*/ 472698 h 1681566"/>
              <a:gd name="connsiteX11" fmla="*/ 958062 w 1017472"/>
              <a:gd name="connsiteY11" fmla="*/ 627681 h 1681566"/>
              <a:gd name="connsiteX12" fmla="*/ 1004557 w 1017472"/>
              <a:gd name="connsiteY12" fmla="*/ 689674 h 1681566"/>
              <a:gd name="connsiteX13" fmla="*/ 880570 w 1017472"/>
              <a:gd name="connsiteY13" fmla="*/ 736169 h 1681566"/>
              <a:gd name="connsiteX14" fmla="*/ 864120 w 1017472"/>
              <a:gd name="connsiteY14" fmla="*/ 738072 h 1681566"/>
              <a:gd name="connsiteX15" fmla="*/ 803079 w 1017472"/>
              <a:gd name="connsiteY15" fmla="*/ 922149 h 1681566"/>
              <a:gd name="connsiteX16" fmla="*/ 601601 w 1017472"/>
              <a:gd name="connsiteY16" fmla="*/ 937647 h 1681566"/>
              <a:gd name="connsiteX17" fmla="*/ 477614 w 1017472"/>
              <a:gd name="connsiteY17" fmla="*/ 922149 h 1681566"/>
              <a:gd name="connsiteX18" fmla="*/ 370418 w 1017472"/>
              <a:gd name="connsiteY18" fmla="*/ 879528 h 1681566"/>
              <a:gd name="connsiteX19" fmla="*/ 286605 w 1017472"/>
              <a:gd name="connsiteY19" fmla="*/ 1046883 h 1681566"/>
              <a:gd name="connsiteX20" fmla="*/ 340713 w 1017472"/>
              <a:gd name="connsiteY20" fmla="*/ 1278610 h 1681566"/>
              <a:gd name="connsiteX0" fmla="*/ 414330 w 973560"/>
              <a:gd name="connsiteY0" fmla="*/ 1666067 h 1681566"/>
              <a:gd name="connsiteX1" fmla="*/ 136652 w 973560"/>
              <a:gd name="connsiteY1" fmla="*/ 1681566 h 1681566"/>
              <a:gd name="connsiteX2" fmla="*/ 149567 w 973560"/>
              <a:gd name="connsiteY2" fmla="*/ 1309606 h 1681566"/>
              <a:gd name="connsiteX3" fmla="*/ 135360 w 973560"/>
              <a:gd name="connsiteY3" fmla="*/ 674176 h 1681566"/>
              <a:gd name="connsiteX4" fmla="*/ 167648 w 973560"/>
              <a:gd name="connsiteY4" fmla="*/ 441701 h 1681566"/>
              <a:gd name="connsiteX5" fmla="*/ 105655 w 973560"/>
              <a:gd name="connsiteY5" fmla="*/ 224725 h 1681566"/>
              <a:gd name="connsiteX6" fmla="*/ 260638 w 973560"/>
              <a:gd name="connsiteY6" fmla="*/ 54244 h 1681566"/>
              <a:gd name="connsiteX7" fmla="*/ 431119 w 973560"/>
              <a:gd name="connsiteY7" fmla="*/ 7749 h 1681566"/>
              <a:gd name="connsiteX8" fmla="*/ 586102 w 973560"/>
              <a:gd name="connsiteY8" fmla="*/ 100739 h 1681566"/>
              <a:gd name="connsiteX9" fmla="*/ 694591 w 973560"/>
              <a:gd name="connsiteY9" fmla="*/ 317715 h 1681566"/>
              <a:gd name="connsiteX10" fmla="*/ 787580 w 973560"/>
              <a:gd name="connsiteY10" fmla="*/ 472698 h 1681566"/>
              <a:gd name="connsiteX11" fmla="*/ 958062 w 973560"/>
              <a:gd name="connsiteY11" fmla="*/ 627681 h 1681566"/>
              <a:gd name="connsiteX12" fmla="*/ 880570 w 973560"/>
              <a:gd name="connsiteY12" fmla="*/ 736169 h 1681566"/>
              <a:gd name="connsiteX13" fmla="*/ 864120 w 973560"/>
              <a:gd name="connsiteY13" fmla="*/ 738072 h 1681566"/>
              <a:gd name="connsiteX14" fmla="*/ 803079 w 973560"/>
              <a:gd name="connsiteY14" fmla="*/ 922149 h 1681566"/>
              <a:gd name="connsiteX15" fmla="*/ 601601 w 973560"/>
              <a:gd name="connsiteY15" fmla="*/ 937647 h 1681566"/>
              <a:gd name="connsiteX16" fmla="*/ 477614 w 973560"/>
              <a:gd name="connsiteY16" fmla="*/ 922149 h 1681566"/>
              <a:gd name="connsiteX17" fmla="*/ 370418 w 973560"/>
              <a:gd name="connsiteY17" fmla="*/ 879528 h 1681566"/>
              <a:gd name="connsiteX18" fmla="*/ 286605 w 973560"/>
              <a:gd name="connsiteY18" fmla="*/ 1046883 h 1681566"/>
              <a:gd name="connsiteX19" fmla="*/ 340713 w 973560"/>
              <a:gd name="connsiteY19" fmla="*/ 1278610 h 1681566"/>
              <a:gd name="connsiteX0" fmla="*/ 414330 w 893327"/>
              <a:gd name="connsiteY0" fmla="*/ 1666067 h 1681566"/>
              <a:gd name="connsiteX1" fmla="*/ 136652 w 893327"/>
              <a:gd name="connsiteY1" fmla="*/ 1681566 h 1681566"/>
              <a:gd name="connsiteX2" fmla="*/ 149567 w 893327"/>
              <a:gd name="connsiteY2" fmla="*/ 1309606 h 1681566"/>
              <a:gd name="connsiteX3" fmla="*/ 135360 w 893327"/>
              <a:gd name="connsiteY3" fmla="*/ 674176 h 1681566"/>
              <a:gd name="connsiteX4" fmla="*/ 167648 w 893327"/>
              <a:gd name="connsiteY4" fmla="*/ 441701 h 1681566"/>
              <a:gd name="connsiteX5" fmla="*/ 105655 w 893327"/>
              <a:gd name="connsiteY5" fmla="*/ 224725 h 1681566"/>
              <a:gd name="connsiteX6" fmla="*/ 260638 w 893327"/>
              <a:gd name="connsiteY6" fmla="*/ 54244 h 1681566"/>
              <a:gd name="connsiteX7" fmla="*/ 431119 w 893327"/>
              <a:gd name="connsiteY7" fmla="*/ 7749 h 1681566"/>
              <a:gd name="connsiteX8" fmla="*/ 586102 w 893327"/>
              <a:gd name="connsiteY8" fmla="*/ 100739 h 1681566"/>
              <a:gd name="connsiteX9" fmla="*/ 694591 w 893327"/>
              <a:gd name="connsiteY9" fmla="*/ 317715 h 1681566"/>
              <a:gd name="connsiteX10" fmla="*/ 787580 w 893327"/>
              <a:gd name="connsiteY10" fmla="*/ 472698 h 1681566"/>
              <a:gd name="connsiteX11" fmla="*/ 880570 w 893327"/>
              <a:gd name="connsiteY11" fmla="*/ 736169 h 1681566"/>
              <a:gd name="connsiteX12" fmla="*/ 864120 w 893327"/>
              <a:gd name="connsiteY12" fmla="*/ 738072 h 1681566"/>
              <a:gd name="connsiteX13" fmla="*/ 803079 w 893327"/>
              <a:gd name="connsiteY13" fmla="*/ 922149 h 1681566"/>
              <a:gd name="connsiteX14" fmla="*/ 601601 w 893327"/>
              <a:gd name="connsiteY14" fmla="*/ 937647 h 1681566"/>
              <a:gd name="connsiteX15" fmla="*/ 477614 w 893327"/>
              <a:gd name="connsiteY15" fmla="*/ 922149 h 1681566"/>
              <a:gd name="connsiteX16" fmla="*/ 370418 w 893327"/>
              <a:gd name="connsiteY16" fmla="*/ 879528 h 1681566"/>
              <a:gd name="connsiteX17" fmla="*/ 286605 w 893327"/>
              <a:gd name="connsiteY17" fmla="*/ 1046883 h 1681566"/>
              <a:gd name="connsiteX18" fmla="*/ 340713 w 893327"/>
              <a:gd name="connsiteY18" fmla="*/ 1278610 h 1681566"/>
              <a:gd name="connsiteX0" fmla="*/ 414330 w 893327"/>
              <a:gd name="connsiteY0" fmla="*/ 1666067 h 1681566"/>
              <a:gd name="connsiteX1" fmla="*/ 136652 w 893327"/>
              <a:gd name="connsiteY1" fmla="*/ 1681566 h 1681566"/>
              <a:gd name="connsiteX2" fmla="*/ 149567 w 893327"/>
              <a:gd name="connsiteY2" fmla="*/ 1309606 h 1681566"/>
              <a:gd name="connsiteX3" fmla="*/ 135360 w 893327"/>
              <a:gd name="connsiteY3" fmla="*/ 674176 h 1681566"/>
              <a:gd name="connsiteX4" fmla="*/ 167648 w 893327"/>
              <a:gd name="connsiteY4" fmla="*/ 441701 h 1681566"/>
              <a:gd name="connsiteX5" fmla="*/ 105655 w 893327"/>
              <a:gd name="connsiteY5" fmla="*/ 224725 h 1681566"/>
              <a:gd name="connsiteX6" fmla="*/ 260638 w 893327"/>
              <a:gd name="connsiteY6" fmla="*/ 54244 h 1681566"/>
              <a:gd name="connsiteX7" fmla="*/ 431119 w 893327"/>
              <a:gd name="connsiteY7" fmla="*/ 7749 h 1681566"/>
              <a:gd name="connsiteX8" fmla="*/ 586102 w 893327"/>
              <a:gd name="connsiteY8" fmla="*/ 100739 h 1681566"/>
              <a:gd name="connsiteX9" fmla="*/ 694591 w 893327"/>
              <a:gd name="connsiteY9" fmla="*/ 317715 h 1681566"/>
              <a:gd name="connsiteX10" fmla="*/ 787580 w 893327"/>
              <a:gd name="connsiteY10" fmla="*/ 472698 h 1681566"/>
              <a:gd name="connsiteX11" fmla="*/ 880570 w 893327"/>
              <a:gd name="connsiteY11" fmla="*/ 736169 h 1681566"/>
              <a:gd name="connsiteX12" fmla="*/ 864120 w 893327"/>
              <a:gd name="connsiteY12" fmla="*/ 585672 h 1681566"/>
              <a:gd name="connsiteX13" fmla="*/ 803079 w 893327"/>
              <a:gd name="connsiteY13" fmla="*/ 922149 h 1681566"/>
              <a:gd name="connsiteX14" fmla="*/ 601601 w 893327"/>
              <a:gd name="connsiteY14" fmla="*/ 937647 h 1681566"/>
              <a:gd name="connsiteX15" fmla="*/ 477614 w 893327"/>
              <a:gd name="connsiteY15" fmla="*/ 922149 h 1681566"/>
              <a:gd name="connsiteX16" fmla="*/ 370418 w 893327"/>
              <a:gd name="connsiteY16" fmla="*/ 879528 h 1681566"/>
              <a:gd name="connsiteX17" fmla="*/ 286605 w 893327"/>
              <a:gd name="connsiteY17" fmla="*/ 1046883 h 1681566"/>
              <a:gd name="connsiteX18" fmla="*/ 340713 w 893327"/>
              <a:gd name="connsiteY18" fmla="*/ 1278610 h 1681566"/>
              <a:gd name="connsiteX0" fmla="*/ 414330 w 866703"/>
              <a:gd name="connsiteY0" fmla="*/ 1666067 h 1681566"/>
              <a:gd name="connsiteX1" fmla="*/ 136652 w 866703"/>
              <a:gd name="connsiteY1" fmla="*/ 1681566 h 1681566"/>
              <a:gd name="connsiteX2" fmla="*/ 149567 w 866703"/>
              <a:gd name="connsiteY2" fmla="*/ 1309606 h 1681566"/>
              <a:gd name="connsiteX3" fmla="*/ 135360 w 866703"/>
              <a:gd name="connsiteY3" fmla="*/ 674176 h 1681566"/>
              <a:gd name="connsiteX4" fmla="*/ 167648 w 866703"/>
              <a:gd name="connsiteY4" fmla="*/ 441701 h 1681566"/>
              <a:gd name="connsiteX5" fmla="*/ 105655 w 866703"/>
              <a:gd name="connsiteY5" fmla="*/ 224725 h 1681566"/>
              <a:gd name="connsiteX6" fmla="*/ 260638 w 866703"/>
              <a:gd name="connsiteY6" fmla="*/ 54244 h 1681566"/>
              <a:gd name="connsiteX7" fmla="*/ 431119 w 866703"/>
              <a:gd name="connsiteY7" fmla="*/ 7749 h 1681566"/>
              <a:gd name="connsiteX8" fmla="*/ 586102 w 866703"/>
              <a:gd name="connsiteY8" fmla="*/ 100739 h 1681566"/>
              <a:gd name="connsiteX9" fmla="*/ 694591 w 866703"/>
              <a:gd name="connsiteY9" fmla="*/ 317715 h 1681566"/>
              <a:gd name="connsiteX10" fmla="*/ 787580 w 866703"/>
              <a:gd name="connsiteY10" fmla="*/ 472698 h 1681566"/>
              <a:gd name="connsiteX11" fmla="*/ 864120 w 866703"/>
              <a:gd name="connsiteY11" fmla="*/ 585672 h 1681566"/>
              <a:gd name="connsiteX12" fmla="*/ 803079 w 866703"/>
              <a:gd name="connsiteY12" fmla="*/ 922149 h 1681566"/>
              <a:gd name="connsiteX13" fmla="*/ 601601 w 866703"/>
              <a:gd name="connsiteY13" fmla="*/ 937647 h 1681566"/>
              <a:gd name="connsiteX14" fmla="*/ 477614 w 866703"/>
              <a:gd name="connsiteY14" fmla="*/ 922149 h 1681566"/>
              <a:gd name="connsiteX15" fmla="*/ 370418 w 866703"/>
              <a:gd name="connsiteY15" fmla="*/ 879528 h 1681566"/>
              <a:gd name="connsiteX16" fmla="*/ 286605 w 866703"/>
              <a:gd name="connsiteY16" fmla="*/ 1046883 h 1681566"/>
              <a:gd name="connsiteX17" fmla="*/ 340713 w 866703"/>
              <a:gd name="connsiteY17" fmla="*/ 1278610 h 1681566"/>
              <a:gd name="connsiteX0" fmla="*/ 414330 w 866703"/>
              <a:gd name="connsiteY0" fmla="*/ 1691467 h 1706966"/>
              <a:gd name="connsiteX1" fmla="*/ 136652 w 866703"/>
              <a:gd name="connsiteY1" fmla="*/ 1706966 h 1706966"/>
              <a:gd name="connsiteX2" fmla="*/ 149567 w 866703"/>
              <a:gd name="connsiteY2" fmla="*/ 1335006 h 1706966"/>
              <a:gd name="connsiteX3" fmla="*/ 135360 w 866703"/>
              <a:gd name="connsiteY3" fmla="*/ 699576 h 1706966"/>
              <a:gd name="connsiteX4" fmla="*/ 167648 w 866703"/>
              <a:gd name="connsiteY4" fmla="*/ 467101 h 1706966"/>
              <a:gd name="connsiteX5" fmla="*/ 105655 w 866703"/>
              <a:gd name="connsiteY5" fmla="*/ 250125 h 1706966"/>
              <a:gd name="connsiteX6" fmla="*/ 260638 w 866703"/>
              <a:gd name="connsiteY6" fmla="*/ 79644 h 1706966"/>
              <a:gd name="connsiteX7" fmla="*/ 431119 w 866703"/>
              <a:gd name="connsiteY7" fmla="*/ 33149 h 1706966"/>
              <a:gd name="connsiteX8" fmla="*/ 586102 w 866703"/>
              <a:gd name="connsiteY8" fmla="*/ 278539 h 1706966"/>
              <a:gd name="connsiteX9" fmla="*/ 694591 w 866703"/>
              <a:gd name="connsiteY9" fmla="*/ 343115 h 1706966"/>
              <a:gd name="connsiteX10" fmla="*/ 787580 w 866703"/>
              <a:gd name="connsiteY10" fmla="*/ 498098 h 1706966"/>
              <a:gd name="connsiteX11" fmla="*/ 864120 w 866703"/>
              <a:gd name="connsiteY11" fmla="*/ 611072 h 1706966"/>
              <a:gd name="connsiteX12" fmla="*/ 803079 w 866703"/>
              <a:gd name="connsiteY12" fmla="*/ 947549 h 1706966"/>
              <a:gd name="connsiteX13" fmla="*/ 601601 w 866703"/>
              <a:gd name="connsiteY13" fmla="*/ 963047 h 1706966"/>
              <a:gd name="connsiteX14" fmla="*/ 477614 w 866703"/>
              <a:gd name="connsiteY14" fmla="*/ 947549 h 1706966"/>
              <a:gd name="connsiteX15" fmla="*/ 370418 w 866703"/>
              <a:gd name="connsiteY15" fmla="*/ 904928 h 1706966"/>
              <a:gd name="connsiteX16" fmla="*/ 286605 w 866703"/>
              <a:gd name="connsiteY16" fmla="*/ 1072283 h 1706966"/>
              <a:gd name="connsiteX17" fmla="*/ 340713 w 866703"/>
              <a:gd name="connsiteY17" fmla="*/ 1304010 h 1706966"/>
              <a:gd name="connsiteX0" fmla="*/ 414330 w 866703"/>
              <a:gd name="connsiteY0" fmla="*/ 1691467 h 1706966"/>
              <a:gd name="connsiteX1" fmla="*/ 136652 w 866703"/>
              <a:gd name="connsiteY1" fmla="*/ 1706966 h 1706966"/>
              <a:gd name="connsiteX2" fmla="*/ 149567 w 866703"/>
              <a:gd name="connsiteY2" fmla="*/ 1335006 h 1706966"/>
              <a:gd name="connsiteX3" fmla="*/ 135360 w 866703"/>
              <a:gd name="connsiteY3" fmla="*/ 699576 h 1706966"/>
              <a:gd name="connsiteX4" fmla="*/ 167648 w 866703"/>
              <a:gd name="connsiteY4" fmla="*/ 467101 h 1706966"/>
              <a:gd name="connsiteX5" fmla="*/ 105655 w 866703"/>
              <a:gd name="connsiteY5" fmla="*/ 250125 h 1706966"/>
              <a:gd name="connsiteX6" fmla="*/ 260638 w 866703"/>
              <a:gd name="connsiteY6" fmla="*/ 79644 h 1706966"/>
              <a:gd name="connsiteX7" fmla="*/ 431119 w 866703"/>
              <a:gd name="connsiteY7" fmla="*/ 33149 h 1706966"/>
              <a:gd name="connsiteX8" fmla="*/ 586102 w 866703"/>
              <a:gd name="connsiteY8" fmla="*/ 278539 h 1706966"/>
              <a:gd name="connsiteX9" fmla="*/ 694591 w 866703"/>
              <a:gd name="connsiteY9" fmla="*/ 343115 h 1706966"/>
              <a:gd name="connsiteX10" fmla="*/ 787580 w 866703"/>
              <a:gd name="connsiteY10" fmla="*/ 498098 h 1706966"/>
              <a:gd name="connsiteX11" fmla="*/ 864120 w 866703"/>
              <a:gd name="connsiteY11" fmla="*/ 611072 h 1706966"/>
              <a:gd name="connsiteX12" fmla="*/ 803079 w 866703"/>
              <a:gd name="connsiteY12" fmla="*/ 947549 h 1706966"/>
              <a:gd name="connsiteX13" fmla="*/ 601601 w 866703"/>
              <a:gd name="connsiteY13" fmla="*/ 963047 h 1706966"/>
              <a:gd name="connsiteX14" fmla="*/ 477614 w 866703"/>
              <a:gd name="connsiteY14" fmla="*/ 947549 h 1706966"/>
              <a:gd name="connsiteX15" fmla="*/ 370418 w 866703"/>
              <a:gd name="connsiteY15" fmla="*/ 904928 h 1706966"/>
              <a:gd name="connsiteX16" fmla="*/ 286605 w 866703"/>
              <a:gd name="connsiteY16" fmla="*/ 1072283 h 1706966"/>
              <a:gd name="connsiteX17" fmla="*/ 340713 w 866703"/>
              <a:gd name="connsiteY17" fmla="*/ 1304010 h 1706966"/>
              <a:gd name="connsiteX0" fmla="*/ 414330 w 866703"/>
              <a:gd name="connsiteY0" fmla="*/ 1691467 h 1706966"/>
              <a:gd name="connsiteX1" fmla="*/ 136652 w 866703"/>
              <a:gd name="connsiteY1" fmla="*/ 1706966 h 1706966"/>
              <a:gd name="connsiteX2" fmla="*/ 149567 w 866703"/>
              <a:gd name="connsiteY2" fmla="*/ 1335006 h 1706966"/>
              <a:gd name="connsiteX3" fmla="*/ 135360 w 866703"/>
              <a:gd name="connsiteY3" fmla="*/ 699576 h 1706966"/>
              <a:gd name="connsiteX4" fmla="*/ 167648 w 866703"/>
              <a:gd name="connsiteY4" fmla="*/ 467101 h 1706966"/>
              <a:gd name="connsiteX5" fmla="*/ 105655 w 866703"/>
              <a:gd name="connsiteY5" fmla="*/ 250125 h 1706966"/>
              <a:gd name="connsiteX6" fmla="*/ 260638 w 866703"/>
              <a:gd name="connsiteY6" fmla="*/ 79644 h 1706966"/>
              <a:gd name="connsiteX7" fmla="*/ 583519 w 866703"/>
              <a:gd name="connsiteY7" fmla="*/ 33149 h 1706966"/>
              <a:gd name="connsiteX8" fmla="*/ 586102 w 866703"/>
              <a:gd name="connsiteY8" fmla="*/ 278539 h 1706966"/>
              <a:gd name="connsiteX9" fmla="*/ 694591 w 866703"/>
              <a:gd name="connsiteY9" fmla="*/ 343115 h 1706966"/>
              <a:gd name="connsiteX10" fmla="*/ 787580 w 866703"/>
              <a:gd name="connsiteY10" fmla="*/ 498098 h 1706966"/>
              <a:gd name="connsiteX11" fmla="*/ 864120 w 866703"/>
              <a:gd name="connsiteY11" fmla="*/ 611072 h 1706966"/>
              <a:gd name="connsiteX12" fmla="*/ 803079 w 866703"/>
              <a:gd name="connsiteY12" fmla="*/ 947549 h 1706966"/>
              <a:gd name="connsiteX13" fmla="*/ 601601 w 866703"/>
              <a:gd name="connsiteY13" fmla="*/ 963047 h 1706966"/>
              <a:gd name="connsiteX14" fmla="*/ 477614 w 866703"/>
              <a:gd name="connsiteY14" fmla="*/ 947549 h 1706966"/>
              <a:gd name="connsiteX15" fmla="*/ 370418 w 866703"/>
              <a:gd name="connsiteY15" fmla="*/ 904928 h 1706966"/>
              <a:gd name="connsiteX16" fmla="*/ 286605 w 866703"/>
              <a:gd name="connsiteY16" fmla="*/ 1072283 h 1706966"/>
              <a:gd name="connsiteX17" fmla="*/ 340713 w 866703"/>
              <a:gd name="connsiteY17" fmla="*/ 1304010 h 1706966"/>
              <a:gd name="connsiteX0" fmla="*/ 414330 w 866703"/>
              <a:gd name="connsiteY0" fmla="*/ 1663054 h 1678553"/>
              <a:gd name="connsiteX1" fmla="*/ 136652 w 866703"/>
              <a:gd name="connsiteY1" fmla="*/ 1678553 h 1678553"/>
              <a:gd name="connsiteX2" fmla="*/ 149567 w 866703"/>
              <a:gd name="connsiteY2" fmla="*/ 1306593 h 1678553"/>
              <a:gd name="connsiteX3" fmla="*/ 135360 w 866703"/>
              <a:gd name="connsiteY3" fmla="*/ 671163 h 1678553"/>
              <a:gd name="connsiteX4" fmla="*/ 167648 w 866703"/>
              <a:gd name="connsiteY4" fmla="*/ 438688 h 1678553"/>
              <a:gd name="connsiteX5" fmla="*/ 105655 w 866703"/>
              <a:gd name="connsiteY5" fmla="*/ 221712 h 1678553"/>
              <a:gd name="connsiteX6" fmla="*/ 583519 w 866703"/>
              <a:gd name="connsiteY6" fmla="*/ 4736 h 1678553"/>
              <a:gd name="connsiteX7" fmla="*/ 586102 w 866703"/>
              <a:gd name="connsiteY7" fmla="*/ 250126 h 1678553"/>
              <a:gd name="connsiteX8" fmla="*/ 694591 w 866703"/>
              <a:gd name="connsiteY8" fmla="*/ 314702 h 1678553"/>
              <a:gd name="connsiteX9" fmla="*/ 787580 w 866703"/>
              <a:gd name="connsiteY9" fmla="*/ 469685 h 1678553"/>
              <a:gd name="connsiteX10" fmla="*/ 864120 w 866703"/>
              <a:gd name="connsiteY10" fmla="*/ 582659 h 1678553"/>
              <a:gd name="connsiteX11" fmla="*/ 803079 w 866703"/>
              <a:gd name="connsiteY11" fmla="*/ 919136 h 1678553"/>
              <a:gd name="connsiteX12" fmla="*/ 601601 w 866703"/>
              <a:gd name="connsiteY12" fmla="*/ 934634 h 1678553"/>
              <a:gd name="connsiteX13" fmla="*/ 477614 w 866703"/>
              <a:gd name="connsiteY13" fmla="*/ 919136 h 1678553"/>
              <a:gd name="connsiteX14" fmla="*/ 370418 w 866703"/>
              <a:gd name="connsiteY14" fmla="*/ 876515 h 1678553"/>
              <a:gd name="connsiteX15" fmla="*/ 286605 w 866703"/>
              <a:gd name="connsiteY15" fmla="*/ 1043870 h 1678553"/>
              <a:gd name="connsiteX16" fmla="*/ 340713 w 866703"/>
              <a:gd name="connsiteY16" fmla="*/ 1275597 h 1678553"/>
              <a:gd name="connsiteX0" fmla="*/ 414330 w 866703"/>
              <a:gd name="connsiteY0" fmla="*/ 1689745 h 1705244"/>
              <a:gd name="connsiteX1" fmla="*/ 136652 w 866703"/>
              <a:gd name="connsiteY1" fmla="*/ 1705244 h 1705244"/>
              <a:gd name="connsiteX2" fmla="*/ 149567 w 866703"/>
              <a:gd name="connsiteY2" fmla="*/ 1333284 h 1705244"/>
              <a:gd name="connsiteX3" fmla="*/ 135360 w 866703"/>
              <a:gd name="connsiteY3" fmla="*/ 697854 h 1705244"/>
              <a:gd name="connsiteX4" fmla="*/ 167648 w 866703"/>
              <a:gd name="connsiteY4" fmla="*/ 465379 h 1705244"/>
              <a:gd name="connsiteX5" fmla="*/ 583519 w 866703"/>
              <a:gd name="connsiteY5" fmla="*/ 31427 h 1705244"/>
              <a:gd name="connsiteX6" fmla="*/ 586102 w 866703"/>
              <a:gd name="connsiteY6" fmla="*/ 276817 h 1705244"/>
              <a:gd name="connsiteX7" fmla="*/ 694591 w 866703"/>
              <a:gd name="connsiteY7" fmla="*/ 341393 h 1705244"/>
              <a:gd name="connsiteX8" fmla="*/ 787580 w 866703"/>
              <a:gd name="connsiteY8" fmla="*/ 496376 h 1705244"/>
              <a:gd name="connsiteX9" fmla="*/ 864120 w 866703"/>
              <a:gd name="connsiteY9" fmla="*/ 609350 h 1705244"/>
              <a:gd name="connsiteX10" fmla="*/ 803079 w 866703"/>
              <a:gd name="connsiteY10" fmla="*/ 945827 h 1705244"/>
              <a:gd name="connsiteX11" fmla="*/ 601601 w 866703"/>
              <a:gd name="connsiteY11" fmla="*/ 961325 h 1705244"/>
              <a:gd name="connsiteX12" fmla="*/ 477614 w 866703"/>
              <a:gd name="connsiteY12" fmla="*/ 945827 h 1705244"/>
              <a:gd name="connsiteX13" fmla="*/ 370418 w 866703"/>
              <a:gd name="connsiteY13" fmla="*/ 903206 h 1705244"/>
              <a:gd name="connsiteX14" fmla="*/ 286605 w 866703"/>
              <a:gd name="connsiteY14" fmla="*/ 1070561 h 1705244"/>
              <a:gd name="connsiteX15" fmla="*/ 340713 w 866703"/>
              <a:gd name="connsiteY15" fmla="*/ 1302288 h 1705244"/>
              <a:gd name="connsiteX0" fmla="*/ 414330 w 866703"/>
              <a:gd name="connsiteY0" fmla="*/ 1537345 h 1552844"/>
              <a:gd name="connsiteX1" fmla="*/ 136652 w 866703"/>
              <a:gd name="connsiteY1" fmla="*/ 1552844 h 1552844"/>
              <a:gd name="connsiteX2" fmla="*/ 149567 w 866703"/>
              <a:gd name="connsiteY2" fmla="*/ 1180884 h 1552844"/>
              <a:gd name="connsiteX3" fmla="*/ 135360 w 866703"/>
              <a:gd name="connsiteY3" fmla="*/ 545454 h 1552844"/>
              <a:gd name="connsiteX4" fmla="*/ 167648 w 866703"/>
              <a:gd name="connsiteY4" fmla="*/ 312979 h 1552844"/>
              <a:gd name="connsiteX5" fmla="*/ 431119 w 866703"/>
              <a:gd name="connsiteY5" fmla="*/ 31427 h 1552844"/>
              <a:gd name="connsiteX6" fmla="*/ 586102 w 866703"/>
              <a:gd name="connsiteY6" fmla="*/ 124417 h 1552844"/>
              <a:gd name="connsiteX7" fmla="*/ 694591 w 866703"/>
              <a:gd name="connsiteY7" fmla="*/ 188993 h 1552844"/>
              <a:gd name="connsiteX8" fmla="*/ 787580 w 866703"/>
              <a:gd name="connsiteY8" fmla="*/ 343976 h 1552844"/>
              <a:gd name="connsiteX9" fmla="*/ 864120 w 866703"/>
              <a:gd name="connsiteY9" fmla="*/ 456950 h 1552844"/>
              <a:gd name="connsiteX10" fmla="*/ 803079 w 866703"/>
              <a:gd name="connsiteY10" fmla="*/ 793427 h 1552844"/>
              <a:gd name="connsiteX11" fmla="*/ 601601 w 866703"/>
              <a:gd name="connsiteY11" fmla="*/ 808925 h 1552844"/>
              <a:gd name="connsiteX12" fmla="*/ 477614 w 866703"/>
              <a:gd name="connsiteY12" fmla="*/ 793427 h 1552844"/>
              <a:gd name="connsiteX13" fmla="*/ 370418 w 866703"/>
              <a:gd name="connsiteY13" fmla="*/ 750806 h 1552844"/>
              <a:gd name="connsiteX14" fmla="*/ 286605 w 866703"/>
              <a:gd name="connsiteY14" fmla="*/ 918161 h 1552844"/>
              <a:gd name="connsiteX15" fmla="*/ 340713 w 866703"/>
              <a:gd name="connsiteY15" fmla="*/ 1149888 h 1552844"/>
              <a:gd name="connsiteX0" fmla="*/ 414330 w 866703"/>
              <a:gd name="connsiteY0" fmla="*/ 2051712 h 2067211"/>
              <a:gd name="connsiteX1" fmla="*/ 136652 w 866703"/>
              <a:gd name="connsiteY1" fmla="*/ 2067211 h 2067211"/>
              <a:gd name="connsiteX2" fmla="*/ 149567 w 866703"/>
              <a:gd name="connsiteY2" fmla="*/ 1695251 h 2067211"/>
              <a:gd name="connsiteX3" fmla="*/ 135360 w 866703"/>
              <a:gd name="connsiteY3" fmla="*/ 1059821 h 2067211"/>
              <a:gd name="connsiteX4" fmla="*/ 167648 w 866703"/>
              <a:gd name="connsiteY4" fmla="*/ 827346 h 2067211"/>
              <a:gd name="connsiteX5" fmla="*/ 431119 w 866703"/>
              <a:gd name="connsiteY5" fmla="*/ 545794 h 2067211"/>
              <a:gd name="connsiteX6" fmla="*/ 212158 w 866703"/>
              <a:gd name="connsiteY6" fmla="*/ 15498 h 2067211"/>
              <a:gd name="connsiteX7" fmla="*/ 586102 w 866703"/>
              <a:gd name="connsiteY7" fmla="*/ 638784 h 2067211"/>
              <a:gd name="connsiteX8" fmla="*/ 694591 w 866703"/>
              <a:gd name="connsiteY8" fmla="*/ 703360 h 2067211"/>
              <a:gd name="connsiteX9" fmla="*/ 787580 w 866703"/>
              <a:gd name="connsiteY9" fmla="*/ 858343 h 2067211"/>
              <a:gd name="connsiteX10" fmla="*/ 864120 w 866703"/>
              <a:gd name="connsiteY10" fmla="*/ 971317 h 2067211"/>
              <a:gd name="connsiteX11" fmla="*/ 803079 w 866703"/>
              <a:gd name="connsiteY11" fmla="*/ 1307794 h 2067211"/>
              <a:gd name="connsiteX12" fmla="*/ 601601 w 866703"/>
              <a:gd name="connsiteY12" fmla="*/ 1323292 h 2067211"/>
              <a:gd name="connsiteX13" fmla="*/ 477614 w 866703"/>
              <a:gd name="connsiteY13" fmla="*/ 1307794 h 2067211"/>
              <a:gd name="connsiteX14" fmla="*/ 370418 w 866703"/>
              <a:gd name="connsiteY14" fmla="*/ 1265173 h 2067211"/>
              <a:gd name="connsiteX15" fmla="*/ 286605 w 866703"/>
              <a:gd name="connsiteY15" fmla="*/ 1432528 h 2067211"/>
              <a:gd name="connsiteX16" fmla="*/ 340713 w 866703"/>
              <a:gd name="connsiteY16" fmla="*/ 1664255 h 2067211"/>
              <a:gd name="connsiteX0" fmla="*/ 414330 w 866703"/>
              <a:gd name="connsiteY0" fmla="*/ 2174626 h 2190125"/>
              <a:gd name="connsiteX1" fmla="*/ 136652 w 866703"/>
              <a:gd name="connsiteY1" fmla="*/ 2190125 h 2190125"/>
              <a:gd name="connsiteX2" fmla="*/ 149567 w 866703"/>
              <a:gd name="connsiteY2" fmla="*/ 1818165 h 2190125"/>
              <a:gd name="connsiteX3" fmla="*/ 135360 w 866703"/>
              <a:gd name="connsiteY3" fmla="*/ 1182735 h 2190125"/>
              <a:gd name="connsiteX4" fmla="*/ 167648 w 866703"/>
              <a:gd name="connsiteY4" fmla="*/ 950260 h 2190125"/>
              <a:gd name="connsiteX5" fmla="*/ 50119 w 866703"/>
              <a:gd name="connsiteY5" fmla="*/ 135308 h 2190125"/>
              <a:gd name="connsiteX6" fmla="*/ 212158 w 866703"/>
              <a:gd name="connsiteY6" fmla="*/ 138412 h 2190125"/>
              <a:gd name="connsiteX7" fmla="*/ 586102 w 866703"/>
              <a:gd name="connsiteY7" fmla="*/ 761698 h 2190125"/>
              <a:gd name="connsiteX8" fmla="*/ 694591 w 866703"/>
              <a:gd name="connsiteY8" fmla="*/ 826274 h 2190125"/>
              <a:gd name="connsiteX9" fmla="*/ 787580 w 866703"/>
              <a:gd name="connsiteY9" fmla="*/ 981257 h 2190125"/>
              <a:gd name="connsiteX10" fmla="*/ 864120 w 866703"/>
              <a:gd name="connsiteY10" fmla="*/ 1094231 h 2190125"/>
              <a:gd name="connsiteX11" fmla="*/ 803079 w 866703"/>
              <a:gd name="connsiteY11" fmla="*/ 1430708 h 2190125"/>
              <a:gd name="connsiteX12" fmla="*/ 601601 w 866703"/>
              <a:gd name="connsiteY12" fmla="*/ 1446206 h 2190125"/>
              <a:gd name="connsiteX13" fmla="*/ 477614 w 866703"/>
              <a:gd name="connsiteY13" fmla="*/ 1430708 h 2190125"/>
              <a:gd name="connsiteX14" fmla="*/ 370418 w 866703"/>
              <a:gd name="connsiteY14" fmla="*/ 1388087 h 2190125"/>
              <a:gd name="connsiteX15" fmla="*/ 286605 w 866703"/>
              <a:gd name="connsiteY15" fmla="*/ 1555442 h 2190125"/>
              <a:gd name="connsiteX16" fmla="*/ 340713 w 866703"/>
              <a:gd name="connsiteY16" fmla="*/ 1787169 h 2190125"/>
              <a:gd name="connsiteX0" fmla="*/ 414330 w 866703"/>
              <a:gd name="connsiteY0" fmla="*/ 2174626 h 2190125"/>
              <a:gd name="connsiteX1" fmla="*/ 136652 w 866703"/>
              <a:gd name="connsiteY1" fmla="*/ 2190125 h 2190125"/>
              <a:gd name="connsiteX2" fmla="*/ 149567 w 866703"/>
              <a:gd name="connsiteY2" fmla="*/ 1818165 h 2190125"/>
              <a:gd name="connsiteX3" fmla="*/ 135360 w 866703"/>
              <a:gd name="connsiteY3" fmla="*/ 1182735 h 2190125"/>
              <a:gd name="connsiteX4" fmla="*/ 167648 w 866703"/>
              <a:gd name="connsiteY4" fmla="*/ 950260 h 2190125"/>
              <a:gd name="connsiteX5" fmla="*/ 50119 w 866703"/>
              <a:gd name="connsiteY5" fmla="*/ 135308 h 2190125"/>
              <a:gd name="connsiteX6" fmla="*/ 212158 w 866703"/>
              <a:gd name="connsiteY6" fmla="*/ 138412 h 2190125"/>
              <a:gd name="connsiteX7" fmla="*/ 586102 w 866703"/>
              <a:gd name="connsiteY7" fmla="*/ 761698 h 2190125"/>
              <a:gd name="connsiteX8" fmla="*/ 694591 w 866703"/>
              <a:gd name="connsiteY8" fmla="*/ 826274 h 2190125"/>
              <a:gd name="connsiteX9" fmla="*/ 787580 w 866703"/>
              <a:gd name="connsiteY9" fmla="*/ 981257 h 2190125"/>
              <a:gd name="connsiteX10" fmla="*/ 864120 w 866703"/>
              <a:gd name="connsiteY10" fmla="*/ 1094231 h 2190125"/>
              <a:gd name="connsiteX11" fmla="*/ 803079 w 866703"/>
              <a:gd name="connsiteY11" fmla="*/ 1430708 h 2190125"/>
              <a:gd name="connsiteX12" fmla="*/ 601601 w 866703"/>
              <a:gd name="connsiteY12" fmla="*/ 1446206 h 2190125"/>
              <a:gd name="connsiteX13" fmla="*/ 477614 w 866703"/>
              <a:gd name="connsiteY13" fmla="*/ 1430708 h 2190125"/>
              <a:gd name="connsiteX14" fmla="*/ 370418 w 866703"/>
              <a:gd name="connsiteY14" fmla="*/ 1388087 h 2190125"/>
              <a:gd name="connsiteX15" fmla="*/ 286605 w 866703"/>
              <a:gd name="connsiteY15" fmla="*/ 1555442 h 2190125"/>
              <a:gd name="connsiteX16" fmla="*/ 340713 w 866703"/>
              <a:gd name="connsiteY16" fmla="*/ 1787169 h 2190125"/>
              <a:gd name="connsiteX0" fmla="*/ 414330 w 866703"/>
              <a:gd name="connsiteY0" fmla="*/ 2174626 h 2190125"/>
              <a:gd name="connsiteX1" fmla="*/ 136652 w 866703"/>
              <a:gd name="connsiteY1" fmla="*/ 2190125 h 2190125"/>
              <a:gd name="connsiteX2" fmla="*/ 149567 w 866703"/>
              <a:gd name="connsiteY2" fmla="*/ 1818165 h 2190125"/>
              <a:gd name="connsiteX3" fmla="*/ 135360 w 866703"/>
              <a:gd name="connsiteY3" fmla="*/ 1182735 h 2190125"/>
              <a:gd name="connsiteX4" fmla="*/ 167648 w 866703"/>
              <a:gd name="connsiteY4" fmla="*/ 950260 h 2190125"/>
              <a:gd name="connsiteX5" fmla="*/ 50119 w 866703"/>
              <a:gd name="connsiteY5" fmla="*/ 135308 h 2190125"/>
              <a:gd name="connsiteX6" fmla="*/ 212158 w 866703"/>
              <a:gd name="connsiteY6" fmla="*/ 138412 h 2190125"/>
              <a:gd name="connsiteX7" fmla="*/ 586102 w 866703"/>
              <a:gd name="connsiteY7" fmla="*/ 761698 h 2190125"/>
              <a:gd name="connsiteX8" fmla="*/ 518239 w 866703"/>
              <a:gd name="connsiteY8" fmla="*/ 451537 h 2190125"/>
              <a:gd name="connsiteX9" fmla="*/ 694591 w 866703"/>
              <a:gd name="connsiteY9" fmla="*/ 826274 h 2190125"/>
              <a:gd name="connsiteX10" fmla="*/ 787580 w 866703"/>
              <a:gd name="connsiteY10" fmla="*/ 981257 h 2190125"/>
              <a:gd name="connsiteX11" fmla="*/ 864120 w 866703"/>
              <a:gd name="connsiteY11" fmla="*/ 1094231 h 2190125"/>
              <a:gd name="connsiteX12" fmla="*/ 803079 w 866703"/>
              <a:gd name="connsiteY12" fmla="*/ 1430708 h 2190125"/>
              <a:gd name="connsiteX13" fmla="*/ 601601 w 866703"/>
              <a:gd name="connsiteY13" fmla="*/ 1446206 h 2190125"/>
              <a:gd name="connsiteX14" fmla="*/ 477614 w 866703"/>
              <a:gd name="connsiteY14" fmla="*/ 1430708 h 2190125"/>
              <a:gd name="connsiteX15" fmla="*/ 370418 w 866703"/>
              <a:gd name="connsiteY15" fmla="*/ 1388087 h 2190125"/>
              <a:gd name="connsiteX16" fmla="*/ 286605 w 866703"/>
              <a:gd name="connsiteY16" fmla="*/ 1555442 h 2190125"/>
              <a:gd name="connsiteX17" fmla="*/ 340713 w 866703"/>
              <a:gd name="connsiteY17" fmla="*/ 1787169 h 2190125"/>
              <a:gd name="connsiteX0" fmla="*/ 414330 w 866703"/>
              <a:gd name="connsiteY0" fmla="*/ 2174626 h 2190125"/>
              <a:gd name="connsiteX1" fmla="*/ 136652 w 866703"/>
              <a:gd name="connsiteY1" fmla="*/ 2190125 h 2190125"/>
              <a:gd name="connsiteX2" fmla="*/ 149567 w 866703"/>
              <a:gd name="connsiteY2" fmla="*/ 1818165 h 2190125"/>
              <a:gd name="connsiteX3" fmla="*/ 135360 w 866703"/>
              <a:gd name="connsiteY3" fmla="*/ 1182735 h 2190125"/>
              <a:gd name="connsiteX4" fmla="*/ 167648 w 866703"/>
              <a:gd name="connsiteY4" fmla="*/ 950260 h 2190125"/>
              <a:gd name="connsiteX5" fmla="*/ 50119 w 866703"/>
              <a:gd name="connsiteY5" fmla="*/ 135308 h 2190125"/>
              <a:gd name="connsiteX6" fmla="*/ 212158 w 866703"/>
              <a:gd name="connsiteY6" fmla="*/ 138412 h 2190125"/>
              <a:gd name="connsiteX7" fmla="*/ 586102 w 866703"/>
              <a:gd name="connsiteY7" fmla="*/ 761698 h 2190125"/>
              <a:gd name="connsiteX8" fmla="*/ 426671 w 866703"/>
              <a:gd name="connsiteY8" fmla="*/ 359969 h 2190125"/>
              <a:gd name="connsiteX9" fmla="*/ 518239 w 866703"/>
              <a:gd name="connsiteY9" fmla="*/ 451537 h 2190125"/>
              <a:gd name="connsiteX10" fmla="*/ 694591 w 866703"/>
              <a:gd name="connsiteY10" fmla="*/ 826274 h 2190125"/>
              <a:gd name="connsiteX11" fmla="*/ 787580 w 866703"/>
              <a:gd name="connsiteY11" fmla="*/ 981257 h 2190125"/>
              <a:gd name="connsiteX12" fmla="*/ 864120 w 866703"/>
              <a:gd name="connsiteY12" fmla="*/ 1094231 h 2190125"/>
              <a:gd name="connsiteX13" fmla="*/ 803079 w 866703"/>
              <a:gd name="connsiteY13" fmla="*/ 1430708 h 2190125"/>
              <a:gd name="connsiteX14" fmla="*/ 601601 w 866703"/>
              <a:gd name="connsiteY14" fmla="*/ 1446206 h 2190125"/>
              <a:gd name="connsiteX15" fmla="*/ 477614 w 866703"/>
              <a:gd name="connsiteY15" fmla="*/ 1430708 h 2190125"/>
              <a:gd name="connsiteX16" fmla="*/ 370418 w 866703"/>
              <a:gd name="connsiteY16" fmla="*/ 1388087 h 2190125"/>
              <a:gd name="connsiteX17" fmla="*/ 286605 w 866703"/>
              <a:gd name="connsiteY17" fmla="*/ 1555442 h 2190125"/>
              <a:gd name="connsiteX18" fmla="*/ 340713 w 866703"/>
              <a:gd name="connsiteY18" fmla="*/ 1787169 h 2190125"/>
              <a:gd name="connsiteX0" fmla="*/ 414330 w 866703"/>
              <a:gd name="connsiteY0" fmla="*/ 2174626 h 2190125"/>
              <a:gd name="connsiteX1" fmla="*/ 136652 w 866703"/>
              <a:gd name="connsiteY1" fmla="*/ 2190125 h 2190125"/>
              <a:gd name="connsiteX2" fmla="*/ 149567 w 866703"/>
              <a:gd name="connsiteY2" fmla="*/ 1818165 h 2190125"/>
              <a:gd name="connsiteX3" fmla="*/ 135360 w 866703"/>
              <a:gd name="connsiteY3" fmla="*/ 1182735 h 2190125"/>
              <a:gd name="connsiteX4" fmla="*/ 167648 w 866703"/>
              <a:gd name="connsiteY4" fmla="*/ 950260 h 2190125"/>
              <a:gd name="connsiteX5" fmla="*/ 50119 w 866703"/>
              <a:gd name="connsiteY5" fmla="*/ 135308 h 2190125"/>
              <a:gd name="connsiteX6" fmla="*/ 212158 w 866703"/>
              <a:gd name="connsiteY6" fmla="*/ 138412 h 2190125"/>
              <a:gd name="connsiteX7" fmla="*/ 426671 w 866703"/>
              <a:gd name="connsiteY7" fmla="*/ 359969 h 2190125"/>
              <a:gd name="connsiteX8" fmla="*/ 518239 w 866703"/>
              <a:gd name="connsiteY8" fmla="*/ 451537 h 2190125"/>
              <a:gd name="connsiteX9" fmla="*/ 694591 w 866703"/>
              <a:gd name="connsiteY9" fmla="*/ 826274 h 2190125"/>
              <a:gd name="connsiteX10" fmla="*/ 787580 w 866703"/>
              <a:gd name="connsiteY10" fmla="*/ 981257 h 2190125"/>
              <a:gd name="connsiteX11" fmla="*/ 864120 w 866703"/>
              <a:gd name="connsiteY11" fmla="*/ 1094231 h 2190125"/>
              <a:gd name="connsiteX12" fmla="*/ 803079 w 866703"/>
              <a:gd name="connsiteY12" fmla="*/ 1430708 h 2190125"/>
              <a:gd name="connsiteX13" fmla="*/ 601601 w 866703"/>
              <a:gd name="connsiteY13" fmla="*/ 1446206 h 2190125"/>
              <a:gd name="connsiteX14" fmla="*/ 477614 w 866703"/>
              <a:gd name="connsiteY14" fmla="*/ 1430708 h 2190125"/>
              <a:gd name="connsiteX15" fmla="*/ 370418 w 866703"/>
              <a:gd name="connsiteY15" fmla="*/ 1388087 h 2190125"/>
              <a:gd name="connsiteX16" fmla="*/ 286605 w 866703"/>
              <a:gd name="connsiteY16" fmla="*/ 1555442 h 2190125"/>
              <a:gd name="connsiteX17" fmla="*/ 340713 w 866703"/>
              <a:gd name="connsiteY17" fmla="*/ 1787169 h 2190125"/>
              <a:gd name="connsiteX0" fmla="*/ 414330 w 866703"/>
              <a:gd name="connsiteY0" fmla="*/ 2079552 h 2095051"/>
              <a:gd name="connsiteX1" fmla="*/ 136652 w 866703"/>
              <a:gd name="connsiteY1" fmla="*/ 2095051 h 2095051"/>
              <a:gd name="connsiteX2" fmla="*/ 149567 w 866703"/>
              <a:gd name="connsiteY2" fmla="*/ 1723091 h 2095051"/>
              <a:gd name="connsiteX3" fmla="*/ 135360 w 866703"/>
              <a:gd name="connsiteY3" fmla="*/ 1087661 h 2095051"/>
              <a:gd name="connsiteX4" fmla="*/ 167648 w 866703"/>
              <a:gd name="connsiteY4" fmla="*/ 855186 h 2095051"/>
              <a:gd name="connsiteX5" fmla="*/ 71924 w 866703"/>
              <a:gd name="connsiteY5" fmla="*/ 284745 h 2095051"/>
              <a:gd name="connsiteX6" fmla="*/ 50119 w 866703"/>
              <a:gd name="connsiteY6" fmla="*/ 40234 h 2095051"/>
              <a:gd name="connsiteX7" fmla="*/ 212158 w 866703"/>
              <a:gd name="connsiteY7" fmla="*/ 43338 h 2095051"/>
              <a:gd name="connsiteX8" fmla="*/ 426671 w 866703"/>
              <a:gd name="connsiteY8" fmla="*/ 264895 h 2095051"/>
              <a:gd name="connsiteX9" fmla="*/ 518239 w 866703"/>
              <a:gd name="connsiteY9" fmla="*/ 356463 h 2095051"/>
              <a:gd name="connsiteX10" fmla="*/ 694591 w 866703"/>
              <a:gd name="connsiteY10" fmla="*/ 731200 h 2095051"/>
              <a:gd name="connsiteX11" fmla="*/ 787580 w 866703"/>
              <a:gd name="connsiteY11" fmla="*/ 886183 h 2095051"/>
              <a:gd name="connsiteX12" fmla="*/ 864120 w 866703"/>
              <a:gd name="connsiteY12" fmla="*/ 999157 h 2095051"/>
              <a:gd name="connsiteX13" fmla="*/ 803079 w 866703"/>
              <a:gd name="connsiteY13" fmla="*/ 1335634 h 2095051"/>
              <a:gd name="connsiteX14" fmla="*/ 601601 w 866703"/>
              <a:gd name="connsiteY14" fmla="*/ 1351132 h 2095051"/>
              <a:gd name="connsiteX15" fmla="*/ 477614 w 866703"/>
              <a:gd name="connsiteY15" fmla="*/ 1335634 h 2095051"/>
              <a:gd name="connsiteX16" fmla="*/ 370418 w 866703"/>
              <a:gd name="connsiteY16" fmla="*/ 1293013 h 2095051"/>
              <a:gd name="connsiteX17" fmla="*/ 286605 w 866703"/>
              <a:gd name="connsiteY17" fmla="*/ 1460368 h 2095051"/>
              <a:gd name="connsiteX18" fmla="*/ 340713 w 866703"/>
              <a:gd name="connsiteY18" fmla="*/ 1692095 h 2095051"/>
              <a:gd name="connsiteX0" fmla="*/ 414330 w 866703"/>
              <a:gd name="connsiteY0" fmla="*/ 2083032 h 2098531"/>
              <a:gd name="connsiteX1" fmla="*/ 136652 w 866703"/>
              <a:gd name="connsiteY1" fmla="*/ 2098531 h 2098531"/>
              <a:gd name="connsiteX2" fmla="*/ 149567 w 866703"/>
              <a:gd name="connsiteY2" fmla="*/ 1726571 h 2098531"/>
              <a:gd name="connsiteX3" fmla="*/ 135360 w 866703"/>
              <a:gd name="connsiteY3" fmla="*/ 1091141 h 2098531"/>
              <a:gd name="connsiteX4" fmla="*/ 167648 w 866703"/>
              <a:gd name="connsiteY4" fmla="*/ 858666 h 2098531"/>
              <a:gd name="connsiteX5" fmla="*/ 71924 w 866703"/>
              <a:gd name="connsiteY5" fmla="*/ 135825 h 2098531"/>
              <a:gd name="connsiteX6" fmla="*/ 50119 w 866703"/>
              <a:gd name="connsiteY6" fmla="*/ 43714 h 2098531"/>
              <a:gd name="connsiteX7" fmla="*/ 212158 w 866703"/>
              <a:gd name="connsiteY7" fmla="*/ 46818 h 2098531"/>
              <a:gd name="connsiteX8" fmla="*/ 426671 w 866703"/>
              <a:gd name="connsiteY8" fmla="*/ 268375 h 2098531"/>
              <a:gd name="connsiteX9" fmla="*/ 518239 w 866703"/>
              <a:gd name="connsiteY9" fmla="*/ 359943 h 2098531"/>
              <a:gd name="connsiteX10" fmla="*/ 694591 w 866703"/>
              <a:gd name="connsiteY10" fmla="*/ 734680 h 2098531"/>
              <a:gd name="connsiteX11" fmla="*/ 787580 w 866703"/>
              <a:gd name="connsiteY11" fmla="*/ 889663 h 2098531"/>
              <a:gd name="connsiteX12" fmla="*/ 864120 w 866703"/>
              <a:gd name="connsiteY12" fmla="*/ 1002637 h 2098531"/>
              <a:gd name="connsiteX13" fmla="*/ 803079 w 866703"/>
              <a:gd name="connsiteY13" fmla="*/ 1339114 h 2098531"/>
              <a:gd name="connsiteX14" fmla="*/ 601601 w 866703"/>
              <a:gd name="connsiteY14" fmla="*/ 1354612 h 2098531"/>
              <a:gd name="connsiteX15" fmla="*/ 477614 w 866703"/>
              <a:gd name="connsiteY15" fmla="*/ 1339114 h 2098531"/>
              <a:gd name="connsiteX16" fmla="*/ 370418 w 866703"/>
              <a:gd name="connsiteY16" fmla="*/ 1296493 h 2098531"/>
              <a:gd name="connsiteX17" fmla="*/ 286605 w 866703"/>
              <a:gd name="connsiteY17" fmla="*/ 1463848 h 2098531"/>
              <a:gd name="connsiteX18" fmla="*/ 340713 w 866703"/>
              <a:gd name="connsiteY18" fmla="*/ 1695575 h 2098531"/>
              <a:gd name="connsiteX0" fmla="*/ 414330 w 866703"/>
              <a:gd name="connsiteY0" fmla="*/ 2073657 h 2089156"/>
              <a:gd name="connsiteX1" fmla="*/ 136652 w 866703"/>
              <a:gd name="connsiteY1" fmla="*/ 2089156 h 2089156"/>
              <a:gd name="connsiteX2" fmla="*/ 149567 w 866703"/>
              <a:gd name="connsiteY2" fmla="*/ 1717196 h 2089156"/>
              <a:gd name="connsiteX3" fmla="*/ 135360 w 866703"/>
              <a:gd name="connsiteY3" fmla="*/ 1081766 h 2089156"/>
              <a:gd name="connsiteX4" fmla="*/ 167648 w 866703"/>
              <a:gd name="connsiteY4" fmla="*/ 849291 h 2089156"/>
              <a:gd name="connsiteX5" fmla="*/ 141081 w 866703"/>
              <a:gd name="connsiteY5" fmla="*/ 501687 h 2089156"/>
              <a:gd name="connsiteX6" fmla="*/ 71924 w 866703"/>
              <a:gd name="connsiteY6" fmla="*/ 126450 h 2089156"/>
              <a:gd name="connsiteX7" fmla="*/ 50119 w 866703"/>
              <a:gd name="connsiteY7" fmla="*/ 34339 h 2089156"/>
              <a:gd name="connsiteX8" fmla="*/ 212158 w 866703"/>
              <a:gd name="connsiteY8" fmla="*/ 37443 h 2089156"/>
              <a:gd name="connsiteX9" fmla="*/ 426671 w 866703"/>
              <a:gd name="connsiteY9" fmla="*/ 259000 h 2089156"/>
              <a:gd name="connsiteX10" fmla="*/ 518239 w 866703"/>
              <a:gd name="connsiteY10" fmla="*/ 350568 h 2089156"/>
              <a:gd name="connsiteX11" fmla="*/ 694591 w 866703"/>
              <a:gd name="connsiteY11" fmla="*/ 725305 h 2089156"/>
              <a:gd name="connsiteX12" fmla="*/ 787580 w 866703"/>
              <a:gd name="connsiteY12" fmla="*/ 880288 h 2089156"/>
              <a:gd name="connsiteX13" fmla="*/ 864120 w 866703"/>
              <a:gd name="connsiteY13" fmla="*/ 993262 h 2089156"/>
              <a:gd name="connsiteX14" fmla="*/ 803079 w 866703"/>
              <a:gd name="connsiteY14" fmla="*/ 1329739 h 2089156"/>
              <a:gd name="connsiteX15" fmla="*/ 601601 w 866703"/>
              <a:gd name="connsiteY15" fmla="*/ 1345237 h 2089156"/>
              <a:gd name="connsiteX16" fmla="*/ 477614 w 866703"/>
              <a:gd name="connsiteY16" fmla="*/ 1329739 h 2089156"/>
              <a:gd name="connsiteX17" fmla="*/ 370418 w 866703"/>
              <a:gd name="connsiteY17" fmla="*/ 1287118 h 2089156"/>
              <a:gd name="connsiteX18" fmla="*/ 286605 w 866703"/>
              <a:gd name="connsiteY18" fmla="*/ 1454473 h 2089156"/>
              <a:gd name="connsiteX19" fmla="*/ 340713 w 866703"/>
              <a:gd name="connsiteY19" fmla="*/ 1686200 h 2089156"/>
              <a:gd name="connsiteX0" fmla="*/ 460227 w 912600"/>
              <a:gd name="connsiteY0" fmla="*/ 2073657 h 2089156"/>
              <a:gd name="connsiteX1" fmla="*/ 182549 w 912600"/>
              <a:gd name="connsiteY1" fmla="*/ 2089156 h 2089156"/>
              <a:gd name="connsiteX2" fmla="*/ 195464 w 912600"/>
              <a:gd name="connsiteY2" fmla="*/ 1717196 h 2089156"/>
              <a:gd name="connsiteX3" fmla="*/ 181257 w 912600"/>
              <a:gd name="connsiteY3" fmla="*/ 1081766 h 2089156"/>
              <a:gd name="connsiteX4" fmla="*/ 213545 w 912600"/>
              <a:gd name="connsiteY4" fmla="*/ 849291 h 2089156"/>
              <a:gd name="connsiteX5" fmla="*/ 186978 w 912600"/>
              <a:gd name="connsiteY5" fmla="*/ 501687 h 2089156"/>
              <a:gd name="connsiteX6" fmla="*/ 11526 w 912600"/>
              <a:gd name="connsiteY6" fmla="*/ 463266 h 2089156"/>
              <a:gd name="connsiteX7" fmla="*/ 117821 w 912600"/>
              <a:gd name="connsiteY7" fmla="*/ 126450 h 2089156"/>
              <a:gd name="connsiteX8" fmla="*/ 96016 w 912600"/>
              <a:gd name="connsiteY8" fmla="*/ 34339 h 2089156"/>
              <a:gd name="connsiteX9" fmla="*/ 258055 w 912600"/>
              <a:gd name="connsiteY9" fmla="*/ 37443 h 2089156"/>
              <a:gd name="connsiteX10" fmla="*/ 472568 w 912600"/>
              <a:gd name="connsiteY10" fmla="*/ 259000 h 2089156"/>
              <a:gd name="connsiteX11" fmla="*/ 564136 w 912600"/>
              <a:gd name="connsiteY11" fmla="*/ 350568 h 2089156"/>
              <a:gd name="connsiteX12" fmla="*/ 740488 w 912600"/>
              <a:gd name="connsiteY12" fmla="*/ 725305 h 2089156"/>
              <a:gd name="connsiteX13" fmla="*/ 833477 w 912600"/>
              <a:gd name="connsiteY13" fmla="*/ 880288 h 2089156"/>
              <a:gd name="connsiteX14" fmla="*/ 910017 w 912600"/>
              <a:gd name="connsiteY14" fmla="*/ 993262 h 2089156"/>
              <a:gd name="connsiteX15" fmla="*/ 848976 w 912600"/>
              <a:gd name="connsiteY15" fmla="*/ 1329739 h 2089156"/>
              <a:gd name="connsiteX16" fmla="*/ 647498 w 912600"/>
              <a:gd name="connsiteY16" fmla="*/ 1345237 h 2089156"/>
              <a:gd name="connsiteX17" fmla="*/ 523511 w 912600"/>
              <a:gd name="connsiteY17" fmla="*/ 1329739 h 2089156"/>
              <a:gd name="connsiteX18" fmla="*/ 416315 w 912600"/>
              <a:gd name="connsiteY18" fmla="*/ 1287118 h 2089156"/>
              <a:gd name="connsiteX19" fmla="*/ 332502 w 912600"/>
              <a:gd name="connsiteY19" fmla="*/ 1454473 h 2089156"/>
              <a:gd name="connsiteX20" fmla="*/ 386610 w 912600"/>
              <a:gd name="connsiteY20" fmla="*/ 1686200 h 2089156"/>
              <a:gd name="connsiteX0" fmla="*/ 449875 w 902248"/>
              <a:gd name="connsiteY0" fmla="*/ 2073657 h 2089156"/>
              <a:gd name="connsiteX1" fmla="*/ 172197 w 902248"/>
              <a:gd name="connsiteY1" fmla="*/ 2089156 h 2089156"/>
              <a:gd name="connsiteX2" fmla="*/ 185112 w 902248"/>
              <a:gd name="connsiteY2" fmla="*/ 1717196 h 2089156"/>
              <a:gd name="connsiteX3" fmla="*/ 170905 w 902248"/>
              <a:gd name="connsiteY3" fmla="*/ 1081766 h 2089156"/>
              <a:gd name="connsiteX4" fmla="*/ 203193 w 902248"/>
              <a:gd name="connsiteY4" fmla="*/ 849291 h 2089156"/>
              <a:gd name="connsiteX5" fmla="*/ 100426 w 902248"/>
              <a:gd name="connsiteY5" fmla="*/ 730287 h 2089156"/>
              <a:gd name="connsiteX6" fmla="*/ 1174 w 902248"/>
              <a:gd name="connsiteY6" fmla="*/ 463266 h 2089156"/>
              <a:gd name="connsiteX7" fmla="*/ 107469 w 902248"/>
              <a:gd name="connsiteY7" fmla="*/ 126450 h 2089156"/>
              <a:gd name="connsiteX8" fmla="*/ 85664 w 902248"/>
              <a:gd name="connsiteY8" fmla="*/ 34339 h 2089156"/>
              <a:gd name="connsiteX9" fmla="*/ 247703 w 902248"/>
              <a:gd name="connsiteY9" fmla="*/ 37443 h 2089156"/>
              <a:gd name="connsiteX10" fmla="*/ 462216 w 902248"/>
              <a:gd name="connsiteY10" fmla="*/ 259000 h 2089156"/>
              <a:gd name="connsiteX11" fmla="*/ 553784 w 902248"/>
              <a:gd name="connsiteY11" fmla="*/ 350568 h 2089156"/>
              <a:gd name="connsiteX12" fmla="*/ 730136 w 902248"/>
              <a:gd name="connsiteY12" fmla="*/ 725305 h 2089156"/>
              <a:gd name="connsiteX13" fmla="*/ 823125 w 902248"/>
              <a:gd name="connsiteY13" fmla="*/ 880288 h 2089156"/>
              <a:gd name="connsiteX14" fmla="*/ 899665 w 902248"/>
              <a:gd name="connsiteY14" fmla="*/ 993262 h 2089156"/>
              <a:gd name="connsiteX15" fmla="*/ 838624 w 902248"/>
              <a:gd name="connsiteY15" fmla="*/ 1329739 h 2089156"/>
              <a:gd name="connsiteX16" fmla="*/ 637146 w 902248"/>
              <a:gd name="connsiteY16" fmla="*/ 1345237 h 2089156"/>
              <a:gd name="connsiteX17" fmla="*/ 513159 w 902248"/>
              <a:gd name="connsiteY17" fmla="*/ 1329739 h 2089156"/>
              <a:gd name="connsiteX18" fmla="*/ 405963 w 902248"/>
              <a:gd name="connsiteY18" fmla="*/ 1287118 h 2089156"/>
              <a:gd name="connsiteX19" fmla="*/ 322150 w 902248"/>
              <a:gd name="connsiteY19" fmla="*/ 1454473 h 2089156"/>
              <a:gd name="connsiteX20" fmla="*/ 376258 w 902248"/>
              <a:gd name="connsiteY20" fmla="*/ 1686200 h 2089156"/>
              <a:gd name="connsiteX0" fmla="*/ 449875 w 902248"/>
              <a:gd name="connsiteY0" fmla="*/ 2073657 h 2089156"/>
              <a:gd name="connsiteX1" fmla="*/ 172197 w 902248"/>
              <a:gd name="connsiteY1" fmla="*/ 2089156 h 2089156"/>
              <a:gd name="connsiteX2" fmla="*/ 185112 w 902248"/>
              <a:gd name="connsiteY2" fmla="*/ 1717196 h 2089156"/>
              <a:gd name="connsiteX3" fmla="*/ 170905 w 902248"/>
              <a:gd name="connsiteY3" fmla="*/ 1081766 h 2089156"/>
              <a:gd name="connsiteX4" fmla="*/ 203193 w 902248"/>
              <a:gd name="connsiteY4" fmla="*/ 849291 h 2089156"/>
              <a:gd name="connsiteX5" fmla="*/ 100426 w 902248"/>
              <a:gd name="connsiteY5" fmla="*/ 730287 h 2089156"/>
              <a:gd name="connsiteX6" fmla="*/ 1174 w 902248"/>
              <a:gd name="connsiteY6" fmla="*/ 463266 h 2089156"/>
              <a:gd name="connsiteX7" fmla="*/ 107469 w 902248"/>
              <a:gd name="connsiteY7" fmla="*/ 126450 h 2089156"/>
              <a:gd name="connsiteX8" fmla="*/ 85664 w 902248"/>
              <a:gd name="connsiteY8" fmla="*/ 34339 h 2089156"/>
              <a:gd name="connsiteX9" fmla="*/ 247703 w 902248"/>
              <a:gd name="connsiteY9" fmla="*/ 37443 h 2089156"/>
              <a:gd name="connsiteX10" fmla="*/ 462216 w 902248"/>
              <a:gd name="connsiteY10" fmla="*/ 259000 h 2089156"/>
              <a:gd name="connsiteX11" fmla="*/ 316219 w 902248"/>
              <a:gd name="connsiteY11" fmla="*/ 355049 h 2089156"/>
              <a:gd name="connsiteX12" fmla="*/ 553784 w 902248"/>
              <a:gd name="connsiteY12" fmla="*/ 350568 h 2089156"/>
              <a:gd name="connsiteX13" fmla="*/ 730136 w 902248"/>
              <a:gd name="connsiteY13" fmla="*/ 725305 h 2089156"/>
              <a:gd name="connsiteX14" fmla="*/ 823125 w 902248"/>
              <a:gd name="connsiteY14" fmla="*/ 880288 h 2089156"/>
              <a:gd name="connsiteX15" fmla="*/ 899665 w 902248"/>
              <a:gd name="connsiteY15" fmla="*/ 993262 h 2089156"/>
              <a:gd name="connsiteX16" fmla="*/ 838624 w 902248"/>
              <a:gd name="connsiteY16" fmla="*/ 1329739 h 2089156"/>
              <a:gd name="connsiteX17" fmla="*/ 637146 w 902248"/>
              <a:gd name="connsiteY17" fmla="*/ 1345237 h 2089156"/>
              <a:gd name="connsiteX18" fmla="*/ 513159 w 902248"/>
              <a:gd name="connsiteY18" fmla="*/ 1329739 h 2089156"/>
              <a:gd name="connsiteX19" fmla="*/ 405963 w 902248"/>
              <a:gd name="connsiteY19" fmla="*/ 1287118 h 2089156"/>
              <a:gd name="connsiteX20" fmla="*/ 322150 w 902248"/>
              <a:gd name="connsiteY20" fmla="*/ 1454473 h 2089156"/>
              <a:gd name="connsiteX21" fmla="*/ 376258 w 902248"/>
              <a:gd name="connsiteY21" fmla="*/ 1686200 h 2089156"/>
              <a:gd name="connsiteX0" fmla="*/ 449875 w 902248"/>
              <a:gd name="connsiteY0" fmla="*/ 2073657 h 2089156"/>
              <a:gd name="connsiteX1" fmla="*/ 172197 w 902248"/>
              <a:gd name="connsiteY1" fmla="*/ 2089156 h 2089156"/>
              <a:gd name="connsiteX2" fmla="*/ 185112 w 902248"/>
              <a:gd name="connsiteY2" fmla="*/ 1717196 h 2089156"/>
              <a:gd name="connsiteX3" fmla="*/ 170905 w 902248"/>
              <a:gd name="connsiteY3" fmla="*/ 1081766 h 2089156"/>
              <a:gd name="connsiteX4" fmla="*/ 203193 w 902248"/>
              <a:gd name="connsiteY4" fmla="*/ 849291 h 2089156"/>
              <a:gd name="connsiteX5" fmla="*/ 100426 w 902248"/>
              <a:gd name="connsiteY5" fmla="*/ 730287 h 2089156"/>
              <a:gd name="connsiteX6" fmla="*/ 1174 w 902248"/>
              <a:gd name="connsiteY6" fmla="*/ 463266 h 2089156"/>
              <a:gd name="connsiteX7" fmla="*/ 107469 w 902248"/>
              <a:gd name="connsiteY7" fmla="*/ 126450 h 2089156"/>
              <a:gd name="connsiteX8" fmla="*/ 85664 w 902248"/>
              <a:gd name="connsiteY8" fmla="*/ 34339 h 2089156"/>
              <a:gd name="connsiteX9" fmla="*/ 247703 w 902248"/>
              <a:gd name="connsiteY9" fmla="*/ 37443 h 2089156"/>
              <a:gd name="connsiteX10" fmla="*/ 386016 w 902248"/>
              <a:gd name="connsiteY10" fmla="*/ 259000 h 2089156"/>
              <a:gd name="connsiteX11" fmla="*/ 316219 w 902248"/>
              <a:gd name="connsiteY11" fmla="*/ 355049 h 2089156"/>
              <a:gd name="connsiteX12" fmla="*/ 553784 w 902248"/>
              <a:gd name="connsiteY12" fmla="*/ 350568 h 2089156"/>
              <a:gd name="connsiteX13" fmla="*/ 730136 w 902248"/>
              <a:gd name="connsiteY13" fmla="*/ 725305 h 2089156"/>
              <a:gd name="connsiteX14" fmla="*/ 823125 w 902248"/>
              <a:gd name="connsiteY14" fmla="*/ 880288 h 2089156"/>
              <a:gd name="connsiteX15" fmla="*/ 899665 w 902248"/>
              <a:gd name="connsiteY15" fmla="*/ 993262 h 2089156"/>
              <a:gd name="connsiteX16" fmla="*/ 838624 w 902248"/>
              <a:gd name="connsiteY16" fmla="*/ 1329739 h 2089156"/>
              <a:gd name="connsiteX17" fmla="*/ 637146 w 902248"/>
              <a:gd name="connsiteY17" fmla="*/ 1345237 h 2089156"/>
              <a:gd name="connsiteX18" fmla="*/ 513159 w 902248"/>
              <a:gd name="connsiteY18" fmla="*/ 1329739 h 2089156"/>
              <a:gd name="connsiteX19" fmla="*/ 405963 w 902248"/>
              <a:gd name="connsiteY19" fmla="*/ 1287118 h 2089156"/>
              <a:gd name="connsiteX20" fmla="*/ 322150 w 902248"/>
              <a:gd name="connsiteY20" fmla="*/ 1454473 h 2089156"/>
              <a:gd name="connsiteX21" fmla="*/ 376258 w 902248"/>
              <a:gd name="connsiteY21" fmla="*/ 1686200 h 2089156"/>
              <a:gd name="connsiteX0" fmla="*/ 449875 w 902248"/>
              <a:gd name="connsiteY0" fmla="*/ 2073657 h 2089156"/>
              <a:gd name="connsiteX1" fmla="*/ 172197 w 902248"/>
              <a:gd name="connsiteY1" fmla="*/ 2089156 h 2089156"/>
              <a:gd name="connsiteX2" fmla="*/ 185112 w 902248"/>
              <a:gd name="connsiteY2" fmla="*/ 1717196 h 2089156"/>
              <a:gd name="connsiteX3" fmla="*/ 170905 w 902248"/>
              <a:gd name="connsiteY3" fmla="*/ 1081766 h 2089156"/>
              <a:gd name="connsiteX4" fmla="*/ 203193 w 902248"/>
              <a:gd name="connsiteY4" fmla="*/ 849291 h 2089156"/>
              <a:gd name="connsiteX5" fmla="*/ 100426 w 902248"/>
              <a:gd name="connsiteY5" fmla="*/ 730287 h 2089156"/>
              <a:gd name="connsiteX6" fmla="*/ 1174 w 902248"/>
              <a:gd name="connsiteY6" fmla="*/ 463266 h 2089156"/>
              <a:gd name="connsiteX7" fmla="*/ 107469 w 902248"/>
              <a:gd name="connsiteY7" fmla="*/ 126450 h 2089156"/>
              <a:gd name="connsiteX8" fmla="*/ 85664 w 902248"/>
              <a:gd name="connsiteY8" fmla="*/ 34339 h 2089156"/>
              <a:gd name="connsiteX9" fmla="*/ 247703 w 902248"/>
              <a:gd name="connsiteY9" fmla="*/ 37443 h 2089156"/>
              <a:gd name="connsiteX10" fmla="*/ 386016 w 902248"/>
              <a:gd name="connsiteY10" fmla="*/ 259000 h 2089156"/>
              <a:gd name="connsiteX11" fmla="*/ 316219 w 902248"/>
              <a:gd name="connsiteY11" fmla="*/ 355049 h 2089156"/>
              <a:gd name="connsiteX12" fmla="*/ 553784 w 902248"/>
              <a:gd name="connsiteY12" fmla="*/ 350568 h 2089156"/>
              <a:gd name="connsiteX13" fmla="*/ 492311 w 902248"/>
              <a:gd name="connsiteY13" fmla="*/ 515774 h 2089156"/>
              <a:gd name="connsiteX14" fmla="*/ 730136 w 902248"/>
              <a:gd name="connsiteY14" fmla="*/ 725305 h 2089156"/>
              <a:gd name="connsiteX15" fmla="*/ 823125 w 902248"/>
              <a:gd name="connsiteY15" fmla="*/ 880288 h 2089156"/>
              <a:gd name="connsiteX16" fmla="*/ 899665 w 902248"/>
              <a:gd name="connsiteY16" fmla="*/ 993262 h 2089156"/>
              <a:gd name="connsiteX17" fmla="*/ 838624 w 902248"/>
              <a:gd name="connsiteY17" fmla="*/ 1329739 h 2089156"/>
              <a:gd name="connsiteX18" fmla="*/ 637146 w 902248"/>
              <a:gd name="connsiteY18" fmla="*/ 1345237 h 2089156"/>
              <a:gd name="connsiteX19" fmla="*/ 513159 w 902248"/>
              <a:gd name="connsiteY19" fmla="*/ 1329739 h 2089156"/>
              <a:gd name="connsiteX20" fmla="*/ 405963 w 902248"/>
              <a:gd name="connsiteY20" fmla="*/ 1287118 h 2089156"/>
              <a:gd name="connsiteX21" fmla="*/ 322150 w 902248"/>
              <a:gd name="connsiteY21" fmla="*/ 1454473 h 2089156"/>
              <a:gd name="connsiteX22" fmla="*/ 376258 w 902248"/>
              <a:gd name="connsiteY22" fmla="*/ 1686200 h 2089156"/>
              <a:gd name="connsiteX0" fmla="*/ 449875 w 902248"/>
              <a:gd name="connsiteY0" fmla="*/ 2073657 h 2089156"/>
              <a:gd name="connsiteX1" fmla="*/ 172197 w 902248"/>
              <a:gd name="connsiteY1" fmla="*/ 2089156 h 2089156"/>
              <a:gd name="connsiteX2" fmla="*/ 185112 w 902248"/>
              <a:gd name="connsiteY2" fmla="*/ 1717196 h 2089156"/>
              <a:gd name="connsiteX3" fmla="*/ 170905 w 902248"/>
              <a:gd name="connsiteY3" fmla="*/ 1081766 h 2089156"/>
              <a:gd name="connsiteX4" fmla="*/ 203193 w 902248"/>
              <a:gd name="connsiteY4" fmla="*/ 849291 h 2089156"/>
              <a:gd name="connsiteX5" fmla="*/ 100426 w 902248"/>
              <a:gd name="connsiteY5" fmla="*/ 730287 h 2089156"/>
              <a:gd name="connsiteX6" fmla="*/ 1174 w 902248"/>
              <a:gd name="connsiteY6" fmla="*/ 463266 h 2089156"/>
              <a:gd name="connsiteX7" fmla="*/ 107469 w 902248"/>
              <a:gd name="connsiteY7" fmla="*/ 126450 h 2089156"/>
              <a:gd name="connsiteX8" fmla="*/ 85664 w 902248"/>
              <a:gd name="connsiteY8" fmla="*/ 34339 h 2089156"/>
              <a:gd name="connsiteX9" fmla="*/ 247703 w 902248"/>
              <a:gd name="connsiteY9" fmla="*/ 37443 h 2089156"/>
              <a:gd name="connsiteX10" fmla="*/ 386016 w 902248"/>
              <a:gd name="connsiteY10" fmla="*/ 259000 h 2089156"/>
              <a:gd name="connsiteX11" fmla="*/ 316219 w 902248"/>
              <a:gd name="connsiteY11" fmla="*/ 355049 h 2089156"/>
              <a:gd name="connsiteX12" fmla="*/ 492311 w 902248"/>
              <a:gd name="connsiteY12" fmla="*/ 515774 h 2089156"/>
              <a:gd name="connsiteX13" fmla="*/ 730136 w 902248"/>
              <a:gd name="connsiteY13" fmla="*/ 725305 h 2089156"/>
              <a:gd name="connsiteX14" fmla="*/ 823125 w 902248"/>
              <a:gd name="connsiteY14" fmla="*/ 880288 h 2089156"/>
              <a:gd name="connsiteX15" fmla="*/ 899665 w 902248"/>
              <a:gd name="connsiteY15" fmla="*/ 993262 h 2089156"/>
              <a:gd name="connsiteX16" fmla="*/ 838624 w 902248"/>
              <a:gd name="connsiteY16" fmla="*/ 1329739 h 2089156"/>
              <a:gd name="connsiteX17" fmla="*/ 637146 w 902248"/>
              <a:gd name="connsiteY17" fmla="*/ 1345237 h 2089156"/>
              <a:gd name="connsiteX18" fmla="*/ 513159 w 902248"/>
              <a:gd name="connsiteY18" fmla="*/ 1329739 h 2089156"/>
              <a:gd name="connsiteX19" fmla="*/ 405963 w 902248"/>
              <a:gd name="connsiteY19" fmla="*/ 1287118 h 2089156"/>
              <a:gd name="connsiteX20" fmla="*/ 322150 w 902248"/>
              <a:gd name="connsiteY20" fmla="*/ 1454473 h 2089156"/>
              <a:gd name="connsiteX21" fmla="*/ 376258 w 902248"/>
              <a:gd name="connsiteY21" fmla="*/ 1686200 h 2089156"/>
              <a:gd name="connsiteX0" fmla="*/ 449875 w 902248"/>
              <a:gd name="connsiteY0" fmla="*/ 2073657 h 2089156"/>
              <a:gd name="connsiteX1" fmla="*/ 172197 w 902248"/>
              <a:gd name="connsiteY1" fmla="*/ 2089156 h 2089156"/>
              <a:gd name="connsiteX2" fmla="*/ 185112 w 902248"/>
              <a:gd name="connsiteY2" fmla="*/ 1717196 h 2089156"/>
              <a:gd name="connsiteX3" fmla="*/ 170905 w 902248"/>
              <a:gd name="connsiteY3" fmla="*/ 1081766 h 2089156"/>
              <a:gd name="connsiteX4" fmla="*/ 203193 w 902248"/>
              <a:gd name="connsiteY4" fmla="*/ 849291 h 2089156"/>
              <a:gd name="connsiteX5" fmla="*/ 100426 w 902248"/>
              <a:gd name="connsiteY5" fmla="*/ 730287 h 2089156"/>
              <a:gd name="connsiteX6" fmla="*/ 1174 w 902248"/>
              <a:gd name="connsiteY6" fmla="*/ 463266 h 2089156"/>
              <a:gd name="connsiteX7" fmla="*/ 107469 w 902248"/>
              <a:gd name="connsiteY7" fmla="*/ 126450 h 2089156"/>
              <a:gd name="connsiteX8" fmla="*/ 85664 w 902248"/>
              <a:gd name="connsiteY8" fmla="*/ 34339 h 2089156"/>
              <a:gd name="connsiteX9" fmla="*/ 247703 w 902248"/>
              <a:gd name="connsiteY9" fmla="*/ 37443 h 2089156"/>
              <a:gd name="connsiteX10" fmla="*/ 386016 w 902248"/>
              <a:gd name="connsiteY10" fmla="*/ 259000 h 2089156"/>
              <a:gd name="connsiteX11" fmla="*/ 316219 w 902248"/>
              <a:gd name="connsiteY11" fmla="*/ 431249 h 2089156"/>
              <a:gd name="connsiteX12" fmla="*/ 492311 w 902248"/>
              <a:gd name="connsiteY12" fmla="*/ 515774 h 2089156"/>
              <a:gd name="connsiteX13" fmla="*/ 730136 w 902248"/>
              <a:gd name="connsiteY13" fmla="*/ 725305 h 2089156"/>
              <a:gd name="connsiteX14" fmla="*/ 823125 w 902248"/>
              <a:gd name="connsiteY14" fmla="*/ 880288 h 2089156"/>
              <a:gd name="connsiteX15" fmla="*/ 899665 w 902248"/>
              <a:gd name="connsiteY15" fmla="*/ 993262 h 2089156"/>
              <a:gd name="connsiteX16" fmla="*/ 838624 w 902248"/>
              <a:gd name="connsiteY16" fmla="*/ 1329739 h 2089156"/>
              <a:gd name="connsiteX17" fmla="*/ 637146 w 902248"/>
              <a:gd name="connsiteY17" fmla="*/ 1345237 h 2089156"/>
              <a:gd name="connsiteX18" fmla="*/ 513159 w 902248"/>
              <a:gd name="connsiteY18" fmla="*/ 1329739 h 2089156"/>
              <a:gd name="connsiteX19" fmla="*/ 405963 w 902248"/>
              <a:gd name="connsiteY19" fmla="*/ 1287118 h 2089156"/>
              <a:gd name="connsiteX20" fmla="*/ 322150 w 902248"/>
              <a:gd name="connsiteY20" fmla="*/ 1454473 h 2089156"/>
              <a:gd name="connsiteX21" fmla="*/ 376258 w 902248"/>
              <a:gd name="connsiteY21" fmla="*/ 1686200 h 2089156"/>
              <a:gd name="connsiteX0" fmla="*/ 449875 w 902248"/>
              <a:gd name="connsiteY0" fmla="*/ 2073657 h 2089156"/>
              <a:gd name="connsiteX1" fmla="*/ 172197 w 902248"/>
              <a:gd name="connsiteY1" fmla="*/ 2089156 h 2089156"/>
              <a:gd name="connsiteX2" fmla="*/ 185112 w 902248"/>
              <a:gd name="connsiteY2" fmla="*/ 1717196 h 2089156"/>
              <a:gd name="connsiteX3" fmla="*/ 170905 w 902248"/>
              <a:gd name="connsiteY3" fmla="*/ 1081766 h 2089156"/>
              <a:gd name="connsiteX4" fmla="*/ 203193 w 902248"/>
              <a:gd name="connsiteY4" fmla="*/ 849291 h 2089156"/>
              <a:gd name="connsiteX5" fmla="*/ 100426 w 902248"/>
              <a:gd name="connsiteY5" fmla="*/ 730287 h 2089156"/>
              <a:gd name="connsiteX6" fmla="*/ 1174 w 902248"/>
              <a:gd name="connsiteY6" fmla="*/ 463266 h 2089156"/>
              <a:gd name="connsiteX7" fmla="*/ 107469 w 902248"/>
              <a:gd name="connsiteY7" fmla="*/ 126450 h 2089156"/>
              <a:gd name="connsiteX8" fmla="*/ 85664 w 902248"/>
              <a:gd name="connsiteY8" fmla="*/ 34339 h 2089156"/>
              <a:gd name="connsiteX9" fmla="*/ 247703 w 902248"/>
              <a:gd name="connsiteY9" fmla="*/ 37443 h 2089156"/>
              <a:gd name="connsiteX10" fmla="*/ 386016 w 902248"/>
              <a:gd name="connsiteY10" fmla="*/ 259000 h 2089156"/>
              <a:gd name="connsiteX11" fmla="*/ 316219 w 902248"/>
              <a:gd name="connsiteY11" fmla="*/ 431249 h 2089156"/>
              <a:gd name="connsiteX12" fmla="*/ 492311 w 902248"/>
              <a:gd name="connsiteY12" fmla="*/ 515774 h 2089156"/>
              <a:gd name="connsiteX13" fmla="*/ 577736 w 902248"/>
              <a:gd name="connsiteY13" fmla="*/ 725305 h 2089156"/>
              <a:gd name="connsiteX14" fmla="*/ 823125 w 902248"/>
              <a:gd name="connsiteY14" fmla="*/ 880288 h 2089156"/>
              <a:gd name="connsiteX15" fmla="*/ 899665 w 902248"/>
              <a:gd name="connsiteY15" fmla="*/ 993262 h 2089156"/>
              <a:gd name="connsiteX16" fmla="*/ 838624 w 902248"/>
              <a:gd name="connsiteY16" fmla="*/ 1329739 h 2089156"/>
              <a:gd name="connsiteX17" fmla="*/ 637146 w 902248"/>
              <a:gd name="connsiteY17" fmla="*/ 1345237 h 2089156"/>
              <a:gd name="connsiteX18" fmla="*/ 513159 w 902248"/>
              <a:gd name="connsiteY18" fmla="*/ 1329739 h 2089156"/>
              <a:gd name="connsiteX19" fmla="*/ 405963 w 902248"/>
              <a:gd name="connsiteY19" fmla="*/ 1287118 h 2089156"/>
              <a:gd name="connsiteX20" fmla="*/ 322150 w 902248"/>
              <a:gd name="connsiteY20" fmla="*/ 1454473 h 2089156"/>
              <a:gd name="connsiteX21" fmla="*/ 376258 w 902248"/>
              <a:gd name="connsiteY21" fmla="*/ 1686200 h 2089156"/>
              <a:gd name="connsiteX0" fmla="*/ 449875 w 940348"/>
              <a:gd name="connsiteY0" fmla="*/ 2073657 h 2089156"/>
              <a:gd name="connsiteX1" fmla="*/ 172197 w 940348"/>
              <a:gd name="connsiteY1" fmla="*/ 2089156 h 2089156"/>
              <a:gd name="connsiteX2" fmla="*/ 185112 w 940348"/>
              <a:gd name="connsiteY2" fmla="*/ 1717196 h 2089156"/>
              <a:gd name="connsiteX3" fmla="*/ 170905 w 940348"/>
              <a:gd name="connsiteY3" fmla="*/ 1081766 h 2089156"/>
              <a:gd name="connsiteX4" fmla="*/ 203193 w 940348"/>
              <a:gd name="connsiteY4" fmla="*/ 849291 h 2089156"/>
              <a:gd name="connsiteX5" fmla="*/ 100426 w 940348"/>
              <a:gd name="connsiteY5" fmla="*/ 730287 h 2089156"/>
              <a:gd name="connsiteX6" fmla="*/ 1174 w 940348"/>
              <a:gd name="connsiteY6" fmla="*/ 463266 h 2089156"/>
              <a:gd name="connsiteX7" fmla="*/ 107469 w 940348"/>
              <a:gd name="connsiteY7" fmla="*/ 126450 h 2089156"/>
              <a:gd name="connsiteX8" fmla="*/ 85664 w 940348"/>
              <a:gd name="connsiteY8" fmla="*/ 34339 h 2089156"/>
              <a:gd name="connsiteX9" fmla="*/ 247703 w 940348"/>
              <a:gd name="connsiteY9" fmla="*/ 37443 h 2089156"/>
              <a:gd name="connsiteX10" fmla="*/ 386016 w 940348"/>
              <a:gd name="connsiteY10" fmla="*/ 259000 h 2089156"/>
              <a:gd name="connsiteX11" fmla="*/ 316219 w 940348"/>
              <a:gd name="connsiteY11" fmla="*/ 431249 h 2089156"/>
              <a:gd name="connsiteX12" fmla="*/ 492311 w 940348"/>
              <a:gd name="connsiteY12" fmla="*/ 515774 h 2089156"/>
              <a:gd name="connsiteX13" fmla="*/ 577736 w 940348"/>
              <a:gd name="connsiteY13" fmla="*/ 725305 h 2089156"/>
              <a:gd name="connsiteX14" fmla="*/ 594525 w 940348"/>
              <a:gd name="connsiteY14" fmla="*/ 880288 h 2089156"/>
              <a:gd name="connsiteX15" fmla="*/ 899665 w 940348"/>
              <a:gd name="connsiteY15" fmla="*/ 993262 h 2089156"/>
              <a:gd name="connsiteX16" fmla="*/ 838624 w 940348"/>
              <a:gd name="connsiteY16" fmla="*/ 1329739 h 2089156"/>
              <a:gd name="connsiteX17" fmla="*/ 637146 w 940348"/>
              <a:gd name="connsiteY17" fmla="*/ 1345237 h 2089156"/>
              <a:gd name="connsiteX18" fmla="*/ 513159 w 940348"/>
              <a:gd name="connsiteY18" fmla="*/ 1329739 h 2089156"/>
              <a:gd name="connsiteX19" fmla="*/ 405963 w 940348"/>
              <a:gd name="connsiteY19" fmla="*/ 1287118 h 2089156"/>
              <a:gd name="connsiteX20" fmla="*/ 322150 w 940348"/>
              <a:gd name="connsiteY20" fmla="*/ 1454473 h 2089156"/>
              <a:gd name="connsiteX21" fmla="*/ 376258 w 940348"/>
              <a:gd name="connsiteY21" fmla="*/ 1686200 h 2089156"/>
              <a:gd name="connsiteX0" fmla="*/ 449875 w 869677"/>
              <a:gd name="connsiteY0" fmla="*/ 2073657 h 2089156"/>
              <a:gd name="connsiteX1" fmla="*/ 172197 w 869677"/>
              <a:gd name="connsiteY1" fmla="*/ 2089156 h 2089156"/>
              <a:gd name="connsiteX2" fmla="*/ 185112 w 869677"/>
              <a:gd name="connsiteY2" fmla="*/ 1717196 h 2089156"/>
              <a:gd name="connsiteX3" fmla="*/ 170905 w 869677"/>
              <a:gd name="connsiteY3" fmla="*/ 1081766 h 2089156"/>
              <a:gd name="connsiteX4" fmla="*/ 203193 w 869677"/>
              <a:gd name="connsiteY4" fmla="*/ 849291 h 2089156"/>
              <a:gd name="connsiteX5" fmla="*/ 100426 w 869677"/>
              <a:gd name="connsiteY5" fmla="*/ 730287 h 2089156"/>
              <a:gd name="connsiteX6" fmla="*/ 1174 w 869677"/>
              <a:gd name="connsiteY6" fmla="*/ 463266 h 2089156"/>
              <a:gd name="connsiteX7" fmla="*/ 107469 w 869677"/>
              <a:gd name="connsiteY7" fmla="*/ 126450 h 2089156"/>
              <a:gd name="connsiteX8" fmla="*/ 85664 w 869677"/>
              <a:gd name="connsiteY8" fmla="*/ 34339 h 2089156"/>
              <a:gd name="connsiteX9" fmla="*/ 247703 w 869677"/>
              <a:gd name="connsiteY9" fmla="*/ 37443 h 2089156"/>
              <a:gd name="connsiteX10" fmla="*/ 386016 w 869677"/>
              <a:gd name="connsiteY10" fmla="*/ 259000 h 2089156"/>
              <a:gd name="connsiteX11" fmla="*/ 316219 w 869677"/>
              <a:gd name="connsiteY11" fmla="*/ 431249 h 2089156"/>
              <a:gd name="connsiteX12" fmla="*/ 492311 w 869677"/>
              <a:gd name="connsiteY12" fmla="*/ 515774 h 2089156"/>
              <a:gd name="connsiteX13" fmla="*/ 577736 w 869677"/>
              <a:gd name="connsiteY13" fmla="*/ 725305 h 2089156"/>
              <a:gd name="connsiteX14" fmla="*/ 594525 w 869677"/>
              <a:gd name="connsiteY14" fmla="*/ 880288 h 2089156"/>
              <a:gd name="connsiteX15" fmla="*/ 823465 w 869677"/>
              <a:gd name="connsiteY15" fmla="*/ 993262 h 2089156"/>
              <a:gd name="connsiteX16" fmla="*/ 838624 w 869677"/>
              <a:gd name="connsiteY16" fmla="*/ 1329739 h 2089156"/>
              <a:gd name="connsiteX17" fmla="*/ 637146 w 869677"/>
              <a:gd name="connsiteY17" fmla="*/ 1345237 h 2089156"/>
              <a:gd name="connsiteX18" fmla="*/ 513159 w 869677"/>
              <a:gd name="connsiteY18" fmla="*/ 1329739 h 2089156"/>
              <a:gd name="connsiteX19" fmla="*/ 405963 w 869677"/>
              <a:gd name="connsiteY19" fmla="*/ 1287118 h 2089156"/>
              <a:gd name="connsiteX20" fmla="*/ 322150 w 869677"/>
              <a:gd name="connsiteY20" fmla="*/ 1454473 h 2089156"/>
              <a:gd name="connsiteX21" fmla="*/ 376258 w 869677"/>
              <a:gd name="connsiteY21" fmla="*/ 1686200 h 2089156"/>
              <a:gd name="connsiteX0" fmla="*/ 449875 w 845328"/>
              <a:gd name="connsiteY0" fmla="*/ 2073657 h 2089156"/>
              <a:gd name="connsiteX1" fmla="*/ 172197 w 845328"/>
              <a:gd name="connsiteY1" fmla="*/ 2089156 h 2089156"/>
              <a:gd name="connsiteX2" fmla="*/ 185112 w 845328"/>
              <a:gd name="connsiteY2" fmla="*/ 1717196 h 2089156"/>
              <a:gd name="connsiteX3" fmla="*/ 170905 w 845328"/>
              <a:gd name="connsiteY3" fmla="*/ 1081766 h 2089156"/>
              <a:gd name="connsiteX4" fmla="*/ 203193 w 845328"/>
              <a:gd name="connsiteY4" fmla="*/ 849291 h 2089156"/>
              <a:gd name="connsiteX5" fmla="*/ 100426 w 845328"/>
              <a:gd name="connsiteY5" fmla="*/ 730287 h 2089156"/>
              <a:gd name="connsiteX6" fmla="*/ 1174 w 845328"/>
              <a:gd name="connsiteY6" fmla="*/ 463266 h 2089156"/>
              <a:gd name="connsiteX7" fmla="*/ 107469 w 845328"/>
              <a:gd name="connsiteY7" fmla="*/ 126450 h 2089156"/>
              <a:gd name="connsiteX8" fmla="*/ 85664 w 845328"/>
              <a:gd name="connsiteY8" fmla="*/ 34339 h 2089156"/>
              <a:gd name="connsiteX9" fmla="*/ 247703 w 845328"/>
              <a:gd name="connsiteY9" fmla="*/ 37443 h 2089156"/>
              <a:gd name="connsiteX10" fmla="*/ 386016 w 845328"/>
              <a:gd name="connsiteY10" fmla="*/ 259000 h 2089156"/>
              <a:gd name="connsiteX11" fmla="*/ 316219 w 845328"/>
              <a:gd name="connsiteY11" fmla="*/ 431249 h 2089156"/>
              <a:gd name="connsiteX12" fmla="*/ 492311 w 845328"/>
              <a:gd name="connsiteY12" fmla="*/ 515774 h 2089156"/>
              <a:gd name="connsiteX13" fmla="*/ 577736 w 845328"/>
              <a:gd name="connsiteY13" fmla="*/ 725305 h 2089156"/>
              <a:gd name="connsiteX14" fmla="*/ 594525 w 845328"/>
              <a:gd name="connsiteY14" fmla="*/ 880288 h 2089156"/>
              <a:gd name="connsiteX15" fmla="*/ 823465 w 845328"/>
              <a:gd name="connsiteY15" fmla="*/ 993262 h 2089156"/>
              <a:gd name="connsiteX16" fmla="*/ 677370 w 845328"/>
              <a:gd name="connsiteY16" fmla="*/ 1001149 h 2089156"/>
              <a:gd name="connsiteX17" fmla="*/ 838624 w 845328"/>
              <a:gd name="connsiteY17" fmla="*/ 1329739 h 2089156"/>
              <a:gd name="connsiteX18" fmla="*/ 637146 w 845328"/>
              <a:gd name="connsiteY18" fmla="*/ 1345237 h 2089156"/>
              <a:gd name="connsiteX19" fmla="*/ 513159 w 845328"/>
              <a:gd name="connsiteY19" fmla="*/ 1329739 h 2089156"/>
              <a:gd name="connsiteX20" fmla="*/ 405963 w 845328"/>
              <a:gd name="connsiteY20" fmla="*/ 1287118 h 2089156"/>
              <a:gd name="connsiteX21" fmla="*/ 322150 w 845328"/>
              <a:gd name="connsiteY21" fmla="*/ 1454473 h 2089156"/>
              <a:gd name="connsiteX22" fmla="*/ 376258 w 845328"/>
              <a:gd name="connsiteY22" fmla="*/ 1686200 h 2089156"/>
              <a:gd name="connsiteX0" fmla="*/ 449875 w 845328"/>
              <a:gd name="connsiteY0" fmla="*/ 2073657 h 2089156"/>
              <a:gd name="connsiteX1" fmla="*/ 172197 w 845328"/>
              <a:gd name="connsiteY1" fmla="*/ 2089156 h 2089156"/>
              <a:gd name="connsiteX2" fmla="*/ 185112 w 845328"/>
              <a:gd name="connsiteY2" fmla="*/ 1717196 h 2089156"/>
              <a:gd name="connsiteX3" fmla="*/ 170905 w 845328"/>
              <a:gd name="connsiteY3" fmla="*/ 1081766 h 2089156"/>
              <a:gd name="connsiteX4" fmla="*/ 203193 w 845328"/>
              <a:gd name="connsiteY4" fmla="*/ 849291 h 2089156"/>
              <a:gd name="connsiteX5" fmla="*/ 100426 w 845328"/>
              <a:gd name="connsiteY5" fmla="*/ 730287 h 2089156"/>
              <a:gd name="connsiteX6" fmla="*/ 1174 w 845328"/>
              <a:gd name="connsiteY6" fmla="*/ 463266 h 2089156"/>
              <a:gd name="connsiteX7" fmla="*/ 107469 w 845328"/>
              <a:gd name="connsiteY7" fmla="*/ 126450 h 2089156"/>
              <a:gd name="connsiteX8" fmla="*/ 85664 w 845328"/>
              <a:gd name="connsiteY8" fmla="*/ 34339 h 2089156"/>
              <a:gd name="connsiteX9" fmla="*/ 247703 w 845328"/>
              <a:gd name="connsiteY9" fmla="*/ 37443 h 2089156"/>
              <a:gd name="connsiteX10" fmla="*/ 386016 w 845328"/>
              <a:gd name="connsiteY10" fmla="*/ 259000 h 2089156"/>
              <a:gd name="connsiteX11" fmla="*/ 316219 w 845328"/>
              <a:gd name="connsiteY11" fmla="*/ 431249 h 2089156"/>
              <a:gd name="connsiteX12" fmla="*/ 492311 w 845328"/>
              <a:gd name="connsiteY12" fmla="*/ 515774 h 2089156"/>
              <a:gd name="connsiteX13" fmla="*/ 577736 w 845328"/>
              <a:gd name="connsiteY13" fmla="*/ 725305 h 2089156"/>
              <a:gd name="connsiteX14" fmla="*/ 594525 w 845328"/>
              <a:gd name="connsiteY14" fmla="*/ 880288 h 2089156"/>
              <a:gd name="connsiteX15" fmla="*/ 677370 w 845328"/>
              <a:gd name="connsiteY15" fmla="*/ 1001149 h 2089156"/>
              <a:gd name="connsiteX16" fmla="*/ 838624 w 845328"/>
              <a:gd name="connsiteY16" fmla="*/ 1329739 h 2089156"/>
              <a:gd name="connsiteX17" fmla="*/ 637146 w 845328"/>
              <a:gd name="connsiteY17" fmla="*/ 1345237 h 2089156"/>
              <a:gd name="connsiteX18" fmla="*/ 513159 w 845328"/>
              <a:gd name="connsiteY18" fmla="*/ 1329739 h 2089156"/>
              <a:gd name="connsiteX19" fmla="*/ 405963 w 845328"/>
              <a:gd name="connsiteY19" fmla="*/ 1287118 h 2089156"/>
              <a:gd name="connsiteX20" fmla="*/ 322150 w 845328"/>
              <a:gd name="connsiteY20" fmla="*/ 1454473 h 2089156"/>
              <a:gd name="connsiteX21" fmla="*/ 376258 w 845328"/>
              <a:gd name="connsiteY21" fmla="*/ 1686200 h 2089156"/>
              <a:gd name="connsiteX0" fmla="*/ 449875 w 878417"/>
              <a:gd name="connsiteY0" fmla="*/ 2073657 h 2089156"/>
              <a:gd name="connsiteX1" fmla="*/ 172197 w 878417"/>
              <a:gd name="connsiteY1" fmla="*/ 2089156 h 2089156"/>
              <a:gd name="connsiteX2" fmla="*/ 185112 w 878417"/>
              <a:gd name="connsiteY2" fmla="*/ 1717196 h 2089156"/>
              <a:gd name="connsiteX3" fmla="*/ 170905 w 878417"/>
              <a:gd name="connsiteY3" fmla="*/ 1081766 h 2089156"/>
              <a:gd name="connsiteX4" fmla="*/ 203193 w 878417"/>
              <a:gd name="connsiteY4" fmla="*/ 849291 h 2089156"/>
              <a:gd name="connsiteX5" fmla="*/ 100426 w 878417"/>
              <a:gd name="connsiteY5" fmla="*/ 730287 h 2089156"/>
              <a:gd name="connsiteX6" fmla="*/ 1174 w 878417"/>
              <a:gd name="connsiteY6" fmla="*/ 463266 h 2089156"/>
              <a:gd name="connsiteX7" fmla="*/ 107469 w 878417"/>
              <a:gd name="connsiteY7" fmla="*/ 126450 h 2089156"/>
              <a:gd name="connsiteX8" fmla="*/ 85664 w 878417"/>
              <a:gd name="connsiteY8" fmla="*/ 34339 h 2089156"/>
              <a:gd name="connsiteX9" fmla="*/ 247703 w 878417"/>
              <a:gd name="connsiteY9" fmla="*/ 37443 h 2089156"/>
              <a:gd name="connsiteX10" fmla="*/ 386016 w 878417"/>
              <a:gd name="connsiteY10" fmla="*/ 259000 h 2089156"/>
              <a:gd name="connsiteX11" fmla="*/ 316219 w 878417"/>
              <a:gd name="connsiteY11" fmla="*/ 431249 h 2089156"/>
              <a:gd name="connsiteX12" fmla="*/ 492311 w 878417"/>
              <a:gd name="connsiteY12" fmla="*/ 515774 h 2089156"/>
              <a:gd name="connsiteX13" fmla="*/ 577736 w 878417"/>
              <a:gd name="connsiteY13" fmla="*/ 725305 h 2089156"/>
              <a:gd name="connsiteX14" fmla="*/ 594525 w 878417"/>
              <a:gd name="connsiteY14" fmla="*/ 880288 h 2089156"/>
              <a:gd name="connsiteX15" fmla="*/ 677370 w 878417"/>
              <a:gd name="connsiteY15" fmla="*/ 1001149 h 2089156"/>
              <a:gd name="connsiteX16" fmla="*/ 851541 w 878417"/>
              <a:gd name="connsiteY16" fmla="*/ 1161233 h 2089156"/>
              <a:gd name="connsiteX17" fmla="*/ 838624 w 878417"/>
              <a:gd name="connsiteY17" fmla="*/ 1329739 h 2089156"/>
              <a:gd name="connsiteX18" fmla="*/ 637146 w 878417"/>
              <a:gd name="connsiteY18" fmla="*/ 1345237 h 2089156"/>
              <a:gd name="connsiteX19" fmla="*/ 513159 w 878417"/>
              <a:gd name="connsiteY19" fmla="*/ 1329739 h 2089156"/>
              <a:gd name="connsiteX20" fmla="*/ 405963 w 878417"/>
              <a:gd name="connsiteY20" fmla="*/ 1287118 h 2089156"/>
              <a:gd name="connsiteX21" fmla="*/ 322150 w 878417"/>
              <a:gd name="connsiteY21" fmla="*/ 1454473 h 2089156"/>
              <a:gd name="connsiteX22" fmla="*/ 376258 w 878417"/>
              <a:gd name="connsiteY22" fmla="*/ 1686200 h 2089156"/>
              <a:gd name="connsiteX0" fmla="*/ 449875 w 878417"/>
              <a:gd name="connsiteY0" fmla="*/ 2073657 h 2089156"/>
              <a:gd name="connsiteX1" fmla="*/ 172197 w 878417"/>
              <a:gd name="connsiteY1" fmla="*/ 2089156 h 2089156"/>
              <a:gd name="connsiteX2" fmla="*/ 185112 w 878417"/>
              <a:gd name="connsiteY2" fmla="*/ 1717196 h 2089156"/>
              <a:gd name="connsiteX3" fmla="*/ 170905 w 878417"/>
              <a:gd name="connsiteY3" fmla="*/ 1081766 h 2089156"/>
              <a:gd name="connsiteX4" fmla="*/ 203193 w 878417"/>
              <a:gd name="connsiteY4" fmla="*/ 849291 h 2089156"/>
              <a:gd name="connsiteX5" fmla="*/ 100426 w 878417"/>
              <a:gd name="connsiteY5" fmla="*/ 730287 h 2089156"/>
              <a:gd name="connsiteX6" fmla="*/ 1174 w 878417"/>
              <a:gd name="connsiteY6" fmla="*/ 463266 h 2089156"/>
              <a:gd name="connsiteX7" fmla="*/ 107469 w 878417"/>
              <a:gd name="connsiteY7" fmla="*/ 126450 h 2089156"/>
              <a:gd name="connsiteX8" fmla="*/ 85664 w 878417"/>
              <a:gd name="connsiteY8" fmla="*/ 34339 h 2089156"/>
              <a:gd name="connsiteX9" fmla="*/ 247703 w 878417"/>
              <a:gd name="connsiteY9" fmla="*/ 37443 h 2089156"/>
              <a:gd name="connsiteX10" fmla="*/ 386016 w 878417"/>
              <a:gd name="connsiteY10" fmla="*/ 259000 h 2089156"/>
              <a:gd name="connsiteX11" fmla="*/ 316219 w 878417"/>
              <a:gd name="connsiteY11" fmla="*/ 431249 h 2089156"/>
              <a:gd name="connsiteX12" fmla="*/ 492311 w 878417"/>
              <a:gd name="connsiteY12" fmla="*/ 515774 h 2089156"/>
              <a:gd name="connsiteX13" fmla="*/ 577736 w 878417"/>
              <a:gd name="connsiteY13" fmla="*/ 725305 h 2089156"/>
              <a:gd name="connsiteX14" fmla="*/ 594525 w 878417"/>
              <a:gd name="connsiteY14" fmla="*/ 880288 h 2089156"/>
              <a:gd name="connsiteX15" fmla="*/ 677370 w 878417"/>
              <a:gd name="connsiteY15" fmla="*/ 1001149 h 2089156"/>
              <a:gd name="connsiteX16" fmla="*/ 851541 w 878417"/>
              <a:gd name="connsiteY16" fmla="*/ 1161233 h 2089156"/>
              <a:gd name="connsiteX17" fmla="*/ 838624 w 878417"/>
              <a:gd name="connsiteY17" fmla="*/ 1329739 h 2089156"/>
              <a:gd name="connsiteX18" fmla="*/ 829770 w 878417"/>
              <a:gd name="connsiteY18" fmla="*/ 1323878 h 2089156"/>
              <a:gd name="connsiteX19" fmla="*/ 637146 w 878417"/>
              <a:gd name="connsiteY19" fmla="*/ 1345237 h 2089156"/>
              <a:gd name="connsiteX20" fmla="*/ 513159 w 878417"/>
              <a:gd name="connsiteY20" fmla="*/ 1329739 h 2089156"/>
              <a:gd name="connsiteX21" fmla="*/ 405963 w 878417"/>
              <a:gd name="connsiteY21" fmla="*/ 1287118 h 2089156"/>
              <a:gd name="connsiteX22" fmla="*/ 322150 w 878417"/>
              <a:gd name="connsiteY22" fmla="*/ 1454473 h 2089156"/>
              <a:gd name="connsiteX23" fmla="*/ 376258 w 878417"/>
              <a:gd name="connsiteY23" fmla="*/ 1686200 h 2089156"/>
              <a:gd name="connsiteX0" fmla="*/ 449875 w 878417"/>
              <a:gd name="connsiteY0" fmla="*/ 2073657 h 2089156"/>
              <a:gd name="connsiteX1" fmla="*/ 172197 w 878417"/>
              <a:gd name="connsiteY1" fmla="*/ 2089156 h 2089156"/>
              <a:gd name="connsiteX2" fmla="*/ 185112 w 878417"/>
              <a:gd name="connsiteY2" fmla="*/ 1717196 h 2089156"/>
              <a:gd name="connsiteX3" fmla="*/ 170905 w 878417"/>
              <a:gd name="connsiteY3" fmla="*/ 1081766 h 2089156"/>
              <a:gd name="connsiteX4" fmla="*/ 203193 w 878417"/>
              <a:gd name="connsiteY4" fmla="*/ 849291 h 2089156"/>
              <a:gd name="connsiteX5" fmla="*/ 100426 w 878417"/>
              <a:gd name="connsiteY5" fmla="*/ 730287 h 2089156"/>
              <a:gd name="connsiteX6" fmla="*/ 1174 w 878417"/>
              <a:gd name="connsiteY6" fmla="*/ 463266 h 2089156"/>
              <a:gd name="connsiteX7" fmla="*/ 107469 w 878417"/>
              <a:gd name="connsiteY7" fmla="*/ 126450 h 2089156"/>
              <a:gd name="connsiteX8" fmla="*/ 85664 w 878417"/>
              <a:gd name="connsiteY8" fmla="*/ 34339 h 2089156"/>
              <a:gd name="connsiteX9" fmla="*/ 247703 w 878417"/>
              <a:gd name="connsiteY9" fmla="*/ 37443 h 2089156"/>
              <a:gd name="connsiteX10" fmla="*/ 386016 w 878417"/>
              <a:gd name="connsiteY10" fmla="*/ 259000 h 2089156"/>
              <a:gd name="connsiteX11" fmla="*/ 316219 w 878417"/>
              <a:gd name="connsiteY11" fmla="*/ 431249 h 2089156"/>
              <a:gd name="connsiteX12" fmla="*/ 492311 w 878417"/>
              <a:gd name="connsiteY12" fmla="*/ 515774 h 2089156"/>
              <a:gd name="connsiteX13" fmla="*/ 577736 w 878417"/>
              <a:gd name="connsiteY13" fmla="*/ 725305 h 2089156"/>
              <a:gd name="connsiteX14" fmla="*/ 594525 w 878417"/>
              <a:gd name="connsiteY14" fmla="*/ 880288 h 2089156"/>
              <a:gd name="connsiteX15" fmla="*/ 677370 w 878417"/>
              <a:gd name="connsiteY15" fmla="*/ 1001149 h 2089156"/>
              <a:gd name="connsiteX16" fmla="*/ 851541 w 878417"/>
              <a:gd name="connsiteY16" fmla="*/ 1161233 h 2089156"/>
              <a:gd name="connsiteX17" fmla="*/ 838624 w 878417"/>
              <a:gd name="connsiteY17" fmla="*/ 1329739 h 2089156"/>
              <a:gd name="connsiteX18" fmla="*/ 637146 w 878417"/>
              <a:gd name="connsiteY18" fmla="*/ 1345237 h 2089156"/>
              <a:gd name="connsiteX19" fmla="*/ 513159 w 878417"/>
              <a:gd name="connsiteY19" fmla="*/ 1329739 h 2089156"/>
              <a:gd name="connsiteX20" fmla="*/ 405963 w 878417"/>
              <a:gd name="connsiteY20" fmla="*/ 1287118 h 2089156"/>
              <a:gd name="connsiteX21" fmla="*/ 322150 w 878417"/>
              <a:gd name="connsiteY21" fmla="*/ 1454473 h 2089156"/>
              <a:gd name="connsiteX22" fmla="*/ 376258 w 878417"/>
              <a:gd name="connsiteY22" fmla="*/ 1686200 h 2089156"/>
              <a:gd name="connsiteX0" fmla="*/ 449875 w 878417"/>
              <a:gd name="connsiteY0" fmla="*/ 2073657 h 2089156"/>
              <a:gd name="connsiteX1" fmla="*/ 172197 w 878417"/>
              <a:gd name="connsiteY1" fmla="*/ 2089156 h 2089156"/>
              <a:gd name="connsiteX2" fmla="*/ 185112 w 878417"/>
              <a:gd name="connsiteY2" fmla="*/ 1717196 h 2089156"/>
              <a:gd name="connsiteX3" fmla="*/ 170905 w 878417"/>
              <a:gd name="connsiteY3" fmla="*/ 1081766 h 2089156"/>
              <a:gd name="connsiteX4" fmla="*/ 203193 w 878417"/>
              <a:gd name="connsiteY4" fmla="*/ 849291 h 2089156"/>
              <a:gd name="connsiteX5" fmla="*/ 100426 w 878417"/>
              <a:gd name="connsiteY5" fmla="*/ 730287 h 2089156"/>
              <a:gd name="connsiteX6" fmla="*/ 1174 w 878417"/>
              <a:gd name="connsiteY6" fmla="*/ 463266 h 2089156"/>
              <a:gd name="connsiteX7" fmla="*/ 107469 w 878417"/>
              <a:gd name="connsiteY7" fmla="*/ 126450 h 2089156"/>
              <a:gd name="connsiteX8" fmla="*/ 85664 w 878417"/>
              <a:gd name="connsiteY8" fmla="*/ 34339 h 2089156"/>
              <a:gd name="connsiteX9" fmla="*/ 247703 w 878417"/>
              <a:gd name="connsiteY9" fmla="*/ 37443 h 2089156"/>
              <a:gd name="connsiteX10" fmla="*/ 386016 w 878417"/>
              <a:gd name="connsiteY10" fmla="*/ 259000 h 2089156"/>
              <a:gd name="connsiteX11" fmla="*/ 316219 w 878417"/>
              <a:gd name="connsiteY11" fmla="*/ 431249 h 2089156"/>
              <a:gd name="connsiteX12" fmla="*/ 492311 w 878417"/>
              <a:gd name="connsiteY12" fmla="*/ 515774 h 2089156"/>
              <a:gd name="connsiteX13" fmla="*/ 577736 w 878417"/>
              <a:gd name="connsiteY13" fmla="*/ 725305 h 2089156"/>
              <a:gd name="connsiteX14" fmla="*/ 594525 w 878417"/>
              <a:gd name="connsiteY14" fmla="*/ 880288 h 2089156"/>
              <a:gd name="connsiteX15" fmla="*/ 677370 w 878417"/>
              <a:gd name="connsiteY15" fmla="*/ 1001149 h 2089156"/>
              <a:gd name="connsiteX16" fmla="*/ 851541 w 878417"/>
              <a:gd name="connsiteY16" fmla="*/ 1161233 h 2089156"/>
              <a:gd name="connsiteX17" fmla="*/ 838624 w 878417"/>
              <a:gd name="connsiteY17" fmla="*/ 1329739 h 2089156"/>
              <a:gd name="connsiteX18" fmla="*/ 637146 w 878417"/>
              <a:gd name="connsiteY18" fmla="*/ 1345237 h 2089156"/>
              <a:gd name="connsiteX19" fmla="*/ 513159 w 878417"/>
              <a:gd name="connsiteY19" fmla="*/ 1329739 h 2089156"/>
              <a:gd name="connsiteX20" fmla="*/ 405963 w 878417"/>
              <a:gd name="connsiteY20" fmla="*/ 1287118 h 2089156"/>
              <a:gd name="connsiteX21" fmla="*/ 322150 w 878417"/>
              <a:gd name="connsiteY21" fmla="*/ 1454473 h 2089156"/>
              <a:gd name="connsiteX22" fmla="*/ 376258 w 878417"/>
              <a:gd name="connsiteY22" fmla="*/ 1686200 h 2089156"/>
              <a:gd name="connsiteX0" fmla="*/ 449875 w 883961"/>
              <a:gd name="connsiteY0" fmla="*/ 2073657 h 2089156"/>
              <a:gd name="connsiteX1" fmla="*/ 172197 w 883961"/>
              <a:gd name="connsiteY1" fmla="*/ 2089156 h 2089156"/>
              <a:gd name="connsiteX2" fmla="*/ 185112 w 883961"/>
              <a:gd name="connsiteY2" fmla="*/ 1717196 h 2089156"/>
              <a:gd name="connsiteX3" fmla="*/ 170905 w 883961"/>
              <a:gd name="connsiteY3" fmla="*/ 1081766 h 2089156"/>
              <a:gd name="connsiteX4" fmla="*/ 203193 w 883961"/>
              <a:gd name="connsiteY4" fmla="*/ 849291 h 2089156"/>
              <a:gd name="connsiteX5" fmla="*/ 100426 w 883961"/>
              <a:gd name="connsiteY5" fmla="*/ 730287 h 2089156"/>
              <a:gd name="connsiteX6" fmla="*/ 1174 w 883961"/>
              <a:gd name="connsiteY6" fmla="*/ 463266 h 2089156"/>
              <a:gd name="connsiteX7" fmla="*/ 107469 w 883961"/>
              <a:gd name="connsiteY7" fmla="*/ 126450 h 2089156"/>
              <a:gd name="connsiteX8" fmla="*/ 85664 w 883961"/>
              <a:gd name="connsiteY8" fmla="*/ 34339 h 2089156"/>
              <a:gd name="connsiteX9" fmla="*/ 247703 w 883961"/>
              <a:gd name="connsiteY9" fmla="*/ 37443 h 2089156"/>
              <a:gd name="connsiteX10" fmla="*/ 386016 w 883961"/>
              <a:gd name="connsiteY10" fmla="*/ 259000 h 2089156"/>
              <a:gd name="connsiteX11" fmla="*/ 316219 w 883961"/>
              <a:gd name="connsiteY11" fmla="*/ 431249 h 2089156"/>
              <a:gd name="connsiteX12" fmla="*/ 492311 w 883961"/>
              <a:gd name="connsiteY12" fmla="*/ 515774 h 2089156"/>
              <a:gd name="connsiteX13" fmla="*/ 577736 w 883961"/>
              <a:gd name="connsiteY13" fmla="*/ 725305 h 2089156"/>
              <a:gd name="connsiteX14" fmla="*/ 594525 w 883961"/>
              <a:gd name="connsiteY14" fmla="*/ 880288 h 2089156"/>
              <a:gd name="connsiteX15" fmla="*/ 677370 w 883961"/>
              <a:gd name="connsiteY15" fmla="*/ 1001149 h 2089156"/>
              <a:gd name="connsiteX16" fmla="*/ 851541 w 883961"/>
              <a:gd name="connsiteY16" fmla="*/ 1161233 h 2089156"/>
              <a:gd name="connsiteX17" fmla="*/ 838624 w 883961"/>
              <a:gd name="connsiteY17" fmla="*/ 1329739 h 2089156"/>
              <a:gd name="connsiteX18" fmla="*/ 637146 w 883961"/>
              <a:gd name="connsiteY18" fmla="*/ 1345237 h 2089156"/>
              <a:gd name="connsiteX19" fmla="*/ 513159 w 883961"/>
              <a:gd name="connsiteY19" fmla="*/ 1329739 h 2089156"/>
              <a:gd name="connsiteX20" fmla="*/ 405963 w 883961"/>
              <a:gd name="connsiteY20" fmla="*/ 1287118 h 2089156"/>
              <a:gd name="connsiteX21" fmla="*/ 322150 w 883961"/>
              <a:gd name="connsiteY21" fmla="*/ 1454473 h 2089156"/>
              <a:gd name="connsiteX22" fmla="*/ 376258 w 883961"/>
              <a:gd name="connsiteY22" fmla="*/ 1686200 h 20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3961" h="2089156">
                <a:moveTo>
                  <a:pt x="449875" y="2073657"/>
                </a:moveTo>
                <a:lnTo>
                  <a:pt x="172197" y="2089156"/>
                </a:lnTo>
                <a:cubicBezTo>
                  <a:pt x="128070" y="2029746"/>
                  <a:pt x="185327" y="1885094"/>
                  <a:pt x="185112" y="1717196"/>
                </a:cubicBezTo>
                <a:cubicBezTo>
                  <a:pt x="140781" y="1549298"/>
                  <a:pt x="35545" y="1290585"/>
                  <a:pt x="170905" y="1081766"/>
                </a:cubicBezTo>
                <a:cubicBezTo>
                  <a:pt x="173918" y="937115"/>
                  <a:pt x="217400" y="1023862"/>
                  <a:pt x="203193" y="849291"/>
                </a:cubicBezTo>
                <a:cubicBezTo>
                  <a:pt x="204146" y="752611"/>
                  <a:pt x="116380" y="850760"/>
                  <a:pt x="100426" y="730287"/>
                </a:cubicBezTo>
                <a:cubicBezTo>
                  <a:pt x="92156" y="665950"/>
                  <a:pt x="0" y="563905"/>
                  <a:pt x="1174" y="463266"/>
                </a:cubicBezTo>
                <a:cubicBezTo>
                  <a:pt x="2348" y="362627"/>
                  <a:pt x="93387" y="197938"/>
                  <a:pt x="107469" y="126450"/>
                </a:cubicBezTo>
                <a:cubicBezTo>
                  <a:pt x="121551" y="54962"/>
                  <a:pt x="62292" y="49174"/>
                  <a:pt x="85664" y="34339"/>
                </a:cubicBezTo>
                <a:cubicBezTo>
                  <a:pt x="109036" y="19505"/>
                  <a:pt x="197644" y="0"/>
                  <a:pt x="247703" y="37443"/>
                </a:cubicBezTo>
                <a:cubicBezTo>
                  <a:pt x="297762" y="74886"/>
                  <a:pt x="374597" y="193366"/>
                  <a:pt x="386016" y="259000"/>
                </a:cubicBezTo>
                <a:cubicBezTo>
                  <a:pt x="397435" y="324634"/>
                  <a:pt x="298503" y="388453"/>
                  <a:pt x="316219" y="431249"/>
                </a:cubicBezTo>
                <a:cubicBezTo>
                  <a:pt x="333935" y="474045"/>
                  <a:pt x="448725" y="466765"/>
                  <a:pt x="492311" y="515774"/>
                </a:cubicBezTo>
                <a:cubicBezTo>
                  <a:pt x="535897" y="564783"/>
                  <a:pt x="560700" y="664553"/>
                  <a:pt x="577736" y="725305"/>
                </a:cubicBezTo>
                <a:cubicBezTo>
                  <a:pt x="594772" y="786057"/>
                  <a:pt x="577919" y="834314"/>
                  <a:pt x="594525" y="880288"/>
                </a:cubicBezTo>
                <a:cubicBezTo>
                  <a:pt x="611131" y="926262"/>
                  <a:pt x="634534" y="954325"/>
                  <a:pt x="677370" y="1001149"/>
                </a:cubicBezTo>
                <a:cubicBezTo>
                  <a:pt x="720206" y="1047973"/>
                  <a:pt x="824665" y="1106468"/>
                  <a:pt x="851541" y="1161233"/>
                </a:cubicBezTo>
                <a:cubicBezTo>
                  <a:pt x="878417" y="1215998"/>
                  <a:pt x="883961" y="1220311"/>
                  <a:pt x="838624" y="1329739"/>
                </a:cubicBezTo>
                <a:cubicBezTo>
                  <a:pt x="734376" y="1366809"/>
                  <a:pt x="691390" y="1345237"/>
                  <a:pt x="637146" y="1345237"/>
                </a:cubicBezTo>
                <a:cubicBezTo>
                  <a:pt x="582902" y="1345237"/>
                  <a:pt x="551690" y="1339426"/>
                  <a:pt x="513159" y="1329739"/>
                </a:cubicBezTo>
                <a:cubicBezTo>
                  <a:pt x="474629" y="1320053"/>
                  <a:pt x="437798" y="1266329"/>
                  <a:pt x="405963" y="1287118"/>
                </a:cubicBezTo>
                <a:cubicBezTo>
                  <a:pt x="374128" y="1307907"/>
                  <a:pt x="327101" y="1387959"/>
                  <a:pt x="322150" y="1454473"/>
                </a:cubicBezTo>
                <a:cubicBezTo>
                  <a:pt x="317199" y="1520987"/>
                  <a:pt x="344423" y="1629498"/>
                  <a:pt x="376258" y="1686200"/>
                </a:cubicBezTo>
              </a:path>
            </a:pathLst>
          </a:cu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809957" y="2067951"/>
            <a:ext cx="309537" cy="2121358"/>
          </a:xfrm>
          <a:custGeom>
            <a:avLst/>
            <a:gdLst>
              <a:gd name="connsiteX0" fmla="*/ 309489 w 309489"/>
              <a:gd name="connsiteY0" fmla="*/ 2096086 h 2096086"/>
              <a:gd name="connsiteX1" fmla="*/ 182880 w 309489"/>
              <a:gd name="connsiteY1" fmla="*/ 1941341 h 2096086"/>
              <a:gd name="connsiteX2" fmla="*/ 182880 w 309489"/>
              <a:gd name="connsiteY2" fmla="*/ 1828800 h 2096086"/>
              <a:gd name="connsiteX3" fmla="*/ 126609 w 309489"/>
              <a:gd name="connsiteY3" fmla="*/ 1575581 h 2096086"/>
              <a:gd name="connsiteX4" fmla="*/ 84406 w 309489"/>
              <a:gd name="connsiteY4" fmla="*/ 1491175 h 2096086"/>
              <a:gd name="connsiteX5" fmla="*/ 126609 w 309489"/>
              <a:gd name="connsiteY5" fmla="*/ 1392701 h 2096086"/>
              <a:gd name="connsiteX6" fmla="*/ 182880 w 309489"/>
              <a:gd name="connsiteY6" fmla="*/ 1167618 h 2096086"/>
              <a:gd name="connsiteX7" fmla="*/ 182880 w 309489"/>
              <a:gd name="connsiteY7" fmla="*/ 942535 h 2096086"/>
              <a:gd name="connsiteX8" fmla="*/ 182880 w 309489"/>
              <a:gd name="connsiteY8" fmla="*/ 872197 h 2096086"/>
              <a:gd name="connsiteX9" fmla="*/ 267286 w 309489"/>
              <a:gd name="connsiteY9" fmla="*/ 759655 h 2096086"/>
              <a:gd name="connsiteX10" fmla="*/ 211015 w 309489"/>
              <a:gd name="connsiteY10" fmla="*/ 590843 h 2096086"/>
              <a:gd name="connsiteX11" fmla="*/ 126609 w 309489"/>
              <a:gd name="connsiteY11" fmla="*/ 618978 h 2096086"/>
              <a:gd name="connsiteX12" fmla="*/ 14068 w 309489"/>
              <a:gd name="connsiteY12" fmla="*/ 562707 h 2096086"/>
              <a:gd name="connsiteX13" fmla="*/ 140677 w 309489"/>
              <a:gd name="connsiteY13" fmla="*/ 379827 h 2096086"/>
              <a:gd name="connsiteX14" fmla="*/ 168812 w 309489"/>
              <a:gd name="connsiteY14" fmla="*/ 267286 h 2096086"/>
              <a:gd name="connsiteX15" fmla="*/ 140677 w 309489"/>
              <a:gd name="connsiteY15" fmla="*/ 112541 h 2096086"/>
              <a:gd name="connsiteX16" fmla="*/ 0 w 309489"/>
              <a:gd name="connsiteY16" fmla="*/ 0 h 2096086"/>
              <a:gd name="connsiteX0" fmla="*/ 309489 w 309489"/>
              <a:gd name="connsiteY0" fmla="*/ 2096086 h 2096086"/>
              <a:gd name="connsiteX1" fmla="*/ 182880 w 309489"/>
              <a:gd name="connsiteY1" fmla="*/ 1941341 h 2096086"/>
              <a:gd name="connsiteX2" fmla="*/ 182880 w 309489"/>
              <a:gd name="connsiteY2" fmla="*/ 1828800 h 2096086"/>
              <a:gd name="connsiteX3" fmla="*/ 126609 w 309489"/>
              <a:gd name="connsiteY3" fmla="*/ 1575581 h 2096086"/>
              <a:gd name="connsiteX4" fmla="*/ 84406 w 309489"/>
              <a:gd name="connsiteY4" fmla="*/ 1491175 h 2096086"/>
              <a:gd name="connsiteX5" fmla="*/ 126609 w 309489"/>
              <a:gd name="connsiteY5" fmla="*/ 1392701 h 2096086"/>
              <a:gd name="connsiteX6" fmla="*/ 182880 w 309489"/>
              <a:gd name="connsiteY6" fmla="*/ 1167618 h 2096086"/>
              <a:gd name="connsiteX7" fmla="*/ 182880 w 309489"/>
              <a:gd name="connsiteY7" fmla="*/ 942535 h 2096086"/>
              <a:gd name="connsiteX8" fmla="*/ 182880 w 309489"/>
              <a:gd name="connsiteY8" fmla="*/ 872197 h 2096086"/>
              <a:gd name="connsiteX9" fmla="*/ 267286 w 309489"/>
              <a:gd name="connsiteY9" fmla="*/ 759655 h 2096086"/>
              <a:gd name="connsiteX10" fmla="*/ 211015 w 309489"/>
              <a:gd name="connsiteY10" fmla="*/ 590843 h 2096086"/>
              <a:gd name="connsiteX11" fmla="*/ 126609 w 309489"/>
              <a:gd name="connsiteY11" fmla="*/ 618978 h 2096086"/>
              <a:gd name="connsiteX12" fmla="*/ 14068 w 309489"/>
              <a:gd name="connsiteY12" fmla="*/ 562707 h 2096086"/>
              <a:gd name="connsiteX13" fmla="*/ 140677 w 309489"/>
              <a:gd name="connsiteY13" fmla="*/ 379827 h 2096086"/>
              <a:gd name="connsiteX14" fmla="*/ 168812 w 309489"/>
              <a:gd name="connsiteY14" fmla="*/ 267286 h 2096086"/>
              <a:gd name="connsiteX15" fmla="*/ 140677 w 309489"/>
              <a:gd name="connsiteY15" fmla="*/ 112541 h 2096086"/>
              <a:gd name="connsiteX16" fmla="*/ 0 w 309489"/>
              <a:gd name="connsiteY16" fmla="*/ 0 h 2096086"/>
              <a:gd name="connsiteX0" fmla="*/ 309489 w 309537"/>
              <a:gd name="connsiteY0" fmla="*/ 2096086 h 2121358"/>
              <a:gd name="connsiteX1" fmla="*/ 233577 w 309537"/>
              <a:gd name="connsiteY1" fmla="*/ 2095567 h 2121358"/>
              <a:gd name="connsiteX2" fmla="*/ 182880 w 309537"/>
              <a:gd name="connsiteY2" fmla="*/ 1941341 h 2121358"/>
              <a:gd name="connsiteX3" fmla="*/ 182880 w 309537"/>
              <a:gd name="connsiteY3" fmla="*/ 1828800 h 2121358"/>
              <a:gd name="connsiteX4" fmla="*/ 126609 w 309537"/>
              <a:gd name="connsiteY4" fmla="*/ 1575581 h 2121358"/>
              <a:gd name="connsiteX5" fmla="*/ 84406 w 309537"/>
              <a:gd name="connsiteY5" fmla="*/ 1491175 h 2121358"/>
              <a:gd name="connsiteX6" fmla="*/ 126609 w 309537"/>
              <a:gd name="connsiteY6" fmla="*/ 1392701 h 2121358"/>
              <a:gd name="connsiteX7" fmla="*/ 182880 w 309537"/>
              <a:gd name="connsiteY7" fmla="*/ 1167618 h 2121358"/>
              <a:gd name="connsiteX8" fmla="*/ 182880 w 309537"/>
              <a:gd name="connsiteY8" fmla="*/ 942535 h 2121358"/>
              <a:gd name="connsiteX9" fmla="*/ 182880 w 309537"/>
              <a:gd name="connsiteY9" fmla="*/ 872197 h 2121358"/>
              <a:gd name="connsiteX10" fmla="*/ 267286 w 309537"/>
              <a:gd name="connsiteY10" fmla="*/ 759655 h 2121358"/>
              <a:gd name="connsiteX11" fmla="*/ 211015 w 309537"/>
              <a:gd name="connsiteY11" fmla="*/ 590843 h 2121358"/>
              <a:gd name="connsiteX12" fmla="*/ 126609 w 309537"/>
              <a:gd name="connsiteY12" fmla="*/ 618978 h 2121358"/>
              <a:gd name="connsiteX13" fmla="*/ 14068 w 309537"/>
              <a:gd name="connsiteY13" fmla="*/ 562707 h 2121358"/>
              <a:gd name="connsiteX14" fmla="*/ 140677 w 309537"/>
              <a:gd name="connsiteY14" fmla="*/ 379827 h 2121358"/>
              <a:gd name="connsiteX15" fmla="*/ 168812 w 309537"/>
              <a:gd name="connsiteY15" fmla="*/ 267286 h 2121358"/>
              <a:gd name="connsiteX16" fmla="*/ 140677 w 309537"/>
              <a:gd name="connsiteY16" fmla="*/ 112541 h 2121358"/>
              <a:gd name="connsiteX17" fmla="*/ 0 w 309537"/>
              <a:gd name="connsiteY17" fmla="*/ 0 h 212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537" h="2121358">
                <a:moveTo>
                  <a:pt x="309489" y="2096086"/>
                </a:moveTo>
                <a:cubicBezTo>
                  <a:pt x="309537" y="2096000"/>
                  <a:pt x="254679" y="2121358"/>
                  <a:pt x="233577" y="2095567"/>
                </a:cubicBezTo>
                <a:cubicBezTo>
                  <a:pt x="212475" y="2069776"/>
                  <a:pt x="191330" y="1985802"/>
                  <a:pt x="182880" y="1941341"/>
                </a:cubicBezTo>
                <a:cubicBezTo>
                  <a:pt x="174431" y="1896880"/>
                  <a:pt x="192259" y="1889760"/>
                  <a:pt x="182880" y="1828800"/>
                </a:cubicBezTo>
                <a:cubicBezTo>
                  <a:pt x="173502" y="1767840"/>
                  <a:pt x="143021" y="1631852"/>
                  <a:pt x="126609" y="1575581"/>
                </a:cubicBezTo>
                <a:cubicBezTo>
                  <a:pt x="110197" y="1519310"/>
                  <a:pt x="84406" y="1521655"/>
                  <a:pt x="84406" y="1491175"/>
                </a:cubicBezTo>
                <a:cubicBezTo>
                  <a:pt x="84406" y="1460695"/>
                  <a:pt x="110197" y="1446627"/>
                  <a:pt x="126609" y="1392701"/>
                </a:cubicBezTo>
                <a:cubicBezTo>
                  <a:pt x="143021" y="1338775"/>
                  <a:pt x="173502" y="1242646"/>
                  <a:pt x="182880" y="1167618"/>
                </a:cubicBezTo>
                <a:cubicBezTo>
                  <a:pt x="192258" y="1092590"/>
                  <a:pt x="182880" y="942535"/>
                  <a:pt x="182880" y="942535"/>
                </a:cubicBezTo>
                <a:cubicBezTo>
                  <a:pt x="182880" y="893298"/>
                  <a:pt x="168812" y="902677"/>
                  <a:pt x="182880" y="872197"/>
                </a:cubicBezTo>
                <a:cubicBezTo>
                  <a:pt x="196948" y="841717"/>
                  <a:pt x="262597" y="806547"/>
                  <a:pt x="267286" y="759655"/>
                </a:cubicBezTo>
                <a:cubicBezTo>
                  <a:pt x="271975" y="712763"/>
                  <a:pt x="234461" y="614289"/>
                  <a:pt x="211015" y="590843"/>
                </a:cubicBezTo>
                <a:cubicBezTo>
                  <a:pt x="187569" y="567397"/>
                  <a:pt x="159433" y="623667"/>
                  <a:pt x="126609" y="618978"/>
                </a:cubicBezTo>
                <a:cubicBezTo>
                  <a:pt x="93785" y="614289"/>
                  <a:pt x="11723" y="602566"/>
                  <a:pt x="14068" y="562707"/>
                </a:cubicBezTo>
                <a:cubicBezTo>
                  <a:pt x="16413" y="522849"/>
                  <a:pt x="114886" y="429064"/>
                  <a:pt x="140677" y="379827"/>
                </a:cubicBezTo>
                <a:cubicBezTo>
                  <a:pt x="166468" y="330590"/>
                  <a:pt x="168812" y="311834"/>
                  <a:pt x="168812" y="267286"/>
                </a:cubicBezTo>
                <a:cubicBezTo>
                  <a:pt x="168812" y="222738"/>
                  <a:pt x="168812" y="157088"/>
                  <a:pt x="140677" y="112541"/>
                </a:cubicBezTo>
                <a:cubicBezTo>
                  <a:pt x="112542" y="67994"/>
                  <a:pt x="56271" y="33997"/>
                  <a:pt x="0" y="0"/>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983087" y="4922429"/>
            <a:ext cx="361499" cy="754218"/>
          </a:xfrm>
          <a:custGeom>
            <a:avLst/>
            <a:gdLst>
              <a:gd name="connsiteX0" fmla="*/ 249836 w 276069"/>
              <a:gd name="connsiteY0" fmla="*/ 12492 h 492177"/>
              <a:gd name="connsiteX1" fmla="*/ 219856 w 276069"/>
              <a:gd name="connsiteY1" fmla="*/ 102433 h 492177"/>
              <a:gd name="connsiteX2" fmla="*/ 189875 w 276069"/>
              <a:gd name="connsiteY2" fmla="*/ 252334 h 492177"/>
              <a:gd name="connsiteX3" fmla="*/ 189875 w 276069"/>
              <a:gd name="connsiteY3" fmla="*/ 364760 h 492177"/>
              <a:gd name="connsiteX4" fmla="*/ 182380 w 276069"/>
              <a:gd name="connsiteY4" fmla="*/ 447206 h 492177"/>
              <a:gd name="connsiteX5" fmla="*/ 92439 w 276069"/>
              <a:gd name="connsiteY5" fmla="*/ 484682 h 492177"/>
              <a:gd name="connsiteX6" fmla="*/ 17489 w 276069"/>
              <a:gd name="connsiteY6" fmla="*/ 402236 h 492177"/>
              <a:gd name="connsiteX7" fmla="*/ 2498 w 276069"/>
              <a:gd name="connsiteY7" fmla="*/ 274819 h 492177"/>
              <a:gd name="connsiteX8" fmla="*/ 9993 w 276069"/>
              <a:gd name="connsiteY8" fmla="*/ 162393 h 492177"/>
              <a:gd name="connsiteX9" fmla="*/ 62459 w 276069"/>
              <a:gd name="connsiteY9" fmla="*/ 27482 h 492177"/>
              <a:gd name="connsiteX10" fmla="*/ 249836 w 276069"/>
              <a:gd name="connsiteY10" fmla="*/ 12492 h 492177"/>
              <a:gd name="connsiteX0" fmla="*/ 249836 w 276069"/>
              <a:gd name="connsiteY0" fmla="*/ 163643 h 643328"/>
              <a:gd name="connsiteX1" fmla="*/ 219856 w 276069"/>
              <a:gd name="connsiteY1" fmla="*/ 253584 h 643328"/>
              <a:gd name="connsiteX2" fmla="*/ 189875 w 276069"/>
              <a:gd name="connsiteY2" fmla="*/ 403485 h 643328"/>
              <a:gd name="connsiteX3" fmla="*/ 189875 w 276069"/>
              <a:gd name="connsiteY3" fmla="*/ 515911 h 643328"/>
              <a:gd name="connsiteX4" fmla="*/ 182380 w 276069"/>
              <a:gd name="connsiteY4" fmla="*/ 598357 h 643328"/>
              <a:gd name="connsiteX5" fmla="*/ 92439 w 276069"/>
              <a:gd name="connsiteY5" fmla="*/ 635833 h 643328"/>
              <a:gd name="connsiteX6" fmla="*/ 17489 w 276069"/>
              <a:gd name="connsiteY6" fmla="*/ 553387 h 643328"/>
              <a:gd name="connsiteX7" fmla="*/ 2498 w 276069"/>
              <a:gd name="connsiteY7" fmla="*/ 425970 h 643328"/>
              <a:gd name="connsiteX8" fmla="*/ 9993 w 276069"/>
              <a:gd name="connsiteY8" fmla="*/ 313544 h 643328"/>
              <a:gd name="connsiteX9" fmla="*/ 62459 w 276069"/>
              <a:gd name="connsiteY9" fmla="*/ 26233 h 643328"/>
              <a:gd name="connsiteX10" fmla="*/ 249836 w 276069"/>
              <a:gd name="connsiteY10" fmla="*/ 163643 h 643328"/>
              <a:gd name="connsiteX0" fmla="*/ 249836 w 276069"/>
              <a:gd name="connsiteY0" fmla="*/ 149693 h 629378"/>
              <a:gd name="connsiteX1" fmla="*/ 219856 w 276069"/>
              <a:gd name="connsiteY1" fmla="*/ 239634 h 629378"/>
              <a:gd name="connsiteX2" fmla="*/ 189875 w 276069"/>
              <a:gd name="connsiteY2" fmla="*/ 389535 h 629378"/>
              <a:gd name="connsiteX3" fmla="*/ 189875 w 276069"/>
              <a:gd name="connsiteY3" fmla="*/ 501961 h 629378"/>
              <a:gd name="connsiteX4" fmla="*/ 182380 w 276069"/>
              <a:gd name="connsiteY4" fmla="*/ 584407 h 629378"/>
              <a:gd name="connsiteX5" fmla="*/ 92439 w 276069"/>
              <a:gd name="connsiteY5" fmla="*/ 621883 h 629378"/>
              <a:gd name="connsiteX6" fmla="*/ 17489 w 276069"/>
              <a:gd name="connsiteY6" fmla="*/ 539437 h 629378"/>
              <a:gd name="connsiteX7" fmla="*/ 2498 w 276069"/>
              <a:gd name="connsiteY7" fmla="*/ 412020 h 629378"/>
              <a:gd name="connsiteX8" fmla="*/ 9993 w 276069"/>
              <a:gd name="connsiteY8" fmla="*/ 223394 h 629378"/>
              <a:gd name="connsiteX9" fmla="*/ 62459 w 276069"/>
              <a:gd name="connsiteY9" fmla="*/ 12283 h 629378"/>
              <a:gd name="connsiteX10" fmla="*/ 249836 w 276069"/>
              <a:gd name="connsiteY10" fmla="*/ 149693 h 629378"/>
              <a:gd name="connsiteX0" fmla="*/ 249836 w 276069"/>
              <a:gd name="connsiteY0" fmla="*/ 149693 h 629378"/>
              <a:gd name="connsiteX1" fmla="*/ 219856 w 276069"/>
              <a:gd name="connsiteY1" fmla="*/ 239634 h 629378"/>
              <a:gd name="connsiteX2" fmla="*/ 189875 w 276069"/>
              <a:gd name="connsiteY2" fmla="*/ 389535 h 629378"/>
              <a:gd name="connsiteX3" fmla="*/ 189875 w 276069"/>
              <a:gd name="connsiteY3" fmla="*/ 501961 h 629378"/>
              <a:gd name="connsiteX4" fmla="*/ 182380 w 276069"/>
              <a:gd name="connsiteY4" fmla="*/ 584407 h 629378"/>
              <a:gd name="connsiteX5" fmla="*/ 92439 w 276069"/>
              <a:gd name="connsiteY5" fmla="*/ 621883 h 629378"/>
              <a:gd name="connsiteX6" fmla="*/ 17489 w 276069"/>
              <a:gd name="connsiteY6" fmla="*/ 539437 h 629378"/>
              <a:gd name="connsiteX7" fmla="*/ 2498 w 276069"/>
              <a:gd name="connsiteY7" fmla="*/ 412020 h 629378"/>
              <a:gd name="connsiteX8" fmla="*/ 9993 w 276069"/>
              <a:gd name="connsiteY8" fmla="*/ 223394 h 629378"/>
              <a:gd name="connsiteX9" fmla="*/ 62459 w 276069"/>
              <a:gd name="connsiteY9" fmla="*/ 12283 h 629378"/>
              <a:gd name="connsiteX10" fmla="*/ 249836 w 276069"/>
              <a:gd name="connsiteY10" fmla="*/ 149693 h 629378"/>
              <a:gd name="connsiteX0" fmla="*/ 249836 w 276069"/>
              <a:gd name="connsiteY0" fmla="*/ 149693 h 705578"/>
              <a:gd name="connsiteX1" fmla="*/ 219856 w 276069"/>
              <a:gd name="connsiteY1" fmla="*/ 239634 h 705578"/>
              <a:gd name="connsiteX2" fmla="*/ 189875 w 276069"/>
              <a:gd name="connsiteY2" fmla="*/ 389535 h 705578"/>
              <a:gd name="connsiteX3" fmla="*/ 189875 w 276069"/>
              <a:gd name="connsiteY3" fmla="*/ 501961 h 705578"/>
              <a:gd name="connsiteX4" fmla="*/ 182380 w 276069"/>
              <a:gd name="connsiteY4" fmla="*/ 584407 h 705578"/>
              <a:gd name="connsiteX5" fmla="*/ 92439 w 276069"/>
              <a:gd name="connsiteY5" fmla="*/ 698083 h 705578"/>
              <a:gd name="connsiteX6" fmla="*/ 17489 w 276069"/>
              <a:gd name="connsiteY6" fmla="*/ 539437 h 705578"/>
              <a:gd name="connsiteX7" fmla="*/ 2498 w 276069"/>
              <a:gd name="connsiteY7" fmla="*/ 412020 h 705578"/>
              <a:gd name="connsiteX8" fmla="*/ 9993 w 276069"/>
              <a:gd name="connsiteY8" fmla="*/ 223394 h 705578"/>
              <a:gd name="connsiteX9" fmla="*/ 62459 w 276069"/>
              <a:gd name="connsiteY9" fmla="*/ 12283 h 705578"/>
              <a:gd name="connsiteX10" fmla="*/ 249836 w 276069"/>
              <a:gd name="connsiteY10" fmla="*/ 149693 h 705578"/>
              <a:gd name="connsiteX0" fmla="*/ 249836 w 276069"/>
              <a:gd name="connsiteY0" fmla="*/ 149693 h 718278"/>
              <a:gd name="connsiteX1" fmla="*/ 219856 w 276069"/>
              <a:gd name="connsiteY1" fmla="*/ 239634 h 718278"/>
              <a:gd name="connsiteX2" fmla="*/ 189875 w 276069"/>
              <a:gd name="connsiteY2" fmla="*/ 389535 h 718278"/>
              <a:gd name="connsiteX3" fmla="*/ 189875 w 276069"/>
              <a:gd name="connsiteY3" fmla="*/ 501961 h 718278"/>
              <a:gd name="connsiteX4" fmla="*/ 182380 w 276069"/>
              <a:gd name="connsiteY4" fmla="*/ 660607 h 718278"/>
              <a:gd name="connsiteX5" fmla="*/ 92439 w 276069"/>
              <a:gd name="connsiteY5" fmla="*/ 698083 h 718278"/>
              <a:gd name="connsiteX6" fmla="*/ 17489 w 276069"/>
              <a:gd name="connsiteY6" fmla="*/ 539437 h 718278"/>
              <a:gd name="connsiteX7" fmla="*/ 2498 w 276069"/>
              <a:gd name="connsiteY7" fmla="*/ 412020 h 718278"/>
              <a:gd name="connsiteX8" fmla="*/ 9993 w 276069"/>
              <a:gd name="connsiteY8" fmla="*/ 223394 h 718278"/>
              <a:gd name="connsiteX9" fmla="*/ 62459 w 276069"/>
              <a:gd name="connsiteY9" fmla="*/ 12283 h 718278"/>
              <a:gd name="connsiteX10" fmla="*/ 249836 w 276069"/>
              <a:gd name="connsiteY10" fmla="*/ 149693 h 718278"/>
              <a:gd name="connsiteX0" fmla="*/ 281015 w 307248"/>
              <a:gd name="connsiteY0" fmla="*/ 171936 h 740521"/>
              <a:gd name="connsiteX1" fmla="*/ 251035 w 307248"/>
              <a:gd name="connsiteY1" fmla="*/ 261877 h 740521"/>
              <a:gd name="connsiteX2" fmla="*/ 221054 w 307248"/>
              <a:gd name="connsiteY2" fmla="*/ 411778 h 740521"/>
              <a:gd name="connsiteX3" fmla="*/ 221054 w 307248"/>
              <a:gd name="connsiteY3" fmla="*/ 524204 h 740521"/>
              <a:gd name="connsiteX4" fmla="*/ 213559 w 307248"/>
              <a:gd name="connsiteY4" fmla="*/ 682850 h 740521"/>
              <a:gd name="connsiteX5" fmla="*/ 123618 w 307248"/>
              <a:gd name="connsiteY5" fmla="*/ 720326 h 740521"/>
              <a:gd name="connsiteX6" fmla="*/ 48668 w 307248"/>
              <a:gd name="connsiteY6" fmla="*/ 561680 h 740521"/>
              <a:gd name="connsiteX7" fmla="*/ 33677 w 307248"/>
              <a:gd name="connsiteY7" fmla="*/ 434263 h 740521"/>
              <a:gd name="connsiteX8" fmla="*/ 41172 w 307248"/>
              <a:gd name="connsiteY8" fmla="*/ 245637 h 740521"/>
              <a:gd name="connsiteX9" fmla="*/ 93638 w 307248"/>
              <a:gd name="connsiteY9" fmla="*/ 34526 h 740521"/>
              <a:gd name="connsiteX10" fmla="*/ 31229 w 307248"/>
              <a:gd name="connsiteY10" fmla="*/ 38480 h 740521"/>
              <a:gd name="connsiteX11" fmla="*/ 281015 w 307248"/>
              <a:gd name="connsiteY11" fmla="*/ 171936 h 740521"/>
              <a:gd name="connsiteX0" fmla="*/ 281015 w 307248"/>
              <a:gd name="connsiteY0" fmla="*/ 159236 h 727821"/>
              <a:gd name="connsiteX1" fmla="*/ 251035 w 307248"/>
              <a:gd name="connsiteY1" fmla="*/ 249177 h 727821"/>
              <a:gd name="connsiteX2" fmla="*/ 221054 w 307248"/>
              <a:gd name="connsiteY2" fmla="*/ 399078 h 727821"/>
              <a:gd name="connsiteX3" fmla="*/ 221054 w 307248"/>
              <a:gd name="connsiteY3" fmla="*/ 511504 h 727821"/>
              <a:gd name="connsiteX4" fmla="*/ 213559 w 307248"/>
              <a:gd name="connsiteY4" fmla="*/ 670150 h 727821"/>
              <a:gd name="connsiteX5" fmla="*/ 123618 w 307248"/>
              <a:gd name="connsiteY5" fmla="*/ 707626 h 727821"/>
              <a:gd name="connsiteX6" fmla="*/ 48668 w 307248"/>
              <a:gd name="connsiteY6" fmla="*/ 548980 h 727821"/>
              <a:gd name="connsiteX7" fmla="*/ 33677 w 307248"/>
              <a:gd name="connsiteY7" fmla="*/ 421563 h 727821"/>
              <a:gd name="connsiteX8" fmla="*/ 41172 w 307248"/>
              <a:gd name="connsiteY8" fmla="*/ 156737 h 727821"/>
              <a:gd name="connsiteX9" fmla="*/ 93638 w 307248"/>
              <a:gd name="connsiteY9" fmla="*/ 21826 h 727821"/>
              <a:gd name="connsiteX10" fmla="*/ 31229 w 307248"/>
              <a:gd name="connsiteY10" fmla="*/ 25780 h 727821"/>
              <a:gd name="connsiteX11" fmla="*/ 281015 w 307248"/>
              <a:gd name="connsiteY11" fmla="*/ 159236 h 727821"/>
              <a:gd name="connsiteX0" fmla="*/ 318962 w 345195"/>
              <a:gd name="connsiteY0" fmla="*/ 159236 h 727821"/>
              <a:gd name="connsiteX1" fmla="*/ 288982 w 345195"/>
              <a:gd name="connsiteY1" fmla="*/ 249177 h 727821"/>
              <a:gd name="connsiteX2" fmla="*/ 259001 w 345195"/>
              <a:gd name="connsiteY2" fmla="*/ 399078 h 727821"/>
              <a:gd name="connsiteX3" fmla="*/ 259001 w 345195"/>
              <a:gd name="connsiteY3" fmla="*/ 511504 h 727821"/>
              <a:gd name="connsiteX4" fmla="*/ 251506 w 345195"/>
              <a:gd name="connsiteY4" fmla="*/ 670150 h 727821"/>
              <a:gd name="connsiteX5" fmla="*/ 161565 w 345195"/>
              <a:gd name="connsiteY5" fmla="*/ 707626 h 727821"/>
              <a:gd name="connsiteX6" fmla="*/ 86615 w 345195"/>
              <a:gd name="connsiteY6" fmla="*/ 548980 h 727821"/>
              <a:gd name="connsiteX7" fmla="*/ 71624 w 345195"/>
              <a:gd name="connsiteY7" fmla="*/ 421563 h 727821"/>
              <a:gd name="connsiteX8" fmla="*/ 1249 w 345195"/>
              <a:gd name="connsiteY8" fmla="*/ 417667 h 727821"/>
              <a:gd name="connsiteX9" fmla="*/ 79119 w 345195"/>
              <a:gd name="connsiteY9" fmla="*/ 156737 h 727821"/>
              <a:gd name="connsiteX10" fmla="*/ 131585 w 345195"/>
              <a:gd name="connsiteY10" fmla="*/ 21826 h 727821"/>
              <a:gd name="connsiteX11" fmla="*/ 69176 w 345195"/>
              <a:gd name="connsiteY11" fmla="*/ 25780 h 727821"/>
              <a:gd name="connsiteX12" fmla="*/ 318962 w 345195"/>
              <a:gd name="connsiteY12" fmla="*/ 159236 h 727821"/>
              <a:gd name="connsiteX0" fmla="*/ 318962 w 345195"/>
              <a:gd name="connsiteY0" fmla="*/ 159236 h 727821"/>
              <a:gd name="connsiteX1" fmla="*/ 288982 w 345195"/>
              <a:gd name="connsiteY1" fmla="*/ 249177 h 727821"/>
              <a:gd name="connsiteX2" fmla="*/ 259001 w 345195"/>
              <a:gd name="connsiteY2" fmla="*/ 399078 h 727821"/>
              <a:gd name="connsiteX3" fmla="*/ 259001 w 345195"/>
              <a:gd name="connsiteY3" fmla="*/ 511504 h 727821"/>
              <a:gd name="connsiteX4" fmla="*/ 251506 w 345195"/>
              <a:gd name="connsiteY4" fmla="*/ 670150 h 727821"/>
              <a:gd name="connsiteX5" fmla="*/ 161565 w 345195"/>
              <a:gd name="connsiteY5" fmla="*/ 707626 h 727821"/>
              <a:gd name="connsiteX6" fmla="*/ 86615 w 345195"/>
              <a:gd name="connsiteY6" fmla="*/ 548980 h 727821"/>
              <a:gd name="connsiteX7" fmla="*/ 71624 w 345195"/>
              <a:gd name="connsiteY7" fmla="*/ 421563 h 727821"/>
              <a:gd name="connsiteX8" fmla="*/ 1249 w 345195"/>
              <a:gd name="connsiteY8" fmla="*/ 417667 h 727821"/>
              <a:gd name="connsiteX9" fmla="*/ 79119 w 345195"/>
              <a:gd name="connsiteY9" fmla="*/ 156737 h 727821"/>
              <a:gd name="connsiteX10" fmla="*/ 131585 w 345195"/>
              <a:gd name="connsiteY10" fmla="*/ 21826 h 727821"/>
              <a:gd name="connsiteX11" fmla="*/ 69176 w 345195"/>
              <a:gd name="connsiteY11" fmla="*/ 25780 h 727821"/>
              <a:gd name="connsiteX12" fmla="*/ 318962 w 345195"/>
              <a:gd name="connsiteY12" fmla="*/ 159236 h 727821"/>
              <a:gd name="connsiteX0" fmla="*/ 318962 w 345195"/>
              <a:gd name="connsiteY0" fmla="*/ 159236 h 727821"/>
              <a:gd name="connsiteX1" fmla="*/ 288982 w 345195"/>
              <a:gd name="connsiteY1" fmla="*/ 249177 h 727821"/>
              <a:gd name="connsiteX2" fmla="*/ 259001 w 345195"/>
              <a:gd name="connsiteY2" fmla="*/ 399078 h 727821"/>
              <a:gd name="connsiteX3" fmla="*/ 259001 w 345195"/>
              <a:gd name="connsiteY3" fmla="*/ 511504 h 727821"/>
              <a:gd name="connsiteX4" fmla="*/ 251506 w 345195"/>
              <a:gd name="connsiteY4" fmla="*/ 670150 h 727821"/>
              <a:gd name="connsiteX5" fmla="*/ 161565 w 345195"/>
              <a:gd name="connsiteY5" fmla="*/ 707626 h 727821"/>
              <a:gd name="connsiteX6" fmla="*/ 86615 w 345195"/>
              <a:gd name="connsiteY6" fmla="*/ 548980 h 727821"/>
              <a:gd name="connsiteX7" fmla="*/ 1249 w 345195"/>
              <a:gd name="connsiteY7" fmla="*/ 417667 h 727821"/>
              <a:gd name="connsiteX8" fmla="*/ 79119 w 345195"/>
              <a:gd name="connsiteY8" fmla="*/ 156737 h 727821"/>
              <a:gd name="connsiteX9" fmla="*/ 131585 w 345195"/>
              <a:gd name="connsiteY9" fmla="*/ 21826 h 727821"/>
              <a:gd name="connsiteX10" fmla="*/ 69176 w 345195"/>
              <a:gd name="connsiteY10" fmla="*/ 25780 h 727821"/>
              <a:gd name="connsiteX11" fmla="*/ 318962 w 345195"/>
              <a:gd name="connsiteY11" fmla="*/ 159236 h 727821"/>
              <a:gd name="connsiteX0" fmla="*/ 335266 w 361499"/>
              <a:gd name="connsiteY0" fmla="*/ 159236 h 727821"/>
              <a:gd name="connsiteX1" fmla="*/ 305286 w 361499"/>
              <a:gd name="connsiteY1" fmla="*/ 249177 h 727821"/>
              <a:gd name="connsiteX2" fmla="*/ 275305 w 361499"/>
              <a:gd name="connsiteY2" fmla="*/ 399078 h 727821"/>
              <a:gd name="connsiteX3" fmla="*/ 275305 w 361499"/>
              <a:gd name="connsiteY3" fmla="*/ 511504 h 727821"/>
              <a:gd name="connsiteX4" fmla="*/ 267810 w 361499"/>
              <a:gd name="connsiteY4" fmla="*/ 670150 h 727821"/>
              <a:gd name="connsiteX5" fmla="*/ 177869 w 361499"/>
              <a:gd name="connsiteY5" fmla="*/ 707626 h 727821"/>
              <a:gd name="connsiteX6" fmla="*/ 26719 w 361499"/>
              <a:gd name="connsiteY6" fmla="*/ 548980 h 727821"/>
              <a:gd name="connsiteX7" fmla="*/ 17553 w 361499"/>
              <a:gd name="connsiteY7" fmla="*/ 417667 h 727821"/>
              <a:gd name="connsiteX8" fmla="*/ 95423 w 361499"/>
              <a:gd name="connsiteY8" fmla="*/ 156737 h 727821"/>
              <a:gd name="connsiteX9" fmla="*/ 147889 w 361499"/>
              <a:gd name="connsiteY9" fmla="*/ 21826 h 727821"/>
              <a:gd name="connsiteX10" fmla="*/ 85480 w 361499"/>
              <a:gd name="connsiteY10" fmla="*/ 25780 h 727821"/>
              <a:gd name="connsiteX11" fmla="*/ 335266 w 361499"/>
              <a:gd name="connsiteY11" fmla="*/ 159236 h 727821"/>
              <a:gd name="connsiteX0" fmla="*/ 335266 w 361499"/>
              <a:gd name="connsiteY0" fmla="*/ 159236 h 779037"/>
              <a:gd name="connsiteX1" fmla="*/ 305286 w 361499"/>
              <a:gd name="connsiteY1" fmla="*/ 249177 h 779037"/>
              <a:gd name="connsiteX2" fmla="*/ 275305 w 361499"/>
              <a:gd name="connsiteY2" fmla="*/ 399078 h 779037"/>
              <a:gd name="connsiteX3" fmla="*/ 275305 w 361499"/>
              <a:gd name="connsiteY3" fmla="*/ 511504 h 779037"/>
              <a:gd name="connsiteX4" fmla="*/ 267810 w 361499"/>
              <a:gd name="connsiteY4" fmla="*/ 746350 h 779037"/>
              <a:gd name="connsiteX5" fmla="*/ 177869 w 361499"/>
              <a:gd name="connsiteY5" fmla="*/ 707626 h 779037"/>
              <a:gd name="connsiteX6" fmla="*/ 26719 w 361499"/>
              <a:gd name="connsiteY6" fmla="*/ 548980 h 779037"/>
              <a:gd name="connsiteX7" fmla="*/ 17553 w 361499"/>
              <a:gd name="connsiteY7" fmla="*/ 417667 h 779037"/>
              <a:gd name="connsiteX8" fmla="*/ 95423 w 361499"/>
              <a:gd name="connsiteY8" fmla="*/ 156737 h 779037"/>
              <a:gd name="connsiteX9" fmla="*/ 147889 w 361499"/>
              <a:gd name="connsiteY9" fmla="*/ 21826 h 779037"/>
              <a:gd name="connsiteX10" fmla="*/ 85480 w 361499"/>
              <a:gd name="connsiteY10" fmla="*/ 25780 h 779037"/>
              <a:gd name="connsiteX11" fmla="*/ 335266 w 361499"/>
              <a:gd name="connsiteY11" fmla="*/ 159236 h 779037"/>
              <a:gd name="connsiteX0" fmla="*/ 335266 w 361499"/>
              <a:gd name="connsiteY0" fmla="*/ 159236 h 779037"/>
              <a:gd name="connsiteX1" fmla="*/ 305286 w 361499"/>
              <a:gd name="connsiteY1" fmla="*/ 249177 h 779037"/>
              <a:gd name="connsiteX2" fmla="*/ 275305 w 361499"/>
              <a:gd name="connsiteY2" fmla="*/ 399078 h 779037"/>
              <a:gd name="connsiteX3" fmla="*/ 275305 w 361499"/>
              <a:gd name="connsiteY3" fmla="*/ 511504 h 779037"/>
              <a:gd name="connsiteX4" fmla="*/ 267810 w 361499"/>
              <a:gd name="connsiteY4" fmla="*/ 746350 h 779037"/>
              <a:gd name="connsiteX5" fmla="*/ 177869 w 361499"/>
              <a:gd name="connsiteY5" fmla="*/ 707626 h 779037"/>
              <a:gd name="connsiteX6" fmla="*/ 26719 w 361499"/>
              <a:gd name="connsiteY6" fmla="*/ 548980 h 779037"/>
              <a:gd name="connsiteX7" fmla="*/ 17553 w 361499"/>
              <a:gd name="connsiteY7" fmla="*/ 417667 h 779037"/>
              <a:gd name="connsiteX8" fmla="*/ 95423 w 361499"/>
              <a:gd name="connsiteY8" fmla="*/ 156737 h 779037"/>
              <a:gd name="connsiteX9" fmla="*/ 147889 w 361499"/>
              <a:gd name="connsiteY9" fmla="*/ 21826 h 779037"/>
              <a:gd name="connsiteX10" fmla="*/ 85480 w 361499"/>
              <a:gd name="connsiteY10" fmla="*/ 25780 h 779037"/>
              <a:gd name="connsiteX11" fmla="*/ 335266 w 361499"/>
              <a:gd name="connsiteY11" fmla="*/ 159236 h 779037"/>
              <a:gd name="connsiteX0" fmla="*/ 335266 w 361499"/>
              <a:gd name="connsiteY0" fmla="*/ 159236 h 779037"/>
              <a:gd name="connsiteX1" fmla="*/ 305286 w 361499"/>
              <a:gd name="connsiteY1" fmla="*/ 249177 h 779037"/>
              <a:gd name="connsiteX2" fmla="*/ 275305 w 361499"/>
              <a:gd name="connsiteY2" fmla="*/ 399078 h 779037"/>
              <a:gd name="connsiteX3" fmla="*/ 275305 w 361499"/>
              <a:gd name="connsiteY3" fmla="*/ 511504 h 779037"/>
              <a:gd name="connsiteX4" fmla="*/ 267810 w 361499"/>
              <a:gd name="connsiteY4" fmla="*/ 746350 h 779037"/>
              <a:gd name="connsiteX5" fmla="*/ 177869 w 361499"/>
              <a:gd name="connsiteY5" fmla="*/ 707626 h 779037"/>
              <a:gd name="connsiteX6" fmla="*/ 26719 w 361499"/>
              <a:gd name="connsiteY6" fmla="*/ 548980 h 779037"/>
              <a:gd name="connsiteX7" fmla="*/ 17553 w 361499"/>
              <a:gd name="connsiteY7" fmla="*/ 417667 h 779037"/>
              <a:gd name="connsiteX8" fmla="*/ 95423 w 361499"/>
              <a:gd name="connsiteY8" fmla="*/ 156737 h 779037"/>
              <a:gd name="connsiteX9" fmla="*/ 147889 w 361499"/>
              <a:gd name="connsiteY9" fmla="*/ 21826 h 779037"/>
              <a:gd name="connsiteX10" fmla="*/ 85480 w 361499"/>
              <a:gd name="connsiteY10" fmla="*/ 25780 h 779037"/>
              <a:gd name="connsiteX11" fmla="*/ 335266 w 361499"/>
              <a:gd name="connsiteY11" fmla="*/ 159236 h 779037"/>
              <a:gd name="connsiteX0" fmla="*/ 335266 w 361499"/>
              <a:gd name="connsiteY0" fmla="*/ 159236 h 754218"/>
              <a:gd name="connsiteX1" fmla="*/ 305286 w 361499"/>
              <a:gd name="connsiteY1" fmla="*/ 249177 h 754218"/>
              <a:gd name="connsiteX2" fmla="*/ 275305 w 361499"/>
              <a:gd name="connsiteY2" fmla="*/ 399078 h 754218"/>
              <a:gd name="connsiteX3" fmla="*/ 275305 w 361499"/>
              <a:gd name="connsiteY3" fmla="*/ 511504 h 754218"/>
              <a:gd name="connsiteX4" fmla="*/ 267810 w 361499"/>
              <a:gd name="connsiteY4" fmla="*/ 746350 h 754218"/>
              <a:gd name="connsiteX5" fmla="*/ 177869 w 361499"/>
              <a:gd name="connsiteY5" fmla="*/ 707626 h 754218"/>
              <a:gd name="connsiteX6" fmla="*/ 26719 w 361499"/>
              <a:gd name="connsiteY6" fmla="*/ 548980 h 754218"/>
              <a:gd name="connsiteX7" fmla="*/ 17553 w 361499"/>
              <a:gd name="connsiteY7" fmla="*/ 417667 h 754218"/>
              <a:gd name="connsiteX8" fmla="*/ 95423 w 361499"/>
              <a:gd name="connsiteY8" fmla="*/ 156737 h 754218"/>
              <a:gd name="connsiteX9" fmla="*/ 147889 w 361499"/>
              <a:gd name="connsiteY9" fmla="*/ 21826 h 754218"/>
              <a:gd name="connsiteX10" fmla="*/ 85480 w 361499"/>
              <a:gd name="connsiteY10" fmla="*/ 25780 h 754218"/>
              <a:gd name="connsiteX11" fmla="*/ 335266 w 361499"/>
              <a:gd name="connsiteY11" fmla="*/ 159236 h 75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499" h="754218">
                <a:moveTo>
                  <a:pt x="335266" y="159236"/>
                </a:moveTo>
                <a:cubicBezTo>
                  <a:pt x="361499" y="197128"/>
                  <a:pt x="315279" y="209203"/>
                  <a:pt x="305286" y="249177"/>
                </a:cubicBezTo>
                <a:cubicBezTo>
                  <a:pt x="295293" y="289151"/>
                  <a:pt x="280302" y="355357"/>
                  <a:pt x="275305" y="399078"/>
                </a:cubicBezTo>
                <a:cubicBezTo>
                  <a:pt x="270308" y="442799"/>
                  <a:pt x="276554" y="453625"/>
                  <a:pt x="275305" y="511504"/>
                </a:cubicBezTo>
                <a:cubicBezTo>
                  <a:pt x="274056" y="569383"/>
                  <a:pt x="347622" y="623965"/>
                  <a:pt x="267810" y="746350"/>
                </a:cubicBezTo>
                <a:cubicBezTo>
                  <a:pt x="158389" y="754218"/>
                  <a:pt x="218051" y="740521"/>
                  <a:pt x="177869" y="707626"/>
                </a:cubicBezTo>
                <a:cubicBezTo>
                  <a:pt x="137687" y="674731"/>
                  <a:pt x="53438" y="597306"/>
                  <a:pt x="26719" y="548980"/>
                </a:cubicBezTo>
                <a:cubicBezTo>
                  <a:pt x="0" y="500654"/>
                  <a:pt x="6102" y="483041"/>
                  <a:pt x="17553" y="417667"/>
                </a:cubicBezTo>
                <a:cubicBezTo>
                  <a:pt x="29004" y="352293"/>
                  <a:pt x="73700" y="222710"/>
                  <a:pt x="95423" y="156737"/>
                </a:cubicBezTo>
                <a:cubicBezTo>
                  <a:pt x="117146" y="90764"/>
                  <a:pt x="149546" y="43652"/>
                  <a:pt x="147889" y="21826"/>
                </a:cubicBezTo>
                <a:cubicBezTo>
                  <a:pt x="146232" y="0"/>
                  <a:pt x="54251" y="2878"/>
                  <a:pt x="85480" y="25780"/>
                </a:cubicBezTo>
                <a:cubicBezTo>
                  <a:pt x="116709" y="48682"/>
                  <a:pt x="311332" y="122003"/>
                  <a:pt x="335266" y="159236"/>
                </a:cubicBezTo>
                <a:close/>
              </a:path>
            </a:pathLst>
          </a:cu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142893" y="4903763"/>
            <a:ext cx="117230" cy="723314"/>
          </a:xfrm>
          <a:custGeom>
            <a:avLst/>
            <a:gdLst>
              <a:gd name="connsiteX0" fmla="*/ 32824 w 117230"/>
              <a:gd name="connsiteY0" fmla="*/ 0 h 647114"/>
              <a:gd name="connsiteX1" fmla="*/ 4689 w 117230"/>
              <a:gd name="connsiteY1" fmla="*/ 182880 h 647114"/>
              <a:gd name="connsiteX2" fmla="*/ 4689 w 117230"/>
              <a:gd name="connsiteY2" fmla="*/ 323557 h 647114"/>
              <a:gd name="connsiteX3" fmla="*/ 4689 w 117230"/>
              <a:gd name="connsiteY3" fmla="*/ 422031 h 647114"/>
              <a:gd name="connsiteX4" fmla="*/ 32824 w 117230"/>
              <a:gd name="connsiteY4" fmla="*/ 492369 h 647114"/>
              <a:gd name="connsiteX5" fmla="*/ 75027 w 117230"/>
              <a:gd name="connsiteY5" fmla="*/ 590843 h 647114"/>
              <a:gd name="connsiteX6" fmla="*/ 117230 w 117230"/>
              <a:gd name="connsiteY6" fmla="*/ 647114 h 647114"/>
              <a:gd name="connsiteX0" fmla="*/ 32824 w 117230"/>
              <a:gd name="connsiteY0" fmla="*/ 0 h 723314"/>
              <a:gd name="connsiteX1" fmla="*/ 4689 w 117230"/>
              <a:gd name="connsiteY1" fmla="*/ 259080 h 723314"/>
              <a:gd name="connsiteX2" fmla="*/ 4689 w 117230"/>
              <a:gd name="connsiteY2" fmla="*/ 399757 h 723314"/>
              <a:gd name="connsiteX3" fmla="*/ 4689 w 117230"/>
              <a:gd name="connsiteY3" fmla="*/ 498231 h 723314"/>
              <a:gd name="connsiteX4" fmla="*/ 32824 w 117230"/>
              <a:gd name="connsiteY4" fmla="*/ 568569 h 723314"/>
              <a:gd name="connsiteX5" fmla="*/ 75027 w 117230"/>
              <a:gd name="connsiteY5" fmla="*/ 667043 h 723314"/>
              <a:gd name="connsiteX6" fmla="*/ 117230 w 117230"/>
              <a:gd name="connsiteY6" fmla="*/ 723314 h 7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30" h="723314">
                <a:moveTo>
                  <a:pt x="32824" y="0"/>
                </a:moveTo>
                <a:cubicBezTo>
                  <a:pt x="21101" y="64477"/>
                  <a:pt x="9378" y="192454"/>
                  <a:pt x="4689" y="259080"/>
                </a:cubicBezTo>
                <a:cubicBezTo>
                  <a:pt x="0" y="325706"/>
                  <a:pt x="4689" y="399757"/>
                  <a:pt x="4689" y="399757"/>
                </a:cubicBezTo>
                <a:cubicBezTo>
                  <a:pt x="4689" y="439615"/>
                  <a:pt x="0" y="470096"/>
                  <a:pt x="4689" y="498231"/>
                </a:cubicBezTo>
                <a:cubicBezTo>
                  <a:pt x="9378" y="526366"/>
                  <a:pt x="21101" y="540434"/>
                  <a:pt x="32824" y="568569"/>
                </a:cubicBezTo>
                <a:cubicBezTo>
                  <a:pt x="44547" y="596704"/>
                  <a:pt x="60959" y="641252"/>
                  <a:pt x="75027" y="667043"/>
                </a:cubicBezTo>
                <a:cubicBezTo>
                  <a:pt x="89095" y="692834"/>
                  <a:pt x="103162" y="708074"/>
                  <a:pt x="117230" y="723314"/>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275385" y="5036234"/>
            <a:ext cx="891053" cy="525193"/>
          </a:xfrm>
          <a:custGeom>
            <a:avLst/>
            <a:gdLst>
              <a:gd name="connsiteX0" fmla="*/ 844061 w 844061"/>
              <a:gd name="connsiteY0" fmla="*/ 464234 h 525193"/>
              <a:gd name="connsiteX1" fmla="*/ 759655 w 844061"/>
              <a:gd name="connsiteY1" fmla="*/ 337624 h 525193"/>
              <a:gd name="connsiteX2" fmla="*/ 576775 w 844061"/>
              <a:gd name="connsiteY2" fmla="*/ 337624 h 525193"/>
              <a:gd name="connsiteX3" fmla="*/ 436098 w 844061"/>
              <a:gd name="connsiteY3" fmla="*/ 450166 h 525193"/>
              <a:gd name="connsiteX4" fmla="*/ 281353 w 844061"/>
              <a:gd name="connsiteY4" fmla="*/ 520504 h 525193"/>
              <a:gd name="connsiteX5" fmla="*/ 140677 w 844061"/>
              <a:gd name="connsiteY5" fmla="*/ 478301 h 525193"/>
              <a:gd name="connsiteX6" fmla="*/ 84406 w 844061"/>
              <a:gd name="connsiteY6" fmla="*/ 337624 h 525193"/>
              <a:gd name="connsiteX7" fmla="*/ 56270 w 844061"/>
              <a:gd name="connsiteY7" fmla="*/ 253218 h 525193"/>
              <a:gd name="connsiteX8" fmla="*/ 0 w 844061"/>
              <a:gd name="connsiteY8" fmla="*/ 140677 h 525193"/>
              <a:gd name="connsiteX9" fmla="*/ 56270 w 844061"/>
              <a:gd name="connsiteY9" fmla="*/ 0 h 525193"/>
              <a:gd name="connsiteX0" fmla="*/ 844061 w 844061"/>
              <a:gd name="connsiteY0" fmla="*/ 464234 h 525193"/>
              <a:gd name="connsiteX1" fmla="*/ 823198 w 844061"/>
              <a:gd name="connsiteY1" fmla="*/ 457915 h 525193"/>
              <a:gd name="connsiteX2" fmla="*/ 759655 w 844061"/>
              <a:gd name="connsiteY2" fmla="*/ 337624 h 525193"/>
              <a:gd name="connsiteX3" fmla="*/ 576775 w 844061"/>
              <a:gd name="connsiteY3" fmla="*/ 337624 h 525193"/>
              <a:gd name="connsiteX4" fmla="*/ 436098 w 844061"/>
              <a:gd name="connsiteY4" fmla="*/ 450166 h 525193"/>
              <a:gd name="connsiteX5" fmla="*/ 281353 w 844061"/>
              <a:gd name="connsiteY5" fmla="*/ 520504 h 525193"/>
              <a:gd name="connsiteX6" fmla="*/ 140677 w 844061"/>
              <a:gd name="connsiteY6" fmla="*/ 478301 h 525193"/>
              <a:gd name="connsiteX7" fmla="*/ 84406 w 844061"/>
              <a:gd name="connsiteY7" fmla="*/ 337624 h 525193"/>
              <a:gd name="connsiteX8" fmla="*/ 56270 w 844061"/>
              <a:gd name="connsiteY8" fmla="*/ 253218 h 525193"/>
              <a:gd name="connsiteX9" fmla="*/ 0 w 844061"/>
              <a:gd name="connsiteY9" fmla="*/ 140677 h 525193"/>
              <a:gd name="connsiteX10" fmla="*/ 56270 w 844061"/>
              <a:gd name="connsiteY10" fmla="*/ 0 h 525193"/>
              <a:gd name="connsiteX0" fmla="*/ 844061 w 917341"/>
              <a:gd name="connsiteY0" fmla="*/ 464234 h 525193"/>
              <a:gd name="connsiteX1" fmla="*/ 823198 w 917341"/>
              <a:gd name="connsiteY1" fmla="*/ 457915 h 525193"/>
              <a:gd name="connsiteX2" fmla="*/ 759655 w 917341"/>
              <a:gd name="connsiteY2" fmla="*/ 337624 h 525193"/>
              <a:gd name="connsiteX3" fmla="*/ 576775 w 917341"/>
              <a:gd name="connsiteY3" fmla="*/ 337624 h 525193"/>
              <a:gd name="connsiteX4" fmla="*/ 436098 w 917341"/>
              <a:gd name="connsiteY4" fmla="*/ 450166 h 525193"/>
              <a:gd name="connsiteX5" fmla="*/ 281353 w 917341"/>
              <a:gd name="connsiteY5" fmla="*/ 520504 h 525193"/>
              <a:gd name="connsiteX6" fmla="*/ 140677 w 917341"/>
              <a:gd name="connsiteY6" fmla="*/ 478301 h 525193"/>
              <a:gd name="connsiteX7" fmla="*/ 84406 w 917341"/>
              <a:gd name="connsiteY7" fmla="*/ 337624 h 525193"/>
              <a:gd name="connsiteX8" fmla="*/ 56270 w 917341"/>
              <a:gd name="connsiteY8" fmla="*/ 253218 h 525193"/>
              <a:gd name="connsiteX9" fmla="*/ 0 w 917341"/>
              <a:gd name="connsiteY9" fmla="*/ 140677 h 525193"/>
              <a:gd name="connsiteX10" fmla="*/ 56270 w 917341"/>
              <a:gd name="connsiteY10" fmla="*/ 0 h 525193"/>
              <a:gd name="connsiteX0" fmla="*/ 844061 w 917341"/>
              <a:gd name="connsiteY0" fmla="*/ 464234 h 525193"/>
              <a:gd name="connsiteX1" fmla="*/ 823198 w 917341"/>
              <a:gd name="connsiteY1" fmla="*/ 457915 h 525193"/>
              <a:gd name="connsiteX2" fmla="*/ 759655 w 917341"/>
              <a:gd name="connsiteY2" fmla="*/ 337624 h 525193"/>
              <a:gd name="connsiteX3" fmla="*/ 576775 w 917341"/>
              <a:gd name="connsiteY3" fmla="*/ 337624 h 525193"/>
              <a:gd name="connsiteX4" fmla="*/ 436098 w 917341"/>
              <a:gd name="connsiteY4" fmla="*/ 450166 h 525193"/>
              <a:gd name="connsiteX5" fmla="*/ 281353 w 917341"/>
              <a:gd name="connsiteY5" fmla="*/ 520504 h 525193"/>
              <a:gd name="connsiteX6" fmla="*/ 140677 w 917341"/>
              <a:gd name="connsiteY6" fmla="*/ 478301 h 525193"/>
              <a:gd name="connsiteX7" fmla="*/ 84406 w 917341"/>
              <a:gd name="connsiteY7" fmla="*/ 337624 h 525193"/>
              <a:gd name="connsiteX8" fmla="*/ 56270 w 917341"/>
              <a:gd name="connsiteY8" fmla="*/ 253218 h 525193"/>
              <a:gd name="connsiteX9" fmla="*/ 0 w 917341"/>
              <a:gd name="connsiteY9" fmla="*/ 140677 h 525193"/>
              <a:gd name="connsiteX10" fmla="*/ 56270 w 917341"/>
              <a:gd name="connsiteY10" fmla="*/ 0 h 525193"/>
              <a:gd name="connsiteX0" fmla="*/ 844061 w 844061"/>
              <a:gd name="connsiteY0" fmla="*/ 464234 h 525193"/>
              <a:gd name="connsiteX1" fmla="*/ 759655 w 844061"/>
              <a:gd name="connsiteY1" fmla="*/ 337624 h 525193"/>
              <a:gd name="connsiteX2" fmla="*/ 576775 w 844061"/>
              <a:gd name="connsiteY2" fmla="*/ 337624 h 525193"/>
              <a:gd name="connsiteX3" fmla="*/ 436098 w 844061"/>
              <a:gd name="connsiteY3" fmla="*/ 450166 h 525193"/>
              <a:gd name="connsiteX4" fmla="*/ 281353 w 844061"/>
              <a:gd name="connsiteY4" fmla="*/ 520504 h 525193"/>
              <a:gd name="connsiteX5" fmla="*/ 140677 w 844061"/>
              <a:gd name="connsiteY5" fmla="*/ 478301 h 525193"/>
              <a:gd name="connsiteX6" fmla="*/ 84406 w 844061"/>
              <a:gd name="connsiteY6" fmla="*/ 337624 h 525193"/>
              <a:gd name="connsiteX7" fmla="*/ 56270 w 844061"/>
              <a:gd name="connsiteY7" fmla="*/ 253218 h 525193"/>
              <a:gd name="connsiteX8" fmla="*/ 0 w 844061"/>
              <a:gd name="connsiteY8" fmla="*/ 140677 h 525193"/>
              <a:gd name="connsiteX9" fmla="*/ 56270 w 844061"/>
              <a:gd name="connsiteY9" fmla="*/ 0 h 525193"/>
              <a:gd name="connsiteX0" fmla="*/ 844061 w 844061"/>
              <a:gd name="connsiteY0" fmla="*/ 464234 h 525193"/>
              <a:gd name="connsiteX1" fmla="*/ 759655 w 844061"/>
              <a:gd name="connsiteY1" fmla="*/ 337624 h 525193"/>
              <a:gd name="connsiteX2" fmla="*/ 576775 w 844061"/>
              <a:gd name="connsiteY2" fmla="*/ 337624 h 525193"/>
              <a:gd name="connsiteX3" fmla="*/ 436098 w 844061"/>
              <a:gd name="connsiteY3" fmla="*/ 450166 h 525193"/>
              <a:gd name="connsiteX4" fmla="*/ 281353 w 844061"/>
              <a:gd name="connsiteY4" fmla="*/ 520504 h 525193"/>
              <a:gd name="connsiteX5" fmla="*/ 140677 w 844061"/>
              <a:gd name="connsiteY5" fmla="*/ 478301 h 525193"/>
              <a:gd name="connsiteX6" fmla="*/ 84406 w 844061"/>
              <a:gd name="connsiteY6" fmla="*/ 337624 h 525193"/>
              <a:gd name="connsiteX7" fmla="*/ 56270 w 844061"/>
              <a:gd name="connsiteY7" fmla="*/ 253218 h 525193"/>
              <a:gd name="connsiteX8" fmla="*/ 0 w 844061"/>
              <a:gd name="connsiteY8" fmla="*/ 140677 h 525193"/>
              <a:gd name="connsiteX9" fmla="*/ 56270 w 844061"/>
              <a:gd name="connsiteY9" fmla="*/ 0 h 525193"/>
              <a:gd name="connsiteX0" fmla="*/ 844061 w 891053"/>
              <a:gd name="connsiteY0" fmla="*/ 464234 h 525193"/>
              <a:gd name="connsiteX1" fmla="*/ 759655 w 891053"/>
              <a:gd name="connsiteY1" fmla="*/ 337624 h 525193"/>
              <a:gd name="connsiteX2" fmla="*/ 576775 w 891053"/>
              <a:gd name="connsiteY2" fmla="*/ 337624 h 525193"/>
              <a:gd name="connsiteX3" fmla="*/ 436098 w 891053"/>
              <a:gd name="connsiteY3" fmla="*/ 450166 h 525193"/>
              <a:gd name="connsiteX4" fmla="*/ 281353 w 891053"/>
              <a:gd name="connsiteY4" fmla="*/ 520504 h 525193"/>
              <a:gd name="connsiteX5" fmla="*/ 140677 w 891053"/>
              <a:gd name="connsiteY5" fmla="*/ 478301 h 525193"/>
              <a:gd name="connsiteX6" fmla="*/ 84406 w 891053"/>
              <a:gd name="connsiteY6" fmla="*/ 337624 h 525193"/>
              <a:gd name="connsiteX7" fmla="*/ 56270 w 891053"/>
              <a:gd name="connsiteY7" fmla="*/ 253218 h 525193"/>
              <a:gd name="connsiteX8" fmla="*/ 0 w 891053"/>
              <a:gd name="connsiteY8" fmla="*/ 140677 h 525193"/>
              <a:gd name="connsiteX9" fmla="*/ 56270 w 891053"/>
              <a:gd name="connsiteY9" fmla="*/ 0 h 525193"/>
              <a:gd name="connsiteX0" fmla="*/ 844061 w 891053"/>
              <a:gd name="connsiteY0" fmla="*/ 464234 h 525193"/>
              <a:gd name="connsiteX1" fmla="*/ 759655 w 891053"/>
              <a:gd name="connsiteY1" fmla="*/ 337624 h 525193"/>
              <a:gd name="connsiteX2" fmla="*/ 576775 w 891053"/>
              <a:gd name="connsiteY2" fmla="*/ 337624 h 525193"/>
              <a:gd name="connsiteX3" fmla="*/ 436098 w 891053"/>
              <a:gd name="connsiteY3" fmla="*/ 450166 h 525193"/>
              <a:gd name="connsiteX4" fmla="*/ 281353 w 891053"/>
              <a:gd name="connsiteY4" fmla="*/ 520504 h 525193"/>
              <a:gd name="connsiteX5" fmla="*/ 140677 w 891053"/>
              <a:gd name="connsiteY5" fmla="*/ 478301 h 525193"/>
              <a:gd name="connsiteX6" fmla="*/ 84406 w 891053"/>
              <a:gd name="connsiteY6" fmla="*/ 337624 h 525193"/>
              <a:gd name="connsiteX7" fmla="*/ 56270 w 891053"/>
              <a:gd name="connsiteY7" fmla="*/ 253218 h 525193"/>
              <a:gd name="connsiteX8" fmla="*/ 0 w 891053"/>
              <a:gd name="connsiteY8" fmla="*/ 140677 h 525193"/>
              <a:gd name="connsiteX9" fmla="*/ 56270 w 891053"/>
              <a:gd name="connsiteY9" fmla="*/ 0 h 525193"/>
              <a:gd name="connsiteX0" fmla="*/ 844061 w 891053"/>
              <a:gd name="connsiteY0" fmla="*/ 464234 h 525193"/>
              <a:gd name="connsiteX1" fmla="*/ 759655 w 891053"/>
              <a:gd name="connsiteY1" fmla="*/ 337624 h 525193"/>
              <a:gd name="connsiteX2" fmla="*/ 576775 w 891053"/>
              <a:gd name="connsiteY2" fmla="*/ 337624 h 525193"/>
              <a:gd name="connsiteX3" fmla="*/ 436098 w 891053"/>
              <a:gd name="connsiteY3" fmla="*/ 450166 h 525193"/>
              <a:gd name="connsiteX4" fmla="*/ 281353 w 891053"/>
              <a:gd name="connsiteY4" fmla="*/ 520504 h 525193"/>
              <a:gd name="connsiteX5" fmla="*/ 140677 w 891053"/>
              <a:gd name="connsiteY5" fmla="*/ 478301 h 525193"/>
              <a:gd name="connsiteX6" fmla="*/ 84406 w 891053"/>
              <a:gd name="connsiteY6" fmla="*/ 337624 h 525193"/>
              <a:gd name="connsiteX7" fmla="*/ 56270 w 891053"/>
              <a:gd name="connsiteY7" fmla="*/ 253218 h 525193"/>
              <a:gd name="connsiteX8" fmla="*/ 0 w 891053"/>
              <a:gd name="connsiteY8" fmla="*/ 140677 h 525193"/>
              <a:gd name="connsiteX9" fmla="*/ 56270 w 891053"/>
              <a:gd name="connsiteY9" fmla="*/ 0 h 52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053" h="525193">
                <a:moveTo>
                  <a:pt x="844061" y="464234"/>
                </a:moveTo>
                <a:cubicBezTo>
                  <a:pt x="891053" y="368115"/>
                  <a:pt x="804203" y="358726"/>
                  <a:pt x="759655" y="337624"/>
                </a:cubicBezTo>
                <a:cubicBezTo>
                  <a:pt x="715107" y="316522"/>
                  <a:pt x="630701" y="318867"/>
                  <a:pt x="576775" y="337624"/>
                </a:cubicBezTo>
                <a:cubicBezTo>
                  <a:pt x="522849" y="356381"/>
                  <a:pt x="485335" y="419686"/>
                  <a:pt x="436098" y="450166"/>
                </a:cubicBezTo>
                <a:cubicBezTo>
                  <a:pt x="386861" y="480646"/>
                  <a:pt x="330590" y="515815"/>
                  <a:pt x="281353" y="520504"/>
                </a:cubicBezTo>
                <a:cubicBezTo>
                  <a:pt x="232116" y="525193"/>
                  <a:pt x="173501" y="508781"/>
                  <a:pt x="140677" y="478301"/>
                </a:cubicBezTo>
                <a:cubicBezTo>
                  <a:pt x="107853" y="447821"/>
                  <a:pt x="98474" y="375138"/>
                  <a:pt x="84406" y="337624"/>
                </a:cubicBezTo>
                <a:cubicBezTo>
                  <a:pt x="70338" y="300110"/>
                  <a:pt x="70338" y="286043"/>
                  <a:pt x="56270" y="253218"/>
                </a:cubicBezTo>
                <a:cubicBezTo>
                  <a:pt x="42202" y="220394"/>
                  <a:pt x="0" y="182880"/>
                  <a:pt x="0" y="140677"/>
                </a:cubicBezTo>
                <a:cubicBezTo>
                  <a:pt x="0" y="98474"/>
                  <a:pt x="28135" y="49237"/>
                  <a:pt x="56270" y="0"/>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801876" y="4202532"/>
            <a:ext cx="813075" cy="854161"/>
          </a:xfrm>
          <a:custGeom>
            <a:avLst/>
            <a:gdLst>
              <a:gd name="connsiteX0" fmla="*/ 474980 w 955040"/>
              <a:gd name="connsiteY0" fmla="*/ 55880 h 1003300"/>
              <a:gd name="connsiteX1" fmla="*/ 734060 w 955040"/>
              <a:gd name="connsiteY1" fmla="*/ 162560 h 1003300"/>
              <a:gd name="connsiteX2" fmla="*/ 795020 w 955040"/>
              <a:gd name="connsiteY2" fmla="*/ 254000 h 1003300"/>
              <a:gd name="connsiteX3" fmla="*/ 886460 w 955040"/>
              <a:gd name="connsiteY3" fmla="*/ 360680 h 1003300"/>
              <a:gd name="connsiteX4" fmla="*/ 840740 w 955040"/>
              <a:gd name="connsiteY4" fmla="*/ 452120 h 1003300"/>
              <a:gd name="connsiteX5" fmla="*/ 871220 w 955040"/>
              <a:gd name="connsiteY5" fmla="*/ 543560 h 1003300"/>
              <a:gd name="connsiteX6" fmla="*/ 871220 w 955040"/>
              <a:gd name="connsiteY6" fmla="*/ 665480 h 1003300"/>
              <a:gd name="connsiteX7" fmla="*/ 901700 w 955040"/>
              <a:gd name="connsiteY7" fmla="*/ 787400 h 1003300"/>
              <a:gd name="connsiteX8" fmla="*/ 932180 w 955040"/>
              <a:gd name="connsiteY8" fmla="*/ 894080 h 1003300"/>
              <a:gd name="connsiteX9" fmla="*/ 947420 w 955040"/>
              <a:gd name="connsiteY9" fmla="*/ 894080 h 1003300"/>
              <a:gd name="connsiteX10" fmla="*/ 916940 w 955040"/>
              <a:gd name="connsiteY10" fmla="*/ 924560 h 1003300"/>
              <a:gd name="connsiteX11" fmla="*/ 718820 w 955040"/>
              <a:gd name="connsiteY11" fmla="*/ 955040 h 1003300"/>
              <a:gd name="connsiteX12" fmla="*/ 551180 w 955040"/>
              <a:gd name="connsiteY12" fmla="*/ 985520 h 1003300"/>
              <a:gd name="connsiteX13" fmla="*/ 474980 w 955040"/>
              <a:gd name="connsiteY13" fmla="*/ 985520 h 1003300"/>
              <a:gd name="connsiteX14" fmla="*/ 474980 w 955040"/>
              <a:gd name="connsiteY14" fmla="*/ 878840 h 1003300"/>
              <a:gd name="connsiteX15" fmla="*/ 414020 w 955040"/>
              <a:gd name="connsiteY15" fmla="*/ 833120 h 1003300"/>
              <a:gd name="connsiteX16" fmla="*/ 276860 w 955040"/>
              <a:gd name="connsiteY16" fmla="*/ 833120 h 1003300"/>
              <a:gd name="connsiteX17" fmla="*/ 139700 w 955040"/>
              <a:gd name="connsiteY17" fmla="*/ 756920 h 1003300"/>
              <a:gd name="connsiteX18" fmla="*/ 63500 w 955040"/>
              <a:gd name="connsiteY18" fmla="*/ 619760 h 1003300"/>
              <a:gd name="connsiteX19" fmla="*/ 17780 w 955040"/>
              <a:gd name="connsiteY19" fmla="*/ 513080 h 1003300"/>
              <a:gd name="connsiteX20" fmla="*/ 2540 w 955040"/>
              <a:gd name="connsiteY20" fmla="*/ 406400 h 1003300"/>
              <a:gd name="connsiteX21" fmla="*/ 33020 w 955040"/>
              <a:gd name="connsiteY21" fmla="*/ 360680 h 1003300"/>
              <a:gd name="connsiteX22" fmla="*/ 124460 w 955040"/>
              <a:gd name="connsiteY22" fmla="*/ 314960 h 1003300"/>
              <a:gd name="connsiteX23" fmla="*/ 139700 w 955040"/>
              <a:gd name="connsiteY23" fmla="*/ 223520 h 1003300"/>
              <a:gd name="connsiteX24" fmla="*/ 139700 w 955040"/>
              <a:gd name="connsiteY24" fmla="*/ 162560 h 1003300"/>
              <a:gd name="connsiteX25" fmla="*/ 139700 w 955040"/>
              <a:gd name="connsiteY25" fmla="*/ 71120 h 1003300"/>
              <a:gd name="connsiteX26" fmla="*/ 231140 w 955040"/>
              <a:gd name="connsiteY26" fmla="*/ 71120 h 1003300"/>
              <a:gd name="connsiteX27" fmla="*/ 322580 w 955040"/>
              <a:gd name="connsiteY27" fmla="*/ 10160 h 1003300"/>
              <a:gd name="connsiteX28" fmla="*/ 398780 w 955040"/>
              <a:gd name="connsiteY28" fmla="*/ 10160 h 1003300"/>
              <a:gd name="connsiteX29" fmla="*/ 474980 w 955040"/>
              <a:gd name="connsiteY29" fmla="*/ 5588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5040" h="1003300">
                <a:moveTo>
                  <a:pt x="474980" y="55880"/>
                </a:moveTo>
                <a:cubicBezTo>
                  <a:pt x="530860" y="81280"/>
                  <a:pt x="680720" y="129540"/>
                  <a:pt x="734060" y="162560"/>
                </a:cubicBezTo>
                <a:cubicBezTo>
                  <a:pt x="787400" y="195580"/>
                  <a:pt x="769620" y="220980"/>
                  <a:pt x="795020" y="254000"/>
                </a:cubicBezTo>
                <a:cubicBezTo>
                  <a:pt x="820420" y="287020"/>
                  <a:pt x="878840" y="327660"/>
                  <a:pt x="886460" y="360680"/>
                </a:cubicBezTo>
                <a:cubicBezTo>
                  <a:pt x="894080" y="393700"/>
                  <a:pt x="843280" y="421640"/>
                  <a:pt x="840740" y="452120"/>
                </a:cubicBezTo>
                <a:cubicBezTo>
                  <a:pt x="838200" y="482600"/>
                  <a:pt x="866140" y="508000"/>
                  <a:pt x="871220" y="543560"/>
                </a:cubicBezTo>
                <a:cubicBezTo>
                  <a:pt x="876300" y="579120"/>
                  <a:pt x="866140" y="624840"/>
                  <a:pt x="871220" y="665480"/>
                </a:cubicBezTo>
                <a:cubicBezTo>
                  <a:pt x="876300" y="706120"/>
                  <a:pt x="891540" y="749300"/>
                  <a:pt x="901700" y="787400"/>
                </a:cubicBezTo>
                <a:cubicBezTo>
                  <a:pt x="911860" y="825500"/>
                  <a:pt x="924560" y="876300"/>
                  <a:pt x="932180" y="894080"/>
                </a:cubicBezTo>
                <a:cubicBezTo>
                  <a:pt x="939800" y="911860"/>
                  <a:pt x="949960" y="889000"/>
                  <a:pt x="947420" y="894080"/>
                </a:cubicBezTo>
                <a:cubicBezTo>
                  <a:pt x="944880" y="899160"/>
                  <a:pt x="955040" y="914400"/>
                  <a:pt x="916940" y="924560"/>
                </a:cubicBezTo>
                <a:cubicBezTo>
                  <a:pt x="878840" y="934720"/>
                  <a:pt x="779780" y="944880"/>
                  <a:pt x="718820" y="955040"/>
                </a:cubicBezTo>
                <a:cubicBezTo>
                  <a:pt x="657860" y="965200"/>
                  <a:pt x="591820" y="980440"/>
                  <a:pt x="551180" y="985520"/>
                </a:cubicBezTo>
                <a:cubicBezTo>
                  <a:pt x="510540" y="990600"/>
                  <a:pt x="487680" y="1003300"/>
                  <a:pt x="474980" y="985520"/>
                </a:cubicBezTo>
                <a:cubicBezTo>
                  <a:pt x="462280" y="967740"/>
                  <a:pt x="485140" y="904240"/>
                  <a:pt x="474980" y="878840"/>
                </a:cubicBezTo>
                <a:cubicBezTo>
                  <a:pt x="464820" y="853440"/>
                  <a:pt x="447040" y="840740"/>
                  <a:pt x="414020" y="833120"/>
                </a:cubicBezTo>
                <a:cubicBezTo>
                  <a:pt x="381000" y="825500"/>
                  <a:pt x="322580" y="845820"/>
                  <a:pt x="276860" y="833120"/>
                </a:cubicBezTo>
                <a:cubicBezTo>
                  <a:pt x="231140" y="820420"/>
                  <a:pt x="175260" y="792480"/>
                  <a:pt x="139700" y="756920"/>
                </a:cubicBezTo>
                <a:cubicBezTo>
                  <a:pt x="104140" y="721360"/>
                  <a:pt x="83820" y="660400"/>
                  <a:pt x="63500" y="619760"/>
                </a:cubicBezTo>
                <a:cubicBezTo>
                  <a:pt x="43180" y="579120"/>
                  <a:pt x="27940" y="548640"/>
                  <a:pt x="17780" y="513080"/>
                </a:cubicBezTo>
                <a:cubicBezTo>
                  <a:pt x="7620" y="477520"/>
                  <a:pt x="0" y="431800"/>
                  <a:pt x="2540" y="406400"/>
                </a:cubicBezTo>
                <a:cubicBezTo>
                  <a:pt x="5080" y="381000"/>
                  <a:pt x="12700" y="375920"/>
                  <a:pt x="33020" y="360680"/>
                </a:cubicBezTo>
                <a:cubicBezTo>
                  <a:pt x="53340" y="345440"/>
                  <a:pt x="106680" y="337820"/>
                  <a:pt x="124460" y="314960"/>
                </a:cubicBezTo>
                <a:cubicBezTo>
                  <a:pt x="142240" y="292100"/>
                  <a:pt x="137160" y="248920"/>
                  <a:pt x="139700" y="223520"/>
                </a:cubicBezTo>
                <a:cubicBezTo>
                  <a:pt x="142240" y="198120"/>
                  <a:pt x="139700" y="162560"/>
                  <a:pt x="139700" y="162560"/>
                </a:cubicBezTo>
                <a:cubicBezTo>
                  <a:pt x="139700" y="137160"/>
                  <a:pt x="124460" y="86360"/>
                  <a:pt x="139700" y="71120"/>
                </a:cubicBezTo>
                <a:cubicBezTo>
                  <a:pt x="154940" y="55880"/>
                  <a:pt x="200660" y="81280"/>
                  <a:pt x="231140" y="71120"/>
                </a:cubicBezTo>
                <a:cubicBezTo>
                  <a:pt x="261620" y="60960"/>
                  <a:pt x="294640" y="20320"/>
                  <a:pt x="322580" y="10160"/>
                </a:cubicBezTo>
                <a:cubicBezTo>
                  <a:pt x="350520" y="0"/>
                  <a:pt x="378460" y="5080"/>
                  <a:pt x="398780" y="10160"/>
                </a:cubicBezTo>
                <a:cubicBezTo>
                  <a:pt x="419100" y="15240"/>
                  <a:pt x="419100" y="30480"/>
                  <a:pt x="474980" y="55880"/>
                </a:cubicBezTo>
                <a:close/>
              </a:path>
            </a:pathLst>
          </a:custGeom>
          <a:solidFill>
            <a:srgbClr val="FF0000">
              <a:alpha val="64000"/>
            </a:srgbClr>
          </a:solidFill>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p:cNvSpPr txBox="1"/>
          <p:nvPr/>
        </p:nvSpPr>
        <p:spPr>
          <a:xfrm>
            <a:off x="5898030" y="4343400"/>
            <a:ext cx="1294009" cy="461665"/>
          </a:xfrm>
          <a:prstGeom prst="rect">
            <a:avLst/>
          </a:prstGeom>
          <a:noFill/>
        </p:spPr>
        <p:txBody>
          <a:bodyPr wrap="none" rtlCol="0">
            <a:spAutoFit/>
          </a:bodyPr>
          <a:lstStyle/>
          <a:p>
            <a:r>
              <a:rPr lang="en-US" sz="2400" b="1" dirty="0" smtClean="0"/>
              <a:t>Tanzania</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Effect transition="in" filter="fade">
                                      <p:cBhvr>
                                        <p:cTn id="9" dur="1000"/>
                                        <p:tgtEl>
                                          <p:spTgt spid="27"/>
                                        </p:tgtEl>
                                      </p:cBhvr>
                                    </p:animEffect>
                                  </p:childTnLst>
                                </p:cTn>
                              </p:par>
                              <p:par>
                                <p:cTn id="10" presetID="10" presetClass="exit" presetSubtype="0" fill="hold" nodeType="withEffect">
                                  <p:stCondLst>
                                    <p:cond delay="500"/>
                                  </p:stCondLst>
                                  <p:childTnLst>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10" presetClass="exit" presetSubtype="0" fill="hold" grpId="0" nodeType="withEffect">
                                  <p:stCondLst>
                                    <p:cond delay="500"/>
                                  </p:stCondLst>
                                  <p:childTnLst>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1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1000"/>
                                        <p:tgtEl>
                                          <p:spTgt spid="1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2000"/>
                                        <p:tgtEl>
                                          <p:spTgt spid="22"/>
                                        </p:tgtEl>
                                      </p:cBhvr>
                                    </p:animEffect>
                                  </p:childTnLst>
                                </p:cTn>
                              </p:par>
                            </p:childTnLst>
                          </p:cTn>
                        </p:par>
                        <p:par>
                          <p:cTn id="37" fill="hold">
                            <p:stCondLst>
                              <p:cond delay="2000"/>
                            </p:stCondLst>
                            <p:childTnLst>
                              <p:par>
                                <p:cTn id="38" presetID="22" presetClass="exit" presetSubtype="1" fill="hold" grpId="1" nodeType="afterEffect">
                                  <p:stCondLst>
                                    <p:cond delay="0"/>
                                  </p:stCondLst>
                                  <p:childTnLst>
                                    <p:animEffect transition="out" filter="wipe(up)">
                                      <p:cBhvr>
                                        <p:cTn id="39" dur="3000"/>
                                        <p:tgtEl>
                                          <p:spTgt spid="22"/>
                                        </p:tgtEl>
                                      </p:cBhvr>
                                    </p:animEffect>
                                    <p:set>
                                      <p:cBhvr>
                                        <p:cTn id="40" dur="1" fill="hold">
                                          <p:stCondLst>
                                            <p:cond delay="299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20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right)">
                                      <p:cBhvr>
                                        <p:cTn id="50" dur="1000"/>
                                        <p:tgtEl>
                                          <p:spTgt spid="16"/>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right)">
                                      <p:cBhvr>
                                        <p:cTn id="53" dur="1000"/>
                                        <p:tgtEl>
                                          <p:spTgt spid="18"/>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right)">
                                      <p:cBhvr>
                                        <p:cTn id="56" dur="1000"/>
                                        <p:tgtEl>
                                          <p:spTgt spid="19"/>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right)">
                                      <p:cBhvr>
                                        <p:cTn id="59" dur="10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20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fltVal val="0"/>
                                          </p:val>
                                        </p:tav>
                                        <p:tav tm="100000">
                                          <p:val>
                                            <p:strVal val="#ppt_w"/>
                                          </p:val>
                                        </p:tav>
                                      </p:tavLst>
                                    </p:anim>
                                    <p:anim calcmode="lin" valueType="num">
                                      <p:cBhvr>
                                        <p:cTn id="70" dur="1000" fill="hold"/>
                                        <p:tgtEl>
                                          <p:spTgt spid="21"/>
                                        </p:tgtEl>
                                        <p:attrNameLst>
                                          <p:attrName>ppt_h</p:attrName>
                                        </p:attrNameLst>
                                      </p:cBhvr>
                                      <p:tavLst>
                                        <p:tav tm="0">
                                          <p:val>
                                            <p:fltVal val="0"/>
                                          </p:val>
                                        </p:tav>
                                        <p:tav tm="100000">
                                          <p:val>
                                            <p:strVal val="#ppt_h"/>
                                          </p:val>
                                        </p:tav>
                                      </p:tavLst>
                                    </p:anim>
                                    <p:animEffect transition="in" filter="fade">
                                      <p:cBhvr>
                                        <p:cTn id="71" dur="10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9" grpId="0" animBg="1"/>
      <p:bldP spid="20" grpId="0" animBg="1"/>
      <p:bldP spid="21" grpId="0" animBg="1"/>
      <p:bldP spid="22" grpId="0" animBg="1"/>
      <p:bldP spid="22" grpId="1" animBg="1"/>
      <p:bldP spid="15" grpId="0" animBg="1"/>
      <p:bldP spid="25" grpId="0" animBg="1"/>
      <p:bldP spid="17" grpId="0" animBg="1"/>
      <p:bldP spid="18" grpId="0" animBg="1"/>
      <p:bldP spid="12"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world.bmp"/>
          <p:cNvPicPr>
            <a:picLocks/>
          </p:cNvPicPr>
          <p:nvPr/>
        </p:nvPicPr>
        <p:blipFill>
          <a:blip r:embed="rId2" cstate="print"/>
          <a:stretch>
            <a:fillRect/>
          </a:stretch>
        </p:blipFill>
        <p:spPr>
          <a:xfrm>
            <a:off x="1" y="1219200"/>
            <a:ext cx="9143999" cy="5638800"/>
          </a:xfrm>
          <a:prstGeom prst="rect">
            <a:avLst/>
          </a:prstGeom>
        </p:spPr>
      </p:pic>
      <p:grpSp>
        <p:nvGrpSpPr>
          <p:cNvPr id="39" name="Group 38"/>
          <p:cNvGrpSpPr/>
          <p:nvPr/>
        </p:nvGrpSpPr>
        <p:grpSpPr>
          <a:xfrm>
            <a:off x="457200" y="2049137"/>
            <a:ext cx="6880034" cy="4808863"/>
            <a:chOff x="457200" y="2049137"/>
            <a:chExt cx="6880034" cy="4808863"/>
          </a:xfrm>
        </p:grpSpPr>
        <p:grpSp>
          <p:nvGrpSpPr>
            <p:cNvPr id="33" name="Group 32"/>
            <p:cNvGrpSpPr/>
            <p:nvPr/>
          </p:nvGrpSpPr>
          <p:grpSpPr>
            <a:xfrm>
              <a:off x="2320887" y="2049137"/>
              <a:ext cx="5016347" cy="4808863"/>
              <a:chOff x="2320887" y="2049137"/>
              <a:chExt cx="5016347" cy="4808863"/>
            </a:xfrm>
          </p:grpSpPr>
          <p:grpSp>
            <p:nvGrpSpPr>
              <p:cNvPr id="34" name="Group 1"/>
              <p:cNvGrpSpPr/>
              <p:nvPr/>
            </p:nvGrpSpPr>
            <p:grpSpPr>
              <a:xfrm>
                <a:off x="2365771" y="2057399"/>
                <a:ext cx="4949429" cy="4800601"/>
                <a:chOff x="2365771" y="2057399"/>
                <a:chExt cx="4949429" cy="4800601"/>
              </a:xfrm>
            </p:grpSpPr>
            <p:pic>
              <p:nvPicPr>
                <p:cNvPr id="37" name="Picture 2" descr="labeled outline map African Rivers"/>
                <p:cNvPicPr>
                  <a:picLocks noChangeAspect="1" noChangeArrowheads="1"/>
                </p:cNvPicPr>
                <p:nvPr/>
              </p:nvPicPr>
              <p:blipFill>
                <a:blip r:embed="rId3"/>
                <a:srcRect l="1494" t="14517" r="1471"/>
                <a:stretch>
                  <a:fillRect/>
                </a:stretch>
              </p:blipFill>
              <p:spPr bwMode="auto">
                <a:xfrm>
                  <a:off x="2365771" y="2057399"/>
                  <a:ext cx="4949429" cy="4800601"/>
                </a:xfrm>
                <a:prstGeom prst="rect">
                  <a:avLst/>
                </a:prstGeom>
                <a:noFill/>
                <a:ln w="25400">
                  <a:solidFill>
                    <a:schemeClr val="tx1"/>
                  </a:solidFill>
                </a:ln>
              </p:spPr>
            </p:pic>
            <p:sp>
              <p:nvSpPr>
                <p:cNvPr id="38" name="TextBox 37"/>
                <p:cNvSpPr txBox="1"/>
                <p:nvPr/>
              </p:nvSpPr>
              <p:spPr>
                <a:xfrm>
                  <a:off x="2514600" y="4953000"/>
                  <a:ext cx="1803443" cy="830997"/>
                </a:xfrm>
                <a:prstGeom prst="rect">
                  <a:avLst/>
                </a:prstGeom>
                <a:solidFill>
                  <a:schemeClr val="bg1"/>
                </a:solidFill>
              </p:spPr>
              <p:txBody>
                <a:bodyPr wrap="none" rtlCol="0">
                  <a:spAutoFit/>
                </a:bodyPr>
                <a:lstStyle/>
                <a:p>
                  <a:pPr algn="ctr"/>
                  <a:r>
                    <a:rPr lang="en-US" sz="2400" b="1" dirty="0" smtClean="0"/>
                    <a:t>Major Rivers</a:t>
                  </a:r>
                </a:p>
                <a:p>
                  <a:pPr algn="ctr"/>
                  <a:r>
                    <a:rPr lang="en-US" sz="2400" b="1" dirty="0" smtClean="0"/>
                    <a:t>in Africa</a:t>
                  </a:r>
                  <a:endParaRPr lang="en-US" sz="2400" b="1" dirty="0"/>
                </a:p>
              </p:txBody>
            </p:sp>
          </p:grpSp>
          <p:sp>
            <p:nvSpPr>
              <p:cNvPr id="35" name="Freeform 34"/>
              <p:cNvSpPr/>
              <p:nvPr/>
            </p:nvSpPr>
            <p:spPr>
              <a:xfrm>
                <a:off x="2320887" y="2049137"/>
                <a:ext cx="4994313" cy="4807027"/>
              </a:xfrm>
              <a:custGeom>
                <a:avLst/>
                <a:gdLst>
                  <a:gd name="connsiteX0" fmla="*/ 345195 w 4994313"/>
                  <a:gd name="connsiteY0" fmla="*/ 0 h 4807027"/>
                  <a:gd name="connsiteX1" fmla="*/ 235026 w 4994313"/>
                  <a:gd name="connsiteY1" fmla="*/ 154236 h 4807027"/>
                  <a:gd name="connsiteX2" fmla="*/ 224009 w 4994313"/>
                  <a:gd name="connsiteY2" fmla="*/ 319490 h 4807027"/>
                  <a:gd name="connsiteX3" fmla="*/ 124858 w 4994313"/>
                  <a:gd name="connsiteY3" fmla="*/ 385591 h 4807027"/>
                  <a:gd name="connsiteX4" fmla="*/ 102824 w 4994313"/>
                  <a:gd name="connsiteY4" fmla="*/ 561861 h 4807027"/>
                  <a:gd name="connsiteX5" fmla="*/ 113841 w 4994313"/>
                  <a:gd name="connsiteY5" fmla="*/ 694063 h 4807027"/>
                  <a:gd name="connsiteX6" fmla="*/ 124858 w 4994313"/>
                  <a:gd name="connsiteY6" fmla="*/ 782198 h 4807027"/>
                  <a:gd name="connsiteX7" fmla="*/ 102824 w 4994313"/>
                  <a:gd name="connsiteY7" fmla="*/ 903383 h 4807027"/>
                  <a:gd name="connsiteX8" fmla="*/ 102824 w 4994313"/>
                  <a:gd name="connsiteY8" fmla="*/ 1002535 h 4807027"/>
                  <a:gd name="connsiteX9" fmla="*/ 14689 w 4994313"/>
                  <a:gd name="connsiteY9" fmla="*/ 1090670 h 4807027"/>
                  <a:gd name="connsiteX10" fmla="*/ 190959 w 4994313"/>
                  <a:gd name="connsiteY10" fmla="*/ 1399143 h 4807027"/>
                  <a:gd name="connsiteX11" fmla="*/ 334178 w 4994313"/>
                  <a:gd name="connsiteY11" fmla="*/ 1553379 h 4807027"/>
                  <a:gd name="connsiteX12" fmla="*/ 499431 w 4994313"/>
                  <a:gd name="connsiteY12" fmla="*/ 1718632 h 4807027"/>
                  <a:gd name="connsiteX13" fmla="*/ 697735 w 4994313"/>
                  <a:gd name="connsiteY13" fmla="*/ 1828800 h 4807027"/>
                  <a:gd name="connsiteX14" fmla="*/ 862988 w 4994313"/>
                  <a:gd name="connsiteY14" fmla="*/ 1817783 h 4807027"/>
                  <a:gd name="connsiteX15" fmla="*/ 1006207 w 4994313"/>
                  <a:gd name="connsiteY15" fmla="*/ 1784733 h 4807027"/>
                  <a:gd name="connsiteX16" fmla="*/ 1292646 w 4994313"/>
                  <a:gd name="connsiteY16" fmla="*/ 1751682 h 4807027"/>
                  <a:gd name="connsiteX17" fmla="*/ 1546033 w 4994313"/>
                  <a:gd name="connsiteY17" fmla="*/ 1685581 h 4807027"/>
                  <a:gd name="connsiteX18" fmla="*/ 1700270 w 4994313"/>
                  <a:gd name="connsiteY18" fmla="*/ 1806767 h 4807027"/>
                  <a:gd name="connsiteX19" fmla="*/ 1876540 w 4994313"/>
                  <a:gd name="connsiteY19" fmla="*/ 1861851 h 4807027"/>
                  <a:gd name="connsiteX20" fmla="*/ 1997725 w 4994313"/>
                  <a:gd name="connsiteY20" fmla="*/ 1905918 h 4807027"/>
                  <a:gd name="connsiteX21" fmla="*/ 2063826 w 4994313"/>
                  <a:gd name="connsiteY21" fmla="*/ 1927952 h 4807027"/>
                  <a:gd name="connsiteX22" fmla="*/ 1997725 w 4994313"/>
                  <a:gd name="connsiteY22" fmla="*/ 2126256 h 4807027"/>
                  <a:gd name="connsiteX23" fmla="*/ 2052809 w 4994313"/>
                  <a:gd name="connsiteY23" fmla="*/ 2269475 h 4807027"/>
                  <a:gd name="connsiteX24" fmla="*/ 2140944 w 4994313"/>
                  <a:gd name="connsiteY24" fmla="*/ 2467779 h 4807027"/>
                  <a:gd name="connsiteX25" fmla="*/ 2295180 w 4994313"/>
                  <a:gd name="connsiteY25" fmla="*/ 2677099 h 4807027"/>
                  <a:gd name="connsiteX26" fmla="*/ 2284164 w 4994313"/>
                  <a:gd name="connsiteY26" fmla="*/ 2820318 h 4807027"/>
                  <a:gd name="connsiteX27" fmla="*/ 2361282 w 4994313"/>
                  <a:gd name="connsiteY27" fmla="*/ 2941504 h 4807027"/>
                  <a:gd name="connsiteX28" fmla="*/ 2361282 w 4994313"/>
                  <a:gd name="connsiteY28" fmla="*/ 3062690 h 4807027"/>
                  <a:gd name="connsiteX29" fmla="*/ 2251113 w 4994313"/>
                  <a:gd name="connsiteY29" fmla="*/ 3294044 h 4807027"/>
                  <a:gd name="connsiteX30" fmla="*/ 2229079 w 4994313"/>
                  <a:gd name="connsiteY30" fmla="*/ 3393196 h 4807027"/>
                  <a:gd name="connsiteX31" fmla="*/ 2306197 w 4994313"/>
                  <a:gd name="connsiteY31" fmla="*/ 3547432 h 4807027"/>
                  <a:gd name="connsiteX32" fmla="*/ 2394332 w 4994313"/>
                  <a:gd name="connsiteY32" fmla="*/ 3833870 h 4807027"/>
                  <a:gd name="connsiteX33" fmla="*/ 2515518 w 4994313"/>
                  <a:gd name="connsiteY33" fmla="*/ 4175393 h 4807027"/>
                  <a:gd name="connsiteX34" fmla="*/ 2625686 w 4994313"/>
                  <a:gd name="connsiteY34" fmla="*/ 4395730 h 4807027"/>
                  <a:gd name="connsiteX35" fmla="*/ 2713821 w 4994313"/>
                  <a:gd name="connsiteY35" fmla="*/ 4560983 h 4807027"/>
                  <a:gd name="connsiteX36" fmla="*/ 2724838 w 4994313"/>
                  <a:gd name="connsiteY36" fmla="*/ 4627085 h 4807027"/>
                  <a:gd name="connsiteX37" fmla="*/ 2746872 w 4994313"/>
                  <a:gd name="connsiteY37" fmla="*/ 4715220 h 4807027"/>
                  <a:gd name="connsiteX38" fmla="*/ 2912125 w 4994313"/>
                  <a:gd name="connsiteY38" fmla="*/ 4803355 h 4807027"/>
                  <a:gd name="connsiteX39" fmla="*/ 3077378 w 4994313"/>
                  <a:gd name="connsiteY39" fmla="*/ 4737253 h 4807027"/>
                  <a:gd name="connsiteX40" fmla="*/ 3407884 w 4994313"/>
                  <a:gd name="connsiteY40" fmla="*/ 4649118 h 4807027"/>
                  <a:gd name="connsiteX41" fmla="*/ 3595171 w 4994313"/>
                  <a:gd name="connsiteY41" fmla="*/ 4494882 h 4807027"/>
                  <a:gd name="connsiteX42" fmla="*/ 3749407 w 4994313"/>
                  <a:gd name="connsiteY42" fmla="*/ 4318612 h 4807027"/>
                  <a:gd name="connsiteX43" fmla="*/ 3815508 w 4994313"/>
                  <a:gd name="connsiteY43" fmla="*/ 4021157 h 4807027"/>
                  <a:gd name="connsiteX44" fmla="*/ 3969744 w 4994313"/>
                  <a:gd name="connsiteY44" fmla="*/ 3866921 h 4807027"/>
                  <a:gd name="connsiteX45" fmla="*/ 3958727 w 4994313"/>
                  <a:gd name="connsiteY45" fmla="*/ 3679634 h 4807027"/>
                  <a:gd name="connsiteX46" fmla="*/ 3958727 w 4994313"/>
                  <a:gd name="connsiteY46" fmla="*/ 3547432 h 4807027"/>
                  <a:gd name="connsiteX47" fmla="*/ 4068896 w 4994313"/>
                  <a:gd name="connsiteY47" fmla="*/ 3437263 h 4807027"/>
                  <a:gd name="connsiteX48" fmla="*/ 4212115 w 4994313"/>
                  <a:gd name="connsiteY48" fmla="*/ 3316077 h 4807027"/>
                  <a:gd name="connsiteX49" fmla="*/ 4289233 w 4994313"/>
                  <a:gd name="connsiteY49" fmla="*/ 3249976 h 4807027"/>
                  <a:gd name="connsiteX50" fmla="*/ 4344318 w 4994313"/>
                  <a:gd name="connsiteY50" fmla="*/ 3106757 h 4807027"/>
                  <a:gd name="connsiteX51" fmla="*/ 4289233 w 4994313"/>
                  <a:gd name="connsiteY51" fmla="*/ 2952521 h 4807027"/>
                  <a:gd name="connsiteX52" fmla="*/ 4300250 w 4994313"/>
                  <a:gd name="connsiteY52" fmla="*/ 2798285 h 4807027"/>
                  <a:gd name="connsiteX53" fmla="*/ 4223132 w 4994313"/>
                  <a:gd name="connsiteY53" fmla="*/ 2688116 h 4807027"/>
                  <a:gd name="connsiteX54" fmla="*/ 4223132 w 4994313"/>
                  <a:gd name="connsiteY54" fmla="*/ 2445745 h 4807027"/>
                  <a:gd name="connsiteX55" fmla="*/ 4377368 w 4994313"/>
                  <a:gd name="connsiteY55" fmla="*/ 2060155 h 4807027"/>
                  <a:gd name="connsiteX56" fmla="*/ 4575672 w 4994313"/>
                  <a:gd name="connsiteY56" fmla="*/ 1916935 h 4807027"/>
                  <a:gd name="connsiteX57" fmla="*/ 4751942 w 4994313"/>
                  <a:gd name="connsiteY57" fmla="*/ 1740665 h 4807027"/>
                  <a:gd name="connsiteX58" fmla="*/ 4873127 w 4994313"/>
                  <a:gd name="connsiteY58" fmla="*/ 1619480 h 4807027"/>
                  <a:gd name="connsiteX59" fmla="*/ 4950246 w 4994313"/>
                  <a:gd name="connsiteY59" fmla="*/ 1421176 h 4807027"/>
                  <a:gd name="connsiteX60" fmla="*/ 4994313 w 4994313"/>
                  <a:gd name="connsiteY60" fmla="*/ 1399143 h 480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994313" h="4807027">
                    <a:moveTo>
                      <a:pt x="345195" y="0"/>
                    </a:moveTo>
                    <a:cubicBezTo>
                      <a:pt x="300209" y="50494"/>
                      <a:pt x="255224" y="100988"/>
                      <a:pt x="235026" y="154236"/>
                    </a:cubicBezTo>
                    <a:cubicBezTo>
                      <a:pt x="214828" y="207484"/>
                      <a:pt x="242370" y="280931"/>
                      <a:pt x="224009" y="319490"/>
                    </a:cubicBezTo>
                    <a:cubicBezTo>
                      <a:pt x="205648" y="358049"/>
                      <a:pt x="145056" y="345196"/>
                      <a:pt x="124858" y="385591"/>
                    </a:cubicBezTo>
                    <a:cubicBezTo>
                      <a:pt x="104661" y="425986"/>
                      <a:pt x="104660" y="510449"/>
                      <a:pt x="102824" y="561861"/>
                    </a:cubicBezTo>
                    <a:cubicBezTo>
                      <a:pt x="100988" y="613273"/>
                      <a:pt x="110169" y="657340"/>
                      <a:pt x="113841" y="694063"/>
                    </a:cubicBezTo>
                    <a:cubicBezTo>
                      <a:pt x="117513" y="730786"/>
                      <a:pt x="126694" y="747311"/>
                      <a:pt x="124858" y="782198"/>
                    </a:cubicBezTo>
                    <a:cubicBezTo>
                      <a:pt x="123022" y="817085"/>
                      <a:pt x="106496" y="866660"/>
                      <a:pt x="102824" y="903383"/>
                    </a:cubicBezTo>
                    <a:cubicBezTo>
                      <a:pt x="99152" y="940106"/>
                      <a:pt x="117513" y="971321"/>
                      <a:pt x="102824" y="1002535"/>
                    </a:cubicBezTo>
                    <a:cubicBezTo>
                      <a:pt x="88135" y="1033749"/>
                      <a:pt x="0" y="1024569"/>
                      <a:pt x="14689" y="1090670"/>
                    </a:cubicBezTo>
                    <a:cubicBezTo>
                      <a:pt x="29378" y="1156771"/>
                      <a:pt x="137711" y="1322025"/>
                      <a:pt x="190959" y="1399143"/>
                    </a:cubicBezTo>
                    <a:cubicBezTo>
                      <a:pt x="244207" y="1476261"/>
                      <a:pt x="282766" y="1500131"/>
                      <a:pt x="334178" y="1553379"/>
                    </a:cubicBezTo>
                    <a:cubicBezTo>
                      <a:pt x="385590" y="1606627"/>
                      <a:pt x="438838" y="1672728"/>
                      <a:pt x="499431" y="1718632"/>
                    </a:cubicBezTo>
                    <a:cubicBezTo>
                      <a:pt x="560024" y="1764536"/>
                      <a:pt x="637142" y="1812275"/>
                      <a:pt x="697735" y="1828800"/>
                    </a:cubicBezTo>
                    <a:cubicBezTo>
                      <a:pt x="758328" y="1845325"/>
                      <a:pt x="811576" y="1825128"/>
                      <a:pt x="862988" y="1817783"/>
                    </a:cubicBezTo>
                    <a:cubicBezTo>
                      <a:pt x="914400" y="1810439"/>
                      <a:pt x="934597" y="1795750"/>
                      <a:pt x="1006207" y="1784733"/>
                    </a:cubicBezTo>
                    <a:cubicBezTo>
                      <a:pt x="1077817" y="1773716"/>
                      <a:pt x="1202675" y="1768207"/>
                      <a:pt x="1292646" y="1751682"/>
                    </a:cubicBezTo>
                    <a:cubicBezTo>
                      <a:pt x="1382617" y="1735157"/>
                      <a:pt x="1478096" y="1676400"/>
                      <a:pt x="1546033" y="1685581"/>
                    </a:cubicBezTo>
                    <a:cubicBezTo>
                      <a:pt x="1613970" y="1694762"/>
                      <a:pt x="1645186" y="1777389"/>
                      <a:pt x="1700270" y="1806767"/>
                    </a:cubicBezTo>
                    <a:cubicBezTo>
                      <a:pt x="1755354" y="1836145"/>
                      <a:pt x="1826964" y="1845326"/>
                      <a:pt x="1876540" y="1861851"/>
                    </a:cubicBezTo>
                    <a:cubicBezTo>
                      <a:pt x="1926116" y="1878376"/>
                      <a:pt x="1966511" y="1894901"/>
                      <a:pt x="1997725" y="1905918"/>
                    </a:cubicBezTo>
                    <a:cubicBezTo>
                      <a:pt x="2028939" y="1916935"/>
                      <a:pt x="2063826" y="1891229"/>
                      <a:pt x="2063826" y="1927952"/>
                    </a:cubicBezTo>
                    <a:cubicBezTo>
                      <a:pt x="2063826" y="1964675"/>
                      <a:pt x="1999561" y="2069336"/>
                      <a:pt x="1997725" y="2126256"/>
                    </a:cubicBezTo>
                    <a:cubicBezTo>
                      <a:pt x="1995889" y="2183176"/>
                      <a:pt x="2028939" y="2212554"/>
                      <a:pt x="2052809" y="2269475"/>
                    </a:cubicBezTo>
                    <a:cubicBezTo>
                      <a:pt x="2076679" y="2326396"/>
                      <a:pt x="2100549" y="2399842"/>
                      <a:pt x="2140944" y="2467779"/>
                    </a:cubicBezTo>
                    <a:cubicBezTo>
                      <a:pt x="2181339" y="2535716"/>
                      <a:pt x="2271310" y="2618342"/>
                      <a:pt x="2295180" y="2677099"/>
                    </a:cubicBezTo>
                    <a:cubicBezTo>
                      <a:pt x="2319050" y="2735856"/>
                      <a:pt x="2273147" y="2776251"/>
                      <a:pt x="2284164" y="2820318"/>
                    </a:cubicBezTo>
                    <a:cubicBezTo>
                      <a:pt x="2295181" y="2864385"/>
                      <a:pt x="2348429" y="2901109"/>
                      <a:pt x="2361282" y="2941504"/>
                    </a:cubicBezTo>
                    <a:cubicBezTo>
                      <a:pt x="2374135" y="2981899"/>
                      <a:pt x="2379643" y="3003933"/>
                      <a:pt x="2361282" y="3062690"/>
                    </a:cubicBezTo>
                    <a:cubicBezTo>
                      <a:pt x="2342921" y="3121447"/>
                      <a:pt x="2273147" y="3238960"/>
                      <a:pt x="2251113" y="3294044"/>
                    </a:cubicBezTo>
                    <a:cubicBezTo>
                      <a:pt x="2229079" y="3349128"/>
                      <a:pt x="2219898" y="3350965"/>
                      <a:pt x="2229079" y="3393196"/>
                    </a:cubicBezTo>
                    <a:cubicBezTo>
                      <a:pt x="2238260" y="3435427"/>
                      <a:pt x="2278655" y="3473986"/>
                      <a:pt x="2306197" y="3547432"/>
                    </a:cubicBezTo>
                    <a:cubicBezTo>
                      <a:pt x="2333739" y="3620878"/>
                      <a:pt x="2359445" y="3729210"/>
                      <a:pt x="2394332" y="3833870"/>
                    </a:cubicBezTo>
                    <a:cubicBezTo>
                      <a:pt x="2429219" y="3938530"/>
                      <a:pt x="2476959" y="4081750"/>
                      <a:pt x="2515518" y="4175393"/>
                    </a:cubicBezTo>
                    <a:cubicBezTo>
                      <a:pt x="2554077" y="4269036"/>
                      <a:pt x="2592636" y="4331465"/>
                      <a:pt x="2625686" y="4395730"/>
                    </a:cubicBezTo>
                    <a:cubicBezTo>
                      <a:pt x="2658737" y="4459995"/>
                      <a:pt x="2697296" y="4522424"/>
                      <a:pt x="2713821" y="4560983"/>
                    </a:cubicBezTo>
                    <a:cubicBezTo>
                      <a:pt x="2730346" y="4599542"/>
                      <a:pt x="2719330" y="4601379"/>
                      <a:pt x="2724838" y="4627085"/>
                    </a:cubicBezTo>
                    <a:cubicBezTo>
                      <a:pt x="2730346" y="4652791"/>
                      <a:pt x="2715658" y="4685842"/>
                      <a:pt x="2746872" y="4715220"/>
                    </a:cubicBezTo>
                    <a:cubicBezTo>
                      <a:pt x="2778087" y="4744598"/>
                      <a:pt x="2857041" y="4799683"/>
                      <a:pt x="2912125" y="4803355"/>
                    </a:cubicBezTo>
                    <a:cubicBezTo>
                      <a:pt x="2967209" y="4807027"/>
                      <a:pt x="2994752" y="4762959"/>
                      <a:pt x="3077378" y="4737253"/>
                    </a:cubicBezTo>
                    <a:cubicBezTo>
                      <a:pt x="3160004" y="4711547"/>
                      <a:pt x="3321585" y="4689513"/>
                      <a:pt x="3407884" y="4649118"/>
                    </a:cubicBezTo>
                    <a:cubicBezTo>
                      <a:pt x="3494183" y="4608723"/>
                      <a:pt x="3538251" y="4549966"/>
                      <a:pt x="3595171" y="4494882"/>
                    </a:cubicBezTo>
                    <a:cubicBezTo>
                      <a:pt x="3652091" y="4439798"/>
                      <a:pt x="3712684" y="4397566"/>
                      <a:pt x="3749407" y="4318612"/>
                    </a:cubicBezTo>
                    <a:cubicBezTo>
                      <a:pt x="3786130" y="4239658"/>
                      <a:pt x="3778785" y="4096439"/>
                      <a:pt x="3815508" y="4021157"/>
                    </a:cubicBezTo>
                    <a:cubicBezTo>
                      <a:pt x="3852231" y="3945875"/>
                      <a:pt x="3945874" y="3923842"/>
                      <a:pt x="3969744" y="3866921"/>
                    </a:cubicBezTo>
                    <a:cubicBezTo>
                      <a:pt x="3993614" y="3810000"/>
                      <a:pt x="3960563" y="3732882"/>
                      <a:pt x="3958727" y="3679634"/>
                    </a:cubicBezTo>
                    <a:cubicBezTo>
                      <a:pt x="3956891" y="3626386"/>
                      <a:pt x="3940366" y="3587827"/>
                      <a:pt x="3958727" y="3547432"/>
                    </a:cubicBezTo>
                    <a:cubicBezTo>
                      <a:pt x="3977089" y="3507037"/>
                      <a:pt x="4026665" y="3475822"/>
                      <a:pt x="4068896" y="3437263"/>
                    </a:cubicBezTo>
                    <a:cubicBezTo>
                      <a:pt x="4111127" y="3398704"/>
                      <a:pt x="4212115" y="3316077"/>
                      <a:pt x="4212115" y="3316077"/>
                    </a:cubicBezTo>
                    <a:cubicBezTo>
                      <a:pt x="4248838" y="3284863"/>
                      <a:pt x="4267199" y="3284863"/>
                      <a:pt x="4289233" y="3249976"/>
                    </a:cubicBezTo>
                    <a:cubicBezTo>
                      <a:pt x="4311267" y="3215089"/>
                      <a:pt x="4344318" y="3156333"/>
                      <a:pt x="4344318" y="3106757"/>
                    </a:cubicBezTo>
                    <a:cubicBezTo>
                      <a:pt x="4344318" y="3057181"/>
                      <a:pt x="4296578" y="3003933"/>
                      <a:pt x="4289233" y="2952521"/>
                    </a:cubicBezTo>
                    <a:cubicBezTo>
                      <a:pt x="4281888" y="2901109"/>
                      <a:pt x="4311267" y="2842353"/>
                      <a:pt x="4300250" y="2798285"/>
                    </a:cubicBezTo>
                    <a:cubicBezTo>
                      <a:pt x="4289233" y="2754218"/>
                      <a:pt x="4235985" y="2746873"/>
                      <a:pt x="4223132" y="2688116"/>
                    </a:cubicBezTo>
                    <a:cubicBezTo>
                      <a:pt x="4210279" y="2629359"/>
                      <a:pt x="4197426" y="2550405"/>
                      <a:pt x="4223132" y="2445745"/>
                    </a:cubicBezTo>
                    <a:cubicBezTo>
                      <a:pt x="4248838" y="2341085"/>
                      <a:pt x="4318611" y="2148290"/>
                      <a:pt x="4377368" y="2060155"/>
                    </a:cubicBezTo>
                    <a:cubicBezTo>
                      <a:pt x="4436125" y="1972020"/>
                      <a:pt x="4513243" y="1970183"/>
                      <a:pt x="4575672" y="1916935"/>
                    </a:cubicBezTo>
                    <a:cubicBezTo>
                      <a:pt x="4638101" y="1863687"/>
                      <a:pt x="4751942" y="1740665"/>
                      <a:pt x="4751942" y="1740665"/>
                    </a:cubicBezTo>
                    <a:cubicBezTo>
                      <a:pt x="4801518" y="1691089"/>
                      <a:pt x="4840076" y="1672728"/>
                      <a:pt x="4873127" y="1619480"/>
                    </a:cubicBezTo>
                    <a:cubicBezTo>
                      <a:pt x="4906178" y="1566232"/>
                      <a:pt x="4930048" y="1457899"/>
                      <a:pt x="4950246" y="1421176"/>
                    </a:cubicBezTo>
                    <a:cubicBezTo>
                      <a:pt x="4970444" y="1384453"/>
                      <a:pt x="4982378" y="1391798"/>
                      <a:pt x="4994313" y="1399143"/>
                    </a:cubicBezTo>
                  </a:path>
                </a:pathLst>
              </a:custGeom>
              <a:ln w="76200">
                <a:solidFill>
                  <a:srgbClr val="6B63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5938092" y="2060154"/>
                <a:ext cx="1399142" cy="1239397"/>
              </a:xfrm>
              <a:custGeom>
                <a:avLst/>
                <a:gdLst>
                  <a:gd name="connsiteX0" fmla="*/ 1399142 w 1399142"/>
                  <a:gd name="connsiteY0" fmla="*/ 1101687 h 1239397"/>
                  <a:gd name="connsiteX1" fmla="*/ 1200838 w 1399142"/>
                  <a:gd name="connsiteY1" fmla="*/ 1178805 h 1239397"/>
                  <a:gd name="connsiteX2" fmla="*/ 947450 w 1399142"/>
                  <a:gd name="connsiteY2" fmla="*/ 1233889 h 1239397"/>
                  <a:gd name="connsiteX3" fmla="*/ 804231 w 1399142"/>
                  <a:gd name="connsiteY3" fmla="*/ 1145754 h 1239397"/>
                  <a:gd name="connsiteX4" fmla="*/ 782197 w 1399142"/>
                  <a:gd name="connsiteY4" fmla="*/ 1090670 h 1239397"/>
                  <a:gd name="connsiteX5" fmla="*/ 605927 w 1399142"/>
                  <a:gd name="connsiteY5" fmla="*/ 936434 h 1239397"/>
                  <a:gd name="connsiteX6" fmla="*/ 528809 w 1399142"/>
                  <a:gd name="connsiteY6" fmla="*/ 793215 h 1239397"/>
                  <a:gd name="connsiteX7" fmla="*/ 374573 w 1399142"/>
                  <a:gd name="connsiteY7" fmla="*/ 694063 h 1239397"/>
                  <a:gd name="connsiteX8" fmla="*/ 363556 w 1399142"/>
                  <a:gd name="connsiteY8" fmla="*/ 473726 h 1239397"/>
                  <a:gd name="connsiteX9" fmla="*/ 198303 w 1399142"/>
                  <a:gd name="connsiteY9" fmla="*/ 319489 h 1239397"/>
                  <a:gd name="connsiteX10" fmla="*/ 132202 w 1399142"/>
                  <a:gd name="connsiteY10" fmla="*/ 198304 h 1239397"/>
                  <a:gd name="connsiteX11" fmla="*/ 0 w 1399142"/>
                  <a:gd name="connsiteY11" fmla="*/ 0 h 123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9142" h="1239397">
                    <a:moveTo>
                      <a:pt x="1399142" y="1101687"/>
                    </a:moveTo>
                    <a:cubicBezTo>
                      <a:pt x="1337631" y="1129229"/>
                      <a:pt x="1276120" y="1156771"/>
                      <a:pt x="1200838" y="1178805"/>
                    </a:cubicBezTo>
                    <a:cubicBezTo>
                      <a:pt x="1125556" y="1200839"/>
                      <a:pt x="1013551" y="1239397"/>
                      <a:pt x="947450" y="1233889"/>
                    </a:cubicBezTo>
                    <a:cubicBezTo>
                      <a:pt x="881349" y="1228381"/>
                      <a:pt x="831773" y="1169624"/>
                      <a:pt x="804231" y="1145754"/>
                    </a:cubicBezTo>
                    <a:cubicBezTo>
                      <a:pt x="776689" y="1121884"/>
                      <a:pt x="815248" y="1125557"/>
                      <a:pt x="782197" y="1090670"/>
                    </a:cubicBezTo>
                    <a:cubicBezTo>
                      <a:pt x="749146" y="1055783"/>
                      <a:pt x="648158" y="986010"/>
                      <a:pt x="605927" y="936434"/>
                    </a:cubicBezTo>
                    <a:cubicBezTo>
                      <a:pt x="563696" y="886858"/>
                      <a:pt x="567368" y="833610"/>
                      <a:pt x="528809" y="793215"/>
                    </a:cubicBezTo>
                    <a:cubicBezTo>
                      <a:pt x="490250" y="752820"/>
                      <a:pt x="402115" y="747311"/>
                      <a:pt x="374573" y="694063"/>
                    </a:cubicBezTo>
                    <a:cubicBezTo>
                      <a:pt x="347031" y="640815"/>
                      <a:pt x="392934" y="536155"/>
                      <a:pt x="363556" y="473726"/>
                    </a:cubicBezTo>
                    <a:cubicBezTo>
                      <a:pt x="334178" y="411297"/>
                      <a:pt x="236862" y="365393"/>
                      <a:pt x="198303" y="319489"/>
                    </a:cubicBezTo>
                    <a:cubicBezTo>
                      <a:pt x="159744" y="273585"/>
                      <a:pt x="165253" y="251552"/>
                      <a:pt x="132202" y="198304"/>
                    </a:cubicBezTo>
                    <a:cubicBezTo>
                      <a:pt x="99152" y="145056"/>
                      <a:pt x="49576" y="72528"/>
                      <a:pt x="0" y="0"/>
                    </a:cubicBezTo>
                  </a:path>
                </a:pathLst>
              </a:custGeom>
              <a:ln w="76200">
                <a:solidFill>
                  <a:srgbClr val="6B63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457200" y="2067951"/>
              <a:ext cx="6734839" cy="4561449"/>
              <a:chOff x="457200" y="2067951"/>
              <a:chExt cx="6734839" cy="4561449"/>
            </a:xfrm>
          </p:grpSpPr>
          <p:grpSp>
            <p:nvGrpSpPr>
              <p:cNvPr id="30" name="Group 29"/>
              <p:cNvGrpSpPr/>
              <p:nvPr/>
            </p:nvGrpSpPr>
            <p:grpSpPr>
              <a:xfrm>
                <a:off x="457200" y="2067951"/>
                <a:ext cx="6734839" cy="4447735"/>
                <a:chOff x="457200" y="2067951"/>
                <a:chExt cx="6734839" cy="4447735"/>
              </a:xfrm>
            </p:grpSpPr>
            <p:grpSp>
              <p:nvGrpSpPr>
                <p:cNvPr id="22" name="Group 21"/>
                <p:cNvGrpSpPr/>
                <p:nvPr/>
              </p:nvGrpSpPr>
              <p:grpSpPr>
                <a:xfrm>
                  <a:off x="457200" y="2067951"/>
                  <a:ext cx="6157751" cy="4447735"/>
                  <a:chOff x="457200" y="2067951"/>
                  <a:chExt cx="6157751" cy="4447735"/>
                </a:xfrm>
              </p:grpSpPr>
              <p:sp>
                <p:nvSpPr>
                  <p:cNvPr id="13" name="TextBox 12"/>
                  <p:cNvSpPr txBox="1"/>
                  <p:nvPr/>
                </p:nvSpPr>
                <p:spPr>
                  <a:xfrm>
                    <a:off x="2514600" y="4953000"/>
                    <a:ext cx="1803443" cy="830997"/>
                  </a:xfrm>
                  <a:prstGeom prst="rect">
                    <a:avLst/>
                  </a:prstGeom>
                  <a:solidFill>
                    <a:schemeClr val="bg1"/>
                  </a:solidFill>
                </p:spPr>
                <p:txBody>
                  <a:bodyPr wrap="none" rtlCol="0">
                    <a:spAutoFit/>
                  </a:bodyPr>
                  <a:lstStyle/>
                  <a:p>
                    <a:pPr algn="ctr"/>
                    <a:r>
                      <a:rPr lang="en-US" sz="2400" b="1" dirty="0" smtClean="0"/>
                      <a:t>Major Rivers</a:t>
                    </a:r>
                  </a:p>
                  <a:p>
                    <a:pPr algn="ctr"/>
                    <a:r>
                      <a:rPr lang="en-US" sz="2400" b="1" dirty="0" smtClean="0"/>
                      <a:t>In Africa</a:t>
                    </a:r>
                    <a:endParaRPr lang="en-US" sz="2400" b="1" dirty="0"/>
                  </a:p>
                </p:txBody>
              </p:sp>
              <p:sp>
                <p:nvSpPr>
                  <p:cNvPr id="12" name="Freeform 11"/>
                  <p:cNvSpPr/>
                  <p:nvPr/>
                </p:nvSpPr>
                <p:spPr>
                  <a:xfrm>
                    <a:off x="5801876" y="4202532"/>
                    <a:ext cx="813075" cy="854161"/>
                  </a:xfrm>
                  <a:custGeom>
                    <a:avLst/>
                    <a:gdLst>
                      <a:gd name="connsiteX0" fmla="*/ 474980 w 955040"/>
                      <a:gd name="connsiteY0" fmla="*/ 55880 h 1003300"/>
                      <a:gd name="connsiteX1" fmla="*/ 734060 w 955040"/>
                      <a:gd name="connsiteY1" fmla="*/ 162560 h 1003300"/>
                      <a:gd name="connsiteX2" fmla="*/ 795020 w 955040"/>
                      <a:gd name="connsiteY2" fmla="*/ 254000 h 1003300"/>
                      <a:gd name="connsiteX3" fmla="*/ 886460 w 955040"/>
                      <a:gd name="connsiteY3" fmla="*/ 360680 h 1003300"/>
                      <a:gd name="connsiteX4" fmla="*/ 840740 w 955040"/>
                      <a:gd name="connsiteY4" fmla="*/ 452120 h 1003300"/>
                      <a:gd name="connsiteX5" fmla="*/ 871220 w 955040"/>
                      <a:gd name="connsiteY5" fmla="*/ 543560 h 1003300"/>
                      <a:gd name="connsiteX6" fmla="*/ 871220 w 955040"/>
                      <a:gd name="connsiteY6" fmla="*/ 665480 h 1003300"/>
                      <a:gd name="connsiteX7" fmla="*/ 901700 w 955040"/>
                      <a:gd name="connsiteY7" fmla="*/ 787400 h 1003300"/>
                      <a:gd name="connsiteX8" fmla="*/ 932180 w 955040"/>
                      <a:gd name="connsiteY8" fmla="*/ 894080 h 1003300"/>
                      <a:gd name="connsiteX9" fmla="*/ 947420 w 955040"/>
                      <a:gd name="connsiteY9" fmla="*/ 894080 h 1003300"/>
                      <a:gd name="connsiteX10" fmla="*/ 916940 w 955040"/>
                      <a:gd name="connsiteY10" fmla="*/ 924560 h 1003300"/>
                      <a:gd name="connsiteX11" fmla="*/ 718820 w 955040"/>
                      <a:gd name="connsiteY11" fmla="*/ 955040 h 1003300"/>
                      <a:gd name="connsiteX12" fmla="*/ 551180 w 955040"/>
                      <a:gd name="connsiteY12" fmla="*/ 985520 h 1003300"/>
                      <a:gd name="connsiteX13" fmla="*/ 474980 w 955040"/>
                      <a:gd name="connsiteY13" fmla="*/ 985520 h 1003300"/>
                      <a:gd name="connsiteX14" fmla="*/ 474980 w 955040"/>
                      <a:gd name="connsiteY14" fmla="*/ 878840 h 1003300"/>
                      <a:gd name="connsiteX15" fmla="*/ 414020 w 955040"/>
                      <a:gd name="connsiteY15" fmla="*/ 833120 h 1003300"/>
                      <a:gd name="connsiteX16" fmla="*/ 276860 w 955040"/>
                      <a:gd name="connsiteY16" fmla="*/ 833120 h 1003300"/>
                      <a:gd name="connsiteX17" fmla="*/ 139700 w 955040"/>
                      <a:gd name="connsiteY17" fmla="*/ 756920 h 1003300"/>
                      <a:gd name="connsiteX18" fmla="*/ 63500 w 955040"/>
                      <a:gd name="connsiteY18" fmla="*/ 619760 h 1003300"/>
                      <a:gd name="connsiteX19" fmla="*/ 17780 w 955040"/>
                      <a:gd name="connsiteY19" fmla="*/ 513080 h 1003300"/>
                      <a:gd name="connsiteX20" fmla="*/ 2540 w 955040"/>
                      <a:gd name="connsiteY20" fmla="*/ 406400 h 1003300"/>
                      <a:gd name="connsiteX21" fmla="*/ 33020 w 955040"/>
                      <a:gd name="connsiteY21" fmla="*/ 360680 h 1003300"/>
                      <a:gd name="connsiteX22" fmla="*/ 124460 w 955040"/>
                      <a:gd name="connsiteY22" fmla="*/ 314960 h 1003300"/>
                      <a:gd name="connsiteX23" fmla="*/ 139700 w 955040"/>
                      <a:gd name="connsiteY23" fmla="*/ 223520 h 1003300"/>
                      <a:gd name="connsiteX24" fmla="*/ 139700 w 955040"/>
                      <a:gd name="connsiteY24" fmla="*/ 162560 h 1003300"/>
                      <a:gd name="connsiteX25" fmla="*/ 139700 w 955040"/>
                      <a:gd name="connsiteY25" fmla="*/ 71120 h 1003300"/>
                      <a:gd name="connsiteX26" fmla="*/ 231140 w 955040"/>
                      <a:gd name="connsiteY26" fmla="*/ 71120 h 1003300"/>
                      <a:gd name="connsiteX27" fmla="*/ 322580 w 955040"/>
                      <a:gd name="connsiteY27" fmla="*/ 10160 h 1003300"/>
                      <a:gd name="connsiteX28" fmla="*/ 398780 w 955040"/>
                      <a:gd name="connsiteY28" fmla="*/ 10160 h 1003300"/>
                      <a:gd name="connsiteX29" fmla="*/ 474980 w 955040"/>
                      <a:gd name="connsiteY29" fmla="*/ 5588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5040" h="1003300">
                        <a:moveTo>
                          <a:pt x="474980" y="55880"/>
                        </a:moveTo>
                        <a:cubicBezTo>
                          <a:pt x="530860" y="81280"/>
                          <a:pt x="680720" y="129540"/>
                          <a:pt x="734060" y="162560"/>
                        </a:cubicBezTo>
                        <a:cubicBezTo>
                          <a:pt x="787400" y="195580"/>
                          <a:pt x="769620" y="220980"/>
                          <a:pt x="795020" y="254000"/>
                        </a:cubicBezTo>
                        <a:cubicBezTo>
                          <a:pt x="820420" y="287020"/>
                          <a:pt x="878840" y="327660"/>
                          <a:pt x="886460" y="360680"/>
                        </a:cubicBezTo>
                        <a:cubicBezTo>
                          <a:pt x="894080" y="393700"/>
                          <a:pt x="843280" y="421640"/>
                          <a:pt x="840740" y="452120"/>
                        </a:cubicBezTo>
                        <a:cubicBezTo>
                          <a:pt x="838200" y="482600"/>
                          <a:pt x="866140" y="508000"/>
                          <a:pt x="871220" y="543560"/>
                        </a:cubicBezTo>
                        <a:cubicBezTo>
                          <a:pt x="876300" y="579120"/>
                          <a:pt x="866140" y="624840"/>
                          <a:pt x="871220" y="665480"/>
                        </a:cubicBezTo>
                        <a:cubicBezTo>
                          <a:pt x="876300" y="706120"/>
                          <a:pt x="891540" y="749300"/>
                          <a:pt x="901700" y="787400"/>
                        </a:cubicBezTo>
                        <a:cubicBezTo>
                          <a:pt x="911860" y="825500"/>
                          <a:pt x="924560" y="876300"/>
                          <a:pt x="932180" y="894080"/>
                        </a:cubicBezTo>
                        <a:cubicBezTo>
                          <a:pt x="939800" y="911860"/>
                          <a:pt x="949960" y="889000"/>
                          <a:pt x="947420" y="894080"/>
                        </a:cubicBezTo>
                        <a:cubicBezTo>
                          <a:pt x="944880" y="899160"/>
                          <a:pt x="955040" y="914400"/>
                          <a:pt x="916940" y="924560"/>
                        </a:cubicBezTo>
                        <a:cubicBezTo>
                          <a:pt x="878840" y="934720"/>
                          <a:pt x="779780" y="944880"/>
                          <a:pt x="718820" y="955040"/>
                        </a:cubicBezTo>
                        <a:cubicBezTo>
                          <a:pt x="657860" y="965200"/>
                          <a:pt x="591820" y="980440"/>
                          <a:pt x="551180" y="985520"/>
                        </a:cubicBezTo>
                        <a:cubicBezTo>
                          <a:pt x="510540" y="990600"/>
                          <a:pt x="487680" y="1003300"/>
                          <a:pt x="474980" y="985520"/>
                        </a:cubicBezTo>
                        <a:cubicBezTo>
                          <a:pt x="462280" y="967740"/>
                          <a:pt x="485140" y="904240"/>
                          <a:pt x="474980" y="878840"/>
                        </a:cubicBezTo>
                        <a:cubicBezTo>
                          <a:pt x="464820" y="853440"/>
                          <a:pt x="447040" y="840740"/>
                          <a:pt x="414020" y="833120"/>
                        </a:cubicBezTo>
                        <a:cubicBezTo>
                          <a:pt x="381000" y="825500"/>
                          <a:pt x="322580" y="845820"/>
                          <a:pt x="276860" y="833120"/>
                        </a:cubicBezTo>
                        <a:cubicBezTo>
                          <a:pt x="231140" y="820420"/>
                          <a:pt x="175260" y="792480"/>
                          <a:pt x="139700" y="756920"/>
                        </a:cubicBezTo>
                        <a:cubicBezTo>
                          <a:pt x="104140" y="721360"/>
                          <a:pt x="83820" y="660400"/>
                          <a:pt x="63500" y="619760"/>
                        </a:cubicBezTo>
                        <a:cubicBezTo>
                          <a:pt x="43180" y="579120"/>
                          <a:pt x="27940" y="548640"/>
                          <a:pt x="17780" y="513080"/>
                        </a:cubicBezTo>
                        <a:cubicBezTo>
                          <a:pt x="7620" y="477520"/>
                          <a:pt x="0" y="431800"/>
                          <a:pt x="2540" y="406400"/>
                        </a:cubicBezTo>
                        <a:cubicBezTo>
                          <a:pt x="5080" y="381000"/>
                          <a:pt x="12700" y="375920"/>
                          <a:pt x="33020" y="360680"/>
                        </a:cubicBezTo>
                        <a:cubicBezTo>
                          <a:pt x="53340" y="345440"/>
                          <a:pt x="106680" y="337820"/>
                          <a:pt x="124460" y="314960"/>
                        </a:cubicBezTo>
                        <a:cubicBezTo>
                          <a:pt x="142240" y="292100"/>
                          <a:pt x="137160" y="248920"/>
                          <a:pt x="139700" y="223520"/>
                        </a:cubicBezTo>
                        <a:cubicBezTo>
                          <a:pt x="142240" y="198120"/>
                          <a:pt x="139700" y="162560"/>
                          <a:pt x="139700" y="162560"/>
                        </a:cubicBezTo>
                        <a:cubicBezTo>
                          <a:pt x="139700" y="137160"/>
                          <a:pt x="124460" y="86360"/>
                          <a:pt x="139700" y="71120"/>
                        </a:cubicBezTo>
                        <a:cubicBezTo>
                          <a:pt x="154940" y="55880"/>
                          <a:pt x="200660" y="81280"/>
                          <a:pt x="231140" y="71120"/>
                        </a:cubicBezTo>
                        <a:cubicBezTo>
                          <a:pt x="261620" y="60960"/>
                          <a:pt x="294640" y="20320"/>
                          <a:pt x="322580" y="10160"/>
                        </a:cubicBezTo>
                        <a:cubicBezTo>
                          <a:pt x="350520" y="0"/>
                          <a:pt x="378460" y="5080"/>
                          <a:pt x="398780" y="10160"/>
                        </a:cubicBezTo>
                        <a:cubicBezTo>
                          <a:pt x="419100" y="15240"/>
                          <a:pt x="419100" y="30480"/>
                          <a:pt x="474980" y="55880"/>
                        </a:cubicBezTo>
                        <a:close/>
                      </a:path>
                    </a:pathLst>
                  </a:custGeom>
                  <a:solidFill>
                    <a:srgbClr val="FF0000">
                      <a:alpha val="64000"/>
                    </a:srgbClr>
                  </a:solidFill>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5809957" y="2067951"/>
                    <a:ext cx="309489" cy="2096086"/>
                  </a:xfrm>
                  <a:custGeom>
                    <a:avLst/>
                    <a:gdLst>
                      <a:gd name="connsiteX0" fmla="*/ 309489 w 309489"/>
                      <a:gd name="connsiteY0" fmla="*/ 2096086 h 2096086"/>
                      <a:gd name="connsiteX1" fmla="*/ 182880 w 309489"/>
                      <a:gd name="connsiteY1" fmla="*/ 1941341 h 2096086"/>
                      <a:gd name="connsiteX2" fmla="*/ 182880 w 309489"/>
                      <a:gd name="connsiteY2" fmla="*/ 1828800 h 2096086"/>
                      <a:gd name="connsiteX3" fmla="*/ 126609 w 309489"/>
                      <a:gd name="connsiteY3" fmla="*/ 1575581 h 2096086"/>
                      <a:gd name="connsiteX4" fmla="*/ 84406 w 309489"/>
                      <a:gd name="connsiteY4" fmla="*/ 1491175 h 2096086"/>
                      <a:gd name="connsiteX5" fmla="*/ 126609 w 309489"/>
                      <a:gd name="connsiteY5" fmla="*/ 1392701 h 2096086"/>
                      <a:gd name="connsiteX6" fmla="*/ 182880 w 309489"/>
                      <a:gd name="connsiteY6" fmla="*/ 1167618 h 2096086"/>
                      <a:gd name="connsiteX7" fmla="*/ 182880 w 309489"/>
                      <a:gd name="connsiteY7" fmla="*/ 942535 h 2096086"/>
                      <a:gd name="connsiteX8" fmla="*/ 182880 w 309489"/>
                      <a:gd name="connsiteY8" fmla="*/ 872197 h 2096086"/>
                      <a:gd name="connsiteX9" fmla="*/ 267286 w 309489"/>
                      <a:gd name="connsiteY9" fmla="*/ 759655 h 2096086"/>
                      <a:gd name="connsiteX10" fmla="*/ 211015 w 309489"/>
                      <a:gd name="connsiteY10" fmla="*/ 590843 h 2096086"/>
                      <a:gd name="connsiteX11" fmla="*/ 126609 w 309489"/>
                      <a:gd name="connsiteY11" fmla="*/ 618978 h 2096086"/>
                      <a:gd name="connsiteX12" fmla="*/ 14068 w 309489"/>
                      <a:gd name="connsiteY12" fmla="*/ 562707 h 2096086"/>
                      <a:gd name="connsiteX13" fmla="*/ 140677 w 309489"/>
                      <a:gd name="connsiteY13" fmla="*/ 379827 h 2096086"/>
                      <a:gd name="connsiteX14" fmla="*/ 168812 w 309489"/>
                      <a:gd name="connsiteY14" fmla="*/ 267286 h 2096086"/>
                      <a:gd name="connsiteX15" fmla="*/ 140677 w 309489"/>
                      <a:gd name="connsiteY15" fmla="*/ 112541 h 2096086"/>
                      <a:gd name="connsiteX16" fmla="*/ 0 w 309489"/>
                      <a:gd name="connsiteY16" fmla="*/ 0 h 209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489" h="2096086">
                        <a:moveTo>
                          <a:pt x="309489" y="2096086"/>
                        </a:moveTo>
                        <a:cubicBezTo>
                          <a:pt x="256735" y="2040987"/>
                          <a:pt x="203981" y="1985889"/>
                          <a:pt x="182880" y="1941341"/>
                        </a:cubicBezTo>
                        <a:cubicBezTo>
                          <a:pt x="161779" y="1896793"/>
                          <a:pt x="192259" y="1889760"/>
                          <a:pt x="182880" y="1828800"/>
                        </a:cubicBezTo>
                        <a:cubicBezTo>
                          <a:pt x="173502" y="1767840"/>
                          <a:pt x="143021" y="1631852"/>
                          <a:pt x="126609" y="1575581"/>
                        </a:cubicBezTo>
                        <a:cubicBezTo>
                          <a:pt x="110197" y="1519310"/>
                          <a:pt x="84406" y="1521655"/>
                          <a:pt x="84406" y="1491175"/>
                        </a:cubicBezTo>
                        <a:cubicBezTo>
                          <a:pt x="84406" y="1460695"/>
                          <a:pt x="110197" y="1446627"/>
                          <a:pt x="126609" y="1392701"/>
                        </a:cubicBezTo>
                        <a:cubicBezTo>
                          <a:pt x="143021" y="1338775"/>
                          <a:pt x="173502" y="1242646"/>
                          <a:pt x="182880" y="1167618"/>
                        </a:cubicBezTo>
                        <a:cubicBezTo>
                          <a:pt x="192258" y="1092590"/>
                          <a:pt x="182880" y="942535"/>
                          <a:pt x="182880" y="942535"/>
                        </a:cubicBezTo>
                        <a:cubicBezTo>
                          <a:pt x="182880" y="893298"/>
                          <a:pt x="168812" y="902677"/>
                          <a:pt x="182880" y="872197"/>
                        </a:cubicBezTo>
                        <a:cubicBezTo>
                          <a:pt x="196948" y="841717"/>
                          <a:pt x="262597" y="806547"/>
                          <a:pt x="267286" y="759655"/>
                        </a:cubicBezTo>
                        <a:cubicBezTo>
                          <a:pt x="271975" y="712763"/>
                          <a:pt x="234461" y="614289"/>
                          <a:pt x="211015" y="590843"/>
                        </a:cubicBezTo>
                        <a:cubicBezTo>
                          <a:pt x="187569" y="567397"/>
                          <a:pt x="159433" y="623667"/>
                          <a:pt x="126609" y="618978"/>
                        </a:cubicBezTo>
                        <a:cubicBezTo>
                          <a:pt x="93785" y="614289"/>
                          <a:pt x="11723" y="602566"/>
                          <a:pt x="14068" y="562707"/>
                        </a:cubicBezTo>
                        <a:cubicBezTo>
                          <a:pt x="16413" y="522849"/>
                          <a:pt x="114886" y="429064"/>
                          <a:pt x="140677" y="379827"/>
                        </a:cubicBezTo>
                        <a:cubicBezTo>
                          <a:pt x="166468" y="330590"/>
                          <a:pt x="168812" y="311834"/>
                          <a:pt x="168812" y="267286"/>
                        </a:cubicBezTo>
                        <a:cubicBezTo>
                          <a:pt x="168812" y="222738"/>
                          <a:pt x="168812" y="157088"/>
                          <a:pt x="140677" y="112541"/>
                        </a:cubicBezTo>
                        <a:cubicBezTo>
                          <a:pt x="112542" y="67994"/>
                          <a:pt x="56271" y="33997"/>
                          <a:pt x="0" y="0"/>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529797" y="4037428"/>
                    <a:ext cx="1308295" cy="576775"/>
                  </a:xfrm>
                  <a:custGeom>
                    <a:avLst/>
                    <a:gdLst>
                      <a:gd name="connsiteX0" fmla="*/ 1308295 w 1308295"/>
                      <a:gd name="connsiteY0" fmla="*/ 478301 h 576775"/>
                      <a:gd name="connsiteX1" fmla="*/ 1111348 w 1308295"/>
                      <a:gd name="connsiteY1" fmla="*/ 351692 h 576775"/>
                      <a:gd name="connsiteX2" fmla="*/ 984738 w 1308295"/>
                      <a:gd name="connsiteY2" fmla="*/ 225083 h 576775"/>
                      <a:gd name="connsiteX3" fmla="*/ 900332 w 1308295"/>
                      <a:gd name="connsiteY3" fmla="*/ 126609 h 576775"/>
                      <a:gd name="connsiteX4" fmla="*/ 773723 w 1308295"/>
                      <a:gd name="connsiteY4" fmla="*/ 42203 h 576775"/>
                      <a:gd name="connsiteX5" fmla="*/ 647114 w 1308295"/>
                      <a:gd name="connsiteY5" fmla="*/ 0 h 576775"/>
                      <a:gd name="connsiteX6" fmla="*/ 478301 w 1308295"/>
                      <a:gd name="connsiteY6" fmla="*/ 42203 h 576775"/>
                      <a:gd name="connsiteX7" fmla="*/ 365760 w 1308295"/>
                      <a:gd name="connsiteY7" fmla="*/ 196947 h 576775"/>
                      <a:gd name="connsiteX8" fmla="*/ 309489 w 1308295"/>
                      <a:gd name="connsiteY8" fmla="*/ 323557 h 576775"/>
                      <a:gd name="connsiteX9" fmla="*/ 281354 w 1308295"/>
                      <a:gd name="connsiteY9" fmla="*/ 436098 h 576775"/>
                      <a:gd name="connsiteX10" fmla="*/ 182880 w 1308295"/>
                      <a:gd name="connsiteY10" fmla="*/ 520504 h 576775"/>
                      <a:gd name="connsiteX11" fmla="*/ 154745 w 1308295"/>
                      <a:gd name="connsiteY11" fmla="*/ 520504 h 576775"/>
                      <a:gd name="connsiteX12" fmla="*/ 70338 w 1308295"/>
                      <a:gd name="connsiteY12" fmla="*/ 520504 h 576775"/>
                      <a:gd name="connsiteX13" fmla="*/ 0 w 1308295"/>
                      <a:gd name="connsiteY13" fmla="*/ 576775 h 5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295" h="576775">
                        <a:moveTo>
                          <a:pt x="1308295" y="478301"/>
                        </a:moveTo>
                        <a:cubicBezTo>
                          <a:pt x="1236784" y="436098"/>
                          <a:pt x="1165274" y="393895"/>
                          <a:pt x="1111348" y="351692"/>
                        </a:cubicBezTo>
                        <a:cubicBezTo>
                          <a:pt x="1057422" y="309489"/>
                          <a:pt x="1019907" y="262597"/>
                          <a:pt x="984738" y="225083"/>
                        </a:cubicBezTo>
                        <a:cubicBezTo>
                          <a:pt x="949569" y="187569"/>
                          <a:pt x="935501" y="157089"/>
                          <a:pt x="900332" y="126609"/>
                        </a:cubicBezTo>
                        <a:cubicBezTo>
                          <a:pt x="865163" y="96129"/>
                          <a:pt x="815926" y="63304"/>
                          <a:pt x="773723" y="42203"/>
                        </a:cubicBezTo>
                        <a:cubicBezTo>
                          <a:pt x="731520" y="21102"/>
                          <a:pt x="696351" y="0"/>
                          <a:pt x="647114" y="0"/>
                        </a:cubicBezTo>
                        <a:cubicBezTo>
                          <a:pt x="597877" y="0"/>
                          <a:pt x="525193" y="9379"/>
                          <a:pt x="478301" y="42203"/>
                        </a:cubicBezTo>
                        <a:cubicBezTo>
                          <a:pt x="431409" y="75027"/>
                          <a:pt x="393895" y="150055"/>
                          <a:pt x="365760" y="196947"/>
                        </a:cubicBezTo>
                        <a:cubicBezTo>
                          <a:pt x="337625" y="243839"/>
                          <a:pt x="323557" y="283699"/>
                          <a:pt x="309489" y="323557"/>
                        </a:cubicBezTo>
                        <a:cubicBezTo>
                          <a:pt x="295421" y="363416"/>
                          <a:pt x="302456" y="403273"/>
                          <a:pt x="281354" y="436098"/>
                        </a:cubicBezTo>
                        <a:cubicBezTo>
                          <a:pt x="260252" y="468923"/>
                          <a:pt x="203982" y="506436"/>
                          <a:pt x="182880" y="520504"/>
                        </a:cubicBezTo>
                        <a:cubicBezTo>
                          <a:pt x="161779" y="534572"/>
                          <a:pt x="154745" y="520504"/>
                          <a:pt x="154745" y="520504"/>
                        </a:cubicBezTo>
                        <a:cubicBezTo>
                          <a:pt x="135988" y="520504"/>
                          <a:pt x="96129" y="511126"/>
                          <a:pt x="70338" y="520504"/>
                        </a:cubicBezTo>
                        <a:cubicBezTo>
                          <a:pt x="44547" y="529882"/>
                          <a:pt x="22273" y="553328"/>
                          <a:pt x="0" y="576775"/>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6142893" y="4979963"/>
                    <a:ext cx="117230" cy="647114"/>
                  </a:xfrm>
                  <a:custGeom>
                    <a:avLst/>
                    <a:gdLst>
                      <a:gd name="connsiteX0" fmla="*/ 32824 w 117230"/>
                      <a:gd name="connsiteY0" fmla="*/ 0 h 647114"/>
                      <a:gd name="connsiteX1" fmla="*/ 4689 w 117230"/>
                      <a:gd name="connsiteY1" fmla="*/ 182880 h 647114"/>
                      <a:gd name="connsiteX2" fmla="*/ 4689 w 117230"/>
                      <a:gd name="connsiteY2" fmla="*/ 323557 h 647114"/>
                      <a:gd name="connsiteX3" fmla="*/ 4689 w 117230"/>
                      <a:gd name="connsiteY3" fmla="*/ 422031 h 647114"/>
                      <a:gd name="connsiteX4" fmla="*/ 32824 w 117230"/>
                      <a:gd name="connsiteY4" fmla="*/ 492369 h 647114"/>
                      <a:gd name="connsiteX5" fmla="*/ 75027 w 117230"/>
                      <a:gd name="connsiteY5" fmla="*/ 590843 h 647114"/>
                      <a:gd name="connsiteX6" fmla="*/ 117230 w 117230"/>
                      <a:gd name="connsiteY6" fmla="*/ 647114 h 64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30" h="647114">
                        <a:moveTo>
                          <a:pt x="32824" y="0"/>
                        </a:moveTo>
                        <a:cubicBezTo>
                          <a:pt x="21101" y="64477"/>
                          <a:pt x="9378" y="128954"/>
                          <a:pt x="4689" y="182880"/>
                        </a:cubicBezTo>
                        <a:cubicBezTo>
                          <a:pt x="0" y="236806"/>
                          <a:pt x="4689" y="323557"/>
                          <a:pt x="4689" y="323557"/>
                        </a:cubicBezTo>
                        <a:cubicBezTo>
                          <a:pt x="4689" y="363415"/>
                          <a:pt x="0" y="393896"/>
                          <a:pt x="4689" y="422031"/>
                        </a:cubicBezTo>
                        <a:cubicBezTo>
                          <a:pt x="9378" y="450166"/>
                          <a:pt x="21101" y="464234"/>
                          <a:pt x="32824" y="492369"/>
                        </a:cubicBezTo>
                        <a:cubicBezTo>
                          <a:pt x="44547" y="520504"/>
                          <a:pt x="60959" y="565052"/>
                          <a:pt x="75027" y="590843"/>
                        </a:cubicBezTo>
                        <a:cubicBezTo>
                          <a:pt x="89095" y="616634"/>
                          <a:pt x="103162" y="631874"/>
                          <a:pt x="117230" y="647114"/>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275385" y="5036234"/>
                    <a:ext cx="891053" cy="525193"/>
                  </a:xfrm>
                  <a:custGeom>
                    <a:avLst/>
                    <a:gdLst>
                      <a:gd name="connsiteX0" fmla="*/ 844061 w 844061"/>
                      <a:gd name="connsiteY0" fmla="*/ 464234 h 525193"/>
                      <a:gd name="connsiteX1" fmla="*/ 759655 w 844061"/>
                      <a:gd name="connsiteY1" fmla="*/ 337624 h 525193"/>
                      <a:gd name="connsiteX2" fmla="*/ 576775 w 844061"/>
                      <a:gd name="connsiteY2" fmla="*/ 337624 h 525193"/>
                      <a:gd name="connsiteX3" fmla="*/ 436098 w 844061"/>
                      <a:gd name="connsiteY3" fmla="*/ 450166 h 525193"/>
                      <a:gd name="connsiteX4" fmla="*/ 281353 w 844061"/>
                      <a:gd name="connsiteY4" fmla="*/ 520504 h 525193"/>
                      <a:gd name="connsiteX5" fmla="*/ 140677 w 844061"/>
                      <a:gd name="connsiteY5" fmla="*/ 478301 h 525193"/>
                      <a:gd name="connsiteX6" fmla="*/ 84406 w 844061"/>
                      <a:gd name="connsiteY6" fmla="*/ 337624 h 525193"/>
                      <a:gd name="connsiteX7" fmla="*/ 56270 w 844061"/>
                      <a:gd name="connsiteY7" fmla="*/ 253218 h 525193"/>
                      <a:gd name="connsiteX8" fmla="*/ 0 w 844061"/>
                      <a:gd name="connsiteY8" fmla="*/ 140677 h 525193"/>
                      <a:gd name="connsiteX9" fmla="*/ 56270 w 844061"/>
                      <a:gd name="connsiteY9" fmla="*/ 0 h 525193"/>
                      <a:gd name="connsiteX0" fmla="*/ 844061 w 844061"/>
                      <a:gd name="connsiteY0" fmla="*/ 464234 h 525193"/>
                      <a:gd name="connsiteX1" fmla="*/ 823198 w 844061"/>
                      <a:gd name="connsiteY1" fmla="*/ 457915 h 525193"/>
                      <a:gd name="connsiteX2" fmla="*/ 759655 w 844061"/>
                      <a:gd name="connsiteY2" fmla="*/ 337624 h 525193"/>
                      <a:gd name="connsiteX3" fmla="*/ 576775 w 844061"/>
                      <a:gd name="connsiteY3" fmla="*/ 337624 h 525193"/>
                      <a:gd name="connsiteX4" fmla="*/ 436098 w 844061"/>
                      <a:gd name="connsiteY4" fmla="*/ 450166 h 525193"/>
                      <a:gd name="connsiteX5" fmla="*/ 281353 w 844061"/>
                      <a:gd name="connsiteY5" fmla="*/ 520504 h 525193"/>
                      <a:gd name="connsiteX6" fmla="*/ 140677 w 844061"/>
                      <a:gd name="connsiteY6" fmla="*/ 478301 h 525193"/>
                      <a:gd name="connsiteX7" fmla="*/ 84406 w 844061"/>
                      <a:gd name="connsiteY7" fmla="*/ 337624 h 525193"/>
                      <a:gd name="connsiteX8" fmla="*/ 56270 w 844061"/>
                      <a:gd name="connsiteY8" fmla="*/ 253218 h 525193"/>
                      <a:gd name="connsiteX9" fmla="*/ 0 w 844061"/>
                      <a:gd name="connsiteY9" fmla="*/ 140677 h 525193"/>
                      <a:gd name="connsiteX10" fmla="*/ 56270 w 844061"/>
                      <a:gd name="connsiteY10" fmla="*/ 0 h 525193"/>
                      <a:gd name="connsiteX0" fmla="*/ 844061 w 917341"/>
                      <a:gd name="connsiteY0" fmla="*/ 464234 h 525193"/>
                      <a:gd name="connsiteX1" fmla="*/ 823198 w 917341"/>
                      <a:gd name="connsiteY1" fmla="*/ 457915 h 525193"/>
                      <a:gd name="connsiteX2" fmla="*/ 759655 w 917341"/>
                      <a:gd name="connsiteY2" fmla="*/ 337624 h 525193"/>
                      <a:gd name="connsiteX3" fmla="*/ 576775 w 917341"/>
                      <a:gd name="connsiteY3" fmla="*/ 337624 h 525193"/>
                      <a:gd name="connsiteX4" fmla="*/ 436098 w 917341"/>
                      <a:gd name="connsiteY4" fmla="*/ 450166 h 525193"/>
                      <a:gd name="connsiteX5" fmla="*/ 281353 w 917341"/>
                      <a:gd name="connsiteY5" fmla="*/ 520504 h 525193"/>
                      <a:gd name="connsiteX6" fmla="*/ 140677 w 917341"/>
                      <a:gd name="connsiteY6" fmla="*/ 478301 h 525193"/>
                      <a:gd name="connsiteX7" fmla="*/ 84406 w 917341"/>
                      <a:gd name="connsiteY7" fmla="*/ 337624 h 525193"/>
                      <a:gd name="connsiteX8" fmla="*/ 56270 w 917341"/>
                      <a:gd name="connsiteY8" fmla="*/ 253218 h 525193"/>
                      <a:gd name="connsiteX9" fmla="*/ 0 w 917341"/>
                      <a:gd name="connsiteY9" fmla="*/ 140677 h 525193"/>
                      <a:gd name="connsiteX10" fmla="*/ 56270 w 917341"/>
                      <a:gd name="connsiteY10" fmla="*/ 0 h 525193"/>
                      <a:gd name="connsiteX0" fmla="*/ 844061 w 917341"/>
                      <a:gd name="connsiteY0" fmla="*/ 464234 h 525193"/>
                      <a:gd name="connsiteX1" fmla="*/ 823198 w 917341"/>
                      <a:gd name="connsiteY1" fmla="*/ 457915 h 525193"/>
                      <a:gd name="connsiteX2" fmla="*/ 759655 w 917341"/>
                      <a:gd name="connsiteY2" fmla="*/ 337624 h 525193"/>
                      <a:gd name="connsiteX3" fmla="*/ 576775 w 917341"/>
                      <a:gd name="connsiteY3" fmla="*/ 337624 h 525193"/>
                      <a:gd name="connsiteX4" fmla="*/ 436098 w 917341"/>
                      <a:gd name="connsiteY4" fmla="*/ 450166 h 525193"/>
                      <a:gd name="connsiteX5" fmla="*/ 281353 w 917341"/>
                      <a:gd name="connsiteY5" fmla="*/ 520504 h 525193"/>
                      <a:gd name="connsiteX6" fmla="*/ 140677 w 917341"/>
                      <a:gd name="connsiteY6" fmla="*/ 478301 h 525193"/>
                      <a:gd name="connsiteX7" fmla="*/ 84406 w 917341"/>
                      <a:gd name="connsiteY7" fmla="*/ 337624 h 525193"/>
                      <a:gd name="connsiteX8" fmla="*/ 56270 w 917341"/>
                      <a:gd name="connsiteY8" fmla="*/ 253218 h 525193"/>
                      <a:gd name="connsiteX9" fmla="*/ 0 w 917341"/>
                      <a:gd name="connsiteY9" fmla="*/ 140677 h 525193"/>
                      <a:gd name="connsiteX10" fmla="*/ 56270 w 917341"/>
                      <a:gd name="connsiteY10" fmla="*/ 0 h 525193"/>
                      <a:gd name="connsiteX0" fmla="*/ 844061 w 844061"/>
                      <a:gd name="connsiteY0" fmla="*/ 464234 h 525193"/>
                      <a:gd name="connsiteX1" fmla="*/ 759655 w 844061"/>
                      <a:gd name="connsiteY1" fmla="*/ 337624 h 525193"/>
                      <a:gd name="connsiteX2" fmla="*/ 576775 w 844061"/>
                      <a:gd name="connsiteY2" fmla="*/ 337624 h 525193"/>
                      <a:gd name="connsiteX3" fmla="*/ 436098 w 844061"/>
                      <a:gd name="connsiteY3" fmla="*/ 450166 h 525193"/>
                      <a:gd name="connsiteX4" fmla="*/ 281353 w 844061"/>
                      <a:gd name="connsiteY4" fmla="*/ 520504 h 525193"/>
                      <a:gd name="connsiteX5" fmla="*/ 140677 w 844061"/>
                      <a:gd name="connsiteY5" fmla="*/ 478301 h 525193"/>
                      <a:gd name="connsiteX6" fmla="*/ 84406 w 844061"/>
                      <a:gd name="connsiteY6" fmla="*/ 337624 h 525193"/>
                      <a:gd name="connsiteX7" fmla="*/ 56270 w 844061"/>
                      <a:gd name="connsiteY7" fmla="*/ 253218 h 525193"/>
                      <a:gd name="connsiteX8" fmla="*/ 0 w 844061"/>
                      <a:gd name="connsiteY8" fmla="*/ 140677 h 525193"/>
                      <a:gd name="connsiteX9" fmla="*/ 56270 w 844061"/>
                      <a:gd name="connsiteY9" fmla="*/ 0 h 525193"/>
                      <a:gd name="connsiteX0" fmla="*/ 844061 w 844061"/>
                      <a:gd name="connsiteY0" fmla="*/ 464234 h 525193"/>
                      <a:gd name="connsiteX1" fmla="*/ 759655 w 844061"/>
                      <a:gd name="connsiteY1" fmla="*/ 337624 h 525193"/>
                      <a:gd name="connsiteX2" fmla="*/ 576775 w 844061"/>
                      <a:gd name="connsiteY2" fmla="*/ 337624 h 525193"/>
                      <a:gd name="connsiteX3" fmla="*/ 436098 w 844061"/>
                      <a:gd name="connsiteY3" fmla="*/ 450166 h 525193"/>
                      <a:gd name="connsiteX4" fmla="*/ 281353 w 844061"/>
                      <a:gd name="connsiteY4" fmla="*/ 520504 h 525193"/>
                      <a:gd name="connsiteX5" fmla="*/ 140677 w 844061"/>
                      <a:gd name="connsiteY5" fmla="*/ 478301 h 525193"/>
                      <a:gd name="connsiteX6" fmla="*/ 84406 w 844061"/>
                      <a:gd name="connsiteY6" fmla="*/ 337624 h 525193"/>
                      <a:gd name="connsiteX7" fmla="*/ 56270 w 844061"/>
                      <a:gd name="connsiteY7" fmla="*/ 253218 h 525193"/>
                      <a:gd name="connsiteX8" fmla="*/ 0 w 844061"/>
                      <a:gd name="connsiteY8" fmla="*/ 140677 h 525193"/>
                      <a:gd name="connsiteX9" fmla="*/ 56270 w 844061"/>
                      <a:gd name="connsiteY9" fmla="*/ 0 h 525193"/>
                      <a:gd name="connsiteX0" fmla="*/ 844061 w 891053"/>
                      <a:gd name="connsiteY0" fmla="*/ 464234 h 525193"/>
                      <a:gd name="connsiteX1" fmla="*/ 759655 w 891053"/>
                      <a:gd name="connsiteY1" fmla="*/ 337624 h 525193"/>
                      <a:gd name="connsiteX2" fmla="*/ 576775 w 891053"/>
                      <a:gd name="connsiteY2" fmla="*/ 337624 h 525193"/>
                      <a:gd name="connsiteX3" fmla="*/ 436098 w 891053"/>
                      <a:gd name="connsiteY3" fmla="*/ 450166 h 525193"/>
                      <a:gd name="connsiteX4" fmla="*/ 281353 w 891053"/>
                      <a:gd name="connsiteY4" fmla="*/ 520504 h 525193"/>
                      <a:gd name="connsiteX5" fmla="*/ 140677 w 891053"/>
                      <a:gd name="connsiteY5" fmla="*/ 478301 h 525193"/>
                      <a:gd name="connsiteX6" fmla="*/ 84406 w 891053"/>
                      <a:gd name="connsiteY6" fmla="*/ 337624 h 525193"/>
                      <a:gd name="connsiteX7" fmla="*/ 56270 w 891053"/>
                      <a:gd name="connsiteY7" fmla="*/ 253218 h 525193"/>
                      <a:gd name="connsiteX8" fmla="*/ 0 w 891053"/>
                      <a:gd name="connsiteY8" fmla="*/ 140677 h 525193"/>
                      <a:gd name="connsiteX9" fmla="*/ 56270 w 891053"/>
                      <a:gd name="connsiteY9" fmla="*/ 0 h 525193"/>
                      <a:gd name="connsiteX0" fmla="*/ 844061 w 891053"/>
                      <a:gd name="connsiteY0" fmla="*/ 464234 h 525193"/>
                      <a:gd name="connsiteX1" fmla="*/ 759655 w 891053"/>
                      <a:gd name="connsiteY1" fmla="*/ 337624 h 525193"/>
                      <a:gd name="connsiteX2" fmla="*/ 576775 w 891053"/>
                      <a:gd name="connsiteY2" fmla="*/ 337624 h 525193"/>
                      <a:gd name="connsiteX3" fmla="*/ 436098 w 891053"/>
                      <a:gd name="connsiteY3" fmla="*/ 450166 h 525193"/>
                      <a:gd name="connsiteX4" fmla="*/ 281353 w 891053"/>
                      <a:gd name="connsiteY4" fmla="*/ 520504 h 525193"/>
                      <a:gd name="connsiteX5" fmla="*/ 140677 w 891053"/>
                      <a:gd name="connsiteY5" fmla="*/ 478301 h 525193"/>
                      <a:gd name="connsiteX6" fmla="*/ 84406 w 891053"/>
                      <a:gd name="connsiteY6" fmla="*/ 337624 h 525193"/>
                      <a:gd name="connsiteX7" fmla="*/ 56270 w 891053"/>
                      <a:gd name="connsiteY7" fmla="*/ 253218 h 525193"/>
                      <a:gd name="connsiteX8" fmla="*/ 0 w 891053"/>
                      <a:gd name="connsiteY8" fmla="*/ 140677 h 525193"/>
                      <a:gd name="connsiteX9" fmla="*/ 56270 w 891053"/>
                      <a:gd name="connsiteY9" fmla="*/ 0 h 525193"/>
                      <a:gd name="connsiteX0" fmla="*/ 844061 w 891053"/>
                      <a:gd name="connsiteY0" fmla="*/ 464234 h 525193"/>
                      <a:gd name="connsiteX1" fmla="*/ 759655 w 891053"/>
                      <a:gd name="connsiteY1" fmla="*/ 337624 h 525193"/>
                      <a:gd name="connsiteX2" fmla="*/ 576775 w 891053"/>
                      <a:gd name="connsiteY2" fmla="*/ 337624 h 525193"/>
                      <a:gd name="connsiteX3" fmla="*/ 436098 w 891053"/>
                      <a:gd name="connsiteY3" fmla="*/ 450166 h 525193"/>
                      <a:gd name="connsiteX4" fmla="*/ 281353 w 891053"/>
                      <a:gd name="connsiteY4" fmla="*/ 520504 h 525193"/>
                      <a:gd name="connsiteX5" fmla="*/ 140677 w 891053"/>
                      <a:gd name="connsiteY5" fmla="*/ 478301 h 525193"/>
                      <a:gd name="connsiteX6" fmla="*/ 84406 w 891053"/>
                      <a:gd name="connsiteY6" fmla="*/ 337624 h 525193"/>
                      <a:gd name="connsiteX7" fmla="*/ 56270 w 891053"/>
                      <a:gd name="connsiteY7" fmla="*/ 253218 h 525193"/>
                      <a:gd name="connsiteX8" fmla="*/ 0 w 891053"/>
                      <a:gd name="connsiteY8" fmla="*/ 140677 h 525193"/>
                      <a:gd name="connsiteX9" fmla="*/ 56270 w 891053"/>
                      <a:gd name="connsiteY9" fmla="*/ 0 h 52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053" h="525193">
                        <a:moveTo>
                          <a:pt x="844061" y="464234"/>
                        </a:moveTo>
                        <a:cubicBezTo>
                          <a:pt x="891053" y="368115"/>
                          <a:pt x="804203" y="358726"/>
                          <a:pt x="759655" y="337624"/>
                        </a:cubicBezTo>
                        <a:cubicBezTo>
                          <a:pt x="715107" y="316522"/>
                          <a:pt x="630701" y="318867"/>
                          <a:pt x="576775" y="337624"/>
                        </a:cubicBezTo>
                        <a:cubicBezTo>
                          <a:pt x="522849" y="356381"/>
                          <a:pt x="485335" y="419686"/>
                          <a:pt x="436098" y="450166"/>
                        </a:cubicBezTo>
                        <a:cubicBezTo>
                          <a:pt x="386861" y="480646"/>
                          <a:pt x="330590" y="515815"/>
                          <a:pt x="281353" y="520504"/>
                        </a:cubicBezTo>
                        <a:cubicBezTo>
                          <a:pt x="232116" y="525193"/>
                          <a:pt x="173501" y="508781"/>
                          <a:pt x="140677" y="478301"/>
                        </a:cubicBezTo>
                        <a:cubicBezTo>
                          <a:pt x="107853" y="447821"/>
                          <a:pt x="98474" y="375138"/>
                          <a:pt x="84406" y="337624"/>
                        </a:cubicBezTo>
                        <a:cubicBezTo>
                          <a:pt x="70338" y="300110"/>
                          <a:pt x="70338" y="286043"/>
                          <a:pt x="56270" y="253218"/>
                        </a:cubicBezTo>
                        <a:cubicBezTo>
                          <a:pt x="42202" y="220394"/>
                          <a:pt x="0" y="182880"/>
                          <a:pt x="0" y="140677"/>
                        </a:cubicBezTo>
                        <a:cubicBezTo>
                          <a:pt x="0" y="98474"/>
                          <a:pt x="28135" y="49237"/>
                          <a:pt x="56270" y="0"/>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486400" y="5852160"/>
                    <a:ext cx="661182" cy="393895"/>
                  </a:xfrm>
                  <a:custGeom>
                    <a:avLst/>
                    <a:gdLst>
                      <a:gd name="connsiteX0" fmla="*/ 661182 w 661182"/>
                      <a:gd name="connsiteY0" fmla="*/ 267286 h 393895"/>
                      <a:gd name="connsiteX1" fmla="*/ 492369 w 661182"/>
                      <a:gd name="connsiteY1" fmla="*/ 98474 h 393895"/>
                      <a:gd name="connsiteX2" fmla="*/ 393895 w 661182"/>
                      <a:gd name="connsiteY2" fmla="*/ 28135 h 393895"/>
                      <a:gd name="connsiteX3" fmla="*/ 225083 w 661182"/>
                      <a:gd name="connsiteY3" fmla="*/ 14068 h 393895"/>
                      <a:gd name="connsiteX4" fmla="*/ 112542 w 661182"/>
                      <a:gd name="connsiteY4" fmla="*/ 112542 h 393895"/>
                      <a:gd name="connsiteX5" fmla="*/ 14068 w 661182"/>
                      <a:gd name="connsiteY5" fmla="*/ 196948 h 393895"/>
                      <a:gd name="connsiteX6" fmla="*/ 28135 w 661182"/>
                      <a:gd name="connsiteY6" fmla="*/ 239151 h 393895"/>
                      <a:gd name="connsiteX7" fmla="*/ 14068 w 661182"/>
                      <a:gd name="connsiteY7" fmla="*/ 393895 h 3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182" h="393895">
                        <a:moveTo>
                          <a:pt x="661182" y="267286"/>
                        </a:moveTo>
                        <a:cubicBezTo>
                          <a:pt x="599049" y="202809"/>
                          <a:pt x="536917" y="138332"/>
                          <a:pt x="492369" y="98474"/>
                        </a:cubicBezTo>
                        <a:cubicBezTo>
                          <a:pt x="447821" y="58616"/>
                          <a:pt x="438443" y="42203"/>
                          <a:pt x="393895" y="28135"/>
                        </a:cubicBezTo>
                        <a:cubicBezTo>
                          <a:pt x="349347" y="14067"/>
                          <a:pt x="271975" y="0"/>
                          <a:pt x="225083" y="14068"/>
                        </a:cubicBezTo>
                        <a:cubicBezTo>
                          <a:pt x="178191" y="28136"/>
                          <a:pt x="112542" y="112542"/>
                          <a:pt x="112542" y="112542"/>
                        </a:cubicBezTo>
                        <a:cubicBezTo>
                          <a:pt x="77373" y="143022"/>
                          <a:pt x="28136" y="175847"/>
                          <a:pt x="14068" y="196948"/>
                        </a:cubicBezTo>
                        <a:cubicBezTo>
                          <a:pt x="0" y="218049"/>
                          <a:pt x="28135" y="206327"/>
                          <a:pt x="28135" y="239151"/>
                        </a:cubicBezTo>
                        <a:cubicBezTo>
                          <a:pt x="28135" y="271975"/>
                          <a:pt x="16413" y="377483"/>
                          <a:pt x="14068" y="393895"/>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881489" y="6311705"/>
                    <a:ext cx="780757" cy="203981"/>
                  </a:xfrm>
                  <a:custGeom>
                    <a:avLst/>
                    <a:gdLst>
                      <a:gd name="connsiteX0" fmla="*/ 0 w 780757"/>
                      <a:gd name="connsiteY0" fmla="*/ 32824 h 203981"/>
                      <a:gd name="connsiteX1" fmla="*/ 98474 w 780757"/>
                      <a:gd name="connsiteY1" fmla="*/ 4689 h 203981"/>
                      <a:gd name="connsiteX2" fmla="*/ 211016 w 780757"/>
                      <a:gd name="connsiteY2" fmla="*/ 60960 h 203981"/>
                      <a:gd name="connsiteX3" fmla="*/ 225083 w 780757"/>
                      <a:gd name="connsiteY3" fmla="*/ 32824 h 203981"/>
                      <a:gd name="connsiteX4" fmla="*/ 323557 w 780757"/>
                      <a:gd name="connsiteY4" fmla="*/ 60960 h 203981"/>
                      <a:gd name="connsiteX5" fmla="*/ 379828 w 780757"/>
                      <a:gd name="connsiteY5" fmla="*/ 32824 h 203981"/>
                      <a:gd name="connsiteX6" fmla="*/ 436099 w 780757"/>
                      <a:gd name="connsiteY6" fmla="*/ 103163 h 203981"/>
                      <a:gd name="connsiteX7" fmla="*/ 506437 w 780757"/>
                      <a:gd name="connsiteY7" fmla="*/ 75027 h 203981"/>
                      <a:gd name="connsiteX8" fmla="*/ 576776 w 780757"/>
                      <a:gd name="connsiteY8" fmla="*/ 131298 h 203981"/>
                      <a:gd name="connsiteX9" fmla="*/ 647114 w 780757"/>
                      <a:gd name="connsiteY9" fmla="*/ 159433 h 203981"/>
                      <a:gd name="connsiteX10" fmla="*/ 759656 w 780757"/>
                      <a:gd name="connsiteY10" fmla="*/ 201637 h 203981"/>
                      <a:gd name="connsiteX11" fmla="*/ 773723 w 780757"/>
                      <a:gd name="connsiteY11" fmla="*/ 145366 h 20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757" h="203981">
                        <a:moveTo>
                          <a:pt x="0" y="32824"/>
                        </a:moveTo>
                        <a:cubicBezTo>
                          <a:pt x="31652" y="16412"/>
                          <a:pt x="63305" y="0"/>
                          <a:pt x="98474" y="4689"/>
                        </a:cubicBezTo>
                        <a:cubicBezTo>
                          <a:pt x="133643" y="9378"/>
                          <a:pt x="189915" y="56271"/>
                          <a:pt x="211016" y="60960"/>
                        </a:cubicBezTo>
                        <a:cubicBezTo>
                          <a:pt x="232118" y="65649"/>
                          <a:pt x="206326" y="32824"/>
                          <a:pt x="225083" y="32824"/>
                        </a:cubicBezTo>
                        <a:cubicBezTo>
                          <a:pt x="243840" y="32824"/>
                          <a:pt x="297766" y="60960"/>
                          <a:pt x="323557" y="60960"/>
                        </a:cubicBezTo>
                        <a:cubicBezTo>
                          <a:pt x="349348" y="60960"/>
                          <a:pt x="361071" y="25790"/>
                          <a:pt x="379828" y="32824"/>
                        </a:cubicBezTo>
                        <a:cubicBezTo>
                          <a:pt x="398585" y="39858"/>
                          <a:pt x="414998" y="96129"/>
                          <a:pt x="436099" y="103163"/>
                        </a:cubicBezTo>
                        <a:cubicBezTo>
                          <a:pt x="457201" y="110197"/>
                          <a:pt x="482991" y="70338"/>
                          <a:pt x="506437" y="75027"/>
                        </a:cubicBezTo>
                        <a:cubicBezTo>
                          <a:pt x="529883" y="79716"/>
                          <a:pt x="553330" y="117230"/>
                          <a:pt x="576776" y="131298"/>
                        </a:cubicBezTo>
                        <a:cubicBezTo>
                          <a:pt x="600222" y="145366"/>
                          <a:pt x="647114" y="159433"/>
                          <a:pt x="647114" y="159433"/>
                        </a:cubicBezTo>
                        <a:cubicBezTo>
                          <a:pt x="677594" y="171156"/>
                          <a:pt x="738555" y="203981"/>
                          <a:pt x="759656" y="201637"/>
                        </a:cubicBezTo>
                        <a:cubicBezTo>
                          <a:pt x="780757" y="199293"/>
                          <a:pt x="777240" y="172329"/>
                          <a:pt x="773723" y="145366"/>
                        </a:cubicBezTo>
                      </a:path>
                    </a:pathLst>
                  </a:custGeom>
                  <a:ln w="88900">
                    <a:solidFill>
                      <a:srgbClr val="004F8A"/>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1" name="TextBox 20"/>
                  <p:cNvSpPr txBox="1"/>
                  <p:nvPr/>
                </p:nvSpPr>
                <p:spPr>
                  <a:xfrm>
                    <a:off x="457200" y="2514600"/>
                    <a:ext cx="3584448" cy="1200329"/>
                  </a:xfrm>
                  <a:prstGeom prst="rect">
                    <a:avLst/>
                  </a:prstGeom>
                </p:spPr>
                <p:txBody>
                  <a:bodyPr wrap="square" rtlCol="0">
                    <a:spAutoFit/>
                  </a:bodyPr>
                  <a:lstStyle/>
                  <a:p>
                    <a:pPr algn="ctr"/>
                    <a:r>
                      <a:rPr lang="en-US" sz="3600" b="1" dirty="0" smtClean="0">
                        <a:cs typeface="Arial" pitchFamily="34" charset="0"/>
                      </a:rPr>
                      <a:t>  no major rivers</a:t>
                    </a:r>
                  </a:p>
                  <a:p>
                    <a:pPr algn="ctr"/>
                    <a:r>
                      <a:rPr lang="en-US" sz="3600" b="1" dirty="0" smtClean="0">
                        <a:cs typeface="Arial" pitchFamily="34" charset="0"/>
                      </a:rPr>
                      <a:t>flow south to S.A.</a:t>
                    </a:r>
                  </a:p>
                </p:txBody>
              </p:sp>
            </p:grpSp>
            <p:sp>
              <p:nvSpPr>
                <p:cNvPr id="29" name="TextBox 28"/>
                <p:cNvSpPr txBox="1"/>
                <p:nvPr/>
              </p:nvSpPr>
              <p:spPr>
                <a:xfrm>
                  <a:off x="5898030" y="4343400"/>
                  <a:ext cx="1294009" cy="461665"/>
                </a:xfrm>
                <a:prstGeom prst="rect">
                  <a:avLst/>
                </a:prstGeom>
                <a:noFill/>
              </p:spPr>
              <p:txBody>
                <a:bodyPr wrap="none" rtlCol="0">
                  <a:spAutoFit/>
                </a:bodyPr>
                <a:lstStyle/>
                <a:p>
                  <a:r>
                    <a:rPr lang="en-US" sz="2400" b="1" dirty="0" smtClean="0"/>
                    <a:t>Tanzania</a:t>
                  </a:r>
                  <a:endParaRPr lang="en-US" sz="2400" b="1" dirty="0"/>
                </a:p>
              </p:txBody>
            </p:sp>
          </p:grpSp>
          <p:cxnSp>
            <p:nvCxnSpPr>
              <p:cNvPr id="28" name="Straight Connector 27"/>
              <p:cNvCxnSpPr>
                <a:stCxn id="31" idx="6"/>
              </p:cNvCxnSpPr>
              <p:nvPr/>
            </p:nvCxnSpPr>
            <p:spPr>
              <a:xfrm flipH="1">
                <a:off x="5334004" y="5471409"/>
                <a:ext cx="675802" cy="1157991"/>
              </a:xfrm>
              <a:prstGeom prst="line">
                <a:avLst/>
              </a:prstGeom>
              <a:ln w="101600">
                <a:solidFill>
                  <a:srgbClr val="FF0000"/>
                </a:solidFill>
                <a:prstDash val="sysDot"/>
                <a:tailEnd type="triangle"/>
              </a:ln>
              <a:effectLst>
                <a:outerShdw dist="762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5983087" y="4922429"/>
                <a:ext cx="361499" cy="754218"/>
              </a:xfrm>
              <a:custGeom>
                <a:avLst/>
                <a:gdLst>
                  <a:gd name="connsiteX0" fmla="*/ 249836 w 276069"/>
                  <a:gd name="connsiteY0" fmla="*/ 12492 h 492177"/>
                  <a:gd name="connsiteX1" fmla="*/ 219856 w 276069"/>
                  <a:gd name="connsiteY1" fmla="*/ 102433 h 492177"/>
                  <a:gd name="connsiteX2" fmla="*/ 189875 w 276069"/>
                  <a:gd name="connsiteY2" fmla="*/ 252334 h 492177"/>
                  <a:gd name="connsiteX3" fmla="*/ 189875 w 276069"/>
                  <a:gd name="connsiteY3" fmla="*/ 364760 h 492177"/>
                  <a:gd name="connsiteX4" fmla="*/ 182380 w 276069"/>
                  <a:gd name="connsiteY4" fmla="*/ 447206 h 492177"/>
                  <a:gd name="connsiteX5" fmla="*/ 92439 w 276069"/>
                  <a:gd name="connsiteY5" fmla="*/ 484682 h 492177"/>
                  <a:gd name="connsiteX6" fmla="*/ 17489 w 276069"/>
                  <a:gd name="connsiteY6" fmla="*/ 402236 h 492177"/>
                  <a:gd name="connsiteX7" fmla="*/ 2498 w 276069"/>
                  <a:gd name="connsiteY7" fmla="*/ 274819 h 492177"/>
                  <a:gd name="connsiteX8" fmla="*/ 9993 w 276069"/>
                  <a:gd name="connsiteY8" fmla="*/ 162393 h 492177"/>
                  <a:gd name="connsiteX9" fmla="*/ 62459 w 276069"/>
                  <a:gd name="connsiteY9" fmla="*/ 27482 h 492177"/>
                  <a:gd name="connsiteX10" fmla="*/ 249836 w 276069"/>
                  <a:gd name="connsiteY10" fmla="*/ 12492 h 492177"/>
                  <a:gd name="connsiteX0" fmla="*/ 249836 w 276069"/>
                  <a:gd name="connsiteY0" fmla="*/ 163643 h 643328"/>
                  <a:gd name="connsiteX1" fmla="*/ 219856 w 276069"/>
                  <a:gd name="connsiteY1" fmla="*/ 253584 h 643328"/>
                  <a:gd name="connsiteX2" fmla="*/ 189875 w 276069"/>
                  <a:gd name="connsiteY2" fmla="*/ 403485 h 643328"/>
                  <a:gd name="connsiteX3" fmla="*/ 189875 w 276069"/>
                  <a:gd name="connsiteY3" fmla="*/ 515911 h 643328"/>
                  <a:gd name="connsiteX4" fmla="*/ 182380 w 276069"/>
                  <a:gd name="connsiteY4" fmla="*/ 598357 h 643328"/>
                  <a:gd name="connsiteX5" fmla="*/ 92439 w 276069"/>
                  <a:gd name="connsiteY5" fmla="*/ 635833 h 643328"/>
                  <a:gd name="connsiteX6" fmla="*/ 17489 w 276069"/>
                  <a:gd name="connsiteY6" fmla="*/ 553387 h 643328"/>
                  <a:gd name="connsiteX7" fmla="*/ 2498 w 276069"/>
                  <a:gd name="connsiteY7" fmla="*/ 425970 h 643328"/>
                  <a:gd name="connsiteX8" fmla="*/ 9993 w 276069"/>
                  <a:gd name="connsiteY8" fmla="*/ 313544 h 643328"/>
                  <a:gd name="connsiteX9" fmla="*/ 62459 w 276069"/>
                  <a:gd name="connsiteY9" fmla="*/ 26233 h 643328"/>
                  <a:gd name="connsiteX10" fmla="*/ 249836 w 276069"/>
                  <a:gd name="connsiteY10" fmla="*/ 163643 h 643328"/>
                  <a:gd name="connsiteX0" fmla="*/ 249836 w 276069"/>
                  <a:gd name="connsiteY0" fmla="*/ 149693 h 629378"/>
                  <a:gd name="connsiteX1" fmla="*/ 219856 w 276069"/>
                  <a:gd name="connsiteY1" fmla="*/ 239634 h 629378"/>
                  <a:gd name="connsiteX2" fmla="*/ 189875 w 276069"/>
                  <a:gd name="connsiteY2" fmla="*/ 389535 h 629378"/>
                  <a:gd name="connsiteX3" fmla="*/ 189875 w 276069"/>
                  <a:gd name="connsiteY3" fmla="*/ 501961 h 629378"/>
                  <a:gd name="connsiteX4" fmla="*/ 182380 w 276069"/>
                  <a:gd name="connsiteY4" fmla="*/ 584407 h 629378"/>
                  <a:gd name="connsiteX5" fmla="*/ 92439 w 276069"/>
                  <a:gd name="connsiteY5" fmla="*/ 621883 h 629378"/>
                  <a:gd name="connsiteX6" fmla="*/ 17489 w 276069"/>
                  <a:gd name="connsiteY6" fmla="*/ 539437 h 629378"/>
                  <a:gd name="connsiteX7" fmla="*/ 2498 w 276069"/>
                  <a:gd name="connsiteY7" fmla="*/ 412020 h 629378"/>
                  <a:gd name="connsiteX8" fmla="*/ 9993 w 276069"/>
                  <a:gd name="connsiteY8" fmla="*/ 223394 h 629378"/>
                  <a:gd name="connsiteX9" fmla="*/ 62459 w 276069"/>
                  <a:gd name="connsiteY9" fmla="*/ 12283 h 629378"/>
                  <a:gd name="connsiteX10" fmla="*/ 249836 w 276069"/>
                  <a:gd name="connsiteY10" fmla="*/ 149693 h 629378"/>
                  <a:gd name="connsiteX0" fmla="*/ 249836 w 276069"/>
                  <a:gd name="connsiteY0" fmla="*/ 149693 h 629378"/>
                  <a:gd name="connsiteX1" fmla="*/ 219856 w 276069"/>
                  <a:gd name="connsiteY1" fmla="*/ 239634 h 629378"/>
                  <a:gd name="connsiteX2" fmla="*/ 189875 w 276069"/>
                  <a:gd name="connsiteY2" fmla="*/ 389535 h 629378"/>
                  <a:gd name="connsiteX3" fmla="*/ 189875 w 276069"/>
                  <a:gd name="connsiteY3" fmla="*/ 501961 h 629378"/>
                  <a:gd name="connsiteX4" fmla="*/ 182380 w 276069"/>
                  <a:gd name="connsiteY4" fmla="*/ 584407 h 629378"/>
                  <a:gd name="connsiteX5" fmla="*/ 92439 w 276069"/>
                  <a:gd name="connsiteY5" fmla="*/ 621883 h 629378"/>
                  <a:gd name="connsiteX6" fmla="*/ 17489 w 276069"/>
                  <a:gd name="connsiteY6" fmla="*/ 539437 h 629378"/>
                  <a:gd name="connsiteX7" fmla="*/ 2498 w 276069"/>
                  <a:gd name="connsiteY7" fmla="*/ 412020 h 629378"/>
                  <a:gd name="connsiteX8" fmla="*/ 9993 w 276069"/>
                  <a:gd name="connsiteY8" fmla="*/ 223394 h 629378"/>
                  <a:gd name="connsiteX9" fmla="*/ 62459 w 276069"/>
                  <a:gd name="connsiteY9" fmla="*/ 12283 h 629378"/>
                  <a:gd name="connsiteX10" fmla="*/ 249836 w 276069"/>
                  <a:gd name="connsiteY10" fmla="*/ 149693 h 629378"/>
                  <a:gd name="connsiteX0" fmla="*/ 249836 w 276069"/>
                  <a:gd name="connsiteY0" fmla="*/ 149693 h 705578"/>
                  <a:gd name="connsiteX1" fmla="*/ 219856 w 276069"/>
                  <a:gd name="connsiteY1" fmla="*/ 239634 h 705578"/>
                  <a:gd name="connsiteX2" fmla="*/ 189875 w 276069"/>
                  <a:gd name="connsiteY2" fmla="*/ 389535 h 705578"/>
                  <a:gd name="connsiteX3" fmla="*/ 189875 w 276069"/>
                  <a:gd name="connsiteY3" fmla="*/ 501961 h 705578"/>
                  <a:gd name="connsiteX4" fmla="*/ 182380 w 276069"/>
                  <a:gd name="connsiteY4" fmla="*/ 584407 h 705578"/>
                  <a:gd name="connsiteX5" fmla="*/ 92439 w 276069"/>
                  <a:gd name="connsiteY5" fmla="*/ 698083 h 705578"/>
                  <a:gd name="connsiteX6" fmla="*/ 17489 w 276069"/>
                  <a:gd name="connsiteY6" fmla="*/ 539437 h 705578"/>
                  <a:gd name="connsiteX7" fmla="*/ 2498 w 276069"/>
                  <a:gd name="connsiteY7" fmla="*/ 412020 h 705578"/>
                  <a:gd name="connsiteX8" fmla="*/ 9993 w 276069"/>
                  <a:gd name="connsiteY8" fmla="*/ 223394 h 705578"/>
                  <a:gd name="connsiteX9" fmla="*/ 62459 w 276069"/>
                  <a:gd name="connsiteY9" fmla="*/ 12283 h 705578"/>
                  <a:gd name="connsiteX10" fmla="*/ 249836 w 276069"/>
                  <a:gd name="connsiteY10" fmla="*/ 149693 h 705578"/>
                  <a:gd name="connsiteX0" fmla="*/ 249836 w 276069"/>
                  <a:gd name="connsiteY0" fmla="*/ 149693 h 718278"/>
                  <a:gd name="connsiteX1" fmla="*/ 219856 w 276069"/>
                  <a:gd name="connsiteY1" fmla="*/ 239634 h 718278"/>
                  <a:gd name="connsiteX2" fmla="*/ 189875 w 276069"/>
                  <a:gd name="connsiteY2" fmla="*/ 389535 h 718278"/>
                  <a:gd name="connsiteX3" fmla="*/ 189875 w 276069"/>
                  <a:gd name="connsiteY3" fmla="*/ 501961 h 718278"/>
                  <a:gd name="connsiteX4" fmla="*/ 182380 w 276069"/>
                  <a:gd name="connsiteY4" fmla="*/ 660607 h 718278"/>
                  <a:gd name="connsiteX5" fmla="*/ 92439 w 276069"/>
                  <a:gd name="connsiteY5" fmla="*/ 698083 h 718278"/>
                  <a:gd name="connsiteX6" fmla="*/ 17489 w 276069"/>
                  <a:gd name="connsiteY6" fmla="*/ 539437 h 718278"/>
                  <a:gd name="connsiteX7" fmla="*/ 2498 w 276069"/>
                  <a:gd name="connsiteY7" fmla="*/ 412020 h 718278"/>
                  <a:gd name="connsiteX8" fmla="*/ 9993 w 276069"/>
                  <a:gd name="connsiteY8" fmla="*/ 223394 h 718278"/>
                  <a:gd name="connsiteX9" fmla="*/ 62459 w 276069"/>
                  <a:gd name="connsiteY9" fmla="*/ 12283 h 718278"/>
                  <a:gd name="connsiteX10" fmla="*/ 249836 w 276069"/>
                  <a:gd name="connsiteY10" fmla="*/ 149693 h 718278"/>
                  <a:gd name="connsiteX0" fmla="*/ 281015 w 307248"/>
                  <a:gd name="connsiteY0" fmla="*/ 171936 h 740521"/>
                  <a:gd name="connsiteX1" fmla="*/ 251035 w 307248"/>
                  <a:gd name="connsiteY1" fmla="*/ 261877 h 740521"/>
                  <a:gd name="connsiteX2" fmla="*/ 221054 w 307248"/>
                  <a:gd name="connsiteY2" fmla="*/ 411778 h 740521"/>
                  <a:gd name="connsiteX3" fmla="*/ 221054 w 307248"/>
                  <a:gd name="connsiteY3" fmla="*/ 524204 h 740521"/>
                  <a:gd name="connsiteX4" fmla="*/ 213559 w 307248"/>
                  <a:gd name="connsiteY4" fmla="*/ 682850 h 740521"/>
                  <a:gd name="connsiteX5" fmla="*/ 123618 w 307248"/>
                  <a:gd name="connsiteY5" fmla="*/ 720326 h 740521"/>
                  <a:gd name="connsiteX6" fmla="*/ 48668 w 307248"/>
                  <a:gd name="connsiteY6" fmla="*/ 561680 h 740521"/>
                  <a:gd name="connsiteX7" fmla="*/ 33677 w 307248"/>
                  <a:gd name="connsiteY7" fmla="*/ 434263 h 740521"/>
                  <a:gd name="connsiteX8" fmla="*/ 41172 w 307248"/>
                  <a:gd name="connsiteY8" fmla="*/ 245637 h 740521"/>
                  <a:gd name="connsiteX9" fmla="*/ 93638 w 307248"/>
                  <a:gd name="connsiteY9" fmla="*/ 34526 h 740521"/>
                  <a:gd name="connsiteX10" fmla="*/ 31229 w 307248"/>
                  <a:gd name="connsiteY10" fmla="*/ 38480 h 740521"/>
                  <a:gd name="connsiteX11" fmla="*/ 281015 w 307248"/>
                  <a:gd name="connsiteY11" fmla="*/ 171936 h 740521"/>
                  <a:gd name="connsiteX0" fmla="*/ 281015 w 307248"/>
                  <a:gd name="connsiteY0" fmla="*/ 159236 h 727821"/>
                  <a:gd name="connsiteX1" fmla="*/ 251035 w 307248"/>
                  <a:gd name="connsiteY1" fmla="*/ 249177 h 727821"/>
                  <a:gd name="connsiteX2" fmla="*/ 221054 w 307248"/>
                  <a:gd name="connsiteY2" fmla="*/ 399078 h 727821"/>
                  <a:gd name="connsiteX3" fmla="*/ 221054 w 307248"/>
                  <a:gd name="connsiteY3" fmla="*/ 511504 h 727821"/>
                  <a:gd name="connsiteX4" fmla="*/ 213559 w 307248"/>
                  <a:gd name="connsiteY4" fmla="*/ 670150 h 727821"/>
                  <a:gd name="connsiteX5" fmla="*/ 123618 w 307248"/>
                  <a:gd name="connsiteY5" fmla="*/ 707626 h 727821"/>
                  <a:gd name="connsiteX6" fmla="*/ 48668 w 307248"/>
                  <a:gd name="connsiteY6" fmla="*/ 548980 h 727821"/>
                  <a:gd name="connsiteX7" fmla="*/ 33677 w 307248"/>
                  <a:gd name="connsiteY7" fmla="*/ 421563 h 727821"/>
                  <a:gd name="connsiteX8" fmla="*/ 41172 w 307248"/>
                  <a:gd name="connsiteY8" fmla="*/ 156737 h 727821"/>
                  <a:gd name="connsiteX9" fmla="*/ 93638 w 307248"/>
                  <a:gd name="connsiteY9" fmla="*/ 21826 h 727821"/>
                  <a:gd name="connsiteX10" fmla="*/ 31229 w 307248"/>
                  <a:gd name="connsiteY10" fmla="*/ 25780 h 727821"/>
                  <a:gd name="connsiteX11" fmla="*/ 281015 w 307248"/>
                  <a:gd name="connsiteY11" fmla="*/ 159236 h 727821"/>
                  <a:gd name="connsiteX0" fmla="*/ 318962 w 345195"/>
                  <a:gd name="connsiteY0" fmla="*/ 159236 h 727821"/>
                  <a:gd name="connsiteX1" fmla="*/ 288982 w 345195"/>
                  <a:gd name="connsiteY1" fmla="*/ 249177 h 727821"/>
                  <a:gd name="connsiteX2" fmla="*/ 259001 w 345195"/>
                  <a:gd name="connsiteY2" fmla="*/ 399078 h 727821"/>
                  <a:gd name="connsiteX3" fmla="*/ 259001 w 345195"/>
                  <a:gd name="connsiteY3" fmla="*/ 511504 h 727821"/>
                  <a:gd name="connsiteX4" fmla="*/ 251506 w 345195"/>
                  <a:gd name="connsiteY4" fmla="*/ 670150 h 727821"/>
                  <a:gd name="connsiteX5" fmla="*/ 161565 w 345195"/>
                  <a:gd name="connsiteY5" fmla="*/ 707626 h 727821"/>
                  <a:gd name="connsiteX6" fmla="*/ 86615 w 345195"/>
                  <a:gd name="connsiteY6" fmla="*/ 548980 h 727821"/>
                  <a:gd name="connsiteX7" fmla="*/ 71624 w 345195"/>
                  <a:gd name="connsiteY7" fmla="*/ 421563 h 727821"/>
                  <a:gd name="connsiteX8" fmla="*/ 1249 w 345195"/>
                  <a:gd name="connsiteY8" fmla="*/ 417667 h 727821"/>
                  <a:gd name="connsiteX9" fmla="*/ 79119 w 345195"/>
                  <a:gd name="connsiteY9" fmla="*/ 156737 h 727821"/>
                  <a:gd name="connsiteX10" fmla="*/ 131585 w 345195"/>
                  <a:gd name="connsiteY10" fmla="*/ 21826 h 727821"/>
                  <a:gd name="connsiteX11" fmla="*/ 69176 w 345195"/>
                  <a:gd name="connsiteY11" fmla="*/ 25780 h 727821"/>
                  <a:gd name="connsiteX12" fmla="*/ 318962 w 345195"/>
                  <a:gd name="connsiteY12" fmla="*/ 159236 h 727821"/>
                  <a:gd name="connsiteX0" fmla="*/ 318962 w 345195"/>
                  <a:gd name="connsiteY0" fmla="*/ 159236 h 727821"/>
                  <a:gd name="connsiteX1" fmla="*/ 288982 w 345195"/>
                  <a:gd name="connsiteY1" fmla="*/ 249177 h 727821"/>
                  <a:gd name="connsiteX2" fmla="*/ 259001 w 345195"/>
                  <a:gd name="connsiteY2" fmla="*/ 399078 h 727821"/>
                  <a:gd name="connsiteX3" fmla="*/ 259001 w 345195"/>
                  <a:gd name="connsiteY3" fmla="*/ 511504 h 727821"/>
                  <a:gd name="connsiteX4" fmla="*/ 251506 w 345195"/>
                  <a:gd name="connsiteY4" fmla="*/ 670150 h 727821"/>
                  <a:gd name="connsiteX5" fmla="*/ 161565 w 345195"/>
                  <a:gd name="connsiteY5" fmla="*/ 707626 h 727821"/>
                  <a:gd name="connsiteX6" fmla="*/ 86615 w 345195"/>
                  <a:gd name="connsiteY6" fmla="*/ 548980 h 727821"/>
                  <a:gd name="connsiteX7" fmla="*/ 71624 w 345195"/>
                  <a:gd name="connsiteY7" fmla="*/ 421563 h 727821"/>
                  <a:gd name="connsiteX8" fmla="*/ 1249 w 345195"/>
                  <a:gd name="connsiteY8" fmla="*/ 417667 h 727821"/>
                  <a:gd name="connsiteX9" fmla="*/ 79119 w 345195"/>
                  <a:gd name="connsiteY9" fmla="*/ 156737 h 727821"/>
                  <a:gd name="connsiteX10" fmla="*/ 131585 w 345195"/>
                  <a:gd name="connsiteY10" fmla="*/ 21826 h 727821"/>
                  <a:gd name="connsiteX11" fmla="*/ 69176 w 345195"/>
                  <a:gd name="connsiteY11" fmla="*/ 25780 h 727821"/>
                  <a:gd name="connsiteX12" fmla="*/ 318962 w 345195"/>
                  <a:gd name="connsiteY12" fmla="*/ 159236 h 727821"/>
                  <a:gd name="connsiteX0" fmla="*/ 318962 w 345195"/>
                  <a:gd name="connsiteY0" fmla="*/ 159236 h 727821"/>
                  <a:gd name="connsiteX1" fmla="*/ 288982 w 345195"/>
                  <a:gd name="connsiteY1" fmla="*/ 249177 h 727821"/>
                  <a:gd name="connsiteX2" fmla="*/ 259001 w 345195"/>
                  <a:gd name="connsiteY2" fmla="*/ 399078 h 727821"/>
                  <a:gd name="connsiteX3" fmla="*/ 259001 w 345195"/>
                  <a:gd name="connsiteY3" fmla="*/ 511504 h 727821"/>
                  <a:gd name="connsiteX4" fmla="*/ 251506 w 345195"/>
                  <a:gd name="connsiteY4" fmla="*/ 670150 h 727821"/>
                  <a:gd name="connsiteX5" fmla="*/ 161565 w 345195"/>
                  <a:gd name="connsiteY5" fmla="*/ 707626 h 727821"/>
                  <a:gd name="connsiteX6" fmla="*/ 86615 w 345195"/>
                  <a:gd name="connsiteY6" fmla="*/ 548980 h 727821"/>
                  <a:gd name="connsiteX7" fmla="*/ 1249 w 345195"/>
                  <a:gd name="connsiteY7" fmla="*/ 417667 h 727821"/>
                  <a:gd name="connsiteX8" fmla="*/ 79119 w 345195"/>
                  <a:gd name="connsiteY8" fmla="*/ 156737 h 727821"/>
                  <a:gd name="connsiteX9" fmla="*/ 131585 w 345195"/>
                  <a:gd name="connsiteY9" fmla="*/ 21826 h 727821"/>
                  <a:gd name="connsiteX10" fmla="*/ 69176 w 345195"/>
                  <a:gd name="connsiteY10" fmla="*/ 25780 h 727821"/>
                  <a:gd name="connsiteX11" fmla="*/ 318962 w 345195"/>
                  <a:gd name="connsiteY11" fmla="*/ 159236 h 727821"/>
                  <a:gd name="connsiteX0" fmla="*/ 335266 w 361499"/>
                  <a:gd name="connsiteY0" fmla="*/ 159236 h 727821"/>
                  <a:gd name="connsiteX1" fmla="*/ 305286 w 361499"/>
                  <a:gd name="connsiteY1" fmla="*/ 249177 h 727821"/>
                  <a:gd name="connsiteX2" fmla="*/ 275305 w 361499"/>
                  <a:gd name="connsiteY2" fmla="*/ 399078 h 727821"/>
                  <a:gd name="connsiteX3" fmla="*/ 275305 w 361499"/>
                  <a:gd name="connsiteY3" fmla="*/ 511504 h 727821"/>
                  <a:gd name="connsiteX4" fmla="*/ 267810 w 361499"/>
                  <a:gd name="connsiteY4" fmla="*/ 670150 h 727821"/>
                  <a:gd name="connsiteX5" fmla="*/ 177869 w 361499"/>
                  <a:gd name="connsiteY5" fmla="*/ 707626 h 727821"/>
                  <a:gd name="connsiteX6" fmla="*/ 26719 w 361499"/>
                  <a:gd name="connsiteY6" fmla="*/ 548980 h 727821"/>
                  <a:gd name="connsiteX7" fmla="*/ 17553 w 361499"/>
                  <a:gd name="connsiteY7" fmla="*/ 417667 h 727821"/>
                  <a:gd name="connsiteX8" fmla="*/ 95423 w 361499"/>
                  <a:gd name="connsiteY8" fmla="*/ 156737 h 727821"/>
                  <a:gd name="connsiteX9" fmla="*/ 147889 w 361499"/>
                  <a:gd name="connsiteY9" fmla="*/ 21826 h 727821"/>
                  <a:gd name="connsiteX10" fmla="*/ 85480 w 361499"/>
                  <a:gd name="connsiteY10" fmla="*/ 25780 h 727821"/>
                  <a:gd name="connsiteX11" fmla="*/ 335266 w 361499"/>
                  <a:gd name="connsiteY11" fmla="*/ 159236 h 727821"/>
                  <a:gd name="connsiteX0" fmla="*/ 335266 w 361499"/>
                  <a:gd name="connsiteY0" fmla="*/ 159236 h 779037"/>
                  <a:gd name="connsiteX1" fmla="*/ 305286 w 361499"/>
                  <a:gd name="connsiteY1" fmla="*/ 249177 h 779037"/>
                  <a:gd name="connsiteX2" fmla="*/ 275305 w 361499"/>
                  <a:gd name="connsiteY2" fmla="*/ 399078 h 779037"/>
                  <a:gd name="connsiteX3" fmla="*/ 275305 w 361499"/>
                  <a:gd name="connsiteY3" fmla="*/ 511504 h 779037"/>
                  <a:gd name="connsiteX4" fmla="*/ 267810 w 361499"/>
                  <a:gd name="connsiteY4" fmla="*/ 746350 h 779037"/>
                  <a:gd name="connsiteX5" fmla="*/ 177869 w 361499"/>
                  <a:gd name="connsiteY5" fmla="*/ 707626 h 779037"/>
                  <a:gd name="connsiteX6" fmla="*/ 26719 w 361499"/>
                  <a:gd name="connsiteY6" fmla="*/ 548980 h 779037"/>
                  <a:gd name="connsiteX7" fmla="*/ 17553 w 361499"/>
                  <a:gd name="connsiteY7" fmla="*/ 417667 h 779037"/>
                  <a:gd name="connsiteX8" fmla="*/ 95423 w 361499"/>
                  <a:gd name="connsiteY8" fmla="*/ 156737 h 779037"/>
                  <a:gd name="connsiteX9" fmla="*/ 147889 w 361499"/>
                  <a:gd name="connsiteY9" fmla="*/ 21826 h 779037"/>
                  <a:gd name="connsiteX10" fmla="*/ 85480 w 361499"/>
                  <a:gd name="connsiteY10" fmla="*/ 25780 h 779037"/>
                  <a:gd name="connsiteX11" fmla="*/ 335266 w 361499"/>
                  <a:gd name="connsiteY11" fmla="*/ 159236 h 779037"/>
                  <a:gd name="connsiteX0" fmla="*/ 335266 w 361499"/>
                  <a:gd name="connsiteY0" fmla="*/ 159236 h 779037"/>
                  <a:gd name="connsiteX1" fmla="*/ 305286 w 361499"/>
                  <a:gd name="connsiteY1" fmla="*/ 249177 h 779037"/>
                  <a:gd name="connsiteX2" fmla="*/ 275305 w 361499"/>
                  <a:gd name="connsiteY2" fmla="*/ 399078 h 779037"/>
                  <a:gd name="connsiteX3" fmla="*/ 275305 w 361499"/>
                  <a:gd name="connsiteY3" fmla="*/ 511504 h 779037"/>
                  <a:gd name="connsiteX4" fmla="*/ 267810 w 361499"/>
                  <a:gd name="connsiteY4" fmla="*/ 746350 h 779037"/>
                  <a:gd name="connsiteX5" fmla="*/ 177869 w 361499"/>
                  <a:gd name="connsiteY5" fmla="*/ 707626 h 779037"/>
                  <a:gd name="connsiteX6" fmla="*/ 26719 w 361499"/>
                  <a:gd name="connsiteY6" fmla="*/ 548980 h 779037"/>
                  <a:gd name="connsiteX7" fmla="*/ 17553 w 361499"/>
                  <a:gd name="connsiteY7" fmla="*/ 417667 h 779037"/>
                  <a:gd name="connsiteX8" fmla="*/ 95423 w 361499"/>
                  <a:gd name="connsiteY8" fmla="*/ 156737 h 779037"/>
                  <a:gd name="connsiteX9" fmla="*/ 147889 w 361499"/>
                  <a:gd name="connsiteY9" fmla="*/ 21826 h 779037"/>
                  <a:gd name="connsiteX10" fmla="*/ 85480 w 361499"/>
                  <a:gd name="connsiteY10" fmla="*/ 25780 h 779037"/>
                  <a:gd name="connsiteX11" fmla="*/ 335266 w 361499"/>
                  <a:gd name="connsiteY11" fmla="*/ 159236 h 779037"/>
                  <a:gd name="connsiteX0" fmla="*/ 335266 w 361499"/>
                  <a:gd name="connsiteY0" fmla="*/ 159236 h 779037"/>
                  <a:gd name="connsiteX1" fmla="*/ 305286 w 361499"/>
                  <a:gd name="connsiteY1" fmla="*/ 249177 h 779037"/>
                  <a:gd name="connsiteX2" fmla="*/ 275305 w 361499"/>
                  <a:gd name="connsiteY2" fmla="*/ 399078 h 779037"/>
                  <a:gd name="connsiteX3" fmla="*/ 275305 w 361499"/>
                  <a:gd name="connsiteY3" fmla="*/ 511504 h 779037"/>
                  <a:gd name="connsiteX4" fmla="*/ 267810 w 361499"/>
                  <a:gd name="connsiteY4" fmla="*/ 746350 h 779037"/>
                  <a:gd name="connsiteX5" fmla="*/ 177869 w 361499"/>
                  <a:gd name="connsiteY5" fmla="*/ 707626 h 779037"/>
                  <a:gd name="connsiteX6" fmla="*/ 26719 w 361499"/>
                  <a:gd name="connsiteY6" fmla="*/ 548980 h 779037"/>
                  <a:gd name="connsiteX7" fmla="*/ 17553 w 361499"/>
                  <a:gd name="connsiteY7" fmla="*/ 417667 h 779037"/>
                  <a:gd name="connsiteX8" fmla="*/ 95423 w 361499"/>
                  <a:gd name="connsiteY8" fmla="*/ 156737 h 779037"/>
                  <a:gd name="connsiteX9" fmla="*/ 147889 w 361499"/>
                  <a:gd name="connsiteY9" fmla="*/ 21826 h 779037"/>
                  <a:gd name="connsiteX10" fmla="*/ 85480 w 361499"/>
                  <a:gd name="connsiteY10" fmla="*/ 25780 h 779037"/>
                  <a:gd name="connsiteX11" fmla="*/ 335266 w 361499"/>
                  <a:gd name="connsiteY11" fmla="*/ 159236 h 779037"/>
                  <a:gd name="connsiteX0" fmla="*/ 335266 w 361499"/>
                  <a:gd name="connsiteY0" fmla="*/ 159236 h 754218"/>
                  <a:gd name="connsiteX1" fmla="*/ 305286 w 361499"/>
                  <a:gd name="connsiteY1" fmla="*/ 249177 h 754218"/>
                  <a:gd name="connsiteX2" fmla="*/ 275305 w 361499"/>
                  <a:gd name="connsiteY2" fmla="*/ 399078 h 754218"/>
                  <a:gd name="connsiteX3" fmla="*/ 275305 w 361499"/>
                  <a:gd name="connsiteY3" fmla="*/ 511504 h 754218"/>
                  <a:gd name="connsiteX4" fmla="*/ 267810 w 361499"/>
                  <a:gd name="connsiteY4" fmla="*/ 746350 h 754218"/>
                  <a:gd name="connsiteX5" fmla="*/ 177869 w 361499"/>
                  <a:gd name="connsiteY5" fmla="*/ 707626 h 754218"/>
                  <a:gd name="connsiteX6" fmla="*/ 26719 w 361499"/>
                  <a:gd name="connsiteY6" fmla="*/ 548980 h 754218"/>
                  <a:gd name="connsiteX7" fmla="*/ 17553 w 361499"/>
                  <a:gd name="connsiteY7" fmla="*/ 417667 h 754218"/>
                  <a:gd name="connsiteX8" fmla="*/ 95423 w 361499"/>
                  <a:gd name="connsiteY8" fmla="*/ 156737 h 754218"/>
                  <a:gd name="connsiteX9" fmla="*/ 147889 w 361499"/>
                  <a:gd name="connsiteY9" fmla="*/ 21826 h 754218"/>
                  <a:gd name="connsiteX10" fmla="*/ 85480 w 361499"/>
                  <a:gd name="connsiteY10" fmla="*/ 25780 h 754218"/>
                  <a:gd name="connsiteX11" fmla="*/ 335266 w 361499"/>
                  <a:gd name="connsiteY11" fmla="*/ 159236 h 75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499" h="754218">
                    <a:moveTo>
                      <a:pt x="335266" y="159236"/>
                    </a:moveTo>
                    <a:cubicBezTo>
                      <a:pt x="361499" y="197128"/>
                      <a:pt x="315279" y="209203"/>
                      <a:pt x="305286" y="249177"/>
                    </a:cubicBezTo>
                    <a:cubicBezTo>
                      <a:pt x="295293" y="289151"/>
                      <a:pt x="280302" y="355357"/>
                      <a:pt x="275305" y="399078"/>
                    </a:cubicBezTo>
                    <a:cubicBezTo>
                      <a:pt x="270308" y="442799"/>
                      <a:pt x="276554" y="453625"/>
                      <a:pt x="275305" y="511504"/>
                    </a:cubicBezTo>
                    <a:cubicBezTo>
                      <a:pt x="274056" y="569383"/>
                      <a:pt x="347622" y="623965"/>
                      <a:pt x="267810" y="746350"/>
                    </a:cubicBezTo>
                    <a:cubicBezTo>
                      <a:pt x="158389" y="754218"/>
                      <a:pt x="218051" y="740521"/>
                      <a:pt x="177869" y="707626"/>
                    </a:cubicBezTo>
                    <a:cubicBezTo>
                      <a:pt x="137687" y="674731"/>
                      <a:pt x="53438" y="597306"/>
                      <a:pt x="26719" y="548980"/>
                    </a:cubicBezTo>
                    <a:cubicBezTo>
                      <a:pt x="0" y="500654"/>
                      <a:pt x="6102" y="483041"/>
                      <a:pt x="17553" y="417667"/>
                    </a:cubicBezTo>
                    <a:cubicBezTo>
                      <a:pt x="29004" y="352293"/>
                      <a:pt x="73700" y="222710"/>
                      <a:pt x="95423" y="156737"/>
                    </a:cubicBezTo>
                    <a:cubicBezTo>
                      <a:pt x="117146" y="90764"/>
                      <a:pt x="149546" y="43652"/>
                      <a:pt x="147889" y="21826"/>
                    </a:cubicBezTo>
                    <a:cubicBezTo>
                      <a:pt x="146232" y="0"/>
                      <a:pt x="54251" y="2878"/>
                      <a:pt x="85480" y="25780"/>
                    </a:cubicBezTo>
                    <a:cubicBezTo>
                      <a:pt x="116709" y="48682"/>
                      <a:pt x="311332" y="122003"/>
                      <a:pt x="335266" y="159236"/>
                    </a:cubicBezTo>
                    <a:close/>
                  </a:path>
                </a:pathLst>
              </a:cu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p:cNvSpPr txBox="1"/>
          <p:nvPr/>
        </p:nvSpPr>
        <p:spPr>
          <a:xfrm>
            <a:off x="0" y="710625"/>
            <a:ext cx="9144000" cy="646331"/>
          </a:xfrm>
          <a:prstGeom prst="rect">
            <a:avLst/>
          </a:prstGeom>
          <a:solidFill>
            <a:schemeClr val="accent1">
              <a:lumMod val="20000"/>
              <a:lumOff val="80000"/>
              <a:alpha val="7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cs typeface="Arial" pitchFamily="34" charset="0"/>
              </a:rPr>
              <a:t>How did pre-humans get to South Africa?</a:t>
            </a:r>
          </a:p>
        </p:txBody>
      </p:sp>
      <p:sp>
        <p:nvSpPr>
          <p:cNvPr id="4" name="TextBox 3"/>
          <p:cNvSpPr txBox="1"/>
          <p:nvPr/>
        </p:nvSpPr>
        <p:spPr>
          <a:xfrm>
            <a:off x="0" y="1334869"/>
            <a:ext cx="3886200" cy="646331"/>
          </a:xfrm>
          <a:prstGeom prst="rect">
            <a:avLst/>
          </a:prstGeom>
          <a:solidFill>
            <a:schemeClr val="accent1">
              <a:lumMod val="20000"/>
              <a:lumOff val="80000"/>
              <a:alpha val="70000"/>
            </a:schemeClr>
          </a:solidFill>
        </p:spPr>
        <p:txBody>
          <a:bodyPr wrap="square" rtlCol="0">
            <a:spAutoFit/>
          </a:bodyPr>
          <a:lstStyle/>
          <a:p>
            <a:r>
              <a:rPr lang="en-US" sz="3600" b="1" dirty="0" smtClean="0">
                <a:cs typeface="Arial" pitchFamily="34" charset="0"/>
              </a:rPr>
              <a:t>  - follow rivers?</a:t>
            </a:r>
          </a:p>
        </p:txBody>
      </p:sp>
      <p:sp useBgFill="1">
        <p:nvSpPr>
          <p:cNvPr id="5" name="TextBox 4"/>
          <p:cNvSpPr txBox="1"/>
          <p:nvPr/>
        </p:nvSpPr>
        <p:spPr>
          <a:xfrm>
            <a:off x="0" y="0"/>
            <a:ext cx="9144000" cy="830997"/>
          </a:xfrm>
          <a:prstGeom prst="rect">
            <a:avLst/>
          </a:prstGeom>
        </p:spPr>
        <p:txBody>
          <a:bodyPr wrap="square" rtlCol="0">
            <a:spAutoFit/>
          </a:bodyPr>
          <a:lstStyle/>
          <a:p>
            <a:pPr algn="ctr"/>
            <a:r>
              <a:rPr lang="en-US" sz="4800" b="1" dirty="0" smtClean="0">
                <a:effectLst>
                  <a:outerShdw dist="38100" dir="5400000" algn="ctr" rotWithShape="0">
                    <a:srgbClr val="FF0000"/>
                  </a:outerShdw>
                </a:effectLst>
                <a:latin typeface="Tempus Sans ITC" pitchFamily="82" charset="0"/>
              </a:rPr>
              <a:t>South Africa!</a:t>
            </a:r>
            <a:endParaRPr lang="en-US" sz="4800" b="1" dirty="0">
              <a:effectLst>
                <a:outerShdw dist="38100" dir="5400000" algn="ctr" rotWithShape="0">
                  <a:srgbClr val="FF0000"/>
                </a:outerShdw>
              </a:effectLst>
              <a:latin typeface="Tempus Sans ITC" pitchFamily="82" charset="0"/>
            </a:endParaRPr>
          </a:p>
        </p:txBody>
      </p:sp>
      <p:cxnSp>
        <p:nvCxnSpPr>
          <p:cNvPr id="23" name="Straight Connector 22"/>
          <p:cNvCxnSpPr/>
          <p:nvPr/>
        </p:nvCxnSpPr>
        <p:spPr>
          <a:xfrm>
            <a:off x="533400" y="1676400"/>
            <a:ext cx="28194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2633472"/>
            <a:ext cx="4114800" cy="646331"/>
          </a:xfrm>
          <a:prstGeom prst="rect">
            <a:avLst/>
          </a:prstGeom>
          <a:solidFill>
            <a:schemeClr val="accent1">
              <a:lumMod val="20000"/>
              <a:lumOff val="80000"/>
              <a:alpha val="70000"/>
            </a:schemeClr>
          </a:solidFill>
        </p:spPr>
        <p:txBody>
          <a:bodyPr wrap="square" rtlCol="0">
            <a:spAutoFit/>
          </a:bodyPr>
          <a:lstStyle/>
          <a:p>
            <a:r>
              <a:rPr lang="en-US" sz="3600" b="1" dirty="0" smtClean="0">
                <a:cs typeface="Arial" pitchFamily="34" charset="0"/>
              </a:rPr>
              <a:t>  - across hilltops? </a:t>
            </a:r>
          </a:p>
        </p:txBody>
      </p:sp>
      <p:sp>
        <p:nvSpPr>
          <p:cNvPr id="27" name="Rectangle 26"/>
          <p:cNvSpPr/>
          <p:nvPr/>
        </p:nvSpPr>
        <p:spPr>
          <a:xfrm>
            <a:off x="4343400" y="4343400"/>
            <a:ext cx="1143000" cy="1219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0" y="1984248"/>
            <a:ext cx="4114800" cy="646331"/>
          </a:xfrm>
          <a:prstGeom prst="rect">
            <a:avLst/>
          </a:prstGeom>
          <a:solidFill>
            <a:schemeClr val="accent1">
              <a:lumMod val="20000"/>
              <a:lumOff val="80000"/>
              <a:alpha val="70000"/>
            </a:schemeClr>
          </a:solidFill>
        </p:spPr>
        <p:txBody>
          <a:bodyPr wrap="square" rtlCol="0">
            <a:spAutoFit/>
          </a:bodyPr>
          <a:lstStyle/>
          <a:p>
            <a:r>
              <a:rPr lang="en-US" sz="3600" b="1" dirty="0" smtClean="0">
                <a:cs typeface="Arial" pitchFamily="34" charset="0"/>
              </a:rPr>
              <a:t>  - along the coast?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Effect transition="out" filter="fade">
                                      <p:cBhvr>
                                        <p:cTn id="8" dur="1000"/>
                                        <p:tgtEl>
                                          <p:spTgt spid="39"/>
                                        </p:tgtEl>
                                      </p:cBhvr>
                                    </p:animEffect>
                                    <p:set>
                                      <p:cBhvr>
                                        <p:cTn id="9" dur="1" fill="hold">
                                          <p:stCondLst>
                                            <p:cond delay="999"/>
                                          </p:stCondLst>
                                        </p:cTn>
                                        <p:tgtEl>
                                          <p:spTgt spid="39"/>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3"/>
                                        </p:tgtEl>
                                      </p:cBhvr>
                                    </p:animEffect>
                                    <p:set>
                                      <p:cBhvr>
                                        <p:cTn id="23" dur="1" fill="hold">
                                          <p:stCondLst>
                                            <p:cond delay="9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4"/>
                                        </p:tgtEl>
                                      </p:cBhvr>
                                    </p:animEffect>
                                    <p:set>
                                      <p:cBhvr>
                                        <p:cTn id="26" dur="1" fill="hold">
                                          <p:stCondLst>
                                            <p:cond delay="999"/>
                                          </p:stCondLst>
                                        </p:cTn>
                                        <p:tgtEl>
                                          <p:spTgt spid="4"/>
                                        </p:tgtEl>
                                        <p:attrNameLst>
                                          <p:attrName>style.visibility</p:attrName>
                                        </p:attrNameLst>
                                      </p:cBhvr>
                                      <p:to>
                                        <p:strVal val="hidden"/>
                                      </p:to>
                                    </p:set>
                                  </p:childTnLst>
                                </p:cTn>
                              </p:par>
                            </p:childTnLst>
                          </p:cTn>
                        </p:par>
                        <p:par>
                          <p:cTn id="27" fill="hold">
                            <p:stCondLst>
                              <p:cond delay="1000"/>
                            </p:stCondLst>
                            <p:childTnLst>
                              <p:par>
                                <p:cTn id="28" presetID="4" presetClass="emph" presetSubtype="2" fill="hold" grpId="1" nodeType="afterEffect">
                                  <p:stCondLst>
                                    <p:cond delay="0"/>
                                  </p:stCondLst>
                                  <p:childTnLst>
                                    <p:anim to="1.1" calcmode="lin" valueType="num">
                                      <p:cBhvr override="childStyle">
                                        <p:cTn id="29" dur="1000" fill="hold"/>
                                        <p:tgtEl>
                                          <p:spTgt spid="25"/>
                                        </p:tgtEl>
                                        <p:attrNameLst>
                                          <p:attrName>style.fontSize</p:attrName>
                                        </p:attrNameLst>
                                      </p:cBhvr>
                                    </p:anim>
                                  </p:childTnLst>
                                </p:cTn>
                              </p:par>
                              <p:par>
                                <p:cTn id="30" presetID="4" presetClass="emph" presetSubtype="2" fill="hold" grpId="1" nodeType="withEffect">
                                  <p:stCondLst>
                                    <p:cond delay="0"/>
                                  </p:stCondLst>
                                  <p:childTnLst>
                                    <p:anim to="1.1" calcmode="lin" valueType="num">
                                      <p:cBhvr override="childStyle">
                                        <p:cTn id="31" dur="1000" fill="hold"/>
                                        <p:tgtEl>
                                          <p:spTgt spid="26"/>
                                        </p:tgtEl>
                                        <p:attrNameLst>
                                          <p:attrName>style.fontSize</p:attrName>
                                        </p:attrNameLst>
                                      </p:cBhvr>
                                    </p:anim>
                                  </p:childTnLst>
                                </p:cTn>
                              </p:par>
                              <p:par>
                                <p:cTn id="32" presetID="64" presetClass="path" presetSubtype="0" accel="50000" decel="50000" fill="hold" grpId="2" nodeType="withEffect">
                                  <p:stCondLst>
                                    <p:cond delay="0"/>
                                  </p:stCondLst>
                                  <p:childTnLst>
                                    <p:animMotion origin="layout" path="M 2.77556E-17 -3.75723E-6 L 0.03333 -0.10289 " pathEditMode="relative" rAng="0" ptsTypes="AA">
                                      <p:cBhvr>
                                        <p:cTn id="33" dur="1000" fill="hold"/>
                                        <p:tgtEl>
                                          <p:spTgt spid="25"/>
                                        </p:tgtEl>
                                        <p:attrNameLst>
                                          <p:attrName>ppt_x</p:attrName>
                                          <p:attrName>ppt_y</p:attrName>
                                        </p:attrNameLst>
                                      </p:cBhvr>
                                      <p:rCtr x="17" y="-52"/>
                                    </p:animMotion>
                                  </p:childTnLst>
                                </p:cTn>
                              </p:par>
                              <p:par>
                                <p:cTn id="34" presetID="64" presetClass="path" presetSubtype="0" accel="50000" decel="50000" fill="hold" grpId="2" nodeType="withEffect">
                                  <p:stCondLst>
                                    <p:cond delay="0"/>
                                  </p:stCondLst>
                                  <p:childTnLst>
                                    <p:animMotion origin="layout" path="M 2.77556E-17 -2.31214E-7 L 0.45 -0.19746 " pathEditMode="relative" rAng="0" ptsTypes="AA">
                                      <p:cBhvr>
                                        <p:cTn id="35" dur="1000" fill="hold"/>
                                        <p:tgtEl>
                                          <p:spTgt spid="26"/>
                                        </p:tgtEl>
                                        <p:attrNameLst>
                                          <p:attrName>ppt_x</p:attrName>
                                          <p:attrName>ppt_y</p:attrName>
                                        </p:attrNameLst>
                                      </p:cBhvr>
                                      <p:rCtr x="225" y="-99"/>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6" grpId="1" animBg="1"/>
      <p:bldP spid="26" grpId="2" animBg="1"/>
      <p:bldP spid="27" grpId="0" animBg="1"/>
      <p:bldP spid="25" grpId="0" animBg="1"/>
      <p:bldP spid="25" grpId="1" animBg="1"/>
      <p:bldP spid="25"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0"/>
            <a:ext cx="9144000" cy="6858000"/>
            <a:chOff x="0" y="0"/>
            <a:chExt cx="9144000" cy="6858000"/>
          </a:xfrm>
        </p:grpSpPr>
        <p:pic>
          <p:nvPicPr>
            <p:cNvPr id="4" name="Picture 3" descr="world.bmp"/>
            <p:cNvPicPr>
              <a:picLocks/>
            </p:cNvPicPr>
            <p:nvPr/>
          </p:nvPicPr>
          <p:blipFill>
            <a:blip r:embed="rId2" cstate="print"/>
            <a:stretch>
              <a:fillRect/>
            </a:stretch>
          </p:blipFill>
          <p:spPr>
            <a:xfrm>
              <a:off x="1" y="1219200"/>
              <a:ext cx="9143999" cy="5638800"/>
            </a:xfrm>
            <a:prstGeom prst="rect">
              <a:avLst/>
            </a:prstGeom>
          </p:spPr>
        </p:pic>
        <p:sp>
          <p:nvSpPr>
            <p:cNvPr id="5" name="TextBox 4"/>
            <p:cNvSpPr txBox="1"/>
            <p:nvPr/>
          </p:nvSpPr>
          <p:spPr>
            <a:xfrm>
              <a:off x="0" y="710625"/>
              <a:ext cx="9144000" cy="646331"/>
            </a:xfrm>
            <a:prstGeom prst="rect">
              <a:avLst/>
            </a:prstGeom>
            <a:solidFill>
              <a:schemeClr val="accent1">
                <a:lumMod val="20000"/>
                <a:lumOff val="80000"/>
                <a:alpha val="7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cs typeface="Arial" pitchFamily="34" charset="0"/>
                </a:rPr>
                <a:t>How did pre-humans get to South Africa?</a:t>
              </a:r>
            </a:p>
          </p:txBody>
        </p:sp>
        <p:sp useBgFill="1">
          <p:nvSpPr>
            <p:cNvPr id="6" name="TextBox 5"/>
            <p:cNvSpPr txBox="1"/>
            <p:nvPr/>
          </p:nvSpPr>
          <p:spPr>
            <a:xfrm>
              <a:off x="0" y="0"/>
              <a:ext cx="9144000" cy="830997"/>
            </a:xfrm>
            <a:prstGeom prst="rect">
              <a:avLst/>
            </a:prstGeom>
          </p:spPr>
          <p:txBody>
            <a:bodyPr wrap="square" rtlCol="0">
              <a:spAutoFit/>
            </a:bodyPr>
            <a:lstStyle/>
            <a:p>
              <a:pPr algn="ctr"/>
              <a:r>
                <a:rPr lang="en-US" sz="4800" b="1" dirty="0" smtClean="0">
                  <a:effectLst>
                    <a:outerShdw dist="38100" dir="5400000" algn="ctr" rotWithShape="0">
                      <a:srgbClr val="FF0000"/>
                    </a:outerShdw>
                  </a:effectLst>
                  <a:latin typeface="Tempus Sans ITC" pitchFamily="82" charset="0"/>
                </a:rPr>
                <a:t>South Africa!</a:t>
              </a:r>
              <a:endParaRPr lang="en-US" sz="4800" b="1" dirty="0">
                <a:effectLst>
                  <a:outerShdw dist="38100" dir="5400000" algn="ctr" rotWithShape="0">
                    <a:srgbClr val="FF0000"/>
                  </a:outerShdw>
                </a:effectLst>
                <a:latin typeface="Tempus Sans ITC" pitchFamily="82" charset="0"/>
              </a:endParaRPr>
            </a:p>
          </p:txBody>
        </p:sp>
        <p:sp>
          <p:nvSpPr>
            <p:cNvPr id="8" name="Rectangle 7"/>
            <p:cNvSpPr/>
            <p:nvPr/>
          </p:nvSpPr>
          <p:spPr>
            <a:xfrm>
              <a:off x="4343400" y="4343400"/>
              <a:ext cx="1143000" cy="1219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descr="http://11003980sam.files.wordpress.com/2011/02/sapanlrg.jpg"/>
          <p:cNvPicPr>
            <a:picLocks noChangeAspect="1" noChangeArrowheads="1"/>
          </p:cNvPicPr>
          <p:nvPr/>
        </p:nvPicPr>
        <p:blipFill>
          <a:blip r:embed="rId3" cstate="print"/>
          <a:srcRect l="8889" t="12938" r="4049"/>
          <a:stretch>
            <a:fillRect/>
          </a:stretch>
        </p:blipFill>
        <p:spPr bwMode="auto">
          <a:xfrm>
            <a:off x="0" y="0"/>
            <a:ext cx="9144000" cy="6858001"/>
          </a:xfrm>
          <a:prstGeom prst="rect">
            <a:avLst/>
          </a:prstGeom>
          <a:noFill/>
        </p:spPr>
      </p:pic>
      <p:sp>
        <p:nvSpPr>
          <p:cNvPr id="3" name="TextBox 2"/>
          <p:cNvSpPr txBox="1"/>
          <p:nvPr/>
        </p:nvSpPr>
        <p:spPr>
          <a:xfrm>
            <a:off x="6325991" y="381000"/>
            <a:ext cx="1294009" cy="461665"/>
          </a:xfrm>
          <a:prstGeom prst="rect">
            <a:avLst/>
          </a:prstGeom>
          <a:noFill/>
        </p:spPr>
        <p:txBody>
          <a:bodyPr wrap="none" rtlCol="0">
            <a:spAutoFit/>
          </a:bodyPr>
          <a:lstStyle/>
          <a:p>
            <a:r>
              <a:rPr lang="en-US" sz="2400" b="1" dirty="0" smtClean="0">
                <a:effectLst>
                  <a:outerShdw dist="50800" dir="5400000" algn="ctr" rotWithShape="0">
                    <a:srgbClr val="FF0000"/>
                  </a:outerShdw>
                </a:effectLst>
              </a:rPr>
              <a:t>Tanzania</a:t>
            </a:r>
            <a:endParaRPr lang="en-US" sz="2400" b="1" dirty="0">
              <a:effectLst>
                <a:outerShdw dist="50800" dir="5400000" algn="ctr" rotWithShape="0">
                  <a:srgbClr val="FF0000"/>
                </a:outerShdw>
              </a:effectLst>
            </a:endParaRPr>
          </a:p>
        </p:txBody>
      </p:sp>
      <p:sp>
        <p:nvSpPr>
          <p:cNvPr id="11" name="TextBox 10"/>
          <p:cNvSpPr txBox="1"/>
          <p:nvPr/>
        </p:nvSpPr>
        <p:spPr>
          <a:xfrm>
            <a:off x="2743200" y="4343400"/>
            <a:ext cx="1749005" cy="461665"/>
          </a:xfrm>
          <a:prstGeom prst="rect">
            <a:avLst/>
          </a:prstGeom>
          <a:noFill/>
        </p:spPr>
        <p:txBody>
          <a:bodyPr wrap="none" rtlCol="0">
            <a:spAutoFit/>
          </a:bodyPr>
          <a:lstStyle/>
          <a:p>
            <a:r>
              <a:rPr lang="en-US" sz="2400" b="1" dirty="0" smtClean="0">
                <a:effectLst>
                  <a:outerShdw dist="50800" dir="5400000" algn="ctr" rotWithShape="0">
                    <a:srgbClr val="FF0000"/>
                  </a:outerShdw>
                </a:effectLst>
              </a:rPr>
              <a:t>South Africa</a:t>
            </a:r>
            <a:endParaRPr lang="en-US" sz="2400" b="1" dirty="0">
              <a:effectLst>
                <a:outerShdw dist="50800" dir="5400000" algn="ctr" rotWithShape="0">
                  <a:srgbClr val="FF0000"/>
                </a:outerShdw>
              </a:effectLst>
            </a:endParaRPr>
          </a:p>
        </p:txBody>
      </p:sp>
      <p:grpSp>
        <p:nvGrpSpPr>
          <p:cNvPr id="25" name="Group 24"/>
          <p:cNvGrpSpPr/>
          <p:nvPr/>
        </p:nvGrpSpPr>
        <p:grpSpPr>
          <a:xfrm>
            <a:off x="4114800" y="838200"/>
            <a:ext cx="2819400" cy="3429000"/>
            <a:chOff x="5024120" y="990600"/>
            <a:chExt cx="1986280" cy="2783541"/>
          </a:xfrm>
        </p:grpSpPr>
        <p:cxnSp>
          <p:nvCxnSpPr>
            <p:cNvPr id="13" name="Straight Connector 12"/>
            <p:cNvCxnSpPr/>
            <p:nvPr/>
          </p:nvCxnSpPr>
          <p:spPr>
            <a:xfrm rot="5400000">
              <a:off x="4625489" y="1389231"/>
              <a:ext cx="2783541" cy="1986280"/>
            </a:xfrm>
            <a:prstGeom prst="line">
              <a:avLst/>
            </a:prstGeom>
            <a:ln w="304800">
              <a:solidFill>
                <a:srgbClr val="FF0000"/>
              </a:solidFill>
              <a:headEnd type="triangle" w="sm" len="sm"/>
              <a:tailEnd type="triangle" w="sm" len="sm"/>
            </a:ln>
            <a:effectLst>
              <a:outerShdw dist="50800" dir="5400000" algn="ctr" rotWithShape="0">
                <a:schemeClr val="tx1"/>
              </a:outerShdw>
            </a:effectLst>
            <a:scene3d>
              <a:camera prst="orthographicFront">
                <a:rot lat="0" lon="0" rev="0"/>
              </a:camera>
              <a:lightRig rig="balanced" dir="t"/>
            </a:scene3d>
            <a:sp3d prstMaterial="matte">
              <a:bevelT w="0" h="0"/>
              <a:bevelB w="0" h="0"/>
            </a:sp3d>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8540000">
              <a:off x="5133864" y="2092250"/>
              <a:ext cx="1870603" cy="423560"/>
            </a:xfrm>
            <a:prstGeom prst="rect">
              <a:avLst/>
            </a:prstGeom>
            <a:noFill/>
          </p:spPr>
          <p:txBody>
            <a:bodyPr wrap="none" rtlCol="0">
              <a:spAutoFit/>
            </a:bodyPr>
            <a:lstStyle/>
            <a:p>
              <a:r>
                <a:rPr lang="en-US" sz="2800" b="1" dirty="0" smtClean="0">
                  <a:effectLst>
                    <a:outerShdw dist="38100" dir="4200000" sx="97000" sy="97000" algn="ctr" rotWithShape="0">
                      <a:schemeClr val="bg1"/>
                    </a:outerShdw>
                  </a:effectLst>
                </a:rPr>
                <a:t>2000 miles</a:t>
              </a:r>
              <a:endParaRPr lang="en-US" sz="2800" b="1" dirty="0">
                <a:effectLst>
                  <a:outerShdw dist="38100" dir="4200000" sx="97000" sy="97000" algn="ctr" rotWithShape="0">
                    <a:schemeClr val="bg1"/>
                  </a:outerShdw>
                </a:effectLst>
              </a:endParaRPr>
            </a:p>
          </p:txBody>
        </p:sp>
      </p:grpSp>
      <p:sp>
        <p:nvSpPr>
          <p:cNvPr id="9" name="TextBox 8"/>
          <p:cNvSpPr txBox="1">
            <a:spLocks noChangeAspect="1"/>
          </p:cNvSpPr>
          <p:nvPr/>
        </p:nvSpPr>
        <p:spPr>
          <a:xfrm>
            <a:off x="256032" y="1271016"/>
            <a:ext cx="4046494" cy="692497"/>
          </a:xfrm>
          <a:prstGeom prst="rect">
            <a:avLst/>
          </a:prstGeom>
          <a:solidFill>
            <a:schemeClr val="accent1">
              <a:lumMod val="20000"/>
              <a:lumOff val="80000"/>
              <a:alpha val="70000"/>
            </a:schemeClr>
          </a:solidFill>
        </p:spPr>
        <p:txBody>
          <a:bodyPr wrap="square" rtlCol="0">
            <a:spAutoFit/>
          </a:bodyPr>
          <a:lstStyle/>
          <a:p>
            <a:r>
              <a:rPr lang="en-US" sz="3900" b="1" dirty="0" smtClean="0">
                <a:cs typeface="Arial" pitchFamily="34" charset="0"/>
              </a:rPr>
              <a:t>  - along the coast?</a:t>
            </a:r>
          </a:p>
        </p:txBody>
      </p:sp>
      <p:grpSp>
        <p:nvGrpSpPr>
          <p:cNvPr id="32" name="Group 31"/>
          <p:cNvGrpSpPr/>
          <p:nvPr/>
        </p:nvGrpSpPr>
        <p:grpSpPr>
          <a:xfrm>
            <a:off x="5584873" y="717452"/>
            <a:ext cx="2720368" cy="4881491"/>
            <a:chOff x="5584873" y="717452"/>
            <a:chExt cx="2720368" cy="4881491"/>
          </a:xfrm>
        </p:grpSpPr>
        <p:sp>
          <p:nvSpPr>
            <p:cNvPr id="29" name="Freeform 28"/>
            <p:cNvSpPr/>
            <p:nvPr/>
          </p:nvSpPr>
          <p:spPr>
            <a:xfrm>
              <a:off x="5584873" y="2658795"/>
              <a:ext cx="1983544" cy="2940148"/>
            </a:xfrm>
            <a:custGeom>
              <a:avLst/>
              <a:gdLst>
                <a:gd name="connsiteX0" fmla="*/ 1814732 w 2670516"/>
                <a:gd name="connsiteY0" fmla="*/ 0 h 4839287"/>
                <a:gd name="connsiteX1" fmla="*/ 2025748 w 2670516"/>
                <a:gd name="connsiteY1" fmla="*/ 126610 h 4839287"/>
                <a:gd name="connsiteX2" fmla="*/ 2138289 w 2670516"/>
                <a:gd name="connsiteY2" fmla="*/ 196948 h 4839287"/>
                <a:gd name="connsiteX3" fmla="*/ 2222695 w 2670516"/>
                <a:gd name="connsiteY3" fmla="*/ 337625 h 4839287"/>
                <a:gd name="connsiteX4" fmla="*/ 2236763 w 2670516"/>
                <a:gd name="connsiteY4" fmla="*/ 478302 h 4839287"/>
                <a:gd name="connsiteX5" fmla="*/ 2194560 w 2670516"/>
                <a:gd name="connsiteY5" fmla="*/ 590843 h 4839287"/>
                <a:gd name="connsiteX6" fmla="*/ 2194560 w 2670516"/>
                <a:gd name="connsiteY6" fmla="*/ 773723 h 4839287"/>
                <a:gd name="connsiteX7" fmla="*/ 2321169 w 2670516"/>
                <a:gd name="connsiteY7" fmla="*/ 872197 h 4839287"/>
                <a:gd name="connsiteX8" fmla="*/ 2391508 w 2670516"/>
                <a:gd name="connsiteY8" fmla="*/ 1055077 h 4839287"/>
                <a:gd name="connsiteX9" fmla="*/ 2630658 w 2670516"/>
                <a:gd name="connsiteY9" fmla="*/ 1266093 h 4839287"/>
                <a:gd name="connsiteX10" fmla="*/ 2630658 w 2670516"/>
                <a:gd name="connsiteY10" fmla="*/ 1505243 h 4839287"/>
                <a:gd name="connsiteX11" fmla="*/ 2504049 w 2670516"/>
                <a:gd name="connsiteY11" fmla="*/ 1688123 h 4839287"/>
                <a:gd name="connsiteX12" fmla="*/ 1983544 w 2670516"/>
                <a:gd name="connsiteY12" fmla="*/ 1899139 h 4839287"/>
                <a:gd name="connsiteX13" fmla="*/ 1758461 w 2670516"/>
                <a:gd name="connsiteY13" fmla="*/ 2053883 h 4839287"/>
                <a:gd name="connsiteX14" fmla="*/ 1744394 w 2670516"/>
                <a:gd name="connsiteY14" fmla="*/ 2264899 h 4839287"/>
                <a:gd name="connsiteX15" fmla="*/ 1814732 w 2670516"/>
                <a:gd name="connsiteY15" fmla="*/ 2419643 h 4839287"/>
                <a:gd name="connsiteX16" fmla="*/ 1814732 w 2670516"/>
                <a:gd name="connsiteY16" fmla="*/ 2658794 h 4839287"/>
                <a:gd name="connsiteX17" fmla="*/ 1730326 w 2670516"/>
                <a:gd name="connsiteY17" fmla="*/ 2940148 h 4839287"/>
                <a:gd name="connsiteX18" fmla="*/ 1477108 w 2670516"/>
                <a:gd name="connsiteY18" fmla="*/ 3277773 h 4839287"/>
                <a:gd name="connsiteX19" fmla="*/ 1223889 w 2670516"/>
                <a:gd name="connsiteY19" fmla="*/ 3615397 h 4839287"/>
                <a:gd name="connsiteX20" fmla="*/ 1026941 w 2670516"/>
                <a:gd name="connsiteY20" fmla="*/ 3967090 h 4839287"/>
                <a:gd name="connsiteX21" fmla="*/ 703384 w 2670516"/>
                <a:gd name="connsiteY21" fmla="*/ 4318782 h 4839287"/>
                <a:gd name="connsiteX22" fmla="*/ 281354 w 2670516"/>
                <a:gd name="connsiteY22" fmla="*/ 4642339 h 4839287"/>
                <a:gd name="connsiteX23" fmla="*/ 0 w 2670516"/>
                <a:gd name="connsiteY23" fmla="*/ 4839287 h 4839287"/>
                <a:gd name="connsiteX0" fmla="*/ 2025748 w 2670516"/>
                <a:gd name="connsiteY0" fmla="*/ 0 h 4712677"/>
                <a:gd name="connsiteX1" fmla="*/ 2138289 w 2670516"/>
                <a:gd name="connsiteY1" fmla="*/ 70338 h 4712677"/>
                <a:gd name="connsiteX2" fmla="*/ 2222695 w 2670516"/>
                <a:gd name="connsiteY2" fmla="*/ 211015 h 4712677"/>
                <a:gd name="connsiteX3" fmla="*/ 2236763 w 2670516"/>
                <a:gd name="connsiteY3" fmla="*/ 351692 h 4712677"/>
                <a:gd name="connsiteX4" fmla="*/ 2194560 w 2670516"/>
                <a:gd name="connsiteY4" fmla="*/ 464233 h 4712677"/>
                <a:gd name="connsiteX5" fmla="*/ 2194560 w 2670516"/>
                <a:gd name="connsiteY5" fmla="*/ 647113 h 4712677"/>
                <a:gd name="connsiteX6" fmla="*/ 2321169 w 2670516"/>
                <a:gd name="connsiteY6" fmla="*/ 745587 h 4712677"/>
                <a:gd name="connsiteX7" fmla="*/ 2391508 w 2670516"/>
                <a:gd name="connsiteY7" fmla="*/ 928467 h 4712677"/>
                <a:gd name="connsiteX8" fmla="*/ 2630658 w 2670516"/>
                <a:gd name="connsiteY8" fmla="*/ 1139483 h 4712677"/>
                <a:gd name="connsiteX9" fmla="*/ 2630658 w 2670516"/>
                <a:gd name="connsiteY9" fmla="*/ 1378633 h 4712677"/>
                <a:gd name="connsiteX10" fmla="*/ 2504049 w 2670516"/>
                <a:gd name="connsiteY10" fmla="*/ 1561513 h 4712677"/>
                <a:gd name="connsiteX11" fmla="*/ 1983544 w 2670516"/>
                <a:gd name="connsiteY11" fmla="*/ 1772529 h 4712677"/>
                <a:gd name="connsiteX12" fmla="*/ 1758461 w 2670516"/>
                <a:gd name="connsiteY12" fmla="*/ 1927273 h 4712677"/>
                <a:gd name="connsiteX13" fmla="*/ 1744394 w 2670516"/>
                <a:gd name="connsiteY13" fmla="*/ 2138289 h 4712677"/>
                <a:gd name="connsiteX14" fmla="*/ 1814732 w 2670516"/>
                <a:gd name="connsiteY14" fmla="*/ 2293033 h 4712677"/>
                <a:gd name="connsiteX15" fmla="*/ 1814732 w 2670516"/>
                <a:gd name="connsiteY15" fmla="*/ 2532184 h 4712677"/>
                <a:gd name="connsiteX16" fmla="*/ 1730326 w 2670516"/>
                <a:gd name="connsiteY16" fmla="*/ 2813538 h 4712677"/>
                <a:gd name="connsiteX17" fmla="*/ 1477108 w 2670516"/>
                <a:gd name="connsiteY17" fmla="*/ 3151163 h 4712677"/>
                <a:gd name="connsiteX18" fmla="*/ 1223889 w 2670516"/>
                <a:gd name="connsiteY18" fmla="*/ 3488787 h 4712677"/>
                <a:gd name="connsiteX19" fmla="*/ 1026941 w 2670516"/>
                <a:gd name="connsiteY19" fmla="*/ 3840480 h 4712677"/>
                <a:gd name="connsiteX20" fmla="*/ 703384 w 2670516"/>
                <a:gd name="connsiteY20" fmla="*/ 4192172 h 4712677"/>
                <a:gd name="connsiteX21" fmla="*/ 281354 w 2670516"/>
                <a:gd name="connsiteY21" fmla="*/ 4515729 h 4712677"/>
                <a:gd name="connsiteX22" fmla="*/ 0 w 2670516"/>
                <a:gd name="connsiteY22" fmla="*/ 4712677 h 4712677"/>
                <a:gd name="connsiteX0" fmla="*/ 2025748 w 2670516"/>
                <a:gd name="connsiteY0" fmla="*/ 0 h 4712677"/>
                <a:gd name="connsiteX1" fmla="*/ 2222695 w 2670516"/>
                <a:gd name="connsiteY1" fmla="*/ 211015 h 4712677"/>
                <a:gd name="connsiteX2" fmla="*/ 2236763 w 2670516"/>
                <a:gd name="connsiteY2" fmla="*/ 351692 h 4712677"/>
                <a:gd name="connsiteX3" fmla="*/ 2194560 w 2670516"/>
                <a:gd name="connsiteY3" fmla="*/ 464233 h 4712677"/>
                <a:gd name="connsiteX4" fmla="*/ 2194560 w 2670516"/>
                <a:gd name="connsiteY4" fmla="*/ 647113 h 4712677"/>
                <a:gd name="connsiteX5" fmla="*/ 2321169 w 2670516"/>
                <a:gd name="connsiteY5" fmla="*/ 745587 h 4712677"/>
                <a:gd name="connsiteX6" fmla="*/ 2391508 w 2670516"/>
                <a:gd name="connsiteY6" fmla="*/ 928467 h 4712677"/>
                <a:gd name="connsiteX7" fmla="*/ 2630658 w 2670516"/>
                <a:gd name="connsiteY7" fmla="*/ 1139483 h 4712677"/>
                <a:gd name="connsiteX8" fmla="*/ 2630658 w 2670516"/>
                <a:gd name="connsiteY8" fmla="*/ 1378633 h 4712677"/>
                <a:gd name="connsiteX9" fmla="*/ 2504049 w 2670516"/>
                <a:gd name="connsiteY9" fmla="*/ 1561513 h 4712677"/>
                <a:gd name="connsiteX10" fmla="*/ 1983544 w 2670516"/>
                <a:gd name="connsiteY10" fmla="*/ 1772529 h 4712677"/>
                <a:gd name="connsiteX11" fmla="*/ 1758461 w 2670516"/>
                <a:gd name="connsiteY11" fmla="*/ 1927273 h 4712677"/>
                <a:gd name="connsiteX12" fmla="*/ 1744394 w 2670516"/>
                <a:gd name="connsiteY12" fmla="*/ 2138289 h 4712677"/>
                <a:gd name="connsiteX13" fmla="*/ 1814732 w 2670516"/>
                <a:gd name="connsiteY13" fmla="*/ 2293033 h 4712677"/>
                <a:gd name="connsiteX14" fmla="*/ 1814732 w 2670516"/>
                <a:gd name="connsiteY14" fmla="*/ 2532184 h 4712677"/>
                <a:gd name="connsiteX15" fmla="*/ 1730326 w 2670516"/>
                <a:gd name="connsiteY15" fmla="*/ 2813538 h 4712677"/>
                <a:gd name="connsiteX16" fmla="*/ 1477108 w 2670516"/>
                <a:gd name="connsiteY16" fmla="*/ 3151163 h 4712677"/>
                <a:gd name="connsiteX17" fmla="*/ 1223889 w 2670516"/>
                <a:gd name="connsiteY17" fmla="*/ 3488787 h 4712677"/>
                <a:gd name="connsiteX18" fmla="*/ 1026941 w 2670516"/>
                <a:gd name="connsiteY18" fmla="*/ 3840480 h 4712677"/>
                <a:gd name="connsiteX19" fmla="*/ 703384 w 2670516"/>
                <a:gd name="connsiteY19" fmla="*/ 4192172 h 4712677"/>
                <a:gd name="connsiteX20" fmla="*/ 281354 w 2670516"/>
                <a:gd name="connsiteY20" fmla="*/ 4515729 h 4712677"/>
                <a:gd name="connsiteX21" fmla="*/ 0 w 2670516"/>
                <a:gd name="connsiteY21" fmla="*/ 4712677 h 4712677"/>
                <a:gd name="connsiteX0" fmla="*/ 2025748 w 2670516"/>
                <a:gd name="connsiteY0" fmla="*/ 0 h 4712677"/>
                <a:gd name="connsiteX1" fmla="*/ 2236763 w 2670516"/>
                <a:gd name="connsiteY1" fmla="*/ 351692 h 4712677"/>
                <a:gd name="connsiteX2" fmla="*/ 2194560 w 2670516"/>
                <a:gd name="connsiteY2" fmla="*/ 464233 h 4712677"/>
                <a:gd name="connsiteX3" fmla="*/ 2194560 w 2670516"/>
                <a:gd name="connsiteY3" fmla="*/ 647113 h 4712677"/>
                <a:gd name="connsiteX4" fmla="*/ 2321169 w 2670516"/>
                <a:gd name="connsiteY4" fmla="*/ 745587 h 4712677"/>
                <a:gd name="connsiteX5" fmla="*/ 2391508 w 2670516"/>
                <a:gd name="connsiteY5" fmla="*/ 928467 h 4712677"/>
                <a:gd name="connsiteX6" fmla="*/ 2630658 w 2670516"/>
                <a:gd name="connsiteY6" fmla="*/ 1139483 h 4712677"/>
                <a:gd name="connsiteX7" fmla="*/ 2630658 w 2670516"/>
                <a:gd name="connsiteY7" fmla="*/ 1378633 h 4712677"/>
                <a:gd name="connsiteX8" fmla="*/ 2504049 w 2670516"/>
                <a:gd name="connsiteY8" fmla="*/ 1561513 h 4712677"/>
                <a:gd name="connsiteX9" fmla="*/ 1983544 w 2670516"/>
                <a:gd name="connsiteY9" fmla="*/ 1772529 h 4712677"/>
                <a:gd name="connsiteX10" fmla="*/ 1758461 w 2670516"/>
                <a:gd name="connsiteY10" fmla="*/ 1927273 h 4712677"/>
                <a:gd name="connsiteX11" fmla="*/ 1744394 w 2670516"/>
                <a:gd name="connsiteY11" fmla="*/ 2138289 h 4712677"/>
                <a:gd name="connsiteX12" fmla="*/ 1814732 w 2670516"/>
                <a:gd name="connsiteY12" fmla="*/ 2293033 h 4712677"/>
                <a:gd name="connsiteX13" fmla="*/ 1814732 w 2670516"/>
                <a:gd name="connsiteY13" fmla="*/ 2532184 h 4712677"/>
                <a:gd name="connsiteX14" fmla="*/ 1730326 w 2670516"/>
                <a:gd name="connsiteY14" fmla="*/ 2813538 h 4712677"/>
                <a:gd name="connsiteX15" fmla="*/ 1477108 w 2670516"/>
                <a:gd name="connsiteY15" fmla="*/ 3151163 h 4712677"/>
                <a:gd name="connsiteX16" fmla="*/ 1223889 w 2670516"/>
                <a:gd name="connsiteY16" fmla="*/ 3488787 h 4712677"/>
                <a:gd name="connsiteX17" fmla="*/ 1026941 w 2670516"/>
                <a:gd name="connsiteY17" fmla="*/ 3840480 h 4712677"/>
                <a:gd name="connsiteX18" fmla="*/ 703384 w 2670516"/>
                <a:gd name="connsiteY18" fmla="*/ 4192172 h 4712677"/>
                <a:gd name="connsiteX19" fmla="*/ 281354 w 2670516"/>
                <a:gd name="connsiteY19" fmla="*/ 4515729 h 4712677"/>
                <a:gd name="connsiteX20" fmla="*/ 0 w 2670516"/>
                <a:gd name="connsiteY20" fmla="*/ 4712677 h 4712677"/>
                <a:gd name="connsiteX0" fmla="*/ 2236763 w 2670516"/>
                <a:gd name="connsiteY0" fmla="*/ 0 h 4360985"/>
                <a:gd name="connsiteX1" fmla="*/ 2194560 w 2670516"/>
                <a:gd name="connsiteY1" fmla="*/ 112541 h 4360985"/>
                <a:gd name="connsiteX2" fmla="*/ 2194560 w 2670516"/>
                <a:gd name="connsiteY2" fmla="*/ 295421 h 4360985"/>
                <a:gd name="connsiteX3" fmla="*/ 2321169 w 2670516"/>
                <a:gd name="connsiteY3" fmla="*/ 393895 h 4360985"/>
                <a:gd name="connsiteX4" fmla="*/ 2391508 w 2670516"/>
                <a:gd name="connsiteY4" fmla="*/ 576775 h 4360985"/>
                <a:gd name="connsiteX5" fmla="*/ 2630658 w 2670516"/>
                <a:gd name="connsiteY5" fmla="*/ 787791 h 4360985"/>
                <a:gd name="connsiteX6" fmla="*/ 2630658 w 2670516"/>
                <a:gd name="connsiteY6" fmla="*/ 1026941 h 4360985"/>
                <a:gd name="connsiteX7" fmla="*/ 2504049 w 2670516"/>
                <a:gd name="connsiteY7" fmla="*/ 1209821 h 4360985"/>
                <a:gd name="connsiteX8" fmla="*/ 1983544 w 2670516"/>
                <a:gd name="connsiteY8" fmla="*/ 1420837 h 4360985"/>
                <a:gd name="connsiteX9" fmla="*/ 1758461 w 2670516"/>
                <a:gd name="connsiteY9" fmla="*/ 1575581 h 4360985"/>
                <a:gd name="connsiteX10" fmla="*/ 1744394 w 2670516"/>
                <a:gd name="connsiteY10" fmla="*/ 1786597 h 4360985"/>
                <a:gd name="connsiteX11" fmla="*/ 1814732 w 2670516"/>
                <a:gd name="connsiteY11" fmla="*/ 1941341 h 4360985"/>
                <a:gd name="connsiteX12" fmla="*/ 1814732 w 2670516"/>
                <a:gd name="connsiteY12" fmla="*/ 2180492 h 4360985"/>
                <a:gd name="connsiteX13" fmla="*/ 1730326 w 2670516"/>
                <a:gd name="connsiteY13" fmla="*/ 2461846 h 4360985"/>
                <a:gd name="connsiteX14" fmla="*/ 1477108 w 2670516"/>
                <a:gd name="connsiteY14" fmla="*/ 2799471 h 4360985"/>
                <a:gd name="connsiteX15" fmla="*/ 1223889 w 2670516"/>
                <a:gd name="connsiteY15" fmla="*/ 3137095 h 4360985"/>
                <a:gd name="connsiteX16" fmla="*/ 1026941 w 2670516"/>
                <a:gd name="connsiteY16" fmla="*/ 3488788 h 4360985"/>
                <a:gd name="connsiteX17" fmla="*/ 703384 w 2670516"/>
                <a:gd name="connsiteY17" fmla="*/ 3840480 h 4360985"/>
                <a:gd name="connsiteX18" fmla="*/ 281354 w 2670516"/>
                <a:gd name="connsiteY18" fmla="*/ 4164037 h 4360985"/>
                <a:gd name="connsiteX19" fmla="*/ 0 w 2670516"/>
                <a:gd name="connsiteY19" fmla="*/ 4360985 h 4360985"/>
                <a:gd name="connsiteX0" fmla="*/ 2194560 w 2670516"/>
                <a:gd name="connsiteY0" fmla="*/ 0 h 4248444"/>
                <a:gd name="connsiteX1" fmla="*/ 2194560 w 2670516"/>
                <a:gd name="connsiteY1" fmla="*/ 182880 h 4248444"/>
                <a:gd name="connsiteX2" fmla="*/ 2321169 w 2670516"/>
                <a:gd name="connsiteY2" fmla="*/ 281354 h 4248444"/>
                <a:gd name="connsiteX3" fmla="*/ 2391508 w 2670516"/>
                <a:gd name="connsiteY3" fmla="*/ 464234 h 4248444"/>
                <a:gd name="connsiteX4" fmla="*/ 2630658 w 2670516"/>
                <a:gd name="connsiteY4" fmla="*/ 675250 h 4248444"/>
                <a:gd name="connsiteX5" fmla="*/ 2630658 w 2670516"/>
                <a:gd name="connsiteY5" fmla="*/ 914400 h 4248444"/>
                <a:gd name="connsiteX6" fmla="*/ 2504049 w 2670516"/>
                <a:gd name="connsiteY6" fmla="*/ 1097280 h 4248444"/>
                <a:gd name="connsiteX7" fmla="*/ 1983544 w 2670516"/>
                <a:gd name="connsiteY7" fmla="*/ 1308296 h 4248444"/>
                <a:gd name="connsiteX8" fmla="*/ 1758461 w 2670516"/>
                <a:gd name="connsiteY8" fmla="*/ 1463040 h 4248444"/>
                <a:gd name="connsiteX9" fmla="*/ 1744394 w 2670516"/>
                <a:gd name="connsiteY9" fmla="*/ 1674056 h 4248444"/>
                <a:gd name="connsiteX10" fmla="*/ 1814732 w 2670516"/>
                <a:gd name="connsiteY10" fmla="*/ 1828800 h 4248444"/>
                <a:gd name="connsiteX11" fmla="*/ 1814732 w 2670516"/>
                <a:gd name="connsiteY11" fmla="*/ 2067951 h 4248444"/>
                <a:gd name="connsiteX12" fmla="*/ 1730326 w 2670516"/>
                <a:gd name="connsiteY12" fmla="*/ 2349305 h 4248444"/>
                <a:gd name="connsiteX13" fmla="*/ 1477108 w 2670516"/>
                <a:gd name="connsiteY13" fmla="*/ 2686930 h 4248444"/>
                <a:gd name="connsiteX14" fmla="*/ 1223889 w 2670516"/>
                <a:gd name="connsiteY14" fmla="*/ 3024554 h 4248444"/>
                <a:gd name="connsiteX15" fmla="*/ 1026941 w 2670516"/>
                <a:gd name="connsiteY15" fmla="*/ 3376247 h 4248444"/>
                <a:gd name="connsiteX16" fmla="*/ 703384 w 2670516"/>
                <a:gd name="connsiteY16" fmla="*/ 3727939 h 4248444"/>
                <a:gd name="connsiteX17" fmla="*/ 281354 w 2670516"/>
                <a:gd name="connsiteY17" fmla="*/ 4051496 h 4248444"/>
                <a:gd name="connsiteX18" fmla="*/ 0 w 2670516"/>
                <a:gd name="connsiteY18" fmla="*/ 4248444 h 4248444"/>
                <a:gd name="connsiteX0" fmla="*/ 2194560 w 2670516"/>
                <a:gd name="connsiteY0" fmla="*/ 0 h 4065564"/>
                <a:gd name="connsiteX1" fmla="*/ 2321169 w 2670516"/>
                <a:gd name="connsiteY1" fmla="*/ 98474 h 4065564"/>
                <a:gd name="connsiteX2" fmla="*/ 2391508 w 2670516"/>
                <a:gd name="connsiteY2" fmla="*/ 281354 h 4065564"/>
                <a:gd name="connsiteX3" fmla="*/ 2630658 w 2670516"/>
                <a:gd name="connsiteY3" fmla="*/ 492370 h 4065564"/>
                <a:gd name="connsiteX4" fmla="*/ 2630658 w 2670516"/>
                <a:gd name="connsiteY4" fmla="*/ 731520 h 4065564"/>
                <a:gd name="connsiteX5" fmla="*/ 2504049 w 2670516"/>
                <a:gd name="connsiteY5" fmla="*/ 914400 h 4065564"/>
                <a:gd name="connsiteX6" fmla="*/ 1983544 w 2670516"/>
                <a:gd name="connsiteY6" fmla="*/ 1125416 h 4065564"/>
                <a:gd name="connsiteX7" fmla="*/ 1758461 w 2670516"/>
                <a:gd name="connsiteY7" fmla="*/ 1280160 h 4065564"/>
                <a:gd name="connsiteX8" fmla="*/ 1744394 w 2670516"/>
                <a:gd name="connsiteY8" fmla="*/ 1491176 h 4065564"/>
                <a:gd name="connsiteX9" fmla="*/ 1814732 w 2670516"/>
                <a:gd name="connsiteY9" fmla="*/ 1645920 h 4065564"/>
                <a:gd name="connsiteX10" fmla="*/ 1814732 w 2670516"/>
                <a:gd name="connsiteY10" fmla="*/ 1885071 h 4065564"/>
                <a:gd name="connsiteX11" fmla="*/ 1730326 w 2670516"/>
                <a:gd name="connsiteY11" fmla="*/ 2166425 h 4065564"/>
                <a:gd name="connsiteX12" fmla="*/ 1477108 w 2670516"/>
                <a:gd name="connsiteY12" fmla="*/ 2504050 h 4065564"/>
                <a:gd name="connsiteX13" fmla="*/ 1223889 w 2670516"/>
                <a:gd name="connsiteY13" fmla="*/ 2841674 h 4065564"/>
                <a:gd name="connsiteX14" fmla="*/ 1026941 w 2670516"/>
                <a:gd name="connsiteY14" fmla="*/ 3193367 h 4065564"/>
                <a:gd name="connsiteX15" fmla="*/ 703384 w 2670516"/>
                <a:gd name="connsiteY15" fmla="*/ 3545059 h 4065564"/>
                <a:gd name="connsiteX16" fmla="*/ 281354 w 2670516"/>
                <a:gd name="connsiteY16" fmla="*/ 3868616 h 4065564"/>
                <a:gd name="connsiteX17" fmla="*/ 0 w 2670516"/>
                <a:gd name="connsiteY17" fmla="*/ 4065564 h 4065564"/>
                <a:gd name="connsiteX0" fmla="*/ 2321169 w 2670516"/>
                <a:gd name="connsiteY0" fmla="*/ 0 h 3967090"/>
                <a:gd name="connsiteX1" fmla="*/ 2391508 w 2670516"/>
                <a:gd name="connsiteY1" fmla="*/ 182880 h 3967090"/>
                <a:gd name="connsiteX2" fmla="*/ 2630658 w 2670516"/>
                <a:gd name="connsiteY2" fmla="*/ 393896 h 3967090"/>
                <a:gd name="connsiteX3" fmla="*/ 2630658 w 2670516"/>
                <a:gd name="connsiteY3" fmla="*/ 633046 h 3967090"/>
                <a:gd name="connsiteX4" fmla="*/ 2504049 w 2670516"/>
                <a:gd name="connsiteY4" fmla="*/ 815926 h 3967090"/>
                <a:gd name="connsiteX5" fmla="*/ 1983544 w 2670516"/>
                <a:gd name="connsiteY5" fmla="*/ 1026942 h 3967090"/>
                <a:gd name="connsiteX6" fmla="*/ 1758461 w 2670516"/>
                <a:gd name="connsiteY6" fmla="*/ 1181686 h 3967090"/>
                <a:gd name="connsiteX7" fmla="*/ 1744394 w 2670516"/>
                <a:gd name="connsiteY7" fmla="*/ 1392702 h 3967090"/>
                <a:gd name="connsiteX8" fmla="*/ 1814732 w 2670516"/>
                <a:gd name="connsiteY8" fmla="*/ 1547446 h 3967090"/>
                <a:gd name="connsiteX9" fmla="*/ 1814732 w 2670516"/>
                <a:gd name="connsiteY9" fmla="*/ 1786597 h 3967090"/>
                <a:gd name="connsiteX10" fmla="*/ 1730326 w 2670516"/>
                <a:gd name="connsiteY10" fmla="*/ 2067951 h 3967090"/>
                <a:gd name="connsiteX11" fmla="*/ 1477108 w 2670516"/>
                <a:gd name="connsiteY11" fmla="*/ 2405576 h 3967090"/>
                <a:gd name="connsiteX12" fmla="*/ 1223889 w 2670516"/>
                <a:gd name="connsiteY12" fmla="*/ 2743200 h 3967090"/>
                <a:gd name="connsiteX13" fmla="*/ 1026941 w 2670516"/>
                <a:gd name="connsiteY13" fmla="*/ 3094893 h 3967090"/>
                <a:gd name="connsiteX14" fmla="*/ 703384 w 2670516"/>
                <a:gd name="connsiteY14" fmla="*/ 3446585 h 3967090"/>
                <a:gd name="connsiteX15" fmla="*/ 281354 w 2670516"/>
                <a:gd name="connsiteY15" fmla="*/ 3770142 h 3967090"/>
                <a:gd name="connsiteX16" fmla="*/ 0 w 2670516"/>
                <a:gd name="connsiteY16" fmla="*/ 3967090 h 3967090"/>
                <a:gd name="connsiteX0" fmla="*/ 2391508 w 2670516"/>
                <a:gd name="connsiteY0" fmla="*/ 0 h 3784210"/>
                <a:gd name="connsiteX1" fmla="*/ 2630658 w 2670516"/>
                <a:gd name="connsiteY1" fmla="*/ 211016 h 3784210"/>
                <a:gd name="connsiteX2" fmla="*/ 2630658 w 2670516"/>
                <a:gd name="connsiteY2" fmla="*/ 450166 h 3784210"/>
                <a:gd name="connsiteX3" fmla="*/ 2504049 w 2670516"/>
                <a:gd name="connsiteY3" fmla="*/ 633046 h 3784210"/>
                <a:gd name="connsiteX4" fmla="*/ 1983544 w 2670516"/>
                <a:gd name="connsiteY4" fmla="*/ 844062 h 3784210"/>
                <a:gd name="connsiteX5" fmla="*/ 1758461 w 2670516"/>
                <a:gd name="connsiteY5" fmla="*/ 998806 h 3784210"/>
                <a:gd name="connsiteX6" fmla="*/ 1744394 w 2670516"/>
                <a:gd name="connsiteY6" fmla="*/ 1209822 h 3784210"/>
                <a:gd name="connsiteX7" fmla="*/ 1814732 w 2670516"/>
                <a:gd name="connsiteY7" fmla="*/ 1364566 h 3784210"/>
                <a:gd name="connsiteX8" fmla="*/ 1814732 w 2670516"/>
                <a:gd name="connsiteY8" fmla="*/ 1603717 h 3784210"/>
                <a:gd name="connsiteX9" fmla="*/ 1730326 w 2670516"/>
                <a:gd name="connsiteY9" fmla="*/ 1885071 h 3784210"/>
                <a:gd name="connsiteX10" fmla="*/ 1477108 w 2670516"/>
                <a:gd name="connsiteY10" fmla="*/ 2222696 h 3784210"/>
                <a:gd name="connsiteX11" fmla="*/ 1223889 w 2670516"/>
                <a:gd name="connsiteY11" fmla="*/ 2560320 h 3784210"/>
                <a:gd name="connsiteX12" fmla="*/ 1026941 w 2670516"/>
                <a:gd name="connsiteY12" fmla="*/ 2912013 h 3784210"/>
                <a:gd name="connsiteX13" fmla="*/ 703384 w 2670516"/>
                <a:gd name="connsiteY13" fmla="*/ 3263705 h 3784210"/>
                <a:gd name="connsiteX14" fmla="*/ 281354 w 2670516"/>
                <a:gd name="connsiteY14" fmla="*/ 3587262 h 3784210"/>
                <a:gd name="connsiteX15" fmla="*/ 0 w 2670516"/>
                <a:gd name="connsiteY15" fmla="*/ 3784210 h 3784210"/>
                <a:gd name="connsiteX0" fmla="*/ 2630658 w 2670516"/>
                <a:gd name="connsiteY0" fmla="*/ 0 h 3573194"/>
                <a:gd name="connsiteX1" fmla="*/ 2630658 w 2670516"/>
                <a:gd name="connsiteY1" fmla="*/ 239150 h 3573194"/>
                <a:gd name="connsiteX2" fmla="*/ 2504049 w 2670516"/>
                <a:gd name="connsiteY2" fmla="*/ 422030 h 3573194"/>
                <a:gd name="connsiteX3" fmla="*/ 1983544 w 2670516"/>
                <a:gd name="connsiteY3" fmla="*/ 633046 h 3573194"/>
                <a:gd name="connsiteX4" fmla="*/ 1758461 w 2670516"/>
                <a:gd name="connsiteY4" fmla="*/ 787790 h 3573194"/>
                <a:gd name="connsiteX5" fmla="*/ 1744394 w 2670516"/>
                <a:gd name="connsiteY5" fmla="*/ 998806 h 3573194"/>
                <a:gd name="connsiteX6" fmla="*/ 1814732 w 2670516"/>
                <a:gd name="connsiteY6" fmla="*/ 1153550 h 3573194"/>
                <a:gd name="connsiteX7" fmla="*/ 1814732 w 2670516"/>
                <a:gd name="connsiteY7" fmla="*/ 1392701 h 3573194"/>
                <a:gd name="connsiteX8" fmla="*/ 1730326 w 2670516"/>
                <a:gd name="connsiteY8" fmla="*/ 1674055 h 3573194"/>
                <a:gd name="connsiteX9" fmla="*/ 1477108 w 2670516"/>
                <a:gd name="connsiteY9" fmla="*/ 2011680 h 3573194"/>
                <a:gd name="connsiteX10" fmla="*/ 1223889 w 2670516"/>
                <a:gd name="connsiteY10" fmla="*/ 2349304 h 3573194"/>
                <a:gd name="connsiteX11" fmla="*/ 1026941 w 2670516"/>
                <a:gd name="connsiteY11" fmla="*/ 2700997 h 3573194"/>
                <a:gd name="connsiteX12" fmla="*/ 703384 w 2670516"/>
                <a:gd name="connsiteY12" fmla="*/ 3052689 h 3573194"/>
                <a:gd name="connsiteX13" fmla="*/ 281354 w 2670516"/>
                <a:gd name="connsiteY13" fmla="*/ 3376246 h 3573194"/>
                <a:gd name="connsiteX14" fmla="*/ 0 w 2670516"/>
                <a:gd name="connsiteY14" fmla="*/ 3573194 h 3573194"/>
                <a:gd name="connsiteX0" fmla="*/ 2630658 w 2630658"/>
                <a:gd name="connsiteY0" fmla="*/ 0 h 3334044"/>
                <a:gd name="connsiteX1" fmla="*/ 2504049 w 2630658"/>
                <a:gd name="connsiteY1" fmla="*/ 182880 h 3334044"/>
                <a:gd name="connsiteX2" fmla="*/ 1983544 w 2630658"/>
                <a:gd name="connsiteY2" fmla="*/ 393896 h 3334044"/>
                <a:gd name="connsiteX3" fmla="*/ 1758461 w 2630658"/>
                <a:gd name="connsiteY3" fmla="*/ 548640 h 3334044"/>
                <a:gd name="connsiteX4" fmla="*/ 1744394 w 2630658"/>
                <a:gd name="connsiteY4" fmla="*/ 759656 h 3334044"/>
                <a:gd name="connsiteX5" fmla="*/ 1814732 w 2630658"/>
                <a:gd name="connsiteY5" fmla="*/ 914400 h 3334044"/>
                <a:gd name="connsiteX6" fmla="*/ 1814732 w 2630658"/>
                <a:gd name="connsiteY6" fmla="*/ 1153551 h 3334044"/>
                <a:gd name="connsiteX7" fmla="*/ 1730326 w 2630658"/>
                <a:gd name="connsiteY7" fmla="*/ 1434905 h 3334044"/>
                <a:gd name="connsiteX8" fmla="*/ 1477108 w 2630658"/>
                <a:gd name="connsiteY8" fmla="*/ 1772530 h 3334044"/>
                <a:gd name="connsiteX9" fmla="*/ 1223889 w 2630658"/>
                <a:gd name="connsiteY9" fmla="*/ 2110154 h 3334044"/>
                <a:gd name="connsiteX10" fmla="*/ 1026941 w 2630658"/>
                <a:gd name="connsiteY10" fmla="*/ 2461847 h 3334044"/>
                <a:gd name="connsiteX11" fmla="*/ 703384 w 2630658"/>
                <a:gd name="connsiteY11" fmla="*/ 2813539 h 3334044"/>
                <a:gd name="connsiteX12" fmla="*/ 281354 w 2630658"/>
                <a:gd name="connsiteY12" fmla="*/ 3137096 h 3334044"/>
                <a:gd name="connsiteX13" fmla="*/ 0 w 2630658"/>
                <a:gd name="connsiteY13" fmla="*/ 3334044 h 3334044"/>
                <a:gd name="connsiteX0" fmla="*/ 2504049 w 2504049"/>
                <a:gd name="connsiteY0" fmla="*/ 0 h 3151164"/>
                <a:gd name="connsiteX1" fmla="*/ 1983544 w 2504049"/>
                <a:gd name="connsiteY1" fmla="*/ 211016 h 3151164"/>
                <a:gd name="connsiteX2" fmla="*/ 1758461 w 2504049"/>
                <a:gd name="connsiteY2" fmla="*/ 365760 h 3151164"/>
                <a:gd name="connsiteX3" fmla="*/ 1744394 w 2504049"/>
                <a:gd name="connsiteY3" fmla="*/ 576776 h 3151164"/>
                <a:gd name="connsiteX4" fmla="*/ 1814732 w 2504049"/>
                <a:gd name="connsiteY4" fmla="*/ 731520 h 3151164"/>
                <a:gd name="connsiteX5" fmla="*/ 1814732 w 2504049"/>
                <a:gd name="connsiteY5" fmla="*/ 970671 h 3151164"/>
                <a:gd name="connsiteX6" fmla="*/ 1730326 w 2504049"/>
                <a:gd name="connsiteY6" fmla="*/ 1252025 h 3151164"/>
                <a:gd name="connsiteX7" fmla="*/ 1477108 w 2504049"/>
                <a:gd name="connsiteY7" fmla="*/ 1589650 h 3151164"/>
                <a:gd name="connsiteX8" fmla="*/ 1223889 w 2504049"/>
                <a:gd name="connsiteY8" fmla="*/ 1927274 h 3151164"/>
                <a:gd name="connsiteX9" fmla="*/ 1026941 w 2504049"/>
                <a:gd name="connsiteY9" fmla="*/ 2278967 h 3151164"/>
                <a:gd name="connsiteX10" fmla="*/ 703384 w 2504049"/>
                <a:gd name="connsiteY10" fmla="*/ 2630659 h 3151164"/>
                <a:gd name="connsiteX11" fmla="*/ 281354 w 2504049"/>
                <a:gd name="connsiteY11" fmla="*/ 2954216 h 3151164"/>
                <a:gd name="connsiteX12" fmla="*/ 0 w 2504049"/>
                <a:gd name="connsiteY12" fmla="*/ 3151164 h 3151164"/>
                <a:gd name="connsiteX0" fmla="*/ 1983544 w 1983544"/>
                <a:gd name="connsiteY0" fmla="*/ 0 h 2940148"/>
                <a:gd name="connsiteX1" fmla="*/ 1758461 w 1983544"/>
                <a:gd name="connsiteY1" fmla="*/ 154744 h 2940148"/>
                <a:gd name="connsiteX2" fmla="*/ 1744394 w 1983544"/>
                <a:gd name="connsiteY2" fmla="*/ 365760 h 2940148"/>
                <a:gd name="connsiteX3" fmla="*/ 1814732 w 1983544"/>
                <a:gd name="connsiteY3" fmla="*/ 520504 h 2940148"/>
                <a:gd name="connsiteX4" fmla="*/ 1814732 w 1983544"/>
                <a:gd name="connsiteY4" fmla="*/ 759655 h 2940148"/>
                <a:gd name="connsiteX5" fmla="*/ 1730326 w 1983544"/>
                <a:gd name="connsiteY5" fmla="*/ 1041009 h 2940148"/>
                <a:gd name="connsiteX6" fmla="*/ 1477108 w 1983544"/>
                <a:gd name="connsiteY6" fmla="*/ 1378634 h 2940148"/>
                <a:gd name="connsiteX7" fmla="*/ 1223889 w 1983544"/>
                <a:gd name="connsiteY7" fmla="*/ 1716258 h 2940148"/>
                <a:gd name="connsiteX8" fmla="*/ 1026941 w 1983544"/>
                <a:gd name="connsiteY8" fmla="*/ 2067951 h 2940148"/>
                <a:gd name="connsiteX9" fmla="*/ 703384 w 1983544"/>
                <a:gd name="connsiteY9" fmla="*/ 2419643 h 2940148"/>
                <a:gd name="connsiteX10" fmla="*/ 281354 w 1983544"/>
                <a:gd name="connsiteY10" fmla="*/ 2743200 h 2940148"/>
                <a:gd name="connsiteX11" fmla="*/ 0 w 1983544"/>
                <a:gd name="connsiteY11" fmla="*/ 2940148 h 294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3544" h="2940148">
                  <a:moveTo>
                    <a:pt x="1983544" y="0"/>
                  </a:moveTo>
                  <a:cubicBezTo>
                    <a:pt x="1859279" y="60960"/>
                    <a:pt x="1798319" y="93784"/>
                    <a:pt x="1758461" y="154744"/>
                  </a:cubicBezTo>
                  <a:cubicBezTo>
                    <a:pt x="1718603" y="215704"/>
                    <a:pt x="1735016" y="304800"/>
                    <a:pt x="1744394" y="365760"/>
                  </a:cubicBezTo>
                  <a:cubicBezTo>
                    <a:pt x="1753773" y="426720"/>
                    <a:pt x="1803009" y="454855"/>
                    <a:pt x="1814732" y="520504"/>
                  </a:cubicBezTo>
                  <a:cubicBezTo>
                    <a:pt x="1826455" y="586153"/>
                    <a:pt x="1828800" y="672904"/>
                    <a:pt x="1814732" y="759655"/>
                  </a:cubicBezTo>
                  <a:cubicBezTo>
                    <a:pt x="1800664" y="846406"/>
                    <a:pt x="1786597" y="937846"/>
                    <a:pt x="1730326" y="1041009"/>
                  </a:cubicBezTo>
                  <a:cubicBezTo>
                    <a:pt x="1674055" y="1144172"/>
                    <a:pt x="1477108" y="1378634"/>
                    <a:pt x="1477108" y="1378634"/>
                  </a:cubicBezTo>
                  <a:cubicBezTo>
                    <a:pt x="1392702" y="1491175"/>
                    <a:pt x="1298917" y="1601372"/>
                    <a:pt x="1223889" y="1716258"/>
                  </a:cubicBezTo>
                  <a:cubicBezTo>
                    <a:pt x="1148861" y="1831144"/>
                    <a:pt x="1113692" y="1950720"/>
                    <a:pt x="1026941" y="2067951"/>
                  </a:cubicBezTo>
                  <a:cubicBezTo>
                    <a:pt x="940190" y="2185182"/>
                    <a:pt x="827648" y="2307102"/>
                    <a:pt x="703384" y="2419643"/>
                  </a:cubicBezTo>
                  <a:cubicBezTo>
                    <a:pt x="579120" y="2532184"/>
                    <a:pt x="398585" y="2656449"/>
                    <a:pt x="281354" y="2743200"/>
                  </a:cubicBezTo>
                  <a:cubicBezTo>
                    <a:pt x="164123" y="2829951"/>
                    <a:pt x="82061" y="2885049"/>
                    <a:pt x="0" y="2940148"/>
                  </a:cubicBezTo>
                </a:path>
              </a:pathLst>
            </a:custGeom>
            <a:ln w="190500">
              <a:solidFill>
                <a:srgbClr val="1B2E45"/>
              </a:solidFill>
              <a:prstDash val="sysDot"/>
            </a:ln>
            <a:effectLst>
              <a:outerShdw dist="50800" dir="6000000" algn="ctr" rotWithShape="0">
                <a:schemeClr val="bg1"/>
              </a:outerShdw>
            </a:effectLst>
            <a:scene3d>
              <a:camera prst="orthographicFront"/>
              <a:lightRig rig="threePt" dir="t"/>
            </a:scene3d>
            <a:sp3d>
              <a:bevelT w="0" h="0"/>
              <a:bevelB w="0" h="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033846" y="717452"/>
              <a:ext cx="1125416" cy="309490"/>
            </a:xfrm>
            <a:custGeom>
              <a:avLst/>
              <a:gdLst>
                <a:gd name="connsiteX0" fmla="*/ 0 w 1125416"/>
                <a:gd name="connsiteY0" fmla="*/ 0 h 309490"/>
                <a:gd name="connsiteX1" fmla="*/ 56271 w 1125416"/>
                <a:gd name="connsiteY1" fmla="*/ 70339 h 309490"/>
                <a:gd name="connsiteX2" fmla="*/ 239151 w 1125416"/>
                <a:gd name="connsiteY2" fmla="*/ 126610 h 309490"/>
                <a:gd name="connsiteX3" fmla="*/ 436099 w 1125416"/>
                <a:gd name="connsiteY3" fmla="*/ 126610 h 309490"/>
                <a:gd name="connsiteX4" fmla="*/ 647114 w 1125416"/>
                <a:gd name="connsiteY4" fmla="*/ 154745 h 309490"/>
                <a:gd name="connsiteX5" fmla="*/ 914400 w 1125416"/>
                <a:gd name="connsiteY5" fmla="*/ 225083 h 309490"/>
                <a:gd name="connsiteX6" fmla="*/ 1125416 w 1125416"/>
                <a:gd name="connsiteY6" fmla="*/ 309490 h 30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416" h="309490">
                  <a:moveTo>
                    <a:pt x="0" y="0"/>
                  </a:moveTo>
                  <a:cubicBezTo>
                    <a:pt x="8206" y="24618"/>
                    <a:pt x="16413" y="49237"/>
                    <a:pt x="56271" y="70339"/>
                  </a:cubicBezTo>
                  <a:cubicBezTo>
                    <a:pt x="96129" y="91441"/>
                    <a:pt x="175846" y="117232"/>
                    <a:pt x="239151" y="126610"/>
                  </a:cubicBezTo>
                  <a:cubicBezTo>
                    <a:pt x="302456" y="135988"/>
                    <a:pt x="368105" y="121921"/>
                    <a:pt x="436099" y="126610"/>
                  </a:cubicBezTo>
                  <a:cubicBezTo>
                    <a:pt x="504093" y="131299"/>
                    <a:pt x="567397" y="138333"/>
                    <a:pt x="647114" y="154745"/>
                  </a:cubicBezTo>
                  <a:cubicBezTo>
                    <a:pt x="726831" y="171157"/>
                    <a:pt x="834683" y="199292"/>
                    <a:pt x="914400" y="225083"/>
                  </a:cubicBezTo>
                  <a:cubicBezTo>
                    <a:pt x="994117" y="250874"/>
                    <a:pt x="1059766" y="280182"/>
                    <a:pt x="1125416" y="309490"/>
                  </a:cubicBezTo>
                </a:path>
              </a:pathLst>
            </a:custGeom>
            <a:ln w="63500">
              <a:solidFill>
                <a:srgbClr val="1B2E45"/>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Freeform 30"/>
            <p:cNvSpPr/>
            <p:nvPr/>
          </p:nvSpPr>
          <p:spPr>
            <a:xfrm>
              <a:off x="7460565" y="1083212"/>
              <a:ext cx="844676" cy="1606435"/>
            </a:xfrm>
            <a:custGeom>
              <a:avLst/>
              <a:gdLst>
                <a:gd name="connsiteX0" fmla="*/ 436099 w 468924"/>
                <a:gd name="connsiteY0" fmla="*/ 0 h 407963"/>
                <a:gd name="connsiteX1" fmla="*/ 450167 w 468924"/>
                <a:gd name="connsiteY1" fmla="*/ 126610 h 407963"/>
                <a:gd name="connsiteX2" fmla="*/ 323557 w 468924"/>
                <a:gd name="connsiteY2" fmla="*/ 225083 h 407963"/>
                <a:gd name="connsiteX3" fmla="*/ 140677 w 468924"/>
                <a:gd name="connsiteY3" fmla="*/ 267286 h 407963"/>
                <a:gd name="connsiteX4" fmla="*/ 28136 w 468924"/>
                <a:gd name="connsiteY4" fmla="*/ 309490 h 407963"/>
                <a:gd name="connsiteX5" fmla="*/ 0 w 468924"/>
                <a:gd name="connsiteY5" fmla="*/ 407963 h 407963"/>
                <a:gd name="connsiteX0" fmla="*/ 438444 w 471269"/>
                <a:gd name="connsiteY0" fmla="*/ 0 h 436099"/>
                <a:gd name="connsiteX1" fmla="*/ 452512 w 471269"/>
                <a:gd name="connsiteY1" fmla="*/ 126610 h 436099"/>
                <a:gd name="connsiteX2" fmla="*/ 325902 w 471269"/>
                <a:gd name="connsiteY2" fmla="*/ 225083 h 436099"/>
                <a:gd name="connsiteX3" fmla="*/ 143022 w 471269"/>
                <a:gd name="connsiteY3" fmla="*/ 267286 h 436099"/>
                <a:gd name="connsiteX4" fmla="*/ 30481 w 471269"/>
                <a:gd name="connsiteY4" fmla="*/ 309490 h 436099"/>
                <a:gd name="connsiteX5" fmla="*/ 2345 w 471269"/>
                <a:gd name="connsiteY5" fmla="*/ 407963 h 436099"/>
                <a:gd name="connsiteX6" fmla="*/ 16413 w 471269"/>
                <a:gd name="connsiteY6" fmla="*/ 436099 h 436099"/>
                <a:gd name="connsiteX0" fmla="*/ 438444 w 541020"/>
                <a:gd name="connsiteY0" fmla="*/ 0 h 1233268"/>
                <a:gd name="connsiteX1" fmla="*/ 452512 w 541020"/>
                <a:gd name="connsiteY1" fmla="*/ 126610 h 1233268"/>
                <a:gd name="connsiteX2" fmla="*/ 325902 w 541020"/>
                <a:gd name="connsiteY2" fmla="*/ 225083 h 1233268"/>
                <a:gd name="connsiteX3" fmla="*/ 143022 w 541020"/>
                <a:gd name="connsiteY3" fmla="*/ 267286 h 1233268"/>
                <a:gd name="connsiteX4" fmla="*/ 30481 w 541020"/>
                <a:gd name="connsiteY4" fmla="*/ 309490 h 1233268"/>
                <a:gd name="connsiteX5" fmla="*/ 2345 w 541020"/>
                <a:gd name="connsiteY5" fmla="*/ 407963 h 1233268"/>
                <a:gd name="connsiteX6" fmla="*/ 16413 w 541020"/>
                <a:gd name="connsiteY6" fmla="*/ 436099 h 1233268"/>
                <a:gd name="connsiteX0" fmla="*/ 1107831 w 1140656"/>
                <a:gd name="connsiteY0" fmla="*/ 0 h 1614268"/>
                <a:gd name="connsiteX1" fmla="*/ 1121899 w 1140656"/>
                <a:gd name="connsiteY1" fmla="*/ 126610 h 1614268"/>
                <a:gd name="connsiteX2" fmla="*/ 995289 w 1140656"/>
                <a:gd name="connsiteY2" fmla="*/ 225083 h 1614268"/>
                <a:gd name="connsiteX3" fmla="*/ 812409 w 1140656"/>
                <a:gd name="connsiteY3" fmla="*/ 267286 h 1614268"/>
                <a:gd name="connsiteX4" fmla="*/ 699868 w 1140656"/>
                <a:gd name="connsiteY4" fmla="*/ 309490 h 1614268"/>
                <a:gd name="connsiteX5" fmla="*/ 671732 w 1140656"/>
                <a:gd name="connsiteY5" fmla="*/ 407963 h 1614268"/>
                <a:gd name="connsiteX6" fmla="*/ 0 w 1140656"/>
                <a:gd name="connsiteY6" fmla="*/ 817099 h 1614268"/>
                <a:gd name="connsiteX0" fmla="*/ 574431 w 607256"/>
                <a:gd name="connsiteY0" fmla="*/ 0 h 1995268"/>
                <a:gd name="connsiteX1" fmla="*/ 588499 w 607256"/>
                <a:gd name="connsiteY1" fmla="*/ 126610 h 1995268"/>
                <a:gd name="connsiteX2" fmla="*/ 461889 w 607256"/>
                <a:gd name="connsiteY2" fmla="*/ 225083 h 1995268"/>
                <a:gd name="connsiteX3" fmla="*/ 279009 w 607256"/>
                <a:gd name="connsiteY3" fmla="*/ 267286 h 1995268"/>
                <a:gd name="connsiteX4" fmla="*/ 166468 w 607256"/>
                <a:gd name="connsiteY4" fmla="*/ 309490 h 1995268"/>
                <a:gd name="connsiteX5" fmla="*/ 138332 w 607256"/>
                <a:gd name="connsiteY5" fmla="*/ 407963 h 1995268"/>
                <a:gd name="connsiteX6" fmla="*/ 0 w 607256"/>
                <a:gd name="connsiteY6" fmla="*/ 1198099 h 1995268"/>
                <a:gd name="connsiteX0" fmla="*/ 574431 w 607256"/>
                <a:gd name="connsiteY0" fmla="*/ 0 h 1198099"/>
                <a:gd name="connsiteX1" fmla="*/ 588499 w 607256"/>
                <a:gd name="connsiteY1" fmla="*/ 126610 h 1198099"/>
                <a:gd name="connsiteX2" fmla="*/ 461889 w 607256"/>
                <a:gd name="connsiteY2" fmla="*/ 225083 h 1198099"/>
                <a:gd name="connsiteX3" fmla="*/ 279009 w 607256"/>
                <a:gd name="connsiteY3" fmla="*/ 267286 h 1198099"/>
                <a:gd name="connsiteX4" fmla="*/ 166468 w 607256"/>
                <a:gd name="connsiteY4" fmla="*/ 309490 h 1198099"/>
                <a:gd name="connsiteX5" fmla="*/ 138332 w 607256"/>
                <a:gd name="connsiteY5" fmla="*/ 407963 h 1198099"/>
                <a:gd name="connsiteX6" fmla="*/ 211390 w 607256"/>
                <a:gd name="connsiteY6" fmla="*/ 922232 h 1198099"/>
                <a:gd name="connsiteX7" fmla="*/ 0 w 607256"/>
                <a:gd name="connsiteY7" fmla="*/ 1198099 h 1198099"/>
                <a:gd name="connsiteX0" fmla="*/ 574431 w 607256"/>
                <a:gd name="connsiteY0" fmla="*/ 0 h 1198099"/>
                <a:gd name="connsiteX1" fmla="*/ 588499 w 607256"/>
                <a:gd name="connsiteY1" fmla="*/ 126610 h 1198099"/>
                <a:gd name="connsiteX2" fmla="*/ 461889 w 607256"/>
                <a:gd name="connsiteY2" fmla="*/ 225083 h 1198099"/>
                <a:gd name="connsiteX3" fmla="*/ 279009 w 607256"/>
                <a:gd name="connsiteY3" fmla="*/ 267286 h 1198099"/>
                <a:gd name="connsiteX4" fmla="*/ 166468 w 607256"/>
                <a:gd name="connsiteY4" fmla="*/ 309490 h 1198099"/>
                <a:gd name="connsiteX5" fmla="*/ 138332 w 607256"/>
                <a:gd name="connsiteY5" fmla="*/ 407963 h 1198099"/>
                <a:gd name="connsiteX6" fmla="*/ 211390 w 607256"/>
                <a:gd name="connsiteY6" fmla="*/ 922232 h 1198099"/>
                <a:gd name="connsiteX7" fmla="*/ 0 w 607256"/>
                <a:gd name="connsiteY7" fmla="*/ 1198099 h 1198099"/>
                <a:gd name="connsiteX0" fmla="*/ 574431 w 607256"/>
                <a:gd name="connsiteY0" fmla="*/ 0 h 1579099"/>
                <a:gd name="connsiteX1" fmla="*/ 588499 w 607256"/>
                <a:gd name="connsiteY1" fmla="*/ 126610 h 1579099"/>
                <a:gd name="connsiteX2" fmla="*/ 461889 w 607256"/>
                <a:gd name="connsiteY2" fmla="*/ 225083 h 1579099"/>
                <a:gd name="connsiteX3" fmla="*/ 279009 w 607256"/>
                <a:gd name="connsiteY3" fmla="*/ 267286 h 1579099"/>
                <a:gd name="connsiteX4" fmla="*/ 166468 w 607256"/>
                <a:gd name="connsiteY4" fmla="*/ 309490 h 1579099"/>
                <a:gd name="connsiteX5" fmla="*/ 138332 w 607256"/>
                <a:gd name="connsiteY5" fmla="*/ 407963 h 1579099"/>
                <a:gd name="connsiteX6" fmla="*/ 211390 w 607256"/>
                <a:gd name="connsiteY6" fmla="*/ 922232 h 1579099"/>
                <a:gd name="connsiteX7" fmla="*/ 0 w 607256"/>
                <a:gd name="connsiteY7" fmla="*/ 1579099 h 1579099"/>
                <a:gd name="connsiteX0" fmla="*/ 574431 w 607256"/>
                <a:gd name="connsiteY0" fmla="*/ 0 h 1579099"/>
                <a:gd name="connsiteX1" fmla="*/ 588499 w 607256"/>
                <a:gd name="connsiteY1" fmla="*/ 126610 h 1579099"/>
                <a:gd name="connsiteX2" fmla="*/ 461889 w 607256"/>
                <a:gd name="connsiteY2" fmla="*/ 225083 h 1579099"/>
                <a:gd name="connsiteX3" fmla="*/ 279009 w 607256"/>
                <a:gd name="connsiteY3" fmla="*/ 267286 h 1579099"/>
                <a:gd name="connsiteX4" fmla="*/ 166468 w 607256"/>
                <a:gd name="connsiteY4" fmla="*/ 309490 h 1579099"/>
                <a:gd name="connsiteX5" fmla="*/ 138332 w 607256"/>
                <a:gd name="connsiteY5" fmla="*/ 407963 h 1579099"/>
                <a:gd name="connsiteX6" fmla="*/ 211390 w 607256"/>
                <a:gd name="connsiteY6" fmla="*/ 922232 h 1579099"/>
                <a:gd name="connsiteX7" fmla="*/ 149044 w 607256"/>
                <a:gd name="connsiteY7" fmla="*/ 1140443 h 1579099"/>
                <a:gd name="connsiteX8" fmla="*/ 0 w 607256"/>
                <a:gd name="connsiteY8" fmla="*/ 1579099 h 1579099"/>
                <a:gd name="connsiteX0" fmla="*/ 574431 w 641476"/>
                <a:gd name="connsiteY0" fmla="*/ 0 h 1579099"/>
                <a:gd name="connsiteX1" fmla="*/ 588499 w 641476"/>
                <a:gd name="connsiteY1" fmla="*/ 126610 h 1579099"/>
                <a:gd name="connsiteX2" fmla="*/ 461889 w 641476"/>
                <a:gd name="connsiteY2" fmla="*/ 225083 h 1579099"/>
                <a:gd name="connsiteX3" fmla="*/ 279009 w 641476"/>
                <a:gd name="connsiteY3" fmla="*/ 267286 h 1579099"/>
                <a:gd name="connsiteX4" fmla="*/ 166468 w 641476"/>
                <a:gd name="connsiteY4" fmla="*/ 309490 h 1579099"/>
                <a:gd name="connsiteX5" fmla="*/ 138332 w 641476"/>
                <a:gd name="connsiteY5" fmla="*/ 407963 h 1579099"/>
                <a:gd name="connsiteX6" fmla="*/ 211390 w 641476"/>
                <a:gd name="connsiteY6" fmla="*/ 922232 h 1579099"/>
                <a:gd name="connsiteX7" fmla="*/ 606244 w 641476"/>
                <a:gd name="connsiteY7" fmla="*/ 1140443 h 1579099"/>
                <a:gd name="connsiteX8" fmla="*/ 0 w 641476"/>
                <a:gd name="connsiteY8" fmla="*/ 1579099 h 1579099"/>
                <a:gd name="connsiteX0" fmla="*/ 574431 w 666876"/>
                <a:gd name="connsiteY0" fmla="*/ 0 h 1579099"/>
                <a:gd name="connsiteX1" fmla="*/ 588499 w 666876"/>
                <a:gd name="connsiteY1" fmla="*/ 126610 h 1579099"/>
                <a:gd name="connsiteX2" fmla="*/ 461889 w 666876"/>
                <a:gd name="connsiteY2" fmla="*/ 225083 h 1579099"/>
                <a:gd name="connsiteX3" fmla="*/ 279009 w 666876"/>
                <a:gd name="connsiteY3" fmla="*/ 267286 h 1579099"/>
                <a:gd name="connsiteX4" fmla="*/ 166468 w 666876"/>
                <a:gd name="connsiteY4" fmla="*/ 309490 h 1579099"/>
                <a:gd name="connsiteX5" fmla="*/ 138332 w 666876"/>
                <a:gd name="connsiteY5" fmla="*/ 407963 h 1579099"/>
                <a:gd name="connsiteX6" fmla="*/ 363790 w 666876"/>
                <a:gd name="connsiteY6" fmla="*/ 693632 h 1579099"/>
                <a:gd name="connsiteX7" fmla="*/ 606244 w 666876"/>
                <a:gd name="connsiteY7" fmla="*/ 1140443 h 1579099"/>
                <a:gd name="connsiteX8" fmla="*/ 0 w 666876"/>
                <a:gd name="connsiteY8" fmla="*/ 1579099 h 1579099"/>
                <a:gd name="connsiteX0" fmla="*/ 726831 w 844676"/>
                <a:gd name="connsiteY0" fmla="*/ 0 h 1579099"/>
                <a:gd name="connsiteX1" fmla="*/ 740899 w 844676"/>
                <a:gd name="connsiteY1" fmla="*/ 126610 h 1579099"/>
                <a:gd name="connsiteX2" fmla="*/ 614289 w 844676"/>
                <a:gd name="connsiteY2" fmla="*/ 225083 h 1579099"/>
                <a:gd name="connsiteX3" fmla="*/ 431409 w 844676"/>
                <a:gd name="connsiteY3" fmla="*/ 267286 h 1579099"/>
                <a:gd name="connsiteX4" fmla="*/ 318868 w 844676"/>
                <a:gd name="connsiteY4" fmla="*/ 309490 h 1579099"/>
                <a:gd name="connsiteX5" fmla="*/ 290732 w 844676"/>
                <a:gd name="connsiteY5" fmla="*/ 407963 h 1579099"/>
                <a:gd name="connsiteX6" fmla="*/ 516190 w 844676"/>
                <a:gd name="connsiteY6" fmla="*/ 693632 h 1579099"/>
                <a:gd name="connsiteX7" fmla="*/ 758644 w 844676"/>
                <a:gd name="connsiteY7" fmla="*/ 1140443 h 1579099"/>
                <a:gd name="connsiteX8" fmla="*/ 0 w 844676"/>
                <a:gd name="connsiteY8" fmla="*/ 1579099 h 1579099"/>
                <a:gd name="connsiteX0" fmla="*/ 726831 w 844676"/>
                <a:gd name="connsiteY0" fmla="*/ 0 h 1606435"/>
                <a:gd name="connsiteX1" fmla="*/ 740899 w 844676"/>
                <a:gd name="connsiteY1" fmla="*/ 126610 h 1606435"/>
                <a:gd name="connsiteX2" fmla="*/ 614289 w 844676"/>
                <a:gd name="connsiteY2" fmla="*/ 225083 h 1606435"/>
                <a:gd name="connsiteX3" fmla="*/ 431409 w 844676"/>
                <a:gd name="connsiteY3" fmla="*/ 267286 h 1606435"/>
                <a:gd name="connsiteX4" fmla="*/ 318868 w 844676"/>
                <a:gd name="connsiteY4" fmla="*/ 309490 h 1606435"/>
                <a:gd name="connsiteX5" fmla="*/ 290732 w 844676"/>
                <a:gd name="connsiteY5" fmla="*/ 407963 h 1606435"/>
                <a:gd name="connsiteX6" fmla="*/ 516190 w 844676"/>
                <a:gd name="connsiteY6" fmla="*/ 693632 h 1606435"/>
                <a:gd name="connsiteX7" fmla="*/ 758644 w 844676"/>
                <a:gd name="connsiteY7" fmla="*/ 1140443 h 1606435"/>
                <a:gd name="connsiteX8" fmla="*/ 0 w 844676"/>
                <a:gd name="connsiteY8" fmla="*/ 1579099 h 160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676" h="1606435">
                  <a:moveTo>
                    <a:pt x="726831" y="0"/>
                  </a:moveTo>
                  <a:cubicBezTo>
                    <a:pt x="743243" y="44548"/>
                    <a:pt x="759656" y="89096"/>
                    <a:pt x="740899" y="126610"/>
                  </a:cubicBezTo>
                  <a:cubicBezTo>
                    <a:pt x="722142" y="164124"/>
                    <a:pt x="665871" y="201637"/>
                    <a:pt x="614289" y="225083"/>
                  </a:cubicBezTo>
                  <a:cubicBezTo>
                    <a:pt x="562707" y="248529"/>
                    <a:pt x="480646" y="253218"/>
                    <a:pt x="431409" y="267286"/>
                  </a:cubicBezTo>
                  <a:cubicBezTo>
                    <a:pt x="382172" y="281354"/>
                    <a:pt x="342314" y="286044"/>
                    <a:pt x="318868" y="309490"/>
                  </a:cubicBezTo>
                  <a:cubicBezTo>
                    <a:pt x="295422" y="332936"/>
                    <a:pt x="257845" y="343939"/>
                    <a:pt x="290732" y="407963"/>
                  </a:cubicBezTo>
                  <a:cubicBezTo>
                    <a:pt x="323619" y="471987"/>
                    <a:pt x="438205" y="571552"/>
                    <a:pt x="516190" y="693632"/>
                  </a:cubicBezTo>
                  <a:cubicBezTo>
                    <a:pt x="594175" y="815712"/>
                    <a:pt x="844676" y="992865"/>
                    <a:pt x="758644" y="1140443"/>
                  </a:cubicBezTo>
                  <a:cubicBezTo>
                    <a:pt x="672612" y="1288021"/>
                    <a:pt x="28305" y="1606435"/>
                    <a:pt x="0" y="1579099"/>
                  </a:cubicBezTo>
                </a:path>
              </a:pathLst>
            </a:custGeom>
            <a:ln w="114300">
              <a:solidFill>
                <a:srgbClr val="1B2E45"/>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TextBox 32"/>
          <p:cNvSpPr txBox="1">
            <a:spLocks noChangeAspect="1"/>
          </p:cNvSpPr>
          <p:nvPr/>
        </p:nvSpPr>
        <p:spPr>
          <a:xfrm>
            <a:off x="256032" y="2511993"/>
            <a:ext cx="4038600" cy="584775"/>
          </a:xfrm>
          <a:prstGeom prst="rect">
            <a:avLst/>
          </a:prstGeom>
          <a:solidFill>
            <a:schemeClr val="accent1">
              <a:lumMod val="20000"/>
              <a:lumOff val="80000"/>
              <a:alpha val="70000"/>
            </a:schemeClr>
          </a:solidFill>
        </p:spPr>
        <p:txBody>
          <a:bodyPr wrap="square" rtlCol="0">
            <a:spAutoFit/>
          </a:bodyPr>
          <a:lstStyle/>
          <a:p>
            <a:pPr algn="ctr"/>
            <a:r>
              <a:rPr lang="en-US" sz="3200" b="1" dirty="0" smtClean="0">
                <a:cs typeface="Arial" pitchFamily="34" charset="0"/>
              </a:rPr>
              <a:t> hot, tropical</a:t>
            </a:r>
          </a:p>
        </p:txBody>
      </p:sp>
      <p:sp>
        <p:nvSpPr>
          <p:cNvPr id="34" name="TextBox 33"/>
          <p:cNvSpPr txBox="1">
            <a:spLocks noChangeAspect="1"/>
          </p:cNvSpPr>
          <p:nvPr/>
        </p:nvSpPr>
        <p:spPr>
          <a:xfrm>
            <a:off x="256032" y="3097209"/>
            <a:ext cx="4038600" cy="584775"/>
          </a:xfrm>
          <a:prstGeom prst="rect">
            <a:avLst/>
          </a:prstGeom>
          <a:solidFill>
            <a:schemeClr val="accent1">
              <a:lumMod val="20000"/>
              <a:lumOff val="80000"/>
              <a:alpha val="70000"/>
            </a:schemeClr>
          </a:solidFill>
        </p:spPr>
        <p:txBody>
          <a:bodyPr wrap="square" rtlCol="0">
            <a:spAutoFit/>
          </a:bodyPr>
          <a:lstStyle/>
          <a:p>
            <a:pPr algn="ctr"/>
            <a:r>
              <a:rPr lang="en-US" sz="3200" b="1" dirty="0" smtClean="0">
                <a:cs typeface="Arial" pitchFamily="34" charset="0"/>
              </a:rPr>
              <a:t>lack of food sources</a:t>
            </a:r>
          </a:p>
        </p:txBody>
      </p:sp>
      <p:sp>
        <p:nvSpPr>
          <p:cNvPr id="35" name="TextBox 34"/>
          <p:cNvSpPr txBox="1">
            <a:spLocks noChangeAspect="1"/>
          </p:cNvSpPr>
          <p:nvPr/>
        </p:nvSpPr>
        <p:spPr>
          <a:xfrm>
            <a:off x="256032" y="3682425"/>
            <a:ext cx="4038600" cy="584775"/>
          </a:xfrm>
          <a:prstGeom prst="rect">
            <a:avLst/>
          </a:prstGeom>
          <a:solidFill>
            <a:schemeClr val="accent1">
              <a:lumMod val="20000"/>
              <a:lumOff val="80000"/>
              <a:alpha val="70000"/>
            </a:schemeClr>
          </a:solidFill>
        </p:spPr>
        <p:txBody>
          <a:bodyPr wrap="square" rtlCol="0">
            <a:spAutoFit/>
          </a:bodyPr>
          <a:lstStyle/>
          <a:p>
            <a:pPr algn="ctr"/>
            <a:r>
              <a:rPr lang="en-US" sz="3200" b="1" dirty="0" err="1" smtClean="0">
                <a:cs typeface="Arial" pitchFamily="34" charset="0"/>
              </a:rPr>
              <a:t>mt</a:t>
            </a:r>
            <a:r>
              <a:rPr lang="en-US" sz="3200" b="1" dirty="0" smtClean="0">
                <a:cs typeface="Arial" pitchFamily="34" charset="0"/>
              </a:rPr>
              <a:t> barrier to interior</a:t>
            </a:r>
          </a:p>
        </p:txBody>
      </p:sp>
      <p:cxnSp>
        <p:nvCxnSpPr>
          <p:cNvPr id="37" name="Straight Connector 36"/>
          <p:cNvCxnSpPr/>
          <p:nvPr/>
        </p:nvCxnSpPr>
        <p:spPr>
          <a:xfrm>
            <a:off x="990600" y="1676400"/>
            <a:ext cx="2819400" cy="1588"/>
          </a:xfrm>
          <a:prstGeom prst="line">
            <a:avLst/>
          </a:prstGeom>
          <a:ln w="76200">
            <a:solidFill>
              <a:schemeClr val="tx1"/>
            </a:solidFill>
          </a:ln>
          <a:effectLst>
            <a:outerShdw dist="50800" dir="5400000" algn="ctr" rotWithShape="0">
              <a:srgbClr val="FF0000"/>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a:spLocks noChangeAspect="1"/>
          </p:cNvSpPr>
          <p:nvPr/>
        </p:nvSpPr>
        <p:spPr>
          <a:xfrm>
            <a:off x="4105656" y="1271016"/>
            <a:ext cx="4256966" cy="692497"/>
          </a:xfrm>
          <a:prstGeom prst="rect">
            <a:avLst/>
          </a:prstGeom>
          <a:solidFill>
            <a:schemeClr val="accent1">
              <a:lumMod val="20000"/>
              <a:lumOff val="80000"/>
              <a:alpha val="70000"/>
            </a:schemeClr>
          </a:solidFill>
        </p:spPr>
        <p:txBody>
          <a:bodyPr wrap="square" rtlCol="0">
            <a:spAutoFit/>
          </a:bodyPr>
          <a:lstStyle/>
          <a:p>
            <a:r>
              <a:rPr lang="en-US" sz="3900" b="1" dirty="0" smtClean="0">
                <a:cs typeface="Arial" pitchFamily="34" charset="0"/>
              </a:rPr>
              <a:t>  - across hilltops? </a:t>
            </a:r>
          </a:p>
        </p:txBody>
      </p:sp>
      <p:sp>
        <p:nvSpPr>
          <p:cNvPr id="38" name="TextBox 37"/>
          <p:cNvSpPr txBox="1">
            <a:spLocks noChangeAspect="1"/>
          </p:cNvSpPr>
          <p:nvPr/>
        </p:nvSpPr>
        <p:spPr>
          <a:xfrm>
            <a:off x="256032" y="1926777"/>
            <a:ext cx="4038600" cy="584775"/>
          </a:xfrm>
          <a:prstGeom prst="rect">
            <a:avLst/>
          </a:prstGeom>
          <a:solidFill>
            <a:schemeClr val="accent1">
              <a:lumMod val="20000"/>
              <a:lumOff val="80000"/>
              <a:alpha val="70000"/>
            </a:schemeClr>
          </a:solidFill>
        </p:spPr>
        <p:txBody>
          <a:bodyPr wrap="square" rtlCol="0">
            <a:spAutoFit/>
          </a:bodyPr>
          <a:lstStyle/>
          <a:p>
            <a:pPr algn="ctr"/>
            <a:r>
              <a:rPr lang="en-US" sz="3200" b="1" dirty="0" smtClean="0">
                <a:cs typeface="Arial" pitchFamily="34" charset="0"/>
              </a:rPr>
              <a:t> close to sea level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0" presetClass="exit" presetSubtype="0" fill="hold" grpId="0" nodeType="withEffect">
                                  <p:stCondLst>
                                    <p:cond delay="500"/>
                                  </p:stCondLst>
                                  <p:childTnLst>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500"/>
                                  </p:stCondLst>
                                  <p:childTnLst>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par>
                                <p:cTn id="16" presetID="10" presetClass="exit" presetSubtype="0" fill="hold" nodeType="withEffect">
                                  <p:stCondLst>
                                    <p:cond delay="500"/>
                                  </p:stCondLst>
                                  <p:childTnLst>
                                    <p:animEffect transition="out" filter="fade">
                                      <p:cBhvr>
                                        <p:cTn id="17" dur="1000"/>
                                        <p:tgtEl>
                                          <p:spTgt spid="36"/>
                                        </p:tgtEl>
                                      </p:cBhvr>
                                    </p:animEffect>
                                    <p:set>
                                      <p:cBhvr>
                                        <p:cTn id="18" dur="1" fill="hold">
                                          <p:stCondLst>
                                            <p:cond delay="999"/>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0" fill="hold"/>
                                        <p:tgtEl>
                                          <p:spTgt spid="3"/>
                                        </p:tgtEl>
                                        <p:attrNameLst>
                                          <p:attrName>ppt_w</p:attrName>
                                        </p:attrNameLst>
                                      </p:cBhvr>
                                      <p:tavLst>
                                        <p:tav tm="0">
                                          <p:val>
                                            <p:fltVal val="0"/>
                                          </p:val>
                                        </p:tav>
                                        <p:tav tm="100000">
                                          <p:val>
                                            <p:strVal val="#ppt_w"/>
                                          </p:val>
                                        </p:tav>
                                      </p:tavLst>
                                    </p:anim>
                                    <p:anim calcmode="lin" valueType="num">
                                      <p:cBhvr>
                                        <p:cTn id="24" dur="2000" fill="hold"/>
                                        <p:tgtEl>
                                          <p:spTgt spid="3"/>
                                        </p:tgtEl>
                                        <p:attrNameLst>
                                          <p:attrName>ppt_h</p:attrName>
                                        </p:attrNameLst>
                                      </p:cBhvr>
                                      <p:tavLst>
                                        <p:tav tm="0">
                                          <p:val>
                                            <p:fltVal val="0"/>
                                          </p:val>
                                        </p:tav>
                                        <p:tav tm="100000">
                                          <p:val>
                                            <p:strVal val="#ppt_h"/>
                                          </p:val>
                                        </p:tav>
                                      </p:tavLst>
                                    </p:anim>
                                    <p:anim calcmode="lin" valueType="num">
                                      <p:cBhvr>
                                        <p:cTn id="25"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outHorizontal)">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25"/>
                                        </p:tgtEl>
                                      </p:cBhvr>
                                    </p:animEffect>
                                    <p:set>
                                      <p:cBhvr>
                                        <p:cTn id="44" dur="1" fill="hold">
                                          <p:stCondLst>
                                            <p:cond delay="999"/>
                                          </p:stCondLst>
                                        </p:cTn>
                                        <p:tgtEl>
                                          <p:spTgt spid="2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3"/>
                                        </p:tgtEl>
                                      </p:cBhvr>
                                    </p:animEffect>
                                    <p:set>
                                      <p:cBhvr>
                                        <p:cTn id="50" dur="1" fill="hold">
                                          <p:stCondLst>
                                            <p:cond delay="999"/>
                                          </p:stCondLst>
                                        </p:cTn>
                                        <p:tgtEl>
                                          <p:spTgt spid="3"/>
                                        </p:tgtEl>
                                        <p:attrNameLst>
                                          <p:attrName>style.visibility</p:attrName>
                                        </p:attrNameLst>
                                      </p:cBhvr>
                                      <p:to>
                                        <p:strVal val="hidden"/>
                                      </p:to>
                                    </p:set>
                                  </p:childTnLst>
                                </p:cTn>
                              </p:par>
                              <p:par>
                                <p:cTn id="51" presetID="10" presetClass="entr"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up)">
                                      <p:cBhvr>
                                        <p:cTn id="58" dur="50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1"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left)">
                                      <p:cBhvr>
                                        <p:cTn id="83" dur="10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2" nodeType="clickEffect">
                                  <p:stCondLst>
                                    <p:cond delay="0"/>
                                  </p:stCondLst>
                                  <p:childTnLst>
                                    <p:animEffect transition="out" filter="fade">
                                      <p:cBhvr>
                                        <p:cTn id="87" dur="1000"/>
                                        <p:tgtEl>
                                          <p:spTgt spid="9"/>
                                        </p:tgtEl>
                                      </p:cBhvr>
                                    </p:animEffect>
                                    <p:set>
                                      <p:cBhvr>
                                        <p:cTn id="88" dur="1" fill="hold">
                                          <p:stCondLst>
                                            <p:cond delay="999"/>
                                          </p:stCondLst>
                                        </p:cTn>
                                        <p:tgtEl>
                                          <p:spTgt spid="9"/>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1000"/>
                                        <p:tgtEl>
                                          <p:spTgt spid="33"/>
                                        </p:tgtEl>
                                      </p:cBhvr>
                                    </p:animEffect>
                                    <p:set>
                                      <p:cBhvr>
                                        <p:cTn id="91" dur="1" fill="hold">
                                          <p:stCondLst>
                                            <p:cond delay="999"/>
                                          </p:stCondLst>
                                        </p:cTn>
                                        <p:tgtEl>
                                          <p:spTgt spid="33"/>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1000"/>
                                        <p:tgtEl>
                                          <p:spTgt spid="34"/>
                                        </p:tgtEl>
                                      </p:cBhvr>
                                    </p:animEffect>
                                    <p:set>
                                      <p:cBhvr>
                                        <p:cTn id="94" dur="1" fill="hold">
                                          <p:stCondLst>
                                            <p:cond delay="999"/>
                                          </p:stCondLst>
                                        </p:cTn>
                                        <p:tgtEl>
                                          <p:spTgt spid="3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5"/>
                                        </p:tgtEl>
                                      </p:cBhvr>
                                    </p:animEffect>
                                    <p:set>
                                      <p:cBhvr>
                                        <p:cTn id="97" dur="1" fill="hold">
                                          <p:stCondLst>
                                            <p:cond delay="999"/>
                                          </p:stCondLst>
                                        </p:cTn>
                                        <p:tgtEl>
                                          <p:spTgt spid="35"/>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32"/>
                                        </p:tgtEl>
                                      </p:cBhvr>
                                    </p:animEffect>
                                    <p:set>
                                      <p:cBhvr>
                                        <p:cTn id="103" dur="1" fill="hold">
                                          <p:stCondLst>
                                            <p:cond delay="999"/>
                                          </p:stCondLst>
                                        </p:cTn>
                                        <p:tgtEl>
                                          <p:spTgt spid="32"/>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37"/>
                                        </p:tgtEl>
                                      </p:cBhvr>
                                    </p:animEffect>
                                    <p:set>
                                      <p:cBhvr>
                                        <p:cTn id="106" dur="1" fill="hold">
                                          <p:stCondLst>
                                            <p:cond delay="999"/>
                                          </p:stCondLst>
                                        </p:cTn>
                                        <p:tgtEl>
                                          <p:spTgt spid="37"/>
                                        </p:tgtEl>
                                        <p:attrNameLst>
                                          <p:attrName>style.visibility</p:attrName>
                                        </p:attrNameLst>
                                      </p:cBhvr>
                                      <p:to>
                                        <p:strVal val="hidden"/>
                                      </p:to>
                                    </p:set>
                                  </p:childTnLst>
                                </p:cTn>
                              </p:par>
                            </p:childTnLst>
                          </p:cTn>
                        </p:par>
                        <p:par>
                          <p:cTn id="107" fill="hold">
                            <p:stCondLst>
                              <p:cond delay="1000"/>
                            </p:stCondLst>
                            <p:childTnLst>
                              <p:par>
                                <p:cTn id="108" presetID="10" presetClass="entr" presetSubtype="0" fill="hold" grpId="1" nodeType="after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fade">
                                      <p:cBhvr>
                                        <p:cTn id="1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P spid="11" grpId="1"/>
      <p:bldP spid="9" grpId="0" animBg="1"/>
      <p:bldP spid="9" grpId="1" animBg="1"/>
      <p:bldP spid="9" grpId="2" animBg="1"/>
      <p:bldP spid="33" grpId="1" animBg="1"/>
      <p:bldP spid="33" grpId="2" animBg="1"/>
      <p:bldP spid="34" grpId="1" animBg="1"/>
      <p:bldP spid="34" grpId="2" animBg="1"/>
      <p:bldP spid="35" grpId="0" animBg="1"/>
      <p:bldP spid="35" grpId="1" animBg="1"/>
      <p:bldP spid="7" grpId="0" animBg="1"/>
      <p:bldP spid="7" grpId="1" animBg="1"/>
      <p:bldP spid="38" grpId="0" animBg="1"/>
      <p:bldP spid="3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11003980sam.files.wordpress.com/2011/02/sapanlrg.jpg"/>
          <p:cNvPicPr>
            <a:picLocks noChangeAspect="1" noChangeArrowheads="1"/>
          </p:cNvPicPr>
          <p:nvPr/>
        </p:nvPicPr>
        <p:blipFill>
          <a:blip r:embed="rId2" cstate="print"/>
          <a:srcRect l="8889" t="12938" r="4049"/>
          <a:stretch>
            <a:fillRect/>
          </a:stretch>
        </p:blipFill>
        <p:spPr bwMode="auto">
          <a:xfrm>
            <a:off x="0" y="-1"/>
            <a:ext cx="9144000" cy="6858001"/>
          </a:xfrm>
          <a:prstGeom prst="rect">
            <a:avLst/>
          </a:prstGeom>
          <a:noFill/>
        </p:spPr>
      </p:pic>
      <p:sp>
        <p:nvSpPr>
          <p:cNvPr id="11" name="TextBox 10"/>
          <p:cNvSpPr txBox="1"/>
          <p:nvPr/>
        </p:nvSpPr>
        <p:spPr>
          <a:xfrm>
            <a:off x="0" y="5105400"/>
            <a:ext cx="9144000" cy="1754326"/>
          </a:xfrm>
          <a:prstGeom prst="rect">
            <a:avLst/>
          </a:prstGeom>
          <a:solidFill>
            <a:schemeClr val="accent1">
              <a:lumMod val="20000"/>
              <a:lumOff val="80000"/>
              <a:alpha val="48000"/>
            </a:schemeClr>
          </a:solidFill>
        </p:spPr>
        <p:txBody>
          <a:bodyPr wrap="square" rtlCol="0">
            <a:spAutoFit/>
          </a:bodyPr>
          <a:lstStyle/>
          <a:p>
            <a:r>
              <a:rPr lang="en-US" sz="3600" b="1" dirty="0" smtClean="0">
                <a:latin typeface="Arial" pitchFamily="34" charset="0"/>
                <a:cs typeface="Arial" pitchFamily="34" charset="0"/>
              </a:rPr>
              <a:t>   LIKELY PATH:</a:t>
            </a:r>
          </a:p>
          <a:p>
            <a:pPr algn="ctr"/>
            <a:r>
              <a:rPr lang="en-US" sz="3600" b="1" dirty="0" smtClean="0">
                <a:latin typeface="Arial" pitchFamily="34" charset="0"/>
                <a:cs typeface="Arial" pitchFamily="34" charset="0"/>
              </a:rPr>
              <a:t>in the hills where hunting &amp; gathering </a:t>
            </a:r>
          </a:p>
          <a:p>
            <a:pPr algn="ctr"/>
            <a:r>
              <a:rPr lang="en-US" sz="3600" b="1" dirty="0" smtClean="0">
                <a:latin typeface="Arial" pitchFamily="34" charset="0"/>
                <a:cs typeface="Arial" pitchFamily="34" charset="0"/>
              </a:rPr>
              <a:t>support the stone age population</a:t>
            </a:r>
          </a:p>
        </p:txBody>
      </p:sp>
      <p:sp>
        <p:nvSpPr>
          <p:cNvPr id="18" name="TextBox 17"/>
          <p:cNvSpPr txBox="1">
            <a:spLocks noChangeAspect="1"/>
          </p:cNvSpPr>
          <p:nvPr/>
        </p:nvSpPr>
        <p:spPr>
          <a:xfrm>
            <a:off x="4105656" y="1271016"/>
            <a:ext cx="4256966" cy="692497"/>
          </a:xfrm>
          <a:prstGeom prst="rect">
            <a:avLst/>
          </a:prstGeom>
          <a:solidFill>
            <a:schemeClr val="accent1">
              <a:lumMod val="20000"/>
              <a:lumOff val="80000"/>
              <a:alpha val="70000"/>
            </a:schemeClr>
          </a:solidFill>
        </p:spPr>
        <p:txBody>
          <a:bodyPr wrap="square" rtlCol="0">
            <a:spAutoFit/>
          </a:bodyPr>
          <a:lstStyle/>
          <a:p>
            <a:r>
              <a:rPr lang="en-US" sz="3900" b="1" dirty="0" smtClean="0">
                <a:cs typeface="Arial" pitchFamily="34" charset="0"/>
              </a:rPr>
              <a:t>  - across hilltops? </a:t>
            </a:r>
          </a:p>
        </p:txBody>
      </p:sp>
      <p:grpSp>
        <p:nvGrpSpPr>
          <p:cNvPr id="32" name="Group 31"/>
          <p:cNvGrpSpPr/>
          <p:nvPr/>
        </p:nvGrpSpPr>
        <p:grpSpPr>
          <a:xfrm>
            <a:off x="4495800" y="689317"/>
            <a:ext cx="2987040" cy="4492283"/>
            <a:chOff x="4648200" y="689317"/>
            <a:chExt cx="2987040" cy="4492283"/>
          </a:xfrm>
        </p:grpSpPr>
        <p:sp>
          <p:nvSpPr>
            <p:cNvPr id="29" name="Freeform 28"/>
            <p:cNvSpPr/>
            <p:nvPr/>
          </p:nvSpPr>
          <p:spPr>
            <a:xfrm>
              <a:off x="6781800" y="689317"/>
              <a:ext cx="853440" cy="758483"/>
            </a:xfrm>
            <a:custGeom>
              <a:avLst/>
              <a:gdLst>
                <a:gd name="connsiteX0" fmla="*/ 112542 w 818271"/>
                <a:gd name="connsiteY0" fmla="*/ 0 h 689317"/>
                <a:gd name="connsiteX1" fmla="*/ 253219 w 818271"/>
                <a:gd name="connsiteY1" fmla="*/ 84406 h 689317"/>
                <a:gd name="connsiteX2" fmla="*/ 422031 w 818271"/>
                <a:gd name="connsiteY2" fmla="*/ 112541 h 689317"/>
                <a:gd name="connsiteX3" fmla="*/ 604911 w 818271"/>
                <a:gd name="connsiteY3" fmla="*/ 140677 h 689317"/>
                <a:gd name="connsiteX4" fmla="*/ 745588 w 818271"/>
                <a:gd name="connsiteY4" fmla="*/ 239151 h 689317"/>
                <a:gd name="connsiteX5" fmla="*/ 801859 w 818271"/>
                <a:gd name="connsiteY5" fmla="*/ 323557 h 689317"/>
                <a:gd name="connsiteX6" fmla="*/ 801859 w 818271"/>
                <a:gd name="connsiteY6" fmla="*/ 365760 h 689317"/>
                <a:gd name="connsiteX7" fmla="*/ 703385 w 818271"/>
                <a:gd name="connsiteY7" fmla="*/ 407963 h 689317"/>
                <a:gd name="connsiteX8" fmla="*/ 590843 w 818271"/>
                <a:gd name="connsiteY8" fmla="*/ 450166 h 689317"/>
                <a:gd name="connsiteX9" fmla="*/ 422031 w 818271"/>
                <a:gd name="connsiteY9" fmla="*/ 464234 h 689317"/>
                <a:gd name="connsiteX10" fmla="*/ 267286 w 818271"/>
                <a:gd name="connsiteY10" fmla="*/ 520505 h 689317"/>
                <a:gd name="connsiteX11" fmla="*/ 98474 w 818271"/>
                <a:gd name="connsiteY11" fmla="*/ 562708 h 689317"/>
                <a:gd name="connsiteX12" fmla="*/ 0 w 818271"/>
                <a:gd name="connsiteY12" fmla="*/ 689317 h 68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271" h="689317">
                  <a:moveTo>
                    <a:pt x="112542" y="0"/>
                  </a:moveTo>
                  <a:cubicBezTo>
                    <a:pt x="157090" y="32824"/>
                    <a:pt x="201638" y="65649"/>
                    <a:pt x="253219" y="84406"/>
                  </a:cubicBezTo>
                  <a:cubicBezTo>
                    <a:pt x="304800" y="103163"/>
                    <a:pt x="422031" y="112541"/>
                    <a:pt x="422031" y="112541"/>
                  </a:cubicBezTo>
                  <a:cubicBezTo>
                    <a:pt x="480646" y="121920"/>
                    <a:pt x="550985" y="119575"/>
                    <a:pt x="604911" y="140677"/>
                  </a:cubicBezTo>
                  <a:cubicBezTo>
                    <a:pt x="658837" y="161779"/>
                    <a:pt x="712763" y="208671"/>
                    <a:pt x="745588" y="239151"/>
                  </a:cubicBezTo>
                  <a:cubicBezTo>
                    <a:pt x="778413" y="269631"/>
                    <a:pt x="792480" y="302455"/>
                    <a:pt x="801859" y="323557"/>
                  </a:cubicBezTo>
                  <a:cubicBezTo>
                    <a:pt x="811238" y="344659"/>
                    <a:pt x="818271" y="351692"/>
                    <a:pt x="801859" y="365760"/>
                  </a:cubicBezTo>
                  <a:cubicBezTo>
                    <a:pt x="785447" y="379828"/>
                    <a:pt x="738554" y="393895"/>
                    <a:pt x="703385" y="407963"/>
                  </a:cubicBezTo>
                  <a:cubicBezTo>
                    <a:pt x="668216" y="422031"/>
                    <a:pt x="637735" y="440788"/>
                    <a:pt x="590843" y="450166"/>
                  </a:cubicBezTo>
                  <a:cubicBezTo>
                    <a:pt x="543951" y="459544"/>
                    <a:pt x="475957" y="452511"/>
                    <a:pt x="422031" y="464234"/>
                  </a:cubicBezTo>
                  <a:cubicBezTo>
                    <a:pt x="368105" y="475957"/>
                    <a:pt x="321212" y="504093"/>
                    <a:pt x="267286" y="520505"/>
                  </a:cubicBezTo>
                  <a:cubicBezTo>
                    <a:pt x="213360" y="536917"/>
                    <a:pt x="143021" y="534573"/>
                    <a:pt x="98474" y="562708"/>
                  </a:cubicBezTo>
                  <a:cubicBezTo>
                    <a:pt x="53927" y="590843"/>
                    <a:pt x="26963" y="640080"/>
                    <a:pt x="0" y="689317"/>
                  </a:cubicBezTo>
                </a:path>
              </a:pathLst>
            </a:custGeom>
            <a:ln w="635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142893" y="1322363"/>
              <a:ext cx="708073" cy="2053883"/>
            </a:xfrm>
            <a:custGeom>
              <a:avLst/>
              <a:gdLst>
                <a:gd name="connsiteX0" fmla="*/ 708073 w 708073"/>
                <a:gd name="connsiteY0" fmla="*/ 0 h 2053883"/>
                <a:gd name="connsiteX1" fmla="*/ 440787 w 708073"/>
                <a:gd name="connsiteY1" fmla="*/ 42203 h 2053883"/>
                <a:gd name="connsiteX2" fmla="*/ 286042 w 708073"/>
                <a:gd name="connsiteY2" fmla="*/ 126609 h 2053883"/>
                <a:gd name="connsiteX3" fmla="*/ 271975 w 708073"/>
                <a:gd name="connsiteY3" fmla="*/ 281354 h 2053883"/>
                <a:gd name="connsiteX4" fmla="*/ 314178 w 708073"/>
                <a:gd name="connsiteY4" fmla="*/ 478302 h 2053883"/>
                <a:gd name="connsiteX5" fmla="*/ 286042 w 708073"/>
                <a:gd name="connsiteY5" fmla="*/ 618979 h 2053883"/>
                <a:gd name="connsiteX6" fmla="*/ 117230 w 708073"/>
                <a:gd name="connsiteY6" fmla="*/ 703385 h 2053883"/>
                <a:gd name="connsiteX7" fmla="*/ 4689 w 708073"/>
                <a:gd name="connsiteY7" fmla="*/ 858129 h 2053883"/>
                <a:gd name="connsiteX8" fmla="*/ 89095 w 708073"/>
                <a:gd name="connsiteY8" fmla="*/ 1041009 h 2053883"/>
                <a:gd name="connsiteX9" fmla="*/ 187569 w 708073"/>
                <a:gd name="connsiteY9" fmla="*/ 1139483 h 2053883"/>
                <a:gd name="connsiteX10" fmla="*/ 187569 w 708073"/>
                <a:gd name="connsiteY10" fmla="*/ 1322363 h 2053883"/>
                <a:gd name="connsiteX11" fmla="*/ 117230 w 708073"/>
                <a:gd name="connsiteY11" fmla="*/ 1434905 h 2053883"/>
                <a:gd name="connsiteX12" fmla="*/ 187569 w 708073"/>
                <a:gd name="connsiteY12" fmla="*/ 1575582 h 2053883"/>
                <a:gd name="connsiteX13" fmla="*/ 384516 w 708073"/>
                <a:gd name="connsiteY13" fmla="*/ 1744394 h 2053883"/>
                <a:gd name="connsiteX14" fmla="*/ 300110 w 708073"/>
                <a:gd name="connsiteY14" fmla="*/ 1899139 h 2053883"/>
                <a:gd name="connsiteX15" fmla="*/ 117230 w 708073"/>
                <a:gd name="connsiteY15" fmla="*/ 2053883 h 205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8073" h="2053883">
                  <a:moveTo>
                    <a:pt x="708073" y="0"/>
                  </a:moveTo>
                  <a:cubicBezTo>
                    <a:pt x="609599" y="10551"/>
                    <a:pt x="511125" y="21102"/>
                    <a:pt x="440787" y="42203"/>
                  </a:cubicBezTo>
                  <a:cubicBezTo>
                    <a:pt x="370449" y="63304"/>
                    <a:pt x="314177" y="86751"/>
                    <a:pt x="286042" y="126609"/>
                  </a:cubicBezTo>
                  <a:cubicBezTo>
                    <a:pt x="257907" y="166467"/>
                    <a:pt x="267286" y="222739"/>
                    <a:pt x="271975" y="281354"/>
                  </a:cubicBezTo>
                  <a:cubicBezTo>
                    <a:pt x="276664" y="339970"/>
                    <a:pt x="311834" y="422031"/>
                    <a:pt x="314178" y="478302"/>
                  </a:cubicBezTo>
                  <a:cubicBezTo>
                    <a:pt x="316522" y="534573"/>
                    <a:pt x="318867" y="581465"/>
                    <a:pt x="286042" y="618979"/>
                  </a:cubicBezTo>
                  <a:cubicBezTo>
                    <a:pt x="253217" y="656493"/>
                    <a:pt x="164122" y="663527"/>
                    <a:pt x="117230" y="703385"/>
                  </a:cubicBezTo>
                  <a:cubicBezTo>
                    <a:pt x="70338" y="743243"/>
                    <a:pt x="9378" y="801858"/>
                    <a:pt x="4689" y="858129"/>
                  </a:cubicBezTo>
                  <a:cubicBezTo>
                    <a:pt x="0" y="914400"/>
                    <a:pt x="58615" y="994117"/>
                    <a:pt x="89095" y="1041009"/>
                  </a:cubicBezTo>
                  <a:cubicBezTo>
                    <a:pt x="119575" y="1087901"/>
                    <a:pt x="171157" y="1092591"/>
                    <a:pt x="187569" y="1139483"/>
                  </a:cubicBezTo>
                  <a:cubicBezTo>
                    <a:pt x="203981" y="1186375"/>
                    <a:pt x="199292" y="1273126"/>
                    <a:pt x="187569" y="1322363"/>
                  </a:cubicBezTo>
                  <a:cubicBezTo>
                    <a:pt x="175846" y="1371600"/>
                    <a:pt x="117230" y="1392702"/>
                    <a:pt x="117230" y="1434905"/>
                  </a:cubicBezTo>
                  <a:cubicBezTo>
                    <a:pt x="117230" y="1477108"/>
                    <a:pt x="143021" y="1524001"/>
                    <a:pt x="187569" y="1575582"/>
                  </a:cubicBezTo>
                  <a:cubicBezTo>
                    <a:pt x="232117" y="1627163"/>
                    <a:pt x="365759" y="1690468"/>
                    <a:pt x="384516" y="1744394"/>
                  </a:cubicBezTo>
                  <a:cubicBezTo>
                    <a:pt x="403273" y="1798320"/>
                    <a:pt x="344658" y="1847558"/>
                    <a:pt x="300110" y="1899139"/>
                  </a:cubicBezTo>
                  <a:cubicBezTo>
                    <a:pt x="255562" y="1950720"/>
                    <a:pt x="117230" y="2053883"/>
                    <a:pt x="117230" y="2053883"/>
                  </a:cubicBezTo>
                </a:path>
              </a:pathLst>
            </a:custGeom>
            <a:ln w="1270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4648200" y="3352800"/>
              <a:ext cx="1600200" cy="1828800"/>
            </a:xfrm>
            <a:custGeom>
              <a:avLst/>
              <a:gdLst>
                <a:gd name="connsiteX0" fmla="*/ 1420837 w 1420837"/>
                <a:gd name="connsiteY0" fmla="*/ 0 h 1674055"/>
                <a:gd name="connsiteX1" fmla="*/ 1223889 w 1420837"/>
                <a:gd name="connsiteY1" fmla="*/ 211015 h 1674055"/>
                <a:gd name="connsiteX2" fmla="*/ 1209822 w 1420837"/>
                <a:gd name="connsiteY2" fmla="*/ 450166 h 1674055"/>
                <a:gd name="connsiteX3" fmla="*/ 984739 w 1420837"/>
                <a:gd name="connsiteY3" fmla="*/ 689317 h 1674055"/>
                <a:gd name="connsiteX4" fmla="*/ 872197 w 1420837"/>
                <a:gd name="connsiteY4" fmla="*/ 914400 h 1674055"/>
                <a:gd name="connsiteX5" fmla="*/ 703385 w 1420837"/>
                <a:gd name="connsiteY5" fmla="*/ 1083212 h 1674055"/>
                <a:gd name="connsiteX6" fmla="*/ 464234 w 1420837"/>
                <a:gd name="connsiteY6" fmla="*/ 1280160 h 1674055"/>
                <a:gd name="connsiteX7" fmla="*/ 393896 w 1420837"/>
                <a:gd name="connsiteY7" fmla="*/ 1491175 h 1674055"/>
                <a:gd name="connsiteX8" fmla="*/ 196948 w 1420837"/>
                <a:gd name="connsiteY8" fmla="*/ 1589649 h 1674055"/>
                <a:gd name="connsiteX9" fmla="*/ 0 w 1420837"/>
                <a:gd name="connsiteY9" fmla="*/ 1674055 h 167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837" h="1674055">
                  <a:moveTo>
                    <a:pt x="1420837" y="0"/>
                  </a:moveTo>
                  <a:cubicBezTo>
                    <a:pt x="1339947" y="67993"/>
                    <a:pt x="1259058" y="135987"/>
                    <a:pt x="1223889" y="211015"/>
                  </a:cubicBezTo>
                  <a:cubicBezTo>
                    <a:pt x="1188720" y="286043"/>
                    <a:pt x="1249680" y="370449"/>
                    <a:pt x="1209822" y="450166"/>
                  </a:cubicBezTo>
                  <a:cubicBezTo>
                    <a:pt x="1169964" y="529883"/>
                    <a:pt x="1041010" y="611945"/>
                    <a:pt x="984739" y="689317"/>
                  </a:cubicBezTo>
                  <a:cubicBezTo>
                    <a:pt x="928468" y="766689"/>
                    <a:pt x="919089" y="848751"/>
                    <a:pt x="872197" y="914400"/>
                  </a:cubicBezTo>
                  <a:cubicBezTo>
                    <a:pt x="825305" y="980049"/>
                    <a:pt x="771379" y="1022252"/>
                    <a:pt x="703385" y="1083212"/>
                  </a:cubicBezTo>
                  <a:cubicBezTo>
                    <a:pt x="635391" y="1144172"/>
                    <a:pt x="515816" y="1212166"/>
                    <a:pt x="464234" y="1280160"/>
                  </a:cubicBezTo>
                  <a:cubicBezTo>
                    <a:pt x="412653" y="1348154"/>
                    <a:pt x="438444" y="1439594"/>
                    <a:pt x="393896" y="1491175"/>
                  </a:cubicBezTo>
                  <a:cubicBezTo>
                    <a:pt x="349348" y="1542756"/>
                    <a:pt x="262597" y="1559169"/>
                    <a:pt x="196948" y="1589649"/>
                  </a:cubicBezTo>
                  <a:cubicBezTo>
                    <a:pt x="131299" y="1620129"/>
                    <a:pt x="44548" y="1669366"/>
                    <a:pt x="0" y="1674055"/>
                  </a:cubicBezTo>
                </a:path>
              </a:pathLst>
            </a:custGeom>
            <a:ln w="1905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TextBox 32"/>
          <p:cNvSpPr txBox="1">
            <a:spLocks noChangeAspect="1"/>
          </p:cNvSpPr>
          <p:nvPr/>
        </p:nvSpPr>
        <p:spPr>
          <a:xfrm>
            <a:off x="152400" y="2511993"/>
            <a:ext cx="4267200" cy="584775"/>
          </a:xfrm>
          <a:prstGeom prst="rect">
            <a:avLst/>
          </a:prstGeom>
          <a:solidFill>
            <a:schemeClr val="accent1">
              <a:lumMod val="20000"/>
              <a:lumOff val="80000"/>
              <a:alpha val="70000"/>
            </a:schemeClr>
          </a:solidFill>
        </p:spPr>
        <p:txBody>
          <a:bodyPr wrap="square" rtlCol="0">
            <a:spAutoFit/>
          </a:bodyPr>
          <a:lstStyle/>
          <a:p>
            <a:pPr algn="ctr"/>
            <a:r>
              <a:rPr lang="en-US" sz="3200" b="1" dirty="0" smtClean="0">
                <a:cs typeface="Arial" pitchFamily="34" charset="0"/>
              </a:rPr>
              <a:t> similar climate</a:t>
            </a:r>
          </a:p>
        </p:txBody>
      </p:sp>
      <p:sp>
        <p:nvSpPr>
          <p:cNvPr id="34" name="TextBox 33"/>
          <p:cNvSpPr txBox="1">
            <a:spLocks noChangeAspect="1"/>
          </p:cNvSpPr>
          <p:nvPr/>
        </p:nvSpPr>
        <p:spPr>
          <a:xfrm>
            <a:off x="152400" y="3097209"/>
            <a:ext cx="4267200" cy="584775"/>
          </a:xfrm>
          <a:prstGeom prst="rect">
            <a:avLst/>
          </a:prstGeom>
          <a:solidFill>
            <a:schemeClr val="accent1">
              <a:lumMod val="20000"/>
              <a:lumOff val="80000"/>
              <a:alpha val="70000"/>
            </a:schemeClr>
          </a:solidFill>
        </p:spPr>
        <p:txBody>
          <a:bodyPr wrap="square" rtlCol="0">
            <a:spAutoFit/>
          </a:bodyPr>
          <a:lstStyle/>
          <a:p>
            <a:pPr algn="ctr"/>
            <a:r>
              <a:rPr lang="en-US" sz="3200" b="1" dirty="0" smtClean="0">
                <a:cs typeface="Arial" pitchFamily="34" charset="0"/>
              </a:rPr>
              <a:t>familiar food sources</a:t>
            </a:r>
          </a:p>
        </p:txBody>
      </p:sp>
      <p:sp>
        <p:nvSpPr>
          <p:cNvPr id="35" name="TextBox 34"/>
          <p:cNvSpPr txBox="1">
            <a:spLocks noChangeAspect="1"/>
          </p:cNvSpPr>
          <p:nvPr/>
        </p:nvSpPr>
        <p:spPr>
          <a:xfrm>
            <a:off x="152400" y="3682425"/>
            <a:ext cx="4267200" cy="584775"/>
          </a:xfrm>
          <a:prstGeom prst="rect">
            <a:avLst/>
          </a:prstGeom>
          <a:solidFill>
            <a:schemeClr val="accent1">
              <a:lumMod val="20000"/>
              <a:lumOff val="80000"/>
              <a:alpha val="70000"/>
            </a:schemeClr>
          </a:solidFill>
        </p:spPr>
        <p:txBody>
          <a:bodyPr wrap="square" rtlCol="0">
            <a:spAutoFit/>
          </a:bodyPr>
          <a:lstStyle/>
          <a:p>
            <a:pPr algn="ctr"/>
            <a:r>
              <a:rPr lang="en-US" sz="3200" b="1" dirty="0" smtClean="0">
                <a:cs typeface="Arial" pitchFamily="34" charset="0"/>
              </a:rPr>
              <a:t>no </a:t>
            </a:r>
            <a:r>
              <a:rPr lang="en-US" sz="3200" b="1" dirty="0" err="1" smtClean="0">
                <a:cs typeface="Arial" pitchFamily="34" charset="0"/>
              </a:rPr>
              <a:t>mt</a:t>
            </a:r>
            <a:r>
              <a:rPr lang="en-US" sz="3200" b="1" dirty="0" smtClean="0">
                <a:cs typeface="Arial" pitchFamily="34" charset="0"/>
              </a:rPr>
              <a:t> barriers</a:t>
            </a:r>
          </a:p>
        </p:txBody>
      </p:sp>
      <p:sp>
        <p:nvSpPr>
          <p:cNvPr id="36" name="TextBox 35"/>
          <p:cNvSpPr txBox="1">
            <a:spLocks noChangeAspect="1"/>
          </p:cNvSpPr>
          <p:nvPr/>
        </p:nvSpPr>
        <p:spPr>
          <a:xfrm>
            <a:off x="152400" y="1926777"/>
            <a:ext cx="4267200" cy="584775"/>
          </a:xfrm>
          <a:prstGeom prst="rect">
            <a:avLst/>
          </a:prstGeom>
          <a:solidFill>
            <a:schemeClr val="accent1">
              <a:lumMod val="20000"/>
              <a:lumOff val="80000"/>
              <a:alpha val="70000"/>
            </a:schemeClr>
          </a:solidFill>
        </p:spPr>
        <p:txBody>
          <a:bodyPr wrap="square" rtlCol="0">
            <a:spAutoFit/>
          </a:bodyPr>
          <a:lstStyle/>
          <a:p>
            <a:pPr algn="ctr"/>
            <a:r>
              <a:rPr lang="en-US" sz="3200" b="1" dirty="0" smtClean="0">
                <a:cs typeface="Arial" pitchFamily="34" charset="0"/>
              </a:rPr>
              <a:t> plateau elevations</a:t>
            </a:r>
          </a:p>
        </p:txBody>
      </p:sp>
      <p:sp>
        <p:nvSpPr>
          <p:cNvPr id="39" name="Oval 38"/>
          <p:cNvSpPr/>
          <p:nvPr/>
        </p:nvSpPr>
        <p:spPr>
          <a:xfrm>
            <a:off x="76200" y="0"/>
            <a:ext cx="9144000" cy="762000"/>
          </a:xfrm>
          <a:prstGeom prst="ellipse">
            <a:avLst/>
          </a:prstGeom>
          <a:solidFill>
            <a:srgbClr val="2E6CB8">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dist="50800" dir="5400000" algn="ctr" rotWithShape="0">
                    <a:schemeClr val="tx1"/>
                  </a:outerShdw>
                </a:effectLst>
              </a:rPr>
              <a:t>How long would it take?</a:t>
            </a:r>
            <a:endParaRPr lang="en-US" sz="4400" dirty="0">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1" nodeType="withEffect">
                                  <p:stCondLst>
                                    <p:cond delay="0"/>
                                  </p:stCondLst>
                                  <p:childTnLst>
                                    <p:animMotion origin="layout" path="M -8.33333E-7 2.81221E-6 L -0.43177 -0.00162 " pathEditMode="relative" rAng="0" ptsTypes="AA">
                                      <p:cBhvr>
                                        <p:cTn id="6" dur="1000" fill="hold"/>
                                        <p:tgtEl>
                                          <p:spTgt spid="18"/>
                                        </p:tgtEl>
                                        <p:attrNameLst>
                                          <p:attrName>ppt_x</p:attrName>
                                          <p:attrName>ppt_y</p:attrName>
                                        </p:attrNameLst>
                                      </p:cBhvr>
                                      <p:rCtr x="-216" y="-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4"/>
                                        </p:tgtEl>
                                      </p:cBhvr>
                                    </p:animEffect>
                                    <p:set>
                                      <p:cBhvr>
                                        <p:cTn id="39" dur="1" fill="hold">
                                          <p:stCondLst>
                                            <p:cond delay="999"/>
                                          </p:stCondLst>
                                        </p:cTn>
                                        <p:tgtEl>
                                          <p:spTgt spid="3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35"/>
                                        </p:tgtEl>
                                      </p:cBhvr>
                                    </p:animEffect>
                                    <p:set>
                                      <p:cBhvr>
                                        <p:cTn id="42" dur="1" fill="hold">
                                          <p:stCondLst>
                                            <p:cond delay="999"/>
                                          </p:stCondLst>
                                        </p:cTn>
                                        <p:tgtEl>
                                          <p:spTgt spid="3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36"/>
                                        </p:tgtEl>
                                      </p:cBhvr>
                                    </p:animEffect>
                                    <p:set>
                                      <p:cBhvr>
                                        <p:cTn id="45" dur="1" fill="hold">
                                          <p:stCondLst>
                                            <p:cond delay="999"/>
                                          </p:stCondLst>
                                        </p:cTn>
                                        <p:tgtEl>
                                          <p:spTgt spid="36"/>
                                        </p:tgtEl>
                                        <p:attrNameLst>
                                          <p:attrName>style.visibility</p:attrName>
                                        </p:attrNameLst>
                                      </p:cBhvr>
                                      <p:to>
                                        <p:strVal val="hidden"/>
                                      </p:to>
                                    </p:se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1">
                                            <p:bg/>
                                          </p:spTgt>
                                        </p:tgtEl>
                                        <p:attrNameLst>
                                          <p:attrName>style.visibility</p:attrName>
                                        </p:attrNameLst>
                                      </p:cBhvr>
                                      <p:to>
                                        <p:strVal val="visible"/>
                                      </p:to>
                                    </p:set>
                                    <p:animEffect transition="in" filter="fade">
                                      <p:cBhvr>
                                        <p:cTn id="49" dur="1000"/>
                                        <p:tgtEl>
                                          <p:spTgt spid="11">
                                            <p:bg/>
                                          </p:spTgt>
                                        </p:tgtEl>
                                      </p:cBhvr>
                                    </p:animEffect>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wipe(left)">
                                      <p:cBhvr>
                                        <p:cTn id="53" dur="1000"/>
                                        <p:tgtEl>
                                          <p:spTgt spid="11">
                                            <p:txEl>
                                              <p:pRg st="0" end="0"/>
                                            </p:txEl>
                                          </p:spTgt>
                                        </p:tgtEl>
                                      </p:cBhvr>
                                    </p:animEffect>
                                  </p:childTnLst>
                                </p:cTn>
                              </p:par>
                            </p:childTnLst>
                          </p:cTn>
                        </p:par>
                        <p:par>
                          <p:cTn id="54" fill="hold">
                            <p:stCondLst>
                              <p:cond delay="3000"/>
                            </p:stCondLst>
                            <p:childTnLst>
                              <p:par>
                                <p:cTn id="55" presetID="22" presetClass="entr" presetSubtype="8" fill="hold" nodeType="after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Effect transition="in" filter="wipe(left)">
                                      <p:cBhvr>
                                        <p:cTn id="57" dur="1000"/>
                                        <p:tgtEl>
                                          <p:spTgt spid="11">
                                            <p:txEl>
                                              <p:pRg st="1" end="1"/>
                                            </p:txEl>
                                          </p:spTgt>
                                        </p:tgtEl>
                                      </p:cBhvr>
                                    </p:animEffect>
                                  </p:childTnLst>
                                </p:cTn>
                              </p:par>
                            </p:childTnLst>
                          </p:cTn>
                        </p:par>
                        <p:par>
                          <p:cTn id="58" fill="hold">
                            <p:stCondLst>
                              <p:cond delay="4000"/>
                            </p:stCondLst>
                            <p:childTnLst>
                              <p:par>
                                <p:cTn id="59" presetID="22" presetClass="entr" presetSubtype="8" fill="hold" nodeType="afterEffect">
                                  <p:stCondLst>
                                    <p:cond delay="0"/>
                                  </p:stCondLst>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wipe(left)">
                                      <p:cBhvr>
                                        <p:cTn id="61" dur="1000"/>
                                        <p:tgtEl>
                                          <p:spTgt spid="11">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11">
                                            <p:txEl>
                                              <p:pRg st="0" end="0"/>
                                            </p:txEl>
                                          </p:spTgt>
                                        </p:tgtEl>
                                      </p:cBhvr>
                                    </p:animEffect>
                                    <p:set>
                                      <p:cBhvr>
                                        <p:cTn id="66" dur="1" fill="hold">
                                          <p:stCondLst>
                                            <p:cond delay="999"/>
                                          </p:stCondLst>
                                        </p:cTn>
                                        <p:tgtEl>
                                          <p:spTgt spid="11">
                                            <p:txEl>
                                              <p:pRg st="0" end="0"/>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1">
                                            <p:txEl>
                                              <p:pRg st="1" end="1"/>
                                            </p:txEl>
                                          </p:spTgt>
                                        </p:tgtEl>
                                      </p:cBhvr>
                                    </p:animEffect>
                                    <p:set>
                                      <p:cBhvr>
                                        <p:cTn id="69" dur="1" fill="hold">
                                          <p:stCondLst>
                                            <p:cond delay="999"/>
                                          </p:stCondLst>
                                        </p:cTn>
                                        <p:tgtEl>
                                          <p:spTgt spid="11">
                                            <p:txEl>
                                              <p:pRg st="1" end="1"/>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1">
                                            <p:txEl>
                                              <p:pRg st="2" end="2"/>
                                            </p:txEl>
                                          </p:spTgt>
                                        </p:tgtEl>
                                      </p:cBhvr>
                                    </p:animEffect>
                                    <p:set>
                                      <p:cBhvr>
                                        <p:cTn id="72" dur="1" fill="hold">
                                          <p:stCondLst>
                                            <p:cond delay="999"/>
                                          </p:stCondLst>
                                        </p:cTn>
                                        <p:tgtEl>
                                          <p:spTgt spid="11">
                                            <p:txEl>
                                              <p:pRg st="2" end="2"/>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1">
                                            <p:bg/>
                                          </p:spTgt>
                                        </p:tgtEl>
                                      </p:cBhvr>
                                    </p:animEffect>
                                    <p:set>
                                      <p:cBhvr>
                                        <p:cTn id="75" dur="1" fill="hold">
                                          <p:stCondLst>
                                            <p:cond delay="999"/>
                                          </p:stCondLst>
                                        </p:cTn>
                                        <p:tgtEl>
                                          <p:spTgt spid="11">
                                            <p:bg/>
                                          </p:spTgt>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1000"/>
                                        <p:tgtEl>
                                          <p:spTgt spid="18"/>
                                        </p:tgtEl>
                                      </p:cBhvr>
                                    </p:animEffect>
                                    <p:set>
                                      <p:cBhvr>
                                        <p:cTn id="78" dur="1" fill="hold">
                                          <p:stCondLst>
                                            <p:cond delay="999"/>
                                          </p:stCondLst>
                                        </p:cTn>
                                        <p:tgtEl>
                                          <p:spTgt spid="18"/>
                                        </p:tgtEl>
                                        <p:attrNameLst>
                                          <p:attrName>style.visibility</p:attrName>
                                        </p:attrNameLst>
                                      </p:cBhvr>
                                      <p:to>
                                        <p:strVal val="hidden"/>
                                      </p:to>
                                    </p:set>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left)">
                                      <p:cBhvr>
                                        <p:cTn id="8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P spid="11" grpId="1" build="allAtOnce" animBg="1"/>
      <p:bldP spid="18" grpId="1" animBg="1"/>
      <p:bldP spid="18" grpId="2" animBg="1"/>
      <p:bldP spid="33" grpId="0" animBg="1"/>
      <p:bldP spid="33" grpId="1" animBg="1"/>
      <p:bldP spid="34" grpId="0" animBg="1"/>
      <p:bldP spid="34" grpId="1" animBg="1"/>
      <p:bldP spid="35" grpId="0" animBg="1"/>
      <p:bldP spid="35" grpId="1" animBg="1"/>
      <p:bldP spid="36" grpId="0" animBg="1"/>
      <p:bldP spid="36" grpId="1"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11003980sam.files.wordpress.com/2011/02/sapanlrg.jpg"/>
          <p:cNvPicPr>
            <a:picLocks noChangeAspect="1" noChangeArrowheads="1"/>
          </p:cNvPicPr>
          <p:nvPr/>
        </p:nvPicPr>
        <p:blipFill>
          <a:blip r:embed="rId2" cstate="print"/>
          <a:srcRect l="8889" t="12938" r="4049"/>
          <a:stretch>
            <a:fillRect/>
          </a:stretch>
        </p:blipFill>
        <p:spPr bwMode="auto">
          <a:xfrm>
            <a:off x="0" y="-1"/>
            <a:ext cx="9144000" cy="6858001"/>
          </a:xfrm>
          <a:prstGeom prst="rect">
            <a:avLst/>
          </a:prstGeom>
          <a:noFill/>
        </p:spPr>
      </p:pic>
      <p:grpSp>
        <p:nvGrpSpPr>
          <p:cNvPr id="2" name="Group 31"/>
          <p:cNvGrpSpPr/>
          <p:nvPr/>
        </p:nvGrpSpPr>
        <p:grpSpPr>
          <a:xfrm>
            <a:off x="4498848" y="689317"/>
            <a:ext cx="2987040" cy="4492283"/>
            <a:chOff x="4648200" y="689317"/>
            <a:chExt cx="2987040" cy="4492283"/>
          </a:xfrm>
        </p:grpSpPr>
        <p:sp>
          <p:nvSpPr>
            <p:cNvPr id="29" name="Freeform 28"/>
            <p:cNvSpPr/>
            <p:nvPr/>
          </p:nvSpPr>
          <p:spPr>
            <a:xfrm>
              <a:off x="6781800" y="689317"/>
              <a:ext cx="853440" cy="758483"/>
            </a:xfrm>
            <a:custGeom>
              <a:avLst/>
              <a:gdLst>
                <a:gd name="connsiteX0" fmla="*/ 112542 w 818271"/>
                <a:gd name="connsiteY0" fmla="*/ 0 h 689317"/>
                <a:gd name="connsiteX1" fmla="*/ 253219 w 818271"/>
                <a:gd name="connsiteY1" fmla="*/ 84406 h 689317"/>
                <a:gd name="connsiteX2" fmla="*/ 422031 w 818271"/>
                <a:gd name="connsiteY2" fmla="*/ 112541 h 689317"/>
                <a:gd name="connsiteX3" fmla="*/ 604911 w 818271"/>
                <a:gd name="connsiteY3" fmla="*/ 140677 h 689317"/>
                <a:gd name="connsiteX4" fmla="*/ 745588 w 818271"/>
                <a:gd name="connsiteY4" fmla="*/ 239151 h 689317"/>
                <a:gd name="connsiteX5" fmla="*/ 801859 w 818271"/>
                <a:gd name="connsiteY5" fmla="*/ 323557 h 689317"/>
                <a:gd name="connsiteX6" fmla="*/ 801859 w 818271"/>
                <a:gd name="connsiteY6" fmla="*/ 365760 h 689317"/>
                <a:gd name="connsiteX7" fmla="*/ 703385 w 818271"/>
                <a:gd name="connsiteY7" fmla="*/ 407963 h 689317"/>
                <a:gd name="connsiteX8" fmla="*/ 590843 w 818271"/>
                <a:gd name="connsiteY8" fmla="*/ 450166 h 689317"/>
                <a:gd name="connsiteX9" fmla="*/ 422031 w 818271"/>
                <a:gd name="connsiteY9" fmla="*/ 464234 h 689317"/>
                <a:gd name="connsiteX10" fmla="*/ 267286 w 818271"/>
                <a:gd name="connsiteY10" fmla="*/ 520505 h 689317"/>
                <a:gd name="connsiteX11" fmla="*/ 98474 w 818271"/>
                <a:gd name="connsiteY11" fmla="*/ 562708 h 689317"/>
                <a:gd name="connsiteX12" fmla="*/ 0 w 818271"/>
                <a:gd name="connsiteY12" fmla="*/ 689317 h 68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271" h="689317">
                  <a:moveTo>
                    <a:pt x="112542" y="0"/>
                  </a:moveTo>
                  <a:cubicBezTo>
                    <a:pt x="157090" y="32824"/>
                    <a:pt x="201638" y="65649"/>
                    <a:pt x="253219" y="84406"/>
                  </a:cubicBezTo>
                  <a:cubicBezTo>
                    <a:pt x="304800" y="103163"/>
                    <a:pt x="422031" y="112541"/>
                    <a:pt x="422031" y="112541"/>
                  </a:cubicBezTo>
                  <a:cubicBezTo>
                    <a:pt x="480646" y="121920"/>
                    <a:pt x="550985" y="119575"/>
                    <a:pt x="604911" y="140677"/>
                  </a:cubicBezTo>
                  <a:cubicBezTo>
                    <a:pt x="658837" y="161779"/>
                    <a:pt x="712763" y="208671"/>
                    <a:pt x="745588" y="239151"/>
                  </a:cubicBezTo>
                  <a:cubicBezTo>
                    <a:pt x="778413" y="269631"/>
                    <a:pt x="792480" y="302455"/>
                    <a:pt x="801859" y="323557"/>
                  </a:cubicBezTo>
                  <a:cubicBezTo>
                    <a:pt x="811238" y="344659"/>
                    <a:pt x="818271" y="351692"/>
                    <a:pt x="801859" y="365760"/>
                  </a:cubicBezTo>
                  <a:cubicBezTo>
                    <a:pt x="785447" y="379828"/>
                    <a:pt x="738554" y="393895"/>
                    <a:pt x="703385" y="407963"/>
                  </a:cubicBezTo>
                  <a:cubicBezTo>
                    <a:pt x="668216" y="422031"/>
                    <a:pt x="637735" y="440788"/>
                    <a:pt x="590843" y="450166"/>
                  </a:cubicBezTo>
                  <a:cubicBezTo>
                    <a:pt x="543951" y="459544"/>
                    <a:pt x="475957" y="452511"/>
                    <a:pt x="422031" y="464234"/>
                  </a:cubicBezTo>
                  <a:cubicBezTo>
                    <a:pt x="368105" y="475957"/>
                    <a:pt x="321212" y="504093"/>
                    <a:pt x="267286" y="520505"/>
                  </a:cubicBezTo>
                  <a:cubicBezTo>
                    <a:pt x="213360" y="536917"/>
                    <a:pt x="143021" y="534573"/>
                    <a:pt x="98474" y="562708"/>
                  </a:cubicBezTo>
                  <a:cubicBezTo>
                    <a:pt x="53927" y="590843"/>
                    <a:pt x="26963" y="640080"/>
                    <a:pt x="0" y="689317"/>
                  </a:cubicBezTo>
                </a:path>
              </a:pathLst>
            </a:custGeom>
            <a:ln w="635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142893" y="1322363"/>
              <a:ext cx="708073" cy="2053883"/>
            </a:xfrm>
            <a:custGeom>
              <a:avLst/>
              <a:gdLst>
                <a:gd name="connsiteX0" fmla="*/ 708073 w 708073"/>
                <a:gd name="connsiteY0" fmla="*/ 0 h 2053883"/>
                <a:gd name="connsiteX1" fmla="*/ 440787 w 708073"/>
                <a:gd name="connsiteY1" fmla="*/ 42203 h 2053883"/>
                <a:gd name="connsiteX2" fmla="*/ 286042 w 708073"/>
                <a:gd name="connsiteY2" fmla="*/ 126609 h 2053883"/>
                <a:gd name="connsiteX3" fmla="*/ 271975 w 708073"/>
                <a:gd name="connsiteY3" fmla="*/ 281354 h 2053883"/>
                <a:gd name="connsiteX4" fmla="*/ 314178 w 708073"/>
                <a:gd name="connsiteY4" fmla="*/ 478302 h 2053883"/>
                <a:gd name="connsiteX5" fmla="*/ 286042 w 708073"/>
                <a:gd name="connsiteY5" fmla="*/ 618979 h 2053883"/>
                <a:gd name="connsiteX6" fmla="*/ 117230 w 708073"/>
                <a:gd name="connsiteY6" fmla="*/ 703385 h 2053883"/>
                <a:gd name="connsiteX7" fmla="*/ 4689 w 708073"/>
                <a:gd name="connsiteY7" fmla="*/ 858129 h 2053883"/>
                <a:gd name="connsiteX8" fmla="*/ 89095 w 708073"/>
                <a:gd name="connsiteY8" fmla="*/ 1041009 h 2053883"/>
                <a:gd name="connsiteX9" fmla="*/ 187569 w 708073"/>
                <a:gd name="connsiteY9" fmla="*/ 1139483 h 2053883"/>
                <a:gd name="connsiteX10" fmla="*/ 187569 w 708073"/>
                <a:gd name="connsiteY10" fmla="*/ 1322363 h 2053883"/>
                <a:gd name="connsiteX11" fmla="*/ 117230 w 708073"/>
                <a:gd name="connsiteY11" fmla="*/ 1434905 h 2053883"/>
                <a:gd name="connsiteX12" fmla="*/ 187569 w 708073"/>
                <a:gd name="connsiteY12" fmla="*/ 1575582 h 2053883"/>
                <a:gd name="connsiteX13" fmla="*/ 384516 w 708073"/>
                <a:gd name="connsiteY13" fmla="*/ 1744394 h 2053883"/>
                <a:gd name="connsiteX14" fmla="*/ 300110 w 708073"/>
                <a:gd name="connsiteY14" fmla="*/ 1899139 h 2053883"/>
                <a:gd name="connsiteX15" fmla="*/ 117230 w 708073"/>
                <a:gd name="connsiteY15" fmla="*/ 2053883 h 205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8073" h="2053883">
                  <a:moveTo>
                    <a:pt x="708073" y="0"/>
                  </a:moveTo>
                  <a:cubicBezTo>
                    <a:pt x="609599" y="10551"/>
                    <a:pt x="511125" y="21102"/>
                    <a:pt x="440787" y="42203"/>
                  </a:cubicBezTo>
                  <a:cubicBezTo>
                    <a:pt x="370449" y="63304"/>
                    <a:pt x="314177" y="86751"/>
                    <a:pt x="286042" y="126609"/>
                  </a:cubicBezTo>
                  <a:cubicBezTo>
                    <a:pt x="257907" y="166467"/>
                    <a:pt x="267286" y="222739"/>
                    <a:pt x="271975" y="281354"/>
                  </a:cubicBezTo>
                  <a:cubicBezTo>
                    <a:pt x="276664" y="339970"/>
                    <a:pt x="311834" y="422031"/>
                    <a:pt x="314178" y="478302"/>
                  </a:cubicBezTo>
                  <a:cubicBezTo>
                    <a:pt x="316522" y="534573"/>
                    <a:pt x="318867" y="581465"/>
                    <a:pt x="286042" y="618979"/>
                  </a:cubicBezTo>
                  <a:cubicBezTo>
                    <a:pt x="253217" y="656493"/>
                    <a:pt x="164122" y="663527"/>
                    <a:pt x="117230" y="703385"/>
                  </a:cubicBezTo>
                  <a:cubicBezTo>
                    <a:pt x="70338" y="743243"/>
                    <a:pt x="9378" y="801858"/>
                    <a:pt x="4689" y="858129"/>
                  </a:cubicBezTo>
                  <a:cubicBezTo>
                    <a:pt x="0" y="914400"/>
                    <a:pt x="58615" y="994117"/>
                    <a:pt x="89095" y="1041009"/>
                  </a:cubicBezTo>
                  <a:cubicBezTo>
                    <a:pt x="119575" y="1087901"/>
                    <a:pt x="171157" y="1092591"/>
                    <a:pt x="187569" y="1139483"/>
                  </a:cubicBezTo>
                  <a:cubicBezTo>
                    <a:pt x="203981" y="1186375"/>
                    <a:pt x="199292" y="1273126"/>
                    <a:pt x="187569" y="1322363"/>
                  </a:cubicBezTo>
                  <a:cubicBezTo>
                    <a:pt x="175846" y="1371600"/>
                    <a:pt x="117230" y="1392702"/>
                    <a:pt x="117230" y="1434905"/>
                  </a:cubicBezTo>
                  <a:cubicBezTo>
                    <a:pt x="117230" y="1477108"/>
                    <a:pt x="143021" y="1524001"/>
                    <a:pt x="187569" y="1575582"/>
                  </a:cubicBezTo>
                  <a:cubicBezTo>
                    <a:pt x="232117" y="1627163"/>
                    <a:pt x="365759" y="1690468"/>
                    <a:pt x="384516" y="1744394"/>
                  </a:cubicBezTo>
                  <a:cubicBezTo>
                    <a:pt x="403273" y="1798320"/>
                    <a:pt x="344658" y="1847558"/>
                    <a:pt x="300110" y="1899139"/>
                  </a:cubicBezTo>
                  <a:cubicBezTo>
                    <a:pt x="255562" y="1950720"/>
                    <a:pt x="117230" y="2053883"/>
                    <a:pt x="117230" y="2053883"/>
                  </a:cubicBezTo>
                </a:path>
              </a:pathLst>
            </a:custGeom>
            <a:ln w="1270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4648200" y="3352800"/>
              <a:ext cx="1600200" cy="1828800"/>
            </a:xfrm>
            <a:custGeom>
              <a:avLst/>
              <a:gdLst>
                <a:gd name="connsiteX0" fmla="*/ 1420837 w 1420837"/>
                <a:gd name="connsiteY0" fmla="*/ 0 h 1674055"/>
                <a:gd name="connsiteX1" fmla="*/ 1223889 w 1420837"/>
                <a:gd name="connsiteY1" fmla="*/ 211015 h 1674055"/>
                <a:gd name="connsiteX2" fmla="*/ 1209822 w 1420837"/>
                <a:gd name="connsiteY2" fmla="*/ 450166 h 1674055"/>
                <a:gd name="connsiteX3" fmla="*/ 984739 w 1420837"/>
                <a:gd name="connsiteY3" fmla="*/ 689317 h 1674055"/>
                <a:gd name="connsiteX4" fmla="*/ 872197 w 1420837"/>
                <a:gd name="connsiteY4" fmla="*/ 914400 h 1674055"/>
                <a:gd name="connsiteX5" fmla="*/ 703385 w 1420837"/>
                <a:gd name="connsiteY5" fmla="*/ 1083212 h 1674055"/>
                <a:gd name="connsiteX6" fmla="*/ 464234 w 1420837"/>
                <a:gd name="connsiteY6" fmla="*/ 1280160 h 1674055"/>
                <a:gd name="connsiteX7" fmla="*/ 393896 w 1420837"/>
                <a:gd name="connsiteY7" fmla="*/ 1491175 h 1674055"/>
                <a:gd name="connsiteX8" fmla="*/ 196948 w 1420837"/>
                <a:gd name="connsiteY8" fmla="*/ 1589649 h 1674055"/>
                <a:gd name="connsiteX9" fmla="*/ 0 w 1420837"/>
                <a:gd name="connsiteY9" fmla="*/ 1674055 h 167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837" h="1674055">
                  <a:moveTo>
                    <a:pt x="1420837" y="0"/>
                  </a:moveTo>
                  <a:cubicBezTo>
                    <a:pt x="1339947" y="67993"/>
                    <a:pt x="1259058" y="135987"/>
                    <a:pt x="1223889" y="211015"/>
                  </a:cubicBezTo>
                  <a:cubicBezTo>
                    <a:pt x="1188720" y="286043"/>
                    <a:pt x="1249680" y="370449"/>
                    <a:pt x="1209822" y="450166"/>
                  </a:cubicBezTo>
                  <a:cubicBezTo>
                    <a:pt x="1169964" y="529883"/>
                    <a:pt x="1041010" y="611945"/>
                    <a:pt x="984739" y="689317"/>
                  </a:cubicBezTo>
                  <a:cubicBezTo>
                    <a:pt x="928468" y="766689"/>
                    <a:pt x="919089" y="848751"/>
                    <a:pt x="872197" y="914400"/>
                  </a:cubicBezTo>
                  <a:cubicBezTo>
                    <a:pt x="825305" y="980049"/>
                    <a:pt x="771379" y="1022252"/>
                    <a:pt x="703385" y="1083212"/>
                  </a:cubicBezTo>
                  <a:cubicBezTo>
                    <a:pt x="635391" y="1144172"/>
                    <a:pt x="515816" y="1212166"/>
                    <a:pt x="464234" y="1280160"/>
                  </a:cubicBezTo>
                  <a:cubicBezTo>
                    <a:pt x="412653" y="1348154"/>
                    <a:pt x="438444" y="1439594"/>
                    <a:pt x="393896" y="1491175"/>
                  </a:cubicBezTo>
                  <a:cubicBezTo>
                    <a:pt x="349348" y="1542756"/>
                    <a:pt x="262597" y="1559169"/>
                    <a:pt x="196948" y="1589649"/>
                  </a:cubicBezTo>
                  <a:cubicBezTo>
                    <a:pt x="131299" y="1620129"/>
                    <a:pt x="44548" y="1669366"/>
                    <a:pt x="0" y="1674055"/>
                  </a:cubicBezTo>
                </a:path>
              </a:pathLst>
            </a:custGeom>
            <a:ln w="1905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Oval 38"/>
          <p:cNvSpPr/>
          <p:nvPr/>
        </p:nvSpPr>
        <p:spPr>
          <a:xfrm>
            <a:off x="76200" y="0"/>
            <a:ext cx="9144000" cy="762000"/>
          </a:xfrm>
          <a:prstGeom prst="ellipse">
            <a:avLst/>
          </a:prstGeom>
          <a:solidFill>
            <a:srgbClr val="2E6CB8">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dist="50800" dir="5400000" algn="ctr" rotWithShape="0">
                    <a:schemeClr val="tx1"/>
                  </a:outerShdw>
                </a:effectLst>
              </a:rPr>
              <a:t>How long would it take?</a:t>
            </a:r>
            <a:endParaRPr lang="en-US" sz="4400" dirty="0">
              <a:effectLst>
                <a:outerShdw dist="50800" dir="5400000" algn="ctr" rotWithShape="0">
                  <a:schemeClr val="tx1"/>
                </a:outerShdw>
              </a:effectLst>
            </a:endParaRPr>
          </a:p>
        </p:txBody>
      </p:sp>
      <p:sp>
        <p:nvSpPr>
          <p:cNvPr id="19" name="TextBox 18"/>
          <p:cNvSpPr txBox="1"/>
          <p:nvPr/>
        </p:nvSpPr>
        <p:spPr>
          <a:xfrm>
            <a:off x="0" y="751344"/>
            <a:ext cx="6788205" cy="3139321"/>
          </a:xfrm>
          <a:prstGeom prst="rect">
            <a:avLst/>
          </a:prstGeom>
          <a:solidFill>
            <a:srgbClr val="2E6CB8">
              <a:alpha val="55686"/>
            </a:srgbClr>
          </a:solidFill>
        </p:spPr>
        <p:txBody>
          <a:bodyPr wrap="none" rtlCol="0">
            <a:spAutoFit/>
          </a:bodyPr>
          <a:lstStyle/>
          <a:p>
            <a:pPr algn="ctr"/>
            <a:r>
              <a:rPr lang="en-US" sz="3200" dirty="0" smtClean="0">
                <a:solidFill>
                  <a:schemeClr val="bg1"/>
                </a:solidFill>
                <a:effectLst>
                  <a:outerShdw dist="50800" dir="5400000" algn="ctr" rotWithShape="0">
                    <a:schemeClr val="tx1"/>
                  </a:outerShdw>
                </a:effectLst>
              </a:rPr>
              <a:t>Let’s estimate . . . . .</a:t>
            </a:r>
          </a:p>
          <a:p>
            <a:pPr algn="ctr"/>
            <a:endParaRPr lang="en-US" sz="1000" dirty="0" smtClean="0">
              <a:solidFill>
                <a:schemeClr val="bg1"/>
              </a:solidFill>
              <a:effectLst>
                <a:outerShdw dist="50800" dir="5400000" algn="ctr" rotWithShape="0">
                  <a:schemeClr val="tx1"/>
                </a:outerShdw>
              </a:effectLst>
            </a:endParaRPr>
          </a:p>
          <a:p>
            <a:pPr algn="ctr"/>
            <a:r>
              <a:rPr lang="en-US" sz="2800" dirty="0" smtClean="0">
                <a:solidFill>
                  <a:schemeClr val="bg1"/>
                </a:solidFill>
                <a:effectLst>
                  <a:outerShdw dist="50800" dir="5400000" algn="ctr" rotWithShape="0">
                    <a:schemeClr val="tx1"/>
                  </a:outerShdw>
                </a:effectLst>
              </a:rPr>
              <a:t>dispersal about 1/2 mile per generation =</a:t>
            </a:r>
          </a:p>
          <a:p>
            <a:r>
              <a:rPr lang="en-US" sz="2800" dirty="0" smtClean="0">
                <a:solidFill>
                  <a:schemeClr val="bg1"/>
                </a:solidFill>
                <a:effectLst>
                  <a:outerShdw dist="50800" dir="5400000" algn="ctr" rotWithShape="0">
                    <a:schemeClr val="tx1"/>
                  </a:outerShdw>
                </a:effectLst>
              </a:rPr>
              <a:t>       (2000miles / 0.5) =   4000  generations </a:t>
            </a:r>
          </a:p>
          <a:p>
            <a:r>
              <a:rPr lang="en-US" sz="2800" dirty="0" smtClean="0">
                <a:solidFill>
                  <a:schemeClr val="bg1"/>
                </a:solidFill>
                <a:effectLst>
                  <a:outerShdw dist="50800" dir="5400000" algn="ctr" rotWithShape="0">
                    <a:schemeClr val="tx1"/>
                  </a:outerShdw>
                </a:effectLst>
              </a:rPr>
              <a:t>   1 generation about . . ..   20  years</a:t>
            </a:r>
          </a:p>
          <a:p>
            <a:pPr algn="ctr"/>
            <a:endParaRPr lang="en-US" sz="2800" dirty="0" smtClean="0">
              <a:solidFill>
                <a:schemeClr val="bg1"/>
              </a:solidFill>
              <a:effectLst>
                <a:outerShdw dist="50800" dir="5400000" algn="ctr" rotWithShape="0">
                  <a:schemeClr val="tx1"/>
                </a:outerShdw>
              </a:effectLst>
            </a:endParaRPr>
          </a:p>
          <a:p>
            <a:pPr algn="ctr"/>
            <a:r>
              <a:rPr lang="en-US" sz="4400" dirty="0" smtClean="0">
                <a:solidFill>
                  <a:schemeClr val="bg1"/>
                </a:solidFill>
                <a:effectLst>
                  <a:outerShdw dist="50800" dir="5400000" algn="ctr" rotWithShape="0">
                    <a:srgbClr val="FF0000"/>
                  </a:outerShdw>
                </a:effectLst>
              </a:rPr>
              <a:t>80,000 YEARS! </a:t>
            </a:r>
            <a:endParaRPr lang="en-US" sz="4400" dirty="0">
              <a:solidFill>
                <a:schemeClr val="bg1"/>
              </a:solidFill>
              <a:effectLst>
                <a:outerShdw dist="50800" dir="5400000" algn="ctr" rotWithShape="0">
                  <a:srgbClr val="FF0000"/>
                </a:outerShdw>
              </a:effectLst>
            </a:endParaRPr>
          </a:p>
        </p:txBody>
      </p:sp>
      <p:sp>
        <p:nvSpPr>
          <p:cNvPr id="21" name="TextBox 20"/>
          <p:cNvSpPr txBox="1"/>
          <p:nvPr/>
        </p:nvSpPr>
        <p:spPr>
          <a:xfrm>
            <a:off x="3505200" y="1828800"/>
            <a:ext cx="915635" cy="954107"/>
          </a:xfrm>
          <a:prstGeom prst="rect">
            <a:avLst/>
          </a:prstGeom>
          <a:solidFill>
            <a:srgbClr val="2E6CB8">
              <a:alpha val="71000"/>
            </a:srgbClr>
          </a:solidFill>
          <a:ln w="76200">
            <a:solidFill>
              <a:srgbClr val="FF0000"/>
            </a:solidFill>
          </a:ln>
        </p:spPr>
        <p:txBody>
          <a:bodyPr wrap="none" rtlCol="0">
            <a:spAutoFit/>
          </a:bodyPr>
          <a:lstStyle/>
          <a:p>
            <a:r>
              <a:rPr lang="en-US" sz="2800" dirty="0" smtClean="0">
                <a:solidFill>
                  <a:schemeClr val="bg1"/>
                </a:solidFill>
                <a:effectLst>
                  <a:outerShdw dist="50800" dir="5400000" algn="ctr" rotWithShape="0">
                    <a:schemeClr val="tx1"/>
                  </a:outerShdw>
                </a:effectLst>
              </a:rPr>
              <a:t>4000</a:t>
            </a:r>
          </a:p>
          <a:p>
            <a:r>
              <a:rPr lang="en-US" sz="2800" dirty="0" smtClean="0">
                <a:solidFill>
                  <a:schemeClr val="bg1"/>
                </a:solidFill>
                <a:effectLst>
                  <a:outerShdw dist="50800" dir="5400000" algn="ctr" rotWithShape="0">
                    <a:schemeClr val="tx1"/>
                  </a:outerShdw>
                </a:effectLst>
              </a:rPr>
              <a:t>X  20</a:t>
            </a:r>
            <a:endParaRPr lang="en-US" sz="2800" dirty="0">
              <a:solidFill>
                <a:schemeClr val="bg1"/>
              </a:solidFill>
              <a:effectLst>
                <a:outerShdw dist="50800" dir="5400000" algn="ctr" rotWithShape="0">
                  <a:schemeClr val="tx1"/>
                </a:outerShdw>
              </a:effectLst>
            </a:endParaRPr>
          </a:p>
        </p:txBody>
      </p:sp>
      <p:grpSp>
        <p:nvGrpSpPr>
          <p:cNvPr id="14" name="Group 13"/>
          <p:cNvGrpSpPr/>
          <p:nvPr/>
        </p:nvGrpSpPr>
        <p:grpSpPr>
          <a:xfrm rot="20868916">
            <a:off x="4272574" y="1171131"/>
            <a:ext cx="3586409" cy="4043985"/>
            <a:chOff x="4972436" y="986378"/>
            <a:chExt cx="1986280" cy="2783541"/>
          </a:xfrm>
        </p:grpSpPr>
        <p:cxnSp>
          <p:nvCxnSpPr>
            <p:cNvPr id="15" name="Straight Connector 14"/>
            <p:cNvCxnSpPr/>
            <p:nvPr/>
          </p:nvCxnSpPr>
          <p:spPr>
            <a:xfrm rot="5400000">
              <a:off x="4573805" y="1385009"/>
              <a:ext cx="2783541" cy="1986280"/>
            </a:xfrm>
            <a:prstGeom prst="line">
              <a:avLst/>
            </a:prstGeom>
            <a:ln w="304800">
              <a:solidFill>
                <a:srgbClr val="FF0000"/>
              </a:solidFill>
              <a:headEnd type="triangle" w="sm" len="sm"/>
              <a:tailEnd type="triangle" w="sm" len="sm"/>
            </a:ln>
            <a:effectLst>
              <a:outerShdw dist="50800" dir="5400000" algn="ctr" rotWithShape="0">
                <a:schemeClr val="tx1"/>
              </a:outerShdw>
            </a:effectLst>
            <a:scene3d>
              <a:camera prst="orthographicFront">
                <a:rot lat="0" lon="0" rev="0"/>
              </a:camera>
              <a:lightRig rig="balanced" dir="t"/>
            </a:scene3d>
            <a:sp3d prstMaterial="matte">
              <a:bevelT w="0" h="0"/>
              <a:bevelB w="0" h="0"/>
            </a:sp3d>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8540000">
              <a:off x="5133864" y="2092250"/>
              <a:ext cx="1870603" cy="423560"/>
            </a:xfrm>
            <a:prstGeom prst="rect">
              <a:avLst/>
            </a:prstGeom>
            <a:noFill/>
          </p:spPr>
          <p:txBody>
            <a:bodyPr wrap="none" rtlCol="0">
              <a:spAutoFit/>
            </a:bodyPr>
            <a:lstStyle/>
            <a:p>
              <a:r>
                <a:rPr lang="en-US" sz="2800" b="1" dirty="0" smtClean="0">
                  <a:effectLst>
                    <a:outerShdw dist="38100" dir="4200000" sx="97000" sy="97000" algn="ctr" rotWithShape="0">
                      <a:schemeClr val="bg1"/>
                    </a:outerShdw>
                  </a:effectLst>
                </a:rPr>
                <a:t>2000 miles</a:t>
              </a:r>
              <a:endParaRPr lang="en-US" sz="2800" b="1" dirty="0">
                <a:effectLst>
                  <a:outerShdw dist="38100" dir="4200000" sx="97000" sy="97000" algn="ctr" rotWithShape="0">
                    <a:schemeClr val="bg1"/>
                  </a:outerShdw>
                </a:effectLst>
              </a:endParaRPr>
            </a:p>
          </p:txBody>
        </p:sp>
      </p:grpSp>
      <p:sp>
        <p:nvSpPr>
          <p:cNvPr id="22" name="Oval 21"/>
          <p:cNvSpPr/>
          <p:nvPr/>
        </p:nvSpPr>
        <p:spPr>
          <a:xfrm>
            <a:off x="457200" y="0"/>
            <a:ext cx="7543800" cy="762000"/>
          </a:xfrm>
          <a:prstGeom prst="ellipse">
            <a:avLst/>
          </a:prstGeom>
          <a:solidFill>
            <a:srgbClr val="2E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dist="50800" dir="5400000" algn="ctr" rotWithShape="0">
                    <a:schemeClr val="tx1"/>
                  </a:outerShdw>
                </a:effectLst>
              </a:rPr>
              <a:t>Let’s meet ‘Mrs. </a:t>
            </a:r>
            <a:r>
              <a:rPr lang="en-US" sz="4400" dirty="0" err="1" smtClean="0">
                <a:effectLst>
                  <a:outerShdw dist="50800" dir="5400000" algn="ctr" rotWithShape="0">
                    <a:schemeClr val="tx1"/>
                  </a:outerShdw>
                </a:effectLst>
              </a:rPr>
              <a:t>Ples</a:t>
            </a:r>
            <a:r>
              <a:rPr lang="en-US" sz="4400" dirty="0" smtClean="0">
                <a:effectLst>
                  <a:outerShdw dist="50800" dir="5400000" algn="ctr" rotWithShape="0">
                    <a:schemeClr val="tx1"/>
                  </a:outerShdw>
                </a:effectLst>
              </a:rPr>
              <a:t>’</a:t>
            </a:r>
            <a:endParaRPr lang="en-US" sz="4400" dirty="0">
              <a:effectLst>
                <a:outerShdw dist="50800" dir="5400000" algn="ctr" rotWithShape="0">
                  <a:schemeClr val="tx1"/>
                </a:outerShdw>
              </a:effectLst>
            </a:endParaRPr>
          </a:p>
        </p:txBody>
      </p:sp>
      <p:pic>
        <p:nvPicPr>
          <p:cNvPr id="23" name="Picture 4" descr="sculpting human evolution elisabeth dayns"/>
          <p:cNvPicPr>
            <a:picLocks noChangeAspect="1" noChangeArrowheads="1"/>
          </p:cNvPicPr>
          <p:nvPr/>
        </p:nvPicPr>
        <p:blipFill>
          <a:blip r:embed="rId3"/>
          <a:srcRect l="8753" t="4166" r="14223"/>
          <a:stretch>
            <a:fillRect/>
          </a:stretch>
        </p:blipFill>
        <p:spPr bwMode="auto">
          <a:xfrm>
            <a:off x="758687" y="2667000"/>
            <a:ext cx="3279913" cy="3429000"/>
          </a:xfrm>
          <a:prstGeom prst="rect">
            <a:avLst/>
          </a:prstGeom>
          <a:noFill/>
          <a:ln w="50800">
            <a:solidFill>
              <a:schemeClr val="bg1"/>
            </a:solidFill>
          </a:ln>
        </p:spPr>
      </p:pic>
      <p:sp>
        <p:nvSpPr>
          <p:cNvPr id="17" name="Rectangle 16"/>
          <p:cNvSpPr/>
          <p:nvPr/>
        </p:nvSpPr>
        <p:spPr>
          <a:xfrm>
            <a:off x="0" y="5657671"/>
            <a:ext cx="9144000" cy="954107"/>
          </a:xfrm>
          <a:prstGeom prst="rect">
            <a:avLst/>
          </a:prstGeom>
          <a:solidFill>
            <a:srgbClr val="29638B">
              <a:alpha val="61000"/>
            </a:srgbClr>
          </a:solidFill>
        </p:spPr>
        <p:txBody>
          <a:bodyPr wrap="square">
            <a:spAutoFit/>
          </a:bodyPr>
          <a:lstStyle/>
          <a:p>
            <a:pPr algn="ctr"/>
            <a:r>
              <a:rPr lang="en-US" sz="2800" dirty="0" smtClean="0">
                <a:solidFill>
                  <a:schemeClr val="bg1"/>
                </a:solidFill>
              </a:rPr>
              <a:t> </a:t>
            </a:r>
            <a:r>
              <a:rPr lang="en-US" sz="2800" b="1" dirty="0" smtClean="0">
                <a:solidFill>
                  <a:schemeClr val="bg1"/>
                </a:solidFill>
              </a:rPr>
              <a:t>HOME RANGE:  </a:t>
            </a:r>
            <a:r>
              <a:rPr lang="en-US" sz="2800" dirty="0" smtClean="0">
                <a:solidFill>
                  <a:schemeClr val="bg1"/>
                </a:solidFill>
              </a:rPr>
              <a:t>region encompassing </a:t>
            </a:r>
          </a:p>
          <a:p>
            <a:pPr algn="ctr"/>
            <a:r>
              <a:rPr lang="en-US" sz="2800" dirty="0" smtClean="0">
                <a:solidFill>
                  <a:schemeClr val="bg1"/>
                </a:solidFill>
              </a:rPr>
              <a:t>all the resources required to survive and reproduce </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bg/>
                                          </p:spTgt>
                                        </p:tgtEl>
                                        <p:attrNameLst>
                                          <p:attrName>style.visibility</p:attrName>
                                        </p:attrNameLst>
                                      </p:cBhvr>
                                      <p:to>
                                        <p:strVal val="visible"/>
                                      </p:to>
                                    </p:set>
                                    <p:animEffect transition="in" filter="fade">
                                      <p:cBhvr>
                                        <p:cTn id="17" dur="1000"/>
                                        <p:tgtEl>
                                          <p:spTgt spid="19">
                                            <p:bg/>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left)">
                                      <p:cBhvr>
                                        <p:cTn id="20" dur="10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wipe(left)">
                                      <p:cBhvr>
                                        <p:cTn id="25" dur="10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1000"/>
                                        <p:tgtEl>
                                          <p:spTgt spid="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wipe(left)">
                                      <p:cBhvr>
                                        <p:cTn id="35" dur="1000"/>
                                        <p:tgtEl>
                                          <p:spTgt spid="1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1000"/>
                                        <p:tgtEl>
                                          <p:spTgt spid="21"/>
                                        </p:tgtEl>
                                      </p:cBhvr>
                                    </p:animEffect>
                                  </p:childTnLst>
                                </p:cTn>
                              </p:par>
                            </p:childTnLst>
                          </p:cTn>
                        </p:par>
                        <p:par>
                          <p:cTn id="41" fill="hold">
                            <p:stCondLst>
                              <p:cond delay="1000"/>
                            </p:stCondLst>
                            <p:childTnLst>
                              <p:par>
                                <p:cTn id="42" presetID="6" presetClass="emph" presetSubtype="0" fill="hold" grpId="1" nodeType="afterEffect">
                                  <p:stCondLst>
                                    <p:cond delay="0"/>
                                  </p:stCondLst>
                                  <p:childTnLst>
                                    <p:animScale>
                                      <p:cBhvr>
                                        <p:cTn id="43" dur="1000" fill="hold"/>
                                        <p:tgtEl>
                                          <p:spTgt spid="21"/>
                                        </p:tgtEl>
                                      </p:cBhvr>
                                      <p:by x="150000" y="150000"/>
                                    </p:animScale>
                                  </p:childTnLst>
                                </p:cTn>
                              </p:par>
                            </p:childTnLst>
                          </p:cTn>
                        </p:par>
                        <p:par>
                          <p:cTn id="44" fill="hold">
                            <p:stCondLst>
                              <p:cond delay="2000"/>
                            </p:stCondLst>
                            <p:childTnLst>
                              <p:par>
                                <p:cTn id="45" presetID="53" presetClass="entr" presetSubtype="0" fill="hold" nodeType="afterEffect">
                                  <p:stCondLst>
                                    <p:cond delay="0"/>
                                  </p:stCondLst>
                                  <p:childTnLst>
                                    <p:set>
                                      <p:cBhvr>
                                        <p:cTn id="46" dur="1" fill="hold">
                                          <p:stCondLst>
                                            <p:cond delay="0"/>
                                          </p:stCondLst>
                                        </p:cTn>
                                        <p:tgtEl>
                                          <p:spTgt spid="19">
                                            <p:txEl>
                                              <p:pRg st="6" end="6"/>
                                            </p:txEl>
                                          </p:spTgt>
                                        </p:tgtEl>
                                        <p:attrNameLst>
                                          <p:attrName>style.visibility</p:attrName>
                                        </p:attrNameLst>
                                      </p:cBhvr>
                                      <p:to>
                                        <p:strVal val="visible"/>
                                      </p:to>
                                    </p:set>
                                    <p:anim calcmode="lin" valueType="num">
                                      <p:cBhvr>
                                        <p:cTn id="47" dur="1000" fill="hold"/>
                                        <p:tgtEl>
                                          <p:spTgt spid="1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9">
                                            <p:txEl>
                                              <p:pRg st="6" end="6"/>
                                            </p:txEl>
                                          </p:spTgt>
                                        </p:tgtEl>
                                        <p:attrNameLst>
                                          <p:attrName>ppt_h</p:attrName>
                                        </p:attrNameLst>
                                      </p:cBhvr>
                                      <p:tavLst>
                                        <p:tav tm="0">
                                          <p:val>
                                            <p:fltVal val="0"/>
                                          </p:val>
                                        </p:tav>
                                        <p:tav tm="100000">
                                          <p:val>
                                            <p:strVal val="#ppt_h"/>
                                          </p:val>
                                        </p:tav>
                                      </p:tavLst>
                                    </p:anim>
                                    <p:animEffect transition="in" filter="fade">
                                      <p:cBhvr>
                                        <p:cTn id="49" dur="1000"/>
                                        <p:tgtEl>
                                          <p:spTgt spid="19">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19">
                                            <p:txEl>
                                              <p:pRg st="0" end="0"/>
                                            </p:txEl>
                                          </p:spTgt>
                                        </p:tgtEl>
                                      </p:cBhvr>
                                    </p:animEffect>
                                    <p:set>
                                      <p:cBhvr>
                                        <p:cTn id="57" dur="1" fill="hold">
                                          <p:stCondLst>
                                            <p:cond delay="1999"/>
                                          </p:stCondLst>
                                        </p:cTn>
                                        <p:tgtEl>
                                          <p:spTgt spid="19">
                                            <p:txEl>
                                              <p:pRg st="0" end="0"/>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19">
                                            <p:txEl>
                                              <p:pRg st="2" end="2"/>
                                            </p:txEl>
                                          </p:spTgt>
                                        </p:tgtEl>
                                      </p:cBhvr>
                                    </p:animEffect>
                                    <p:set>
                                      <p:cBhvr>
                                        <p:cTn id="60" dur="1" fill="hold">
                                          <p:stCondLst>
                                            <p:cond delay="1999"/>
                                          </p:stCondLst>
                                        </p:cTn>
                                        <p:tgtEl>
                                          <p:spTgt spid="19">
                                            <p:txEl>
                                              <p:pRg st="2" end="2"/>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000"/>
                                        <p:tgtEl>
                                          <p:spTgt spid="19">
                                            <p:txEl>
                                              <p:pRg st="3" end="3"/>
                                            </p:txEl>
                                          </p:spTgt>
                                        </p:tgtEl>
                                      </p:cBhvr>
                                    </p:animEffect>
                                    <p:set>
                                      <p:cBhvr>
                                        <p:cTn id="63" dur="1" fill="hold">
                                          <p:stCondLst>
                                            <p:cond delay="1999"/>
                                          </p:stCondLst>
                                        </p:cTn>
                                        <p:tgtEl>
                                          <p:spTgt spid="19">
                                            <p:txEl>
                                              <p:pRg st="3" end="3"/>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0"/>
                                        <p:tgtEl>
                                          <p:spTgt spid="19">
                                            <p:txEl>
                                              <p:pRg st="4" end="4"/>
                                            </p:txEl>
                                          </p:spTgt>
                                        </p:tgtEl>
                                      </p:cBhvr>
                                    </p:animEffect>
                                    <p:set>
                                      <p:cBhvr>
                                        <p:cTn id="66" dur="1" fill="hold">
                                          <p:stCondLst>
                                            <p:cond delay="1999"/>
                                          </p:stCondLst>
                                        </p:cTn>
                                        <p:tgtEl>
                                          <p:spTgt spid="19">
                                            <p:txEl>
                                              <p:pRg st="4" end="4"/>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2000"/>
                                        <p:tgtEl>
                                          <p:spTgt spid="19">
                                            <p:bg/>
                                          </p:spTgt>
                                        </p:tgtEl>
                                      </p:cBhvr>
                                    </p:animEffect>
                                    <p:set>
                                      <p:cBhvr>
                                        <p:cTn id="69" dur="1" fill="hold">
                                          <p:stCondLst>
                                            <p:cond delay="1999"/>
                                          </p:stCondLst>
                                        </p:cTn>
                                        <p:tgtEl>
                                          <p:spTgt spid="19">
                                            <p:bg/>
                                          </p:spTgt>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1000"/>
                                        <p:tgtEl>
                                          <p:spTgt spid="21"/>
                                        </p:tgtEl>
                                      </p:cBhvr>
                                    </p:animEffect>
                                    <p:set>
                                      <p:cBhvr>
                                        <p:cTn id="72" dur="1" fill="hold">
                                          <p:stCondLst>
                                            <p:cond delay="999"/>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2000"/>
                                        <p:tgtEl>
                                          <p:spTgt spid="19">
                                            <p:txEl>
                                              <p:pRg st="6" end="6"/>
                                            </p:txEl>
                                          </p:spTgt>
                                        </p:tgtEl>
                                      </p:cBhvr>
                                    </p:animEffect>
                                    <p:set>
                                      <p:cBhvr>
                                        <p:cTn id="77" dur="1" fill="hold">
                                          <p:stCondLst>
                                            <p:cond delay="1999"/>
                                          </p:stCondLst>
                                        </p:cTn>
                                        <p:tgtEl>
                                          <p:spTgt spid="19">
                                            <p:txEl>
                                              <p:pRg st="6" end="6"/>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7"/>
                                        </p:tgtEl>
                                      </p:cBhvr>
                                    </p:animEffect>
                                    <p:set>
                                      <p:cBhvr>
                                        <p:cTn id="80" dur="1" fill="hold">
                                          <p:stCondLst>
                                            <p:cond delay="999"/>
                                          </p:stCondLst>
                                        </p:cTn>
                                        <p:tgtEl>
                                          <p:spTgt spid="17"/>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39"/>
                                        </p:tgtEl>
                                      </p:cBhvr>
                                    </p:animEffect>
                                    <p:set>
                                      <p:cBhvr>
                                        <p:cTn id="83" dur="1" fill="hold">
                                          <p:stCondLst>
                                            <p:cond delay="999"/>
                                          </p:stCondLst>
                                        </p:cTn>
                                        <p:tgtEl>
                                          <p:spTgt spid="39"/>
                                        </p:tgtEl>
                                        <p:attrNameLst>
                                          <p:attrName>style.visibility</p:attrName>
                                        </p:attrNameLst>
                                      </p:cBhvr>
                                      <p:to>
                                        <p:strVal val="hidden"/>
                                      </p:to>
                                    </p:set>
                                  </p:childTnLst>
                                </p:cTn>
                              </p:par>
                            </p:childTnLst>
                          </p:cTn>
                        </p:par>
                        <p:par>
                          <p:cTn id="84" fill="hold">
                            <p:stCondLst>
                              <p:cond delay="2000"/>
                            </p:stCondLst>
                            <p:childTnLst>
                              <p:par>
                                <p:cTn id="85" presetID="22" presetClass="entr" presetSubtype="8"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left)">
                                      <p:cBhvr>
                                        <p:cTn id="87" dur="1000"/>
                                        <p:tgtEl>
                                          <p:spTgt spid="22"/>
                                        </p:tgtEl>
                                      </p:cBhvr>
                                    </p:animEffect>
                                  </p:childTnLst>
                                </p:cTn>
                              </p:par>
                              <p:par>
                                <p:cTn id="88" presetID="9" presetClass="entr" presetSubtype="0" fill="hold" nodeType="with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dissolve">
                                      <p:cBhvr>
                                        <p:cTn id="9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9" grpId="0" uiExpand="1" build="allAtOnce" animBg="1"/>
      <p:bldP spid="19" grpId="1" uiExpand="1" build="allAtOnce" animBg="1"/>
      <p:bldP spid="21" grpId="0" animBg="1"/>
      <p:bldP spid="21" grpId="1" animBg="1"/>
      <p:bldP spid="21" grpId="2" animBg="1"/>
      <p:bldP spid="22" grpId="0" animBg="1"/>
      <p:bldP spid="17" grpId="0" animBg="1"/>
      <p:bldP spid="1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
            <a:ext cx="9144000" cy="6858001"/>
            <a:chOff x="0" y="-1"/>
            <a:chExt cx="9144000" cy="6858001"/>
          </a:xfrm>
        </p:grpSpPr>
        <p:grpSp>
          <p:nvGrpSpPr>
            <p:cNvPr id="10" name="Group 9"/>
            <p:cNvGrpSpPr/>
            <p:nvPr/>
          </p:nvGrpSpPr>
          <p:grpSpPr>
            <a:xfrm>
              <a:off x="0" y="-1"/>
              <a:ext cx="9144000" cy="6858001"/>
              <a:chOff x="0" y="-1"/>
              <a:chExt cx="9144000" cy="6858001"/>
            </a:xfrm>
          </p:grpSpPr>
          <p:pic>
            <p:nvPicPr>
              <p:cNvPr id="11" name="Picture 2" descr="http://11003980sam.files.wordpress.com/2011/02/sapanlrg.jpg"/>
              <p:cNvPicPr>
                <a:picLocks noChangeAspect="1" noChangeArrowheads="1"/>
              </p:cNvPicPr>
              <p:nvPr/>
            </p:nvPicPr>
            <p:blipFill>
              <a:blip r:embed="rId2" cstate="print"/>
              <a:srcRect l="8889" t="12938" r="4049"/>
              <a:stretch>
                <a:fillRect/>
              </a:stretch>
            </p:blipFill>
            <p:spPr bwMode="auto">
              <a:xfrm>
                <a:off x="0" y="-1"/>
                <a:ext cx="9144000" cy="6858001"/>
              </a:xfrm>
              <a:prstGeom prst="rect">
                <a:avLst/>
              </a:prstGeom>
              <a:noFill/>
            </p:spPr>
          </p:pic>
          <p:sp>
            <p:nvSpPr>
              <p:cNvPr id="14" name="Oval 13"/>
              <p:cNvSpPr/>
              <p:nvPr/>
            </p:nvSpPr>
            <p:spPr>
              <a:xfrm>
                <a:off x="457200" y="0"/>
                <a:ext cx="7543800" cy="762000"/>
              </a:xfrm>
              <a:prstGeom prst="ellipse">
                <a:avLst/>
              </a:prstGeom>
              <a:solidFill>
                <a:srgbClr val="2E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dist="50800" dir="5400000" algn="ctr" rotWithShape="0">
                        <a:schemeClr val="tx1"/>
                      </a:outerShdw>
                    </a:effectLst>
                  </a:rPr>
                  <a:t>Let’s meet ‘Mrs. </a:t>
                </a:r>
                <a:r>
                  <a:rPr lang="en-US" sz="4400" dirty="0" err="1" smtClean="0">
                    <a:effectLst>
                      <a:outerShdw dist="50800" dir="5400000" algn="ctr" rotWithShape="0">
                        <a:schemeClr val="tx1"/>
                      </a:outerShdw>
                    </a:effectLst>
                  </a:rPr>
                  <a:t>Ples</a:t>
                </a:r>
                <a:r>
                  <a:rPr lang="en-US" sz="4400" dirty="0" smtClean="0">
                    <a:effectLst>
                      <a:outerShdw dist="50800" dir="5400000" algn="ctr" rotWithShape="0">
                        <a:schemeClr val="tx1"/>
                      </a:outerShdw>
                    </a:effectLst>
                  </a:rPr>
                  <a:t>’</a:t>
                </a:r>
                <a:endParaRPr lang="en-US" sz="4400" dirty="0">
                  <a:effectLst>
                    <a:outerShdw dist="50800" dir="5400000" algn="ctr" rotWithShape="0">
                      <a:schemeClr val="tx1"/>
                    </a:outerShdw>
                  </a:effectLst>
                </a:endParaRPr>
              </a:p>
            </p:txBody>
          </p:sp>
        </p:grpSp>
        <p:pic>
          <p:nvPicPr>
            <p:cNvPr id="18" name="Picture 4" descr="sculpting human evolution elisabeth dayns"/>
            <p:cNvPicPr>
              <a:picLocks noChangeAspect="1" noChangeArrowheads="1"/>
            </p:cNvPicPr>
            <p:nvPr/>
          </p:nvPicPr>
          <p:blipFill>
            <a:blip r:embed="rId3"/>
            <a:srcRect l="8753" t="4166" r="14223"/>
            <a:stretch>
              <a:fillRect/>
            </a:stretch>
          </p:blipFill>
          <p:spPr bwMode="auto">
            <a:xfrm>
              <a:off x="758687" y="2667000"/>
              <a:ext cx="3279913" cy="3429000"/>
            </a:xfrm>
            <a:prstGeom prst="rect">
              <a:avLst/>
            </a:prstGeom>
            <a:noFill/>
            <a:ln w="50800">
              <a:solidFill>
                <a:schemeClr val="bg1"/>
              </a:solidFill>
            </a:ln>
          </p:spPr>
        </p:pic>
      </p:grpSp>
      <p:grpSp>
        <p:nvGrpSpPr>
          <p:cNvPr id="21" name="Group 20"/>
          <p:cNvGrpSpPr/>
          <p:nvPr/>
        </p:nvGrpSpPr>
        <p:grpSpPr>
          <a:xfrm>
            <a:off x="4495800" y="689317"/>
            <a:ext cx="2987040" cy="4492283"/>
            <a:chOff x="4648200" y="689317"/>
            <a:chExt cx="2987040" cy="4492283"/>
          </a:xfrm>
        </p:grpSpPr>
        <p:sp>
          <p:nvSpPr>
            <p:cNvPr id="22" name="Freeform 21"/>
            <p:cNvSpPr/>
            <p:nvPr/>
          </p:nvSpPr>
          <p:spPr>
            <a:xfrm>
              <a:off x="6781800" y="689317"/>
              <a:ext cx="853440" cy="758483"/>
            </a:xfrm>
            <a:custGeom>
              <a:avLst/>
              <a:gdLst>
                <a:gd name="connsiteX0" fmla="*/ 112542 w 818271"/>
                <a:gd name="connsiteY0" fmla="*/ 0 h 689317"/>
                <a:gd name="connsiteX1" fmla="*/ 253219 w 818271"/>
                <a:gd name="connsiteY1" fmla="*/ 84406 h 689317"/>
                <a:gd name="connsiteX2" fmla="*/ 422031 w 818271"/>
                <a:gd name="connsiteY2" fmla="*/ 112541 h 689317"/>
                <a:gd name="connsiteX3" fmla="*/ 604911 w 818271"/>
                <a:gd name="connsiteY3" fmla="*/ 140677 h 689317"/>
                <a:gd name="connsiteX4" fmla="*/ 745588 w 818271"/>
                <a:gd name="connsiteY4" fmla="*/ 239151 h 689317"/>
                <a:gd name="connsiteX5" fmla="*/ 801859 w 818271"/>
                <a:gd name="connsiteY5" fmla="*/ 323557 h 689317"/>
                <a:gd name="connsiteX6" fmla="*/ 801859 w 818271"/>
                <a:gd name="connsiteY6" fmla="*/ 365760 h 689317"/>
                <a:gd name="connsiteX7" fmla="*/ 703385 w 818271"/>
                <a:gd name="connsiteY7" fmla="*/ 407963 h 689317"/>
                <a:gd name="connsiteX8" fmla="*/ 590843 w 818271"/>
                <a:gd name="connsiteY8" fmla="*/ 450166 h 689317"/>
                <a:gd name="connsiteX9" fmla="*/ 422031 w 818271"/>
                <a:gd name="connsiteY9" fmla="*/ 464234 h 689317"/>
                <a:gd name="connsiteX10" fmla="*/ 267286 w 818271"/>
                <a:gd name="connsiteY10" fmla="*/ 520505 h 689317"/>
                <a:gd name="connsiteX11" fmla="*/ 98474 w 818271"/>
                <a:gd name="connsiteY11" fmla="*/ 562708 h 689317"/>
                <a:gd name="connsiteX12" fmla="*/ 0 w 818271"/>
                <a:gd name="connsiteY12" fmla="*/ 689317 h 68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271" h="689317">
                  <a:moveTo>
                    <a:pt x="112542" y="0"/>
                  </a:moveTo>
                  <a:cubicBezTo>
                    <a:pt x="157090" y="32824"/>
                    <a:pt x="201638" y="65649"/>
                    <a:pt x="253219" y="84406"/>
                  </a:cubicBezTo>
                  <a:cubicBezTo>
                    <a:pt x="304800" y="103163"/>
                    <a:pt x="422031" y="112541"/>
                    <a:pt x="422031" y="112541"/>
                  </a:cubicBezTo>
                  <a:cubicBezTo>
                    <a:pt x="480646" y="121920"/>
                    <a:pt x="550985" y="119575"/>
                    <a:pt x="604911" y="140677"/>
                  </a:cubicBezTo>
                  <a:cubicBezTo>
                    <a:pt x="658837" y="161779"/>
                    <a:pt x="712763" y="208671"/>
                    <a:pt x="745588" y="239151"/>
                  </a:cubicBezTo>
                  <a:cubicBezTo>
                    <a:pt x="778413" y="269631"/>
                    <a:pt x="792480" y="302455"/>
                    <a:pt x="801859" y="323557"/>
                  </a:cubicBezTo>
                  <a:cubicBezTo>
                    <a:pt x="811238" y="344659"/>
                    <a:pt x="818271" y="351692"/>
                    <a:pt x="801859" y="365760"/>
                  </a:cubicBezTo>
                  <a:cubicBezTo>
                    <a:pt x="785447" y="379828"/>
                    <a:pt x="738554" y="393895"/>
                    <a:pt x="703385" y="407963"/>
                  </a:cubicBezTo>
                  <a:cubicBezTo>
                    <a:pt x="668216" y="422031"/>
                    <a:pt x="637735" y="440788"/>
                    <a:pt x="590843" y="450166"/>
                  </a:cubicBezTo>
                  <a:cubicBezTo>
                    <a:pt x="543951" y="459544"/>
                    <a:pt x="475957" y="452511"/>
                    <a:pt x="422031" y="464234"/>
                  </a:cubicBezTo>
                  <a:cubicBezTo>
                    <a:pt x="368105" y="475957"/>
                    <a:pt x="321212" y="504093"/>
                    <a:pt x="267286" y="520505"/>
                  </a:cubicBezTo>
                  <a:cubicBezTo>
                    <a:pt x="213360" y="536917"/>
                    <a:pt x="143021" y="534573"/>
                    <a:pt x="98474" y="562708"/>
                  </a:cubicBezTo>
                  <a:cubicBezTo>
                    <a:pt x="53927" y="590843"/>
                    <a:pt x="26963" y="640080"/>
                    <a:pt x="0" y="689317"/>
                  </a:cubicBezTo>
                </a:path>
              </a:pathLst>
            </a:custGeom>
            <a:ln w="635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6142893" y="1322363"/>
              <a:ext cx="708073" cy="2053883"/>
            </a:xfrm>
            <a:custGeom>
              <a:avLst/>
              <a:gdLst>
                <a:gd name="connsiteX0" fmla="*/ 708073 w 708073"/>
                <a:gd name="connsiteY0" fmla="*/ 0 h 2053883"/>
                <a:gd name="connsiteX1" fmla="*/ 440787 w 708073"/>
                <a:gd name="connsiteY1" fmla="*/ 42203 h 2053883"/>
                <a:gd name="connsiteX2" fmla="*/ 286042 w 708073"/>
                <a:gd name="connsiteY2" fmla="*/ 126609 h 2053883"/>
                <a:gd name="connsiteX3" fmla="*/ 271975 w 708073"/>
                <a:gd name="connsiteY3" fmla="*/ 281354 h 2053883"/>
                <a:gd name="connsiteX4" fmla="*/ 314178 w 708073"/>
                <a:gd name="connsiteY4" fmla="*/ 478302 h 2053883"/>
                <a:gd name="connsiteX5" fmla="*/ 286042 w 708073"/>
                <a:gd name="connsiteY5" fmla="*/ 618979 h 2053883"/>
                <a:gd name="connsiteX6" fmla="*/ 117230 w 708073"/>
                <a:gd name="connsiteY6" fmla="*/ 703385 h 2053883"/>
                <a:gd name="connsiteX7" fmla="*/ 4689 w 708073"/>
                <a:gd name="connsiteY7" fmla="*/ 858129 h 2053883"/>
                <a:gd name="connsiteX8" fmla="*/ 89095 w 708073"/>
                <a:gd name="connsiteY8" fmla="*/ 1041009 h 2053883"/>
                <a:gd name="connsiteX9" fmla="*/ 187569 w 708073"/>
                <a:gd name="connsiteY9" fmla="*/ 1139483 h 2053883"/>
                <a:gd name="connsiteX10" fmla="*/ 187569 w 708073"/>
                <a:gd name="connsiteY10" fmla="*/ 1322363 h 2053883"/>
                <a:gd name="connsiteX11" fmla="*/ 117230 w 708073"/>
                <a:gd name="connsiteY11" fmla="*/ 1434905 h 2053883"/>
                <a:gd name="connsiteX12" fmla="*/ 187569 w 708073"/>
                <a:gd name="connsiteY12" fmla="*/ 1575582 h 2053883"/>
                <a:gd name="connsiteX13" fmla="*/ 384516 w 708073"/>
                <a:gd name="connsiteY13" fmla="*/ 1744394 h 2053883"/>
                <a:gd name="connsiteX14" fmla="*/ 300110 w 708073"/>
                <a:gd name="connsiteY14" fmla="*/ 1899139 h 2053883"/>
                <a:gd name="connsiteX15" fmla="*/ 117230 w 708073"/>
                <a:gd name="connsiteY15" fmla="*/ 2053883 h 205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8073" h="2053883">
                  <a:moveTo>
                    <a:pt x="708073" y="0"/>
                  </a:moveTo>
                  <a:cubicBezTo>
                    <a:pt x="609599" y="10551"/>
                    <a:pt x="511125" y="21102"/>
                    <a:pt x="440787" y="42203"/>
                  </a:cubicBezTo>
                  <a:cubicBezTo>
                    <a:pt x="370449" y="63304"/>
                    <a:pt x="314177" y="86751"/>
                    <a:pt x="286042" y="126609"/>
                  </a:cubicBezTo>
                  <a:cubicBezTo>
                    <a:pt x="257907" y="166467"/>
                    <a:pt x="267286" y="222739"/>
                    <a:pt x="271975" y="281354"/>
                  </a:cubicBezTo>
                  <a:cubicBezTo>
                    <a:pt x="276664" y="339970"/>
                    <a:pt x="311834" y="422031"/>
                    <a:pt x="314178" y="478302"/>
                  </a:cubicBezTo>
                  <a:cubicBezTo>
                    <a:pt x="316522" y="534573"/>
                    <a:pt x="318867" y="581465"/>
                    <a:pt x="286042" y="618979"/>
                  </a:cubicBezTo>
                  <a:cubicBezTo>
                    <a:pt x="253217" y="656493"/>
                    <a:pt x="164122" y="663527"/>
                    <a:pt x="117230" y="703385"/>
                  </a:cubicBezTo>
                  <a:cubicBezTo>
                    <a:pt x="70338" y="743243"/>
                    <a:pt x="9378" y="801858"/>
                    <a:pt x="4689" y="858129"/>
                  </a:cubicBezTo>
                  <a:cubicBezTo>
                    <a:pt x="0" y="914400"/>
                    <a:pt x="58615" y="994117"/>
                    <a:pt x="89095" y="1041009"/>
                  </a:cubicBezTo>
                  <a:cubicBezTo>
                    <a:pt x="119575" y="1087901"/>
                    <a:pt x="171157" y="1092591"/>
                    <a:pt x="187569" y="1139483"/>
                  </a:cubicBezTo>
                  <a:cubicBezTo>
                    <a:pt x="203981" y="1186375"/>
                    <a:pt x="199292" y="1273126"/>
                    <a:pt x="187569" y="1322363"/>
                  </a:cubicBezTo>
                  <a:cubicBezTo>
                    <a:pt x="175846" y="1371600"/>
                    <a:pt x="117230" y="1392702"/>
                    <a:pt x="117230" y="1434905"/>
                  </a:cubicBezTo>
                  <a:cubicBezTo>
                    <a:pt x="117230" y="1477108"/>
                    <a:pt x="143021" y="1524001"/>
                    <a:pt x="187569" y="1575582"/>
                  </a:cubicBezTo>
                  <a:cubicBezTo>
                    <a:pt x="232117" y="1627163"/>
                    <a:pt x="365759" y="1690468"/>
                    <a:pt x="384516" y="1744394"/>
                  </a:cubicBezTo>
                  <a:cubicBezTo>
                    <a:pt x="403273" y="1798320"/>
                    <a:pt x="344658" y="1847558"/>
                    <a:pt x="300110" y="1899139"/>
                  </a:cubicBezTo>
                  <a:cubicBezTo>
                    <a:pt x="255562" y="1950720"/>
                    <a:pt x="117230" y="2053883"/>
                    <a:pt x="117230" y="2053883"/>
                  </a:cubicBezTo>
                </a:path>
              </a:pathLst>
            </a:custGeom>
            <a:ln w="1270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4648200" y="3352800"/>
              <a:ext cx="1600200" cy="1828800"/>
            </a:xfrm>
            <a:custGeom>
              <a:avLst/>
              <a:gdLst>
                <a:gd name="connsiteX0" fmla="*/ 1420837 w 1420837"/>
                <a:gd name="connsiteY0" fmla="*/ 0 h 1674055"/>
                <a:gd name="connsiteX1" fmla="*/ 1223889 w 1420837"/>
                <a:gd name="connsiteY1" fmla="*/ 211015 h 1674055"/>
                <a:gd name="connsiteX2" fmla="*/ 1209822 w 1420837"/>
                <a:gd name="connsiteY2" fmla="*/ 450166 h 1674055"/>
                <a:gd name="connsiteX3" fmla="*/ 984739 w 1420837"/>
                <a:gd name="connsiteY3" fmla="*/ 689317 h 1674055"/>
                <a:gd name="connsiteX4" fmla="*/ 872197 w 1420837"/>
                <a:gd name="connsiteY4" fmla="*/ 914400 h 1674055"/>
                <a:gd name="connsiteX5" fmla="*/ 703385 w 1420837"/>
                <a:gd name="connsiteY5" fmla="*/ 1083212 h 1674055"/>
                <a:gd name="connsiteX6" fmla="*/ 464234 w 1420837"/>
                <a:gd name="connsiteY6" fmla="*/ 1280160 h 1674055"/>
                <a:gd name="connsiteX7" fmla="*/ 393896 w 1420837"/>
                <a:gd name="connsiteY7" fmla="*/ 1491175 h 1674055"/>
                <a:gd name="connsiteX8" fmla="*/ 196948 w 1420837"/>
                <a:gd name="connsiteY8" fmla="*/ 1589649 h 1674055"/>
                <a:gd name="connsiteX9" fmla="*/ 0 w 1420837"/>
                <a:gd name="connsiteY9" fmla="*/ 1674055 h 167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837" h="1674055">
                  <a:moveTo>
                    <a:pt x="1420837" y="0"/>
                  </a:moveTo>
                  <a:cubicBezTo>
                    <a:pt x="1339947" y="67993"/>
                    <a:pt x="1259058" y="135987"/>
                    <a:pt x="1223889" y="211015"/>
                  </a:cubicBezTo>
                  <a:cubicBezTo>
                    <a:pt x="1188720" y="286043"/>
                    <a:pt x="1249680" y="370449"/>
                    <a:pt x="1209822" y="450166"/>
                  </a:cubicBezTo>
                  <a:cubicBezTo>
                    <a:pt x="1169964" y="529883"/>
                    <a:pt x="1041010" y="611945"/>
                    <a:pt x="984739" y="689317"/>
                  </a:cubicBezTo>
                  <a:cubicBezTo>
                    <a:pt x="928468" y="766689"/>
                    <a:pt x="919089" y="848751"/>
                    <a:pt x="872197" y="914400"/>
                  </a:cubicBezTo>
                  <a:cubicBezTo>
                    <a:pt x="825305" y="980049"/>
                    <a:pt x="771379" y="1022252"/>
                    <a:pt x="703385" y="1083212"/>
                  </a:cubicBezTo>
                  <a:cubicBezTo>
                    <a:pt x="635391" y="1144172"/>
                    <a:pt x="515816" y="1212166"/>
                    <a:pt x="464234" y="1280160"/>
                  </a:cubicBezTo>
                  <a:cubicBezTo>
                    <a:pt x="412653" y="1348154"/>
                    <a:pt x="438444" y="1439594"/>
                    <a:pt x="393896" y="1491175"/>
                  </a:cubicBezTo>
                  <a:cubicBezTo>
                    <a:pt x="349348" y="1542756"/>
                    <a:pt x="262597" y="1559169"/>
                    <a:pt x="196948" y="1589649"/>
                  </a:cubicBezTo>
                  <a:cubicBezTo>
                    <a:pt x="131299" y="1620129"/>
                    <a:pt x="44548" y="1669366"/>
                    <a:pt x="0" y="1674055"/>
                  </a:cubicBezTo>
                </a:path>
              </a:pathLst>
            </a:custGeom>
            <a:ln w="190500">
              <a:solidFill>
                <a:schemeClr val="accent6">
                  <a:lumMod val="50000"/>
                </a:schemeClr>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6" name="Picture 25" descr="world.bmp"/>
          <p:cNvPicPr>
            <a:picLocks/>
          </p:cNvPicPr>
          <p:nvPr/>
        </p:nvPicPr>
        <p:blipFill>
          <a:blip r:embed="rId4" cstate="print"/>
          <a:stretch>
            <a:fillRect/>
          </a:stretch>
        </p:blipFill>
        <p:spPr>
          <a:xfrm>
            <a:off x="1" y="1219200"/>
            <a:ext cx="9143999" cy="5638800"/>
          </a:xfrm>
          <a:prstGeom prst="rect">
            <a:avLst/>
          </a:prstGeom>
        </p:spPr>
      </p:pic>
      <p:sp>
        <p:nvSpPr>
          <p:cNvPr id="27" name="Rectangle 26"/>
          <p:cNvSpPr/>
          <p:nvPr/>
        </p:nvSpPr>
        <p:spPr>
          <a:xfrm>
            <a:off x="4724400" y="5029200"/>
            <a:ext cx="457200" cy="457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5181600" y="4876800"/>
            <a:ext cx="3886200" cy="685800"/>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empus Sans ITC" pitchFamily="82" charset="0"/>
              </a:rPr>
              <a:t>SOUTH AFRICA</a:t>
            </a:r>
            <a:endParaRPr lang="en-US" sz="2800" b="1" dirty="0">
              <a:solidFill>
                <a:schemeClr val="tx1"/>
              </a:solidFill>
              <a:latin typeface="Tempus Sans ITC" pitchFamily="82" charset="0"/>
            </a:endParaRPr>
          </a:p>
        </p:txBody>
      </p:sp>
      <p:grpSp>
        <p:nvGrpSpPr>
          <p:cNvPr id="7" name="Group 6"/>
          <p:cNvGrpSpPr/>
          <p:nvPr/>
        </p:nvGrpSpPr>
        <p:grpSpPr>
          <a:xfrm>
            <a:off x="1755648" y="2103120"/>
            <a:ext cx="5928329" cy="6189912"/>
            <a:chOff x="1691671" y="685800"/>
            <a:chExt cx="5928329" cy="6189912"/>
          </a:xfrm>
        </p:grpSpPr>
        <p:pic>
          <p:nvPicPr>
            <p:cNvPr id="8" name="Picture 7" descr="4-south africa.bmp"/>
            <p:cNvPicPr>
              <a:picLocks noChangeAspect="1"/>
            </p:cNvPicPr>
            <p:nvPr/>
          </p:nvPicPr>
          <p:blipFill>
            <a:blip r:embed="rId5" cstate="print"/>
            <a:srcRect t="9974"/>
            <a:stretch>
              <a:fillRect/>
            </a:stretch>
          </p:blipFill>
          <p:spPr>
            <a:xfrm>
              <a:off x="1691671" y="685800"/>
              <a:ext cx="5928329" cy="6189912"/>
            </a:xfrm>
            <a:prstGeom prst="rect">
              <a:avLst/>
            </a:prstGeom>
          </p:spPr>
        </p:pic>
        <p:sp>
          <p:nvSpPr>
            <p:cNvPr id="9" name="Freeform 8"/>
            <p:cNvSpPr/>
            <p:nvPr/>
          </p:nvSpPr>
          <p:spPr>
            <a:xfrm>
              <a:off x="1756756" y="1316181"/>
              <a:ext cx="5785659" cy="5009805"/>
            </a:xfrm>
            <a:custGeom>
              <a:avLst/>
              <a:gdLst>
                <a:gd name="connsiteX0" fmla="*/ 1202575 w 5785659"/>
                <a:gd name="connsiteY0" fmla="*/ 1061259 h 5009805"/>
                <a:gd name="connsiteX1" fmla="*/ 1451957 w 5785659"/>
                <a:gd name="connsiteY1" fmla="*/ 1277390 h 5009805"/>
                <a:gd name="connsiteX2" fmla="*/ 1518459 w 5785659"/>
                <a:gd name="connsiteY2" fmla="*/ 1576648 h 5009805"/>
                <a:gd name="connsiteX3" fmla="*/ 1451957 w 5785659"/>
                <a:gd name="connsiteY3" fmla="*/ 1726277 h 5009805"/>
                <a:gd name="connsiteX4" fmla="*/ 1468582 w 5785659"/>
                <a:gd name="connsiteY4" fmla="*/ 1875906 h 5009805"/>
                <a:gd name="connsiteX5" fmla="*/ 1701339 w 5785659"/>
                <a:gd name="connsiteY5" fmla="*/ 1859281 h 5009805"/>
                <a:gd name="connsiteX6" fmla="*/ 1834342 w 5785659"/>
                <a:gd name="connsiteY6" fmla="*/ 1842655 h 5009805"/>
                <a:gd name="connsiteX7" fmla="*/ 1967346 w 5785659"/>
                <a:gd name="connsiteY7" fmla="*/ 1792779 h 5009805"/>
                <a:gd name="connsiteX8" fmla="*/ 2033848 w 5785659"/>
                <a:gd name="connsiteY8" fmla="*/ 1676401 h 5009805"/>
                <a:gd name="connsiteX9" fmla="*/ 2116975 w 5785659"/>
                <a:gd name="connsiteY9" fmla="*/ 1626524 h 5009805"/>
                <a:gd name="connsiteX10" fmla="*/ 2166851 w 5785659"/>
                <a:gd name="connsiteY10" fmla="*/ 1476895 h 5009805"/>
                <a:gd name="connsiteX11" fmla="*/ 2233353 w 5785659"/>
                <a:gd name="connsiteY11" fmla="*/ 1294015 h 5009805"/>
                <a:gd name="connsiteX12" fmla="*/ 2399608 w 5785659"/>
                <a:gd name="connsiteY12" fmla="*/ 1210888 h 5009805"/>
                <a:gd name="connsiteX13" fmla="*/ 2632364 w 5785659"/>
                <a:gd name="connsiteY13" fmla="*/ 1310641 h 5009805"/>
                <a:gd name="connsiteX14" fmla="*/ 2781993 w 5785659"/>
                <a:gd name="connsiteY14" fmla="*/ 1410394 h 5009805"/>
                <a:gd name="connsiteX15" fmla="*/ 2998124 w 5785659"/>
                <a:gd name="connsiteY15" fmla="*/ 1410394 h 5009805"/>
                <a:gd name="connsiteX16" fmla="*/ 3230880 w 5785659"/>
                <a:gd name="connsiteY16" fmla="*/ 1343892 h 5009805"/>
                <a:gd name="connsiteX17" fmla="*/ 3297382 w 5785659"/>
                <a:gd name="connsiteY17" fmla="*/ 1127761 h 5009805"/>
                <a:gd name="connsiteX18" fmla="*/ 3330633 w 5785659"/>
                <a:gd name="connsiteY18" fmla="*/ 1011383 h 5009805"/>
                <a:gd name="connsiteX19" fmla="*/ 3480262 w 5785659"/>
                <a:gd name="connsiteY19" fmla="*/ 978132 h 5009805"/>
                <a:gd name="connsiteX20" fmla="*/ 3580015 w 5785659"/>
                <a:gd name="connsiteY20" fmla="*/ 911630 h 5009805"/>
                <a:gd name="connsiteX21" fmla="*/ 3646517 w 5785659"/>
                <a:gd name="connsiteY21" fmla="*/ 828503 h 5009805"/>
                <a:gd name="connsiteX22" fmla="*/ 3663142 w 5785659"/>
                <a:gd name="connsiteY22" fmla="*/ 645623 h 5009805"/>
                <a:gd name="connsiteX23" fmla="*/ 3879273 w 5785659"/>
                <a:gd name="connsiteY23" fmla="*/ 462743 h 5009805"/>
                <a:gd name="connsiteX24" fmla="*/ 4062153 w 5785659"/>
                <a:gd name="connsiteY24" fmla="*/ 346364 h 5009805"/>
                <a:gd name="connsiteX25" fmla="*/ 4228408 w 5785659"/>
                <a:gd name="connsiteY25" fmla="*/ 229986 h 5009805"/>
                <a:gd name="connsiteX26" fmla="*/ 4361411 w 5785659"/>
                <a:gd name="connsiteY26" fmla="*/ 130234 h 5009805"/>
                <a:gd name="connsiteX27" fmla="*/ 4511040 w 5785659"/>
                <a:gd name="connsiteY27" fmla="*/ 80357 h 5009805"/>
                <a:gd name="connsiteX28" fmla="*/ 4594168 w 5785659"/>
                <a:gd name="connsiteY28" fmla="*/ 13855 h 5009805"/>
                <a:gd name="connsiteX29" fmla="*/ 4777048 w 5785659"/>
                <a:gd name="connsiteY29" fmla="*/ 13855 h 5009805"/>
                <a:gd name="connsiteX30" fmla="*/ 5026429 w 5785659"/>
                <a:gd name="connsiteY30" fmla="*/ 96983 h 5009805"/>
                <a:gd name="connsiteX31" fmla="*/ 5275811 w 5785659"/>
                <a:gd name="connsiteY31" fmla="*/ 146859 h 5009805"/>
                <a:gd name="connsiteX32" fmla="*/ 5375564 w 5785659"/>
                <a:gd name="connsiteY32" fmla="*/ 396241 h 5009805"/>
                <a:gd name="connsiteX33" fmla="*/ 5425440 w 5785659"/>
                <a:gd name="connsiteY33" fmla="*/ 612372 h 5009805"/>
                <a:gd name="connsiteX34" fmla="*/ 5508568 w 5785659"/>
                <a:gd name="connsiteY34" fmla="*/ 845128 h 5009805"/>
                <a:gd name="connsiteX35" fmla="*/ 5558444 w 5785659"/>
                <a:gd name="connsiteY35" fmla="*/ 1077884 h 5009805"/>
                <a:gd name="connsiteX36" fmla="*/ 5491942 w 5785659"/>
                <a:gd name="connsiteY36" fmla="*/ 1410394 h 5009805"/>
                <a:gd name="connsiteX37" fmla="*/ 5458691 w 5785659"/>
                <a:gd name="connsiteY37" fmla="*/ 1576648 h 5009805"/>
                <a:gd name="connsiteX38" fmla="*/ 5525193 w 5785659"/>
                <a:gd name="connsiteY38" fmla="*/ 1643150 h 5009805"/>
                <a:gd name="connsiteX39" fmla="*/ 5475317 w 5785659"/>
                <a:gd name="connsiteY39" fmla="*/ 1776154 h 5009805"/>
                <a:gd name="connsiteX40" fmla="*/ 5508568 w 5785659"/>
                <a:gd name="connsiteY40" fmla="*/ 1892532 h 5009805"/>
                <a:gd name="connsiteX41" fmla="*/ 5691448 w 5785659"/>
                <a:gd name="connsiteY41" fmla="*/ 1909157 h 5009805"/>
                <a:gd name="connsiteX42" fmla="*/ 5774575 w 5785659"/>
                <a:gd name="connsiteY42" fmla="*/ 1942408 h 5009805"/>
                <a:gd name="connsiteX43" fmla="*/ 5624946 w 5785659"/>
                <a:gd name="connsiteY43" fmla="*/ 2407921 h 5009805"/>
                <a:gd name="connsiteX44" fmla="*/ 5541819 w 5785659"/>
                <a:gd name="connsiteY44" fmla="*/ 2657303 h 5009805"/>
                <a:gd name="connsiteX45" fmla="*/ 5375564 w 5785659"/>
                <a:gd name="connsiteY45" fmla="*/ 2773681 h 5009805"/>
                <a:gd name="connsiteX46" fmla="*/ 5192684 w 5785659"/>
                <a:gd name="connsiteY46" fmla="*/ 2923310 h 5009805"/>
                <a:gd name="connsiteX47" fmla="*/ 5109557 w 5785659"/>
                <a:gd name="connsiteY47" fmla="*/ 3106190 h 5009805"/>
                <a:gd name="connsiteX48" fmla="*/ 4693920 w 5785659"/>
                <a:gd name="connsiteY48" fmla="*/ 3671455 h 5009805"/>
                <a:gd name="connsiteX49" fmla="*/ 4411288 w 5785659"/>
                <a:gd name="connsiteY49" fmla="*/ 3854335 h 5009805"/>
                <a:gd name="connsiteX50" fmla="*/ 4078779 w 5785659"/>
                <a:gd name="connsiteY50" fmla="*/ 4253346 h 5009805"/>
                <a:gd name="connsiteX51" fmla="*/ 3679768 w 5785659"/>
                <a:gd name="connsiteY51" fmla="*/ 4486103 h 5009805"/>
                <a:gd name="connsiteX52" fmla="*/ 3380509 w 5785659"/>
                <a:gd name="connsiteY52" fmla="*/ 4602481 h 5009805"/>
                <a:gd name="connsiteX53" fmla="*/ 3230880 w 5785659"/>
                <a:gd name="connsiteY53" fmla="*/ 4585855 h 5009805"/>
                <a:gd name="connsiteX54" fmla="*/ 3164379 w 5785659"/>
                <a:gd name="connsiteY54" fmla="*/ 4652357 h 5009805"/>
                <a:gd name="connsiteX55" fmla="*/ 3031375 w 5785659"/>
                <a:gd name="connsiteY55" fmla="*/ 4635732 h 5009805"/>
                <a:gd name="connsiteX56" fmla="*/ 2931622 w 5785659"/>
                <a:gd name="connsiteY56" fmla="*/ 4718859 h 5009805"/>
                <a:gd name="connsiteX57" fmla="*/ 2632364 w 5785659"/>
                <a:gd name="connsiteY57" fmla="*/ 4668983 h 5009805"/>
                <a:gd name="connsiteX58" fmla="*/ 2466109 w 5785659"/>
                <a:gd name="connsiteY58" fmla="*/ 4685608 h 5009805"/>
                <a:gd name="connsiteX59" fmla="*/ 2366357 w 5785659"/>
                <a:gd name="connsiteY59" fmla="*/ 4718859 h 5009805"/>
                <a:gd name="connsiteX60" fmla="*/ 2200102 w 5785659"/>
                <a:gd name="connsiteY60" fmla="*/ 4668983 h 5009805"/>
                <a:gd name="connsiteX61" fmla="*/ 2017222 w 5785659"/>
                <a:gd name="connsiteY61" fmla="*/ 4735484 h 5009805"/>
                <a:gd name="connsiteX62" fmla="*/ 1900844 w 5785659"/>
                <a:gd name="connsiteY62" fmla="*/ 4835237 h 5009805"/>
                <a:gd name="connsiteX63" fmla="*/ 1601586 w 5785659"/>
                <a:gd name="connsiteY63" fmla="*/ 4851863 h 5009805"/>
                <a:gd name="connsiteX64" fmla="*/ 1318953 w 5785659"/>
                <a:gd name="connsiteY64" fmla="*/ 5001492 h 5009805"/>
                <a:gd name="connsiteX65" fmla="*/ 1136073 w 5785659"/>
                <a:gd name="connsiteY65" fmla="*/ 4901739 h 5009805"/>
                <a:gd name="connsiteX66" fmla="*/ 1019695 w 5785659"/>
                <a:gd name="connsiteY66" fmla="*/ 4818612 h 5009805"/>
                <a:gd name="connsiteX67" fmla="*/ 953193 w 5785659"/>
                <a:gd name="connsiteY67" fmla="*/ 4768735 h 5009805"/>
                <a:gd name="connsiteX68" fmla="*/ 853440 w 5785659"/>
                <a:gd name="connsiteY68" fmla="*/ 4768735 h 5009805"/>
                <a:gd name="connsiteX69" fmla="*/ 820189 w 5785659"/>
                <a:gd name="connsiteY69" fmla="*/ 4918364 h 5009805"/>
                <a:gd name="connsiteX70" fmla="*/ 753688 w 5785659"/>
                <a:gd name="connsiteY70" fmla="*/ 4685608 h 5009805"/>
                <a:gd name="connsiteX71" fmla="*/ 786939 w 5785659"/>
                <a:gd name="connsiteY71" fmla="*/ 4552604 h 5009805"/>
                <a:gd name="connsiteX72" fmla="*/ 670560 w 5785659"/>
                <a:gd name="connsiteY72" fmla="*/ 4419601 h 5009805"/>
                <a:gd name="connsiteX73" fmla="*/ 570808 w 5785659"/>
                <a:gd name="connsiteY73" fmla="*/ 4236721 h 5009805"/>
                <a:gd name="connsiteX74" fmla="*/ 737062 w 5785659"/>
                <a:gd name="connsiteY74" fmla="*/ 4170219 h 5009805"/>
                <a:gd name="connsiteX75" fmla="*/ 720437 w 5785659"/>
                <a:gd name="connsiteY75" fmla="*/ 3937463 h 5009805"/>
                <a:gd name="connsiteX76" fmla="*/ 537557 w 5785659"/>
                <a:gd name="connsiteY76" fmla="*/ 3604954 h 5009805"/>
                <a:gd name="connsiteX77" fmla="*/ 271549 w 5785659"/>
                <a:gd name="connsiteY77" fmla="*/ 3039688 h 5009805"/>
                <a:gd name="connsiteX78" fmla="*/ 72044 w 5785659"/>
                <a:gd name="connsiteY78" fmla="*/ 2740430 h 5009805"/>
                <a:gd name="connsiteX79" fmla="*/ 5542 w 5785659"/>
                <a:gd name="connsiteY79" fmla="*/ 2624052 h 5009805"/>
                <a:gd name="connsiteX80" fmla="*/ 105295 w 5785659"/>
                <a:gd name="connsiteY80" fmla="*/ 2574175 h 5009805"/>
                <a:gd name="connsiteX81" fmla="*/ 155171 w 5785659"/>
                <a:gd name="connsiteY81" fmla="*/ 2441172 h 5009805"/>
                <a:gd name="connsiteX82" fmla="*/ 271549 w 5785659"/>
                <a:gd name="connsiteY82" fmla="*/ 2407921 h 5009805"/>
                <a:gd name="connsiteX83" fmla="*/ 338051 w 5785659"/>
                <a:gd name="connsiteY83" fmla="*/ 2557550 h 5009805"/>
                <a:gd name="connsiteX84" fmla="*/ 437804 w 5785659"/>
                <a:gd name="connsiteY84" fmla="*/ 2690554 h 5009805"/>
                <a:gd name="connsiteX85" fmla="*/ 687186 w 5785659"/>
                <a:gd name="connsiteY85" fmla="*/ 2673928 h 5009805"/>
                <a:gd name="connsiteX86" fmla="*/ 919942 w 5785659"/>
                <a:gd name="connsiteY86" fmla="*/ 2690554 h 5009805"/>
                <a:gd name="connsiteX87" fmla="*/ 986444 w 5785659"/>
                <a:gd name="connsiteY87" fmla="*/ 2707179 h 5009805"/>
                <a:gd name="connsiteX88" fmla="*/ 1052946 w 5785659"/>
                <a:gd name="connsiteY88" fmla="*/ 2590801 h 5009805"/>
                <a:gd name="connsiteX89" fmla="*/ 1202575 w 5785659"/>
                <a:gd name="connsiteY89" fmla="*/ 2507674 h 5009805"/>
                <a:gd name="connsiteX90" fmla="*/ 1269077 w 5785659"/>
                <a:gd name="connsiteY90" fmla="*/ 2474423 h 5009805"/>
                <a:gd name="connsiteX91" fmla="*/ 1202575 w 5785659"/>
                <a:gd name="connsiteY91" fmla="*/ 1177637 h 5009805"/>
                <a:gd name="connsiteX92" fmla="*/ 1202575 w 5785659"/>
                <a:gd name="connsiteY92" fmla="*/ 1061259 h 500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85659" h="5009805">
                  <a:moveTo>
                    <a:pt x="1202575" y="1061259"/>
                  </a:moveTo>
                  <a:cubicBezTo>
                    <a:pt x="1244139" y="1077885"/>
                    <a:pt x="1399310" y="1191492"/>
                    <a:pt x="1451957" y="1277390"/>
                  </a:cubicBezTo>
                  <a:cubicBezTo>
                    <a:pt x="1504604" y="1363288"/>
                    <a:pt x="1518459" y="1501834"/>
                    <a:pt x="1518459" y="1576648"/>
                  </a:cubicBezTo>
                  <a:cubicBezTo>
                    <a:pt x="1518459" y="1651462"/>
                    <a:pt x="1460270" y="1676401"/>
                    <a:pt x="1451957" y="1726277"/>
                  </a:cubicBezTo>
                  <a:cubicBezTo>
                    <a:pt x="1443644" y="1776153"/>
                    <a:pt x="1427018" y="1853739"/>
                    <a:pt x="1468582" y="1875906"/>
                  </a:cubicBezTo>
                  <a:cubicBezTo>
                    <a:pt x="1510146" y="1898073"/>
                    <a:pt x="1640379" y="1864823"/>
                    <a:pt x="1701339" y="1859281"/>
                  </a:cubicBezTo>
                  <a:cubicBezTo>
                    <a:pt x="1762299" y="1853739"/>
                    <a:pt x="1790008" y="1853739"/>
                    <a:pt x="1834342" y="1842655"/>
                  </a:cubicBezTo>
                  <a:cubicBezTo>
                    <a:pt x="1878676" y="1831571"/>
                    <a:pt x="1934095" y="1820488"/>
                    <a:pt x="1967346" y="1792779"/>
                  </a:cubicBezTo>
                  <a:cubicBezTo>
                    <a:pt x="2000597" y="1765070"/>
                    <a:pt x="2008910" y="1704110"/>
                    <a:pt x="2033848" y="1676401"/>
                  </a:cubicBezTo>
                  <a:cubicBezTo>
                    <a:pt x="2058786" y="1648692"/>
                    <a:pt x="2094808" y="1659775"/>
                    <a:pt x="2116975" y="1626524"/>
                  </a:cubicBezTo>
                  <a:cubicBezTo>
                    <a:pt x="2139142" y="1593273"/>
                    <a:pt x="2147455" y="1532313"/>
                    <a:pt x="2166851" y="1476895"/>
                  </a:cubicBezTo>
                  <a:cubicBezTo>
                    <a:pt x="2186247" y="1421477"/>
                    <a:pt x="2194560" y="1338349"/>
                    <a:pt x="2233353" y="1294015"/>
                  </a:cubicBezTo>
                  <a:cubicBezTo>
                    <a:pt x="2272146" y="1249681"/>
                    <a:pt x="2333106" y="1208117"/>
                    <a:pt x="2399608" y="1210888"/>
                  </a:cubicBezTo>
                  <a:cubicBezTo>
                    <a:pt x="2466110" y="1213659"/>
                    <a:pt x="2568633" y="1277390"/>
                    <a:pt x="2632364" y="1310641"/>
                  </a:cubicBezTo>
                  <a:cubicBezTo>
                    <a:pt x="2696095" y="1343892"/>
                    <a:pt x="2721033" y="1393768"/>
                    <a:pt x="2781993" y="1410394"/>
                  </a:cubicBezTo>
                  <a:cubicBezTo>
                    <a:pt x="2842953" y="1427020"/>
                    <a:pt x="2923310" y="1421478"/>
                    <a:pt x="2998124" y="1410394"/>
                  </a:cubicBezTo>
                  <a:cubicBezTo>
                    <a:pt x="3072938" y="1399310"/>
                    <a:pt x="3181004" y="1390997"/>
                    <a:pt x="3230880" y="1343892"/>
                  </a:cubicBezTo>
                  <a:cubicBezTo>
                    <a:pt x="3280756" y="1296787"/>
                    <a:pt x="3280757" y="1183179"/>
                    <a:pt x="3297382" y="1127761"/>
                  </a:cubicBezTo>
                  <a:cubicBezTo>
                    <a:pt x="3314007" y="1072343"/>
                    <a:pt x="3300153" y="1036321"/>
                    <a:pt x="3330633" y="1011383"/>
                  </a:cubicBezTo>
                  <a:cubicBezTo>
                    <a:pt x="3361113" y="986445"/>
                    <a:pt x="3438698" y="994758"/>
                    <a:pt x="3480262" y="978132"/>
                  </a:cubicBezTo>
                  <a:cubicBezTo>
                    <a:pt x="3521826" y="961506"/>
                    <a:pt x="3552306" y="936568"/>
                    <a:pt x="3580015" y="911630"/>
                  </a:cubicBezTo>
                  <a:cubicBezTo>
                    <a:pt x="3607724" y="886692"/>
                    <a:pt x="3632663" y="872838"/>
                    <a:pt x="3646517" y="828503"/>
                  </a:cubicBezTo>
                  <a:cubicBezTo>
                    <a:pt x="3660372" y="784169"/>
                    <a:pt x="3624349" y="706583"/>
                    <a:pt x="3663142" y="645623"/>
                  </a:cubicBezTo>
                  <a:cubicBezTo>
                    <a:pt x="3701935" y="584663"/>
                    <a:pt x="3812771" y="512620"/>
                    <a:pt x="3879273" y="462743"/>
                  </a:cubicBezTo>
                  <a:cubicBezTo>
                    <a:pt x="3945775" y="412867"/>
                    <a:pt x="4003964" y="385157"/>
                    <a:pt x="4062153" y="346364"/>
                  </a:cubicBezTo>
                  <a:cubicBezTo>
                    <a:pt x="4120342" y="307571"/>
                    <a:pt x="4178532" y="266008"/>
                    <a:pt x="4228408" y="229986"/>
                  </a:cubicBezTo>
                  <a:cubicBezTo>
                    <a:pt x="4278284" y="193964"/>
                    <a:pt x="4314306" y="155172"/>
                    <a:pt x="4361411" y="130234"/>
                  </a:cubicBezTo>
                  <a:cubicBezTo>
                    <a:pt x="4408516" y="105296"/>
                    <a:pt x="4472247" y="99753"/>
                    <a:pt x="4511040" y="80357"/>
                  </a:cubicBezTo>
                  <a:cubicBezTo>
                    <a:pt x="4549833" y="60961"/>
                    <a:pt x="4549833" y="24939"/>
                    <a:pt x="4594168" y="13855"/>
                  </a:cubicBezTo>
                  <a:cubicBezTo>
                    <a:pt x="4638503" y="2771"/>
                    <a:pt x="4705005" y="0"/>
                    <a:pt x="4777048" y="13855"/>
                  </a:cubicBezTo>
                  <a:cubicBezTo>
                    <a:pt x="4849091" y="27710"/>
                    <a:pt x="4943302" y="74816"/>
                    <a:pt x="5026429" y="96983"/>
                  </a:cubicBezTo>
                  <a:cubicBezTo>
                    <a:pt x="5109556" y="119150"/>
                    <a:pt x="5217622" y="96983"/>
                    <a:pt x="5275811" y="146859"/>
                  </a:cubicBezTo>
                  <a:cubicBezTo>
                    <a:pt x="5334000" y="196735"/>
                    <a:pt x="5350626" y="318656"/>
                    <a:pt x="5375564" y="396241"/>
                  </a:cubicBezTo>
                  <a:cubicBezTo>
                    <a:pt x="5400502" y="473827"/>
                    <a:pt x="5403273" y="537557"/>
                    <a:pt x="5425440" y="612372"/>
                  </a:cubicBezTo>
                  <a:cubicBezTo>
                    <a:pt x="5447607" y="687187"/>
                    <a:pt x="5486401" y="767543"/>
                    <a:pt x="5508568" y="845128"/>
                  </a:cubicBezTo>
                  <a:cubicBezTo>
                    <a:pt x="5530735" y="922713"/>
                    <a:pt x="5561215" y="983673"/>
                    <a:pt x="5558444" y="1077884"/>
                  </a:cubicBezTo>
                  <a:cubicBezTo>
                    <a:pt x="5555673" y="1172095"/>
                    <a:pt x="5491942" y="1410394"/>
                    <a:pt x="5491942" y="1410394"/>
                  </a:cubicBezTo>
                  <a:cubicBezTo>
                    <a:pt x="5475317" y="1493521"/>
                    <a:pt x="5453149" y="1537855"/>
                    <a:pt x="5458691" y="1576648"/>
                  </a:cubicBezTo>
                  <a:cubicBezTo>
                    <a:pt x="5464233" y="1615441"/>
                    <a:pt x="5522422" y="1609899"/>
                    <a:pt x="5525193" y="1643150"/>
                  </a:cubicBezTo>
                  <a:cubicBezTo>
                    <a:pt x="5527964" y="1676401"/>
                    <a:pt x="5478088" y="1734590"/>
                    <a:pt x="5475317" y="1776154"/>
                  </a:cubicBezTo>
                  <a:cubicBezTo>
                    <a:pt x="5472546" y="1817718"/>
                    <a:pt x="5472546" y="1870365"/>
                    <a:pt x="5508568" y="1892532"/>
                  </a:cubicBezTo>
                  <a:cubicBezTo>
                    <a:pt x="5544590" y="1914699"/>
                    <a:pt x="5647114" y="1900844"/>
                    <a:pt x="5691448" y="1909157"/>
                  </a:cubicBezTo>
                  <a:cubicBezTo>
                    <a:pt x="5735783" y="1917470"/>
                    <a:pt x="5785659" y="1859281"/>
                    <a:pt x="5774575" y="1942408"/>
                  </a:cubicBezTo>
                  <a:cubicBezTo>
                    <a:pt x="5763491" y="2025535"/>
                    <a:pt x="5663739" y="2288772"/>
                    <a:pt x="5624946" y="2407921"/>
                  </a:cubicBezTo>
                  <a:cubicBezTo>
                    <a:pt x="5586153" y="2527070"/>
                    <a:pt x="5583383" y="2596343"/>
                    <a:pt x="5541819" y="2657303"/>
                  </a:cubicBezTo>
                  <a:cubicBezTo>
                    <a:pt x="5500255" y="2718263"/>
                    <a:pt x="5433753" y="2729346"/>
                    <a:pt x="5375564" y="2773681"/>
                  </a:cubicBezTo>
                  <a:cubicBezTo>
                    <a:pt x="5317375" y="2818016"/>
                    <a:pt x="5237019" y="2867892"/>
                    <a:pt x="5192684" y="2923310"/>
                  </a:cubicBezTo>
                  <a:cubicBezTo>
                    <a:pt x="5148350" y="2978728"/>
                    <a:pt x="5192684" y="2981499"/>
                    <a:pt x="5109557" y="3106190"/>
                  </a:cubicBezTo>
                  <a:cubicBezTo>
                    <a:pt x="5026430" y="3230881"/>
                    <a:pt x="4810298" y="3546764"/>
                    <a:pt x="4693920" y="3671455"/>
                  </a:cubicBezTo>
                  <a:cubicBezTo>
                    <a:pt x="4577542" y="3796146"/>
                    <a:pt x="4513811" y="3757353"/>
                    <a:pt x="4411288" y="3854335"/>
                  </a:cubicBezTo>
                  <a:cubicBezTo>
                    <a:pt x="4308765" y="3951317"/>
                    <a:pt x="4200699" y="4148051"/>
                    <a:pt x="4078779" y="4253346"/>
                  </a:cubicBezTo>
                  <a:cubicBezTo>
                    <a:pt x="3956859" y="4358641"/>
                    <a:pt x="3796146" y="4427914"/>
                    <a:pt x="3679768" y="4486103"/>
                  </a:cubicBezTo>
                  <a:cubicBezTo>
                    <a:pt x="3563390" y="4544292"/>
                    <a:pt x="3455324" y="4585856"/>
                    <a:pt x="3380509" y="4602481"/>
                  </a:cubicBezTo>
                  <a:cubicBezTo>
                    <a:pt x="3305694" y="4619106"/>
                    <a:pt x="3266902" y="4577542"/>
                    <a:pt x="3230880" y="4585855"/>
                  </a:cubicBezTo>
                  <a:cubicBezTo>
                    <a:pt x="3194858" y="4594168"/>
                    <a:pt x="3197630" y="4644044"/>
                    <a:pt x="3164379" y="4652357"/>
                  </a:cubicBezTo>
                  <a:cubicBezTo>
                    <a:pt x="3131128" y="4660670"/>
                    <a:pt x="3070168" y="4624648"/>
                    <a:pt x="3031375" y="4635732"/>
                  </a:cubicBezTo>
                  <a:cubicBezTo>
                    <a:pt x="2992582" y="4646816"/>
                    <a:pt x="2998124" y="4713317"/>
                    <a:pt x="2931622" y="4718859"/>
                  </a:cubicBezTo>
                  <a:cubicBezTo>
                    <a:pt x="2865120" y="4724401"/>
                    <a:pt x="2709949" y="4674525"/>
                    <a:pt x="2632364" y="4668983"/>
                  </a:cubicBezTo>
                  <a:cubicBezTo>
                    <a:pt x="2554779" y="4663441"/>
                    <a:pt x="2510444" y="4677295"/>
                    <a:pt x="2466109" y="4685608"/>
                  </a:cubicBezTo>
                  <a:cubicBezTo>
                    <a:pt x="2421775" y="4693921"/>
                    <a:pt x="2410691" y="4721630"/>
                    <a:pt x="2366357" y="4718859"/>
                  </a:cubicBezTo>
                  <a:cubicBezTo>
                    <a:pt x="2322023" y="4716088"/>
                    <a:pt x="2258291" y="4666212"/>
                    <a:pt x="2200102" y="4668983"/>
                  </a:cubicBezTo>
                  <a:cubicBezTo>
                    <a:pt x="2141913" y="4671754"/>
                    <a:pt x="2067098" y="4707775"/>
                    <a:pt x="2017222" y="4735484"/>
                  </a:cubicBezTo>
                  <a:cubicBezTo>
                    <a:pt x="1967346" y="4763193"/>
                    <a:pt x="1970117" y="4815841"/>
                    <a:pt x="1900844" y="4835237"/>
                  </a:cubicBezTo>
                  <a:cubicBezTo>
                    <a:pt x="1831571" y="4854633"/>
                    <a:pt x="1698568" y="4824154"/>
                    <a:pt x="1601586" y="4851863"/>
                  </a:cubicBezTo>
                  <a:cubicBezTo>
                    <a:pt x="1504604" y="4879572"/>
                    <a:pt x="1396538" y="4993179"/>
                    <a:pt x="1318953" y="5001492"/>
                  </a:cubicBezTo>
                  <a:cubicBezTo>
                    <a:pt x="1241368" y="5009805"/>
                    <a:pt x="1185949" y="4932219"/>
                    <a:pt x="1136073" y="4901739"/>
                  </a:cubicBezTo>
                  <a:cubicBezTo>
                    <a:pt x="1086197" y="4871259"/>
                    <a:pt x="1050175" y="4840779"/>
                    <a:pt x="1019695" y="4818612"/>
                  </a:cubicBezTo>
                  <a:cubicBezTo>
                    <a:pt x="989215" y="4796445"/>
                    <a:pt x="980902" y="4777048"/>
                    <a:pt x="953193" y="4768735"/>
                  </a:cubicBezTo>
                  <a:cubicBezTo>
                    <a:pt x="925484" y="4760422"/>
                    <a:pt x="875607" y="4743797"/>
                    <a:pt x="853440" y="4768735"/>
                  </a:cubicBezTo>
                  <a:cubicBezTo>
                    <a:pt x="831273" y="4793673"/>
                    <a:pt x="836814" y="4932218"/>
                    <a:pt x="820189" y="4918364"/>
                  </a:cubicBezTo>
                  <a:cubicBezTo>
                    <a:pt x="803564" y="4904510"/>
                    <a:pt x="759230" y="4746568"/>
                    <a:pt x="753688" y="4685608"/>
                  </a:cubicBezTo>
                  <a:cubicBezTo>
                    <a:pt x="748146" y="4624648"/>
                    <a:pt x="800794" y="4596939"/>
                    <a:pt x="786939" y="4552604"/>
                  </a:cubicBezTo>
                  <a:cubicBezTo>
                    <a:pt x="773084" y="4508270"/>
                    <a:pt x="706582" y="4472248"/>
                    <a:pt x="670560" y="4419601"/>
                  </a:cubicBezTo>
                  <a:cubicBezTo>
                    <a:pt x="634538" y="4366954"/>
                    <a:pt x="559724" y="4278284"/>
                    <a:pt x="570808" y="4236721"/>
                  </a:cubicBezTo>
                  <a:cubicBezTo>
                    <a:pt x="581892" y="4195158"/>
                    <a:pt x="712124" y="4220095"/>
                    <a:pt x="737062" y="4170219"/>
                  </a:cubicBezTo>
                  <a:cubicBezTo>
                    <a:pt x="762000" y="4120343"/>
                    <a:pt x="753688" y="4031674"/>
                    <a:pt x="720437" y="3937463"/>
                  </a:cubicBezTo>
                  <a:cubicBezTo>
                    <a:pt x="687186" y="3843252"/>
                    <a:pt x="612372" y="3754583"/>
                    <a:pt x="537557" y="3604954"/>
                  </a:cubicBezTo>
                  <a:cubicBezTo>
                    <a:pt x="462742" y="3455325"/>
                    <a:pt x="349135" y="3183775"/>
                    <a:pt x="271549" y="3039688"/>
                  </a:cubicBezTo>
                  <a:cubicBezTo>
                    <a:pt x="193963" y="2895601"/>
                    <a:pt x="116379" y="2809703"/>
                    <a:pt x="72044" y="2740430"/>
                  </a:cubicBezTo>
                  <a:cubicBezTo>
                    <a:pt x="27710" y="2671157"/>
                    <a:pt x="0" y="2651761"/>
                    <a:pt x="5542" y="2624052"/>
                  </a:cubicBezTo>
                  <a:cubicBezTo>
                    <a:pt x="11084" y="2596343"/>
                    <a:pt x="80357" y="2604655"/>
                    <a:pt x="105295" y="2574175"/>
                  </a:cubicBezTo>
                  <a:cubicBezTo>
                    <a:pt x="130233" y="2543695"/>
                    <a:pt x="127462" y="2468881"/>
                    <a:pt x="155171" y="2441172"/>
                  </a:cubicBezTo>
                  <a:cubicBezTo>
                    <a:pt x="182880" y="2413463"/>
                    <a:pt x="241069" y="2388525"/>
                    <a:pt x="271549" y="2407921"/>
                  </a:cubicBezTo>
                  <a:cubicBezTo>
                    <a:pt x="302029" y="2427317"/>
                    <a:pt x="310342" y="2510445"/>
                    <a:pt x="338051" y="2557550"/>
                  </a:cubicBezTo>
                  <a:cubicBezTo>
                    <a:pt x="365760" y="2604656"/>
                    <a:pt x="379615" y="2671158"/>
                    <a:pt x="437804" y="2690554"/>
                  </a:cubicBezTo>
                  <a:cubicBezTo>
                    <a:pt x="495993" y="2709950"/>
                    <a:pt x="606830" y="2673928"/>
                    <a:pt x="687186" y="2673928"/>
                  </a:cubicBezTo>
                  <a:cubicBezTo>
                    <a:pt x="767542" y="2673928"/>
                    <a:pt x="870066" y="2685012"/>
                    <a:pt x="919942" y="2690554"/>
                  </a:cubicBezTo>
                  <a:cubicBezTo>
                    <a:pt x="969818" y="2696096"/>
                    <a:pt x="964277" y="2723804"/>
                    <a:pt x="986444" y="2707179"/>
                  </a:cubicBezTo>
                  <a:cubicBezTo>
                    <a:pt x="1008611" y="2690554"/>
                    <a:pt x="1016924" y="2624052"/>
                    <a:pt x="1052946" y="2590801"/>
                  </a:cubicBezTo>
                  <a:cubicBezTo>
                    <a:pt x="1088968" y="2557550"/>
                    <a:pt x="1166553" y="2527070"/>
                    <a:pt x="1202575" y="2507674"/>
                  </a:cubicBezTo>
                  <a:cubicBezTo>
                    <a:pt x="1238597" y="2488278"/>
                    <a:pt x="1269077" y="2696096"/>
                    <a:pt x="1269077" y="2474423"/>
                  </a:cubicBezTo>
                  <a:cubicBezTo>
                    <a:pt x="1269077" y="2252750"/>
                    <a:pt x="1213659" y="1415935"/>
                    <a:pt x="1202575" y="1177637"/>
                  </a:cubicBezTo>
                  <a:cubicBezTo>
                    <a:pt x="1191491" y="939339"/>
                    <a:pt x="1161011" y="1044633"/>
                    <a:pt x="1202575" y="1061259"/>
                  </a:cubicBezTo>
                  <a:close/>
                </a:path>
              </a:pathLst>
            </a:custGeom>
            <a:ln w="762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TextBox 56"/>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20" name="TextBox 19"/>
          <p:cNvSpPr txBox="1"/>
          <p:nvPr/>
        </p:nvSpPr>
        <p:spPr>
          <a:xfrm>
            <a:off x="5562600" y="76201"/>
            <a:ext cx="2205284" cy="707886"/>
          </a:xfrm>
          <a:prstGeom prst="rect">
            <a:avLst/>
          </a:prstGeom>
          <a:solidFill>
            <a:srgbClr val="FFFF00"/>
          </a:solidFill>
          <a:ln w="50800">
            <a:solidFill>
              <a:schemeClr val="tx1"/>
            </a:solidFill>
          </a:ln>
        </p:spPr>
        <p:txBody>
          <a:bodyPr wrap="none" rtlCol="0">
            <a:spAutoFit/>
          </a:bodyPr>
          <a:lstStyle/>
          <a:p>
            <a:pPr algn="ctr"/>
            <a:r>
              <a:rPr lang="en-US" sz="4000" b="1" dirty="0" err="1" smtClean="0"/>
              <a:t>afarensis</a:t>
            </a:r>
            <a:r>
              <a:rPr lang="en-US" sz="4000" b="1" dirty="0" smtClean="0"/>
              <a:t> </a:t>
            </a:r>
            <a:endParaRPr lang="en-US" sz="4000" b="1" dirty="0"/>
          </a:p>
        </p:txBody>
      </p:sp>
      <p:cxnSp>
        <p:nvCxnSpPr>
          <p:cNvPr id="30" name="Straight Connector 29"/>
          <p:cNvCxnSpPr>
            <a:stCxn id="20" idx="1"/>
          </p:cNvCxnSpPr>
          <p:nvPr/>
        </p:nvCxnSpPr>
        <p:spPr>
          <a:xfrm rot="10800000" flipH="1" flipV="1">
            <a:off x="5562600" y="430144"/>
            <a:ext cx="2057400" cy="27056"/>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57"/>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57"/>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1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30"/>
                                        </p:tgtEl>
                                      </p:cBhvr>
                                    </p:animEffect>
                                    <p:set>
                                      <p:cBhvr>
                                        <p:cTn id="27" dur="1" fill="hold">
                                          <p:stCondLst>
                                            <p:cond delay="999"/>
                                          </p:stCondLst>
                                        </p:cTn>
                                        <p:tgtEl>
                                          <p:spTgt spid="3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20"/>
                                        </p:tgtEl>
                                      </p:cBhvr>
                                    </p:animEffect>
                                    <p:set>
                                      <p:cBhvr>
                                        <p:cTn id="30" dur="1" fill="hold">
                                          <p:stCondLst>
                                            <p:cond delay="9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21"/>
                                        </p:tgtEl>
                                      </p:cBhvr>
                                    </p:animEffect>
                                    <p:set>
                                      <p:cBhvr>
                                        <p:cTn id="38" dur="1" fill="hold">
                                          <p:stCondLst>
                                            <p:cond delay="999"/>
                                          </p:stCondLst>
                                        </p:cTn>
                                        <p:tgtEl>
                                          <p:spTgt spid="2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childTnLst>
                                </p:cTn>
                              </p:par>
                              <p:par>
                                <p:cTn id="45" presetID="10" presetClass="entr" presetSubtype="0" fill="hold" grpId="2"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29"/>
                                        </p:tgtEl>
                                      </p:cBhvr>
                                    </p:animEffect>
                                    <p:set>
                                      <p:cBhvr>
                                        <p:cTn id="52" dur="1" fill="hold">
                                          <p:stCondLst>
                                            <p:cond delay="999"/>
                                          </p:stCondLst>
                                        </p:cTn>
                                        <p:tgtEl>
                                          <p:spTgt spid="29"/>
                                        </p:tgtEl>
                                        <p:attrNameLst>
                                          <p:attrName>style.visibility</p:attrName>
                                        </p:attrNameLst>
                                      </p:cBhvr>
                                      <p:to>
                                        <p:strVal val="hidden"/>
                                      </p:to>
                                    </p:set>
                                  </p:childTnLst>
                                </p:cTn>
                              </p:par>
                            </p:childTnLst>
                          </p:cTn>
                        </p:par>
                        <p:par>
                          <p:cTn id="53" fill="hold">
                            <p:stCondLst>
                              <p:cond delay="1000"/>
                            </p:stCondLst>
                            <p:childTnLst>
                              <p:par>
                                <p:cTn id="54" presetID="53"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fltVal val="0"/>
                                          </p:val>
                                        </p:tav>
                                        <p:tav tm="100000">
                                          <p:val>
                                            <p:strVal val="#ppt_w"/>
                                          </p:val>
                                        </p:tav>
                                      </p:tavLst>
                                    </p:anim>
                                    <p:anim calcmode="lin" valueType="num">
                                      <p:cBhvr>
                                        <p:cTn id="57" dur="1000" fill="hold"/>
                                        <p:tgtEl>
                                          <p:spTgt spid="7"/>
                                        </p:tgtEl>
                                        <p:attrNameLst>
                                          <p:attrName>ppt_h</p:attrName>
                                        </p:attrNameLst>
                                      </p:cBhvr>
                                      <p:tavLst>
                                        <p:tav tm="0">
                                          <p:val>
                                            <p:fltVal val="0"/>
                                          </p:val>
                                        </p:tav>
                                        <p:tav tm="100000">
                                          <p:val>
                                            <p:strVal val="#ppt_h"/>
                                          </p:val>
                                        </p:tav>
                                      </p:tavLst>
                                    </p:anim>
                                    <p:animEffect transition="in" filter="fade">
                                      <p:cBhvr>
                                        <p:cTn id="58" dur="1000"/>
                                        <p:tgtEl>
                                          <p:spTgt spid="7"/>
                                        </p:tgtEl>
                                      </p:cBhvr>
                                    </p:animEffect>
                                  </p:childTnLst>
                                </p:cTn>
                              </p:par>
                              <p:par>
                                <p:cTn id="59" presetID="64" presetClass="path" presetSubtype="0" accel="50000" decel="50000" fill="hold" nodeType="withEffect">
                                  <p:stCondLst>
                                    <p:cond delay="0"/>
                                  </p:stCondLst>
                                  <p:childTnLst>
                                    <p:animMotion origin="layout" path="M 4.72222E-6 7.9556E-7 L -0.00747 -0.20652 " pathEditMode="relative" rAng="0" ptsTypes="AA">
                                      <p:cBhvr>
                                        <p:cTn id="60" dur="1000" fill="hold"/>
                                        <p:tgtEl>
                                          <p:spTgt spid="7"/>
                                        </p:tgtEl>
                                        <p:attrNameLst>
                                          <p:attrName>ppt_x</p:attrName>
                                          <p:attrName>ppt_y</p:attrName>
                                        </p:attrNameLst>
                                      </p:cBhvr>
                                      <p:rCtr x="-4" y="-103"/>
                                    </p:animMotion>
                                  </p:childTnLst>
                                </p:cTn>
                              </p:par>
                              <p:par>
                                <p:cTn id="61" presetID="10" presetClass="exit" presetSubtype="0" fill="hold" nodeType="withEffect">
                                  <p:stCondLst>
                                    <p:cond delay="500"/>
                                  </p:stCondLst>
                                  <p:childTnLst>
                                    <p:animEffect transition="out" filter="fade">
                                      <p:cBhvr>
                                        <p:cTn id="62" dur="1000"/>
                                        <p:tgtEl>
                                          <p:spTgt spid="26"/>
                                        </p:tgtEl>
                                      </p:cBhvr>
                                    </p:animEffect>
                                    <p:set>
                                      <p:cBhvr>
                                        <p:cTn id="63" dur="1" fill="hold">
                                          <p:stCondLst>
                                            <p:cond delay="999"/>
                                          </p:stCondLst>
                                        </p:cTn>
                                        <p:tgtEl>
                                          <p:spTgt spid="26"/>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1000"/>
                                        <p:tgtEl>
                                          <p:spTgt spid="27"/>
                                        </p:tgtEl>
                                      </p:cBhvr>
                                    </p:animEffect>
                                    <p:set>
                                      <p:cBhvr>
                                        <p:cTn id="66"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9" grpId="1" animBg="1"/>
      <p:bldP spid="29" grpId="2" animBg="1"/>
      <p:bldP spid="57" grpId="0" animBg="1"/>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useBgFill="1">
        <p:nvSpPr>
          <p:cNvPr id="3"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LAST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sp>
        <p:nvSpPr>
          <p:cNvPr id="4" name="TextBox 3"/>
          <p:cNvSpPr txBox="1"/>
          <p:nvPr/>
        </p:nvSpPr>
        <p:spPr>
          <a:xfrm>
            <a:off x="304800" y="5867400"/>
            <a:ext cx="7010400" cy="707886"/>
          </a:xfrm>
          <a:prstGeom prst="rect">
            <a:avLst/>
          </a:prstGeom>
          <a:noFill/>
        </p:spPr>
        <p:txBody>
          <a:bodyPr wrap="square" rtlCol="0">
            <a:spAutoFit/>
          </a:bodyPr>
          <a:lstStyle/>
          <a:p>
            <a:pPr algn="ctr"/>
            <a:r>
              <a:rPr lang="en-US" sz="4000" b="1" spc="-150" dirty="0" smtClean="0">
                <a:latin typeface="Tempus Sans ITC" pitchFamily="82" charset="0"/>
              </a:rPr>
              <a:t>Whoops, he did not live in France!</a:t>
            </a:r>
          </a:p>
        </p:txBody>
      </p:sp>
      <p:pic>
        <p:nvPicPr>
          <p:cNvPr id="8" name="Picture 2" descr="https://upload.wikimedia.org/wikipedia/commons/thumb/1/17/Punnett_square_mendel_flowers.svg/250px-Punnett_square_mendel_flowers.svg.png"/>
          <p:cNvPicPr>
            <a:picLocks noChangeAspect="1" noChangeArrowheads="1"/>
          </p:cNvPicPr>
          <p:nvPr/>
        </p:nvPicPr>
        <p:blipFill>
          <a:blip r:embed="rId3"/>
          <a:srcRect/>
          <a:stretch>
            <a:fillRect/>
          </a:stretch>
        </p:blipFill>
        <p:spPr bwMode="auto">
          <a:xfrm>
            <a:off x="6019800" y="1143000"/>
            <a:ext cx="2762250" cy="2762250"/>
          </a:xfrm>
          <a:prstGeom prst="rect">
            <a:avLst/>
          </a:prstGeom>
          <a:noFill/>
        </p:spPr>
      </p:pic>
      <p:grpSp>
        <p:nvGrpSpPr>
          <p:cNvPr id="9" name="Group 8"/>
          <p:cNvGrpSpPr/>
          <p:nvPr/>
        </p:nvGrpSpPr>
        <p:grpSpPr>
          <a:xfrm>
            <a:off x="947928" y="1219200"/>
            <a:ext cx="2176272" cy="3163520"/>
            <a:chOff x="6220968" y="1179880"/>
            <a:chExt cx="2176272" cy="3163520"/>
          </a:xfrm>
        </p:grpSpPr>
        <p:sp>
          <p:nvSpPr>
            <p:cNvPr id="10" name="TextBox 9"/>
            <p:cNvSpPr txBox="1"/>
            <p:nvPr/>
          </p:nvSpPr>
          <p:spPr>
            <a:xfrm>
              <a:off x="6220968" y="3943290"/>
              <a:ext cx="2176272" cy="400110"/>
            </a:xfrm>
            <a:prstGeom prst="rect">
              <a:avLst/>
            </a:prstGeom>
            <a:solidFill>
              <a:schemeClr val="tx1"/>
            </a:solidFill>
            <a:ln w="50800">
              <a:solidFill>
                <a:schemeClr val="tx1"/>
              </a:solidFill>
            </a:ln>
          </p:spPr>
          <p:txBody>
            <a:bodyPr wrap="square" rtlCol="0">
              <a:spAutoFit/>
            </a:bodyPr>
            <a:lstStyle/>
            <a:p>
              <a:pPr algn="ctr"/>
              <a:r>
                <a:rPr lang="en-US" sz="2000" b="1" dirty="0" err="1" smtClean="0">
                  <a:solidFill>
                    <a:schemeClr val="bg1"/>
                  </a:solidFill>
                </a:rPr>
                <a:t>Gregor</a:t>
              </a:r>
              <a:r>
                <a:rPr lang="en-US" sz="2000" b="1" dirty="0" smtClean="0">
                  <a:solidFill>
                    <a:schemeClr val="bg1"/>
                  </a:solidFill>
                </a:rPr>
                <a:t> Mendel</a:t>
              </a:r>
              <a:endParaRPr lang="en-US" sz="2000" b="1" dirty="0">
                <a:solidFill>
                  <a:schemeClr val="bg1"/>
                </a:solidFill>
              </a:endParaRPr>
            </a:p>
          </p:txBody>
        </p:sp>
        <p:pic>
          <p:nvPicPr>
            <p:cNvPr id="11" name="Picture 2" descr="Gregor Mendel oval.jpg"/>
            <p:cNvPicPr>
              <a:picLocks noChangeAspect="1" noChangeArrowheads="1"/>
            </p:cNvPicPr>
            <p:nvPr/>
          </p:nvPicPr>
          <p:blipFill>
            <a:blip r:embed="rId4"/>
            <a:srcRect l="16171" t="2556" r="19145" b="30990"/>
            <a:stretch>
              <a:fillRect/>
            </a:stretch>
          </p:blipFill>
          <p:spPr bwMode="auto">
            <a:xfrm>
              <a:off x="6236208" y="1179880"/>
              <a:ext cx="2133600" cy="2773679"/>
            </a:xfrm>
            <a:prstGeom prst="rect">
              <a:avLst/>
            </a:prstGeom>
            <a:noFill/>
            <a:ln w="50800">
              <a:solidFill>
                <a:schemeClr val="tx1"/>
              </a:solidFill>
            </a:ln>
          </p:spPr>
        </p:pic>
      </p:grpSp>
      <p:sp>
        <p:nvSpPr>
          <p:cNvPr id="39" name="Freeform 38"/>
          <p:cNvSpPr/>
          <p:nvPr/>
        </p:nvSpPr>
        <p:spPr>
          <a:xfrm rot="216060">
            <a:off x="1392755" y="1130689"/>
            <a:ext cx="1536584" cy="803048"/>
          </a:xfrm>
          <a:custGeom>
            <a:avLst/>
            <a:gdLst>
              <a:gd name="connsiteX0" fmla="*/ 484414 w 2430236"/>
              <a:gd name="connsiteY0" fmla="*/ 1025979 h 1406979"/>
              <a:gd name="connsiteX1" fmla="*/ 59871 w 2430236"/>
              <a:gd name="connsiteY1" fmla="*/ 976993 h 1406979"/>
              <a:gd name="connsiteX2" fmla="*/ 125186 w 2430236"/>
              <a:gd name="connsiteY2" fmla="*/ 732064 h 1406979"/>
              <a:gd name="connsiteX3" fmla="*/ 402771 w 2430236"/>
              <a:gd name="connsiteY3" fmla="*/ 585107 h 1406979"/>
              <a:gd name="connsiteX4" fmla="*/ 941614 w 2430236"/>
              <a:gd name="connsiteY4" fmla="*/ 438150 h 1406979"/>
              <a:gd name="connsiteX5" fmla="*/ 1235529 w 2430236"/>
              <a:gd name="connsiteY5" fmla="*/ 389164 h 1406979"/>
              <a:gd name="connsiteX6" fmla="*/ 1268186 w 2430236"/>
              <a:gd name="connsiteY6" fmla="*/ 209550 h 1406979"/>
              <a:gd name="connsiteX7" fmla="*/ 1366157 w 2430236"/>
              <a:gd name="connsiteY7" fmla="*/ 62593 h 1406979"/>
              <a:gd name="connsiteX8" fmla="*/ 1464129 w 2430236"/>
              <a:gd name="connsiteY8" fmla="*/ 62593 h 1406979"/>
              <a:gd name="connsiteX9" fmla="*/ 1398814 w 2430236"/>
              <a:gd name="connsiteY9" fmla="*/ 438150 h 1406979"/>
              <a:gd name="connsiteX10" fmla="*/ 1545771 w 2430236"/>
              <a:gd name="connsiteY10" fmla="*/ 438150 h 1406979"/>
              <a:gd name="connsiteX11" fmla="*/ 1872343 w 2430236"/>
              <a:gd name="connsiteY11" fmla="*/ 585107 h 1406979"/>
              <a:gd name="connsiteX12" fmla="*/ 2149929 w 2430236"/>
              <a:gd name="connsiteY12" fmla="*/ 813707 h 1406979"/>
              <a:gd name="connsiteX13" fmla="*/ 2411186 w 2430236"/>
              <a:gd name="connsiteY13" fmla="*/ 1074964 h 1406979"/>
              <a:gd name="connsiteX14" fmla="*/ 2264229 w 2430236"/>
              <a:gd name="connsiteY14" fmla="*/ 1368879 h 1406979"/>
              <a:gd name="connsiteX15" fmla="*/ 1986643 w 2430236"/>
              <a:gd name="connsiteY15" fmla="*/ 1303564 h 1406979"/>
              <a:gd name="connsiteX16" fmla="*/ 1676400 w 2430236"/>
              <a:gd name="connsiteY16" fmla="*/ 1205593 h 1406979"/>
              <a:gd name="connsiteX17" fmla="*/ 1170214 w 2430236"/>
              <a:gd name="connsiteY17" fmla="*/ 1156607 h 1406979"/>
              <a:gd name="connsiteX18" fmla="*/ 484414 w 2430236"/>
              <a:gd name="connsiteY18" fmla="*/ 1025979 h 1406979"/>
              <a:gd name="connsiteX0" fmla="*/ 499816 w 2445638"/>
              <a:gd name="connsiteY0" fmla="*/ 1025979 h 1406979"/>
              <a:gd name="connsiteX1" fmla="*/ 75273 w 2445638"/>
              <a:gd name="connsiteY1" fmla="*/ 976993 h 1406979"/>
              <a:gd name="connsiteX2" fmla="*/ 48172 w 2445638"/>
              <a:gd name="connsiteY2" fmla="*/ 1199802 h 1406979"/>
              <a:gd name="connsiteX3" fmla="*/ 140588 w 2445638"/>
              <a:gd name="connsiteY3" fmla="*/ 732064 h 1406979"/>
              <a:gd name="connsiteX4" fmla="*/ 418173 w 2445638"/>
              <a:gd name="connsiteY4" fmla="*/ 585107 h 1406979"/>
              <a:gd name="connsiteX5" fmla="*/ 957016 w 2445638"/>
              <a:gd name="connsiteY5" fmla="*/ 438150 h 1406979"/>
              <a:gd name="connsiteX6" fmla="*/ 1250931 w 2445638"/>
              <a:gd name="connsiteY6" fmla="*/ 389164 h 1406979"/>
              <a:gd name="connsiteX7" fmla="*/ 1283588 w 2445638"/>
              <a:gd name="connsiteY7" fmla="*/ 209550 h 1406979"/>
              <a:gd name="connsiteX8" fmla="*/ 1381559 w 2445638"/>
              <a:gd name="connsiteY8" fmla="*/ 62593 h 1406979"/>
              <a:gd name="connsiteX9" fmla="*/ 1479531 w 2445638"/>
              <a:gd name="connsiteY9" fmla="*/ 62593 h 1406979"/>
              <a:gd name="connsiteX10" fmla="*/ 1414216 w 2445638"/>
              <a:gd name="connsiteY10" fmla="*/ 438150 h 1406979"/>
              <a:gd name="connsiteX11" fmla="*/ 1561173 w 2445638"/>
              <a:gd name="connsiteY11" fmla="*/ 438150 h 1406979"/>
              <a:gd name="connsiteX12" fmla="*/ 1887745 w 2445638"/>
              <a:gd name="connsiteY12" fmla="*/ 585107 h 1406979"/>
              <a:gd name="connsiteX13" fmla="*/ 2165331 w 2445638"/>
              <a:gd name="connsiteY13" fmla="*/ 813707 h 1406979"/>
              <a:gd name="connsiteX14" fmla="*/ 2426588 w 2445638"/>
              <a:gd name="connsiteY14" fmla="*/ 1074964 h 1406979"/>
              <a:gd name="connsiteX15" fmla="*/ 2279631 w 2445638"/>
              <a:gd name="connsiteY15" fmla="*/ 1368879 h 1406979"/>
              <a:gd name="connsiteX16" fmla="*/ 2002045 w 2445638"/>
              <a:gd name="connsiteY16" fmla="*/ 1303564 h 1406979"/>
              <a:gd name="connsiteX17" fmla="*/ 1691802 w 2445638"/>
              <a:gd name="connsiteY17" fmla="*/ 1205593 h 1406979"/>
              <a:gd name="connsiteX18" fmla="*/ 1185616 w 2445638"/>
              <a:gd name="connsiteY18" fmla="*/ 1156607 h 1406979"/>
              <a:gd name="connsiteX19" fmla="*/ 499816 w 2445638"/>
              <a:gd name="connsiteY19" fmla="*/ 1025979 h 1406979"/>
              <a:gd name="connsiteX0" fmla="*/ 499818 w 2445640"/>
              <a:gd name="connsiteY0" fmla="*/ 1025979 h 1406979"/>
              <a:gd name="connsiteX1" fmla="*/ 75274 w 2445640"/>
              <a:gd name="connsiteY1" fmla="*/ 1211490 h 1406979"/>
              <a:gd name="connsiteX2" fmla="*/ 48174 w 2445640"/>
              <a:gd name="connsiteY2" fmla="*/ 1199802 h 1406979"/>
              <a:gd name="connsiteX3" fmla="*/ 140590 w 2445640"/>
              <a:gd name="connsiteY3" fmla="*/ 732064 h 1406979"/>
              <a:gd name="connsiteX4" fmla="*/ 418175 w 2445640"/>
              <a:gd name="connsiteY4" fmla="*/ 585107 h 1406979"/>
              <a:gd name="connsiteX5" fmla="*/ 957018 w 2445640"/>
              <a:gd name="connsiteY5" fmla="*/ 438150 h 1406979"/>
              <a:gd name="connsiteX6" fmla="*/ 1250933 w 2445640"/>
              <a:gd name="connsiteY6" fmla="*/ 389164 h 1406979"/>
              <a:gd name="connsiteX7" fmla="*/ 1283590 w 2445640"/>
              <a:gd name="connsiteY7" fmla="*/ 209550 h 1406979"/>
              <a:gd name="connsiteX8" fmla="*/ 1381561 w 2445640"/>
              <a:gd name="connsiteY8" fmla="*/ 62593 h 1406979"/>
              <a:gd name="connsiteX9" fmla="*/ 1479533 w 2445640"/>
              <a:gd name="connsiteY9" fmla="*/ 62593 h 1406979"/>
              <a:gd name="connsiteX10" fmla="*/ 1414218 w 2445640"/>
              <a:gd name="connsiteY10" fmla="*/ 438150 h 1406979"/>
              <a:gd name="connsiteX11" fmla="*/ 1561175 w 2445640"/>
              <a:gd name="connsiteY11" fmla="*/ 438150 h 1406979"/>
              <a:gd name="connsiteX12" fmla="*/ 1887747 w 2445640"/>
              <a:gd name="connsiteY12" fmla="*/ 585107 h 1406979"/>
              <a:gd name="connsiteX13" fmla="*/ 2165333 w 2445640"/>
              <a:gd name="connsiteY13" fmla="*/ 813707 h 1406979"/>
              <a:gd name="connsiteX14" fmla="*/ 2426590 w 2445640"/>
              <a:gd name="connsiteY14" fmla="*/ 1074964 h 1406979"/>
              <a:gd name="connsiteX15" fmla="*/ 2279633 w 2445640"/>
              <a:gd name="connsiteY15" fmla="*/ 1368879 h 1406979"/>
              <a:gd name="connsiteX16" fmla="*/ 2002047 w 2445640"/>
              <a:gd name="connsiteY16" fmla="*/ 1303564 h 1406979"/>
              <a:gd name="connsiteX17" fmla="*/ 1691804 w 2445640"/>
              <a:gd name="connsiteY17" fmla="*/ 1205593 h 1406979"/>
              <a:gd name="connsiteX18" fmla="*/ 1185618 w 2445640"/>
              <a:gd name="connsiteY18" fmla="*/ 1156607 h 1406979"/>
              <a:gd name="connsiteX19" fmla="*/ 499818 w 2445640"/>
              <a:gd name="connsiteY19" fmla="*/ 1025979 h 1406979"/>
              <a:gd name="connsiteX0" fmla="*/ 499818 w 2445640"/>
              <a:gd name="connsiteY0" fmla="*/ 1025979 h 1406979"/>
              <a:gd name="connsiteX1" fmla="*/ 299851 w 2445640"/>
              <a:gd name="connsiteY1" fmla="*/ 1101906 h 1406979"/>
              <a:gd name="connsiteX2" fmla="*/ 75274 w 2445640"/>
              <a:gd name="connsiteY2" fmla="*/ 1211490 h 1406979"/>
              <a:gd name="connsiteX3" fmla="*/ 48174 w 2445640"/>
              <a:gd name="connsiteY3" fmla="*/ 1199802 h 1406979"/>
              <a:gd name="connsiteX4" fmla="*/ 140590 w 2445640"/>
              <a:gd name="connsiteY4" fmla="*/ 732064 h 1406979"/>
              <a:gd name="connsiteX5" fmla="*/ 418175 w 2445640"/>
              <a:gd name="connsiteY5" fmla="*/ 585107 h 1406979"/>
              <a:gd name="connsiteX6" fmla="*/ 957018 w 2445640"/>
              <a:gd name="connsiteY6" fmla="*/ 438150 h 1406979"/>
              <a:gd name="connsiteX7" fmla="*/ 1250933 w 2445640"/>
              <a:gd name="connsiteY7" fmla="*/ 389164 h 1406979"/>
              <a:gd name="connsiteX8" fmla="*/ 1283590 w 2445640"/>
              <a:gd name="connsiteY8" fmla="*/ 209550 h 1406979"/>
              <a:gd name="connsiteX9" fmla="*/ 1381561 w 2445640"/>
              <a:gd name="connsiteY9" fmla="*/ 62593 h 1406979"/>
              <a:gd name="connsiteX10" fmla="*/ 1479533 w 2445640"/>
              <a:gd name="connsiteY10" fmla="*/ 62593 h 1406979"/>
              <a:gd name="connsiteX11" fmla="*/ 1414218 w 2445640"/>
              <a:gd name="connsiteY11" fmla="*/ 438150 h 1406979"/>
              <a:gd name="connsiteX12" fmla="*/ 1561175 w 2445640"/>
              <a:gd name="connsiteY12" fmla="*/ 438150 h 1406979"/>
              <a:gd name="connsiteX13" fmla="*/ 1887747 w 2445640"/>
              <a:gd name="connsiteY13" fmla="*/ 585107 h 1406979"/>
              <a:gd name="connsiteX14" fmla="*/ 2165333 w 2445640"/>
              <a:gd name="connsiteY14" fmla="*/ 813707 h 1406979"/>
              <a:gd name="connsiteX15" fmla="*/ 2426590 w 2445640"/>
              <a:gd name="connsiteY15" fmla="*/ 1074964 h 1406979"/>
              <a:gd name="connsiteX16" fmla="*/ 2279633 w 2445640"/>
              <a:gd name="connsiteY16" fmla="*/ 1368879 h 1406979"/>
              <a:gd name="connsiteX17" fmla="*/ 2002047 w 2445640"/>
              <a:gd name="connsiteY17" fmla="*/ 1303564 h 1406979"/>
              <a:gd name="connsiteX18" fmla="*/ 1691804 w 2445640"/>
              <a:gd name="connsiteY18" fmla="*/ 1205593 h 1406979"/>
              <a:gd name="connsiteX19" fmla="*/ 1185618 w 2445640"/>
              <a:gd name="connsiteY19" fmla="*/ 1156607 h 1406979"/>
              <a:gd name="connsiteX20" fmla="*/ 499818 w 2445640"/>
              <a:gd name="connsiteY20" fmla="*/ 1025979 h 1406979"/>
              <a:gd name="connsiteX0" fmla="*/ 499818 w 2445640"/>
              <a:gd name="connsiteY0" fmla="*/ 1025979 h 1406979"/>
              <a:gd name="connsiteX1" fmla="*/ 299851 w 2445640"/>
              <a:gd name="connsiteY1" fmla="*/ 1101906 h 1406979"/>
              <a:gd name="connsiteX2" fmla="*/ 75274 w 2445640"/>
              <a:gd name="connsiteY2" fmla="*/ 1211490 h 1406979"/>
              <a:gd name="connsiteX3" fmla="*/ 48174 w 2445640"/>
              <a:gd name="connsiteY3" fmla="*/ 1199802 h 1406979"/>
              <a:gd name="connsiteX4" fmla="*/ 48176 w 2445640"/>
              <a:gd name="connsiteY4" fmla="*/ 963030 h 1406979"/>
              <a:gd name="connsiteX5" fmla="*/ 140590 w 2445640"/>
              <a:gd name="connsiteY5" fmla="*/ 732064 h 1406979"/>
              <a:gd name="connsiteX6" fmla="*/ 418175 w 2445640"/>
              <a:gd name="connsiteY6" fmla="*/ 585107 h 1406979"/>
              <a:gd name="connsiteX7" fmla="*/ 957018 w 2445640"/>
              <a:gd name="connsiteY7" fmla="*/ 438150 h 1406979"/>
              <a:gd name="connsiteX8" fmla="*/ 1250933 w 2445640"/>
              <a:gd name="connsiteY8" fmla="*/ 389164 h 1406979"/>
              <a:gd name="connsiteX9" fmla="*/ 1283590 w 2445640"/>
              <a:gd name="connsiteY9" fmla="*/ 209550 h 1406979"/>
              <a:gd name="connsiteX10" fmla="*/ 1381561 w 2445640"/>
              <a:gd name="connsiteY10" fmla="*/ 62593 h 1406979"/>
              <a:gd name="connsiteX11" fmla="*/ 1479533 w 2445640"/>
              <a:gd name="connsiteY11" fmla="*/ 62593 h 1406979"/>
              <a:gd name="connsiteX12" fmla="*/ 1414218 w 2445640"/>
              <a:gd name="connsiteY12" fmla="*/ 438150 h 1406979"/>
              <a:gd name="connsiteX13" fmla="*/ 1561175 w 2445640"/>
              <a:gd name="connsiteY13" fmla="*/ 438150 h 1406979"/>
              <a:gd name="connsiteX14" fmla="*/ 1887747 w 2445640"/>
              <a:gd name="connsiteY14" fmla="*/ 585107 h 1406979"/>
              <a:gd name="connsiteX15" fmla="*/ 2165333 w 2445640"/>
              <a:gd name="connsiteY15" fmla="*/ 813707 h 1406979"/>
              <a:gd name="connsiteX16" fmla="*/ 2426590 w 2445640"/>
              <a:gd name="connsiteY16" fmla="*/ 1074964 h 1406979"/>
              <a:gd name="connsiteX17" fmla="*/ 2279633 w 2445640"/>
              <a:gd name="connsiteY17" fmla="*/ 1368879 h 1406979"/>
              <a:gd name="connsiteX18" fmla="*/ 2002047 w 2445640"/>
              <a:gd name="connsiteY18" fmla="*/ 1303564 h 1406979"/>
              <a:gd name="connsiteX19" fmla="*/ 1691804 w 2445640"/>
              <a:gd name="connsiteY19" fmla="*/ 1205593 h 1406979"/>
              <a:gd name="connsiteX20" fmla="*/ 1185618 w 2445640"/>
              <a:gd name="connsiteY20" fmla="*/ 1156607 h 1406979"/>
              <a:gd name="connsiteX21" fmla="*/ 499818 w 2445640"/>
              <a:gd name="connsiteY21" fmla="*/ 1025979 h 1406979"/>
              <a:gd name="connsiteX0" fmla="*/ 466490 w 2412312"/>
              <a:gd name="connsiteY0" fmla="*/ 1025979 h 1406979"/>
              <a:gd name="connsiteX1" fmla="*/ 266523 w 2412312"/>
              <a:gd name="connsiteY1" fmla="*/ 1101906 h 1406979"/>
              <a:gd name="connsiteX2" fmla="*/ 41946 w 2412312"/>
              <a:gd name="connsiteY2" fmla="*/ 1211490 h 1406979"/>
              <a:gd name="connsiteX3" fmla="*/ 14848 w 2412312"/>
              <a:gd name="connsiteY3" fmla="*/ 963030 h 1406979"/>
              <a:gd name="connsiteX4" fmla="*/ 107262 w 2412312"/>
              <a:gd name="connsiteY4" fmla="*/ 732064 h 1406979"/>
              <a:gd name="connsiteX5" fmla="*/ 384847 w 2412312"/>
              <a:gd name="connsiteY5" fmla="*/ 585107 h 1406979"/>
              <a:gd name="connsiteX6" fmla="*/ 923690 w 2412312"/>
              <a:gd name="connsiteY6" fmla="*/ 438150 h 1406979"/>
              <a:gd name="connsiteX7" fmla="*/ 1217605 w 2412312"/>
              <a:gd name="connsiteY7" fmla="*/ 389164 h 1406979"/>
              <a:gd name="connsiteX8" fmla="*/ 1250262 w 2412312"/>
              <a:gd name="connsiteY8" fmla="*/ 209550 h 1406979"/>
              <a:gd name="connsiteX9" fmla="*/ 1348233 w 2412312"/>
              <a:gd name="connsiteY9" fmla="*/ 62593 h 1406979"/>
              <a:gd name="connsiteX10" fmla="*/ 1446205 w 2412312"/>
              <a:gd name="connsiteY10" fmla="*/ 62593 h 1406979"/>
              <a:gd name="connsiteX11" fmla="*/ 1380890 w 2412312"/>
              <a:gd name="connsiteY11" fmla="*/ 438150 h 1406979"/>
              <a:gd name="connsiteX12" fmla="*/ 1527847 w 2412312"/>
              <a:gd name="connsiteY12" fmla="*/ 438150 h 1406979"/>
              <a:gd name="connsiteX13" fmla="*/ 1854419 w 2412312"/>
              <a:gd name="connsiteY13" fmla="*/ 585107 h 1406979"/>
              <a:gd name="connsiteX14" fmla="*/ 2132005 w 2412312"/>
              <a:gd name="connsiteY14" fmla="*/ 813707 h 1406979"/>
              <a:gd name="connsiteX15" fmla="*/ 2393262 w 2412312"/>
              <a:gd name="connsiteY15" fmla="*/ 1074964 h 1406979"/>
              <a:gd name="connsiteX16" fmla="*/ 2246305 w 2412312"/>
              <a:gd name="connsiteY16" fmla="*/ 1368879 h 1406979"/>
              <a:gd name="connsiteX17" fmla="*/ 1968719 w 2412312"/>
              <a:gd name="connsiteY17" fmla="*/ 1303564 h 1406979"/>
              <a:gd name="connsiteX18" fmla="*/ 1658476 w 2412312"/>
              <a:gd name="connsiteY18" fmla="*/ 1205593 h 1406979"/>
              <a:gd name="connsiteX19" fmla="*/ 1152290 w 2412312"/>
              <a:gd name="connsiteY19" fmla="*/ 1156607 h 1406979"/>
              <a:gd name="connsiteX20" fmla="*/ 466490 w 2412312"/>
              <a:gd name="connsiteY20" fmla="*/ 1025979 h 1406979"/>
              <a:gd name="connsiteX0" fmla="*/ 466490 w 2412312"/>
              <a:gd name="connsiteY0" fmla="*/ 1001486 h 1382486"/>
              <a:gd name="connsiteX1" fmla="*/ 266523 w 2412312"/>
              <a:gd name="connsiteY1" fmla="*/ 1077413 h 1382486"/>
              <a:gd name="connsiteX2" fmla="*/ 41946 w 2412312"/>
              <a:gd name="connsiteY2" fmla="*/ 1186997 h 1382486"/>
              <a:gd name="connsiteX3" fmla="*/ 14848 w 2412312"/>
              <a:gd name="connsiteY3" fmla="*/ 938537 h 1382486"/>
              <a:gd name="connsiteX4" fmla="*/ 107262 w 2412312"/>
              <a:gd name="connsiteY4" fmla="*/ 707571 h 1382486"/>
              <a:gd name="connsiteX5" fmla="*/ 384847 w 2412312"/>
              <a:gd name="connsiteY5" fmla="*/ 560614 h 1382486"/>
              <a:gd name="connsiteX6" fmla="*/ 923690 w 2412312"/>
              <a:gd name="connsiteY6" fmla="*/ 413657 h 1382486"/>
              <a:gd name="connsiteX7" fmla="*/ 1217605 w 2412312"/>
              <a:gd name="connsiteY7" fmla="*/ 364671 h 1382486"/>
              <a:gd name="connsiteX8" fmla="*/ 1250262 w 2412312"/>
              <a:gd name="connsiteY8" fmla="*/ 185057 h 1382486"/>
              <a:gd name="connsiteX9" fmla="*/ 1348233 w 2412312"/>
              <a:gd name="connsiteY9" fmla="*/ 38100 h 1382486"/>
              <a:gd name="connsiteX10" fmla="*/ 1380890 w 2412312"/>
              <a:gd name="connsiteY10" fmla="*/ 413657 h 1382486"/>
              <a:gd name="connsiteX11" fmla="*/ 1527847 w 2412312"/>
              <a:gd name="connsiteY11" fmla="*/ 413657 h 1382486"/>
              <a:gd name="connsiteX12" fmla="*/ 1854419 w 2412312"/>
              <a:gd name="connsiteY12" fmla="*/ 560614 h 1382486"/>
              <a:gd name="connsiteX13" fmla="*/ 2132005 w 2412312"/>
              <a:gd name="connsiteY13" fmla="*/ 789214 h 1382486"/>
              <a:gd name="connsiteX14" fmla="*/ 2393262 w 2412312"/>
              <a:gd name="connsiteY14" fmla="*/ 1050471 h 1382486"/>
              <a:gd name="connsiteX15" fmla="*/ 2246305 w 2412312"/>
              <a:gd name="connsiteY15" fmla="*/ 1344386 h 1382486"/>
              <a:gd name="connsiteX16" fmla="*/ 1968719 w 2412312"/>
              <a:gd name="connsiteY16" fmla="*/ 1279071 h 1382486"/>
              <a:gd name="connsiteX17" fmla="*/ 1658476 w 2412312"/>
              <a:gd name="connsiteY17" fmla="*/ 1181100 h 1382486"/>
              <a:gd name="connsiteX18" fmla="*/ 1152290 w 2412312"/>
              <a:gd name="connsiteY18" fmla="*/ 1132114 h 1382486"/>
              <a:gd name="connsiteX19" fmla="*/ 466490 w 2412312"/>
              <a:gd name="connsiteY19" fmla="*/ 1001486 h 1382486"/>
              <a:gd name="connsiteX0" fmla="*/ 466490 w 2412312"/>
              <a:gd name="connsiteY0" fmla="*/ 854643 h 1235643"/>
              <a:gd name="connsiteX1" fmla="*/ 266523 w 2412312"/>
              <a:gd name="connsiteY1" fmla="*/ 930570 h 1235643"/>
              <a:gd name="connsiteX2" fmla="*/ 41946 w 2412312"/>
              <a:gd name="connsiteY2" fmla="*/ 1040154 h 1235643"/>
              <a:gd name="connsiteX3" fmla="*/ 14848 w 2412312"/>
              <a:gd name="connsiteY3" fmla="*/ 791694 h 1235643"/>
              <a:gd name="connsiteX4" fmla="*/ 107262 w 2412312"/>
              <a:gd name="connsiteY4" fmla="*/ 560728 h 1235643"/>
              <a:gd name="connsiteX5" fmla="*/ 384847 w 2412312"/>
              <a:gd name="connsiteY5" fmla="*/ 413771 h 1235643"/>
              <a:gd name="connsiteX6" fmla="*/ 923690 w 2412312"/>
              <a:gd name="connsiteY6" fmla="*/ 266814 h 1235643"/>
              <a:gd name="connsiteX7" fmla="*/ 1217605 w 2412312"/>
              <a:gd name="connsiteY7" fmla="*/ 217828 h 1235643"/>
              <a:gd name="connsiteX8" fmla="*/ 1250262 w 2412312"/>
              <a:gd name="connsiteY8" fmla="*/ 38214 h 1235643"/>
              <a:gd name="connsiteX9" fmla="*/ 1400844 w 2412312"/>
              <a:gd name="connsiteY9" fmla="*/ 38100 h 1235643"/>
              <a:gd name="connsiteX10" fmla="*/ 1380890 w 2412312"/>
              <a:gd name="connsiteY10" fmla="*/ 266814 h 1235643"/>
              <a:gd name="connsiteX11" fmla="*/ 1527847 w 2412312"/>
              <a:gd name="connsiteY11" fmla="*/ 266814 h 1235643"/>
              <a:gd name="connsiteX12" fmla="*/ 1854419 w 2412312"/>
              <a:gd name="connsiteY12" fmla="*/ 413771 h 1235643"/>
              <a:gd name="connsiteX13" fmla="*/ 2132005 w 2412312"/>
              <a:gd name="connsiteY13" fmla="*/ 642371 h 1235643"/>
              <a:gd name="connsiteX14" fmla="*/ 2393262 w 2412312"/>
              <a:gd name="connsiteY14" fmla="*/ 903628 h 1235643"/>
              <a:gd name="connsiteX15" fmla="*/ 2246305 w 2412312"/>
              <a:gd name="connsiteY15" fmla="*/ 1197543 h 1235643"/>
              <a:gd name="connsiteX16" fmla="*/ 1968719 w 2412312"/>
              <a:gd name="connsiteY16" fmla="*/ 1132228 h 1235643"/>
              <a:gd name="connsiteX17" fmla="*/ 1658476 w 2412312"/>
              <a:gd name="connsiteY17" fmla="*/ 1034257 h 1235643"/>
              <a:gd name="connsiteX18" fmla="*/ 1152290 w 2412312"/>
              <a:gd name="connsiteY18" fmla="*/ 985271 h 1235643"/>
              <a:gd name="connsiteX19" fmla="*/ 466490 w 2412312"/>
              <a:gd name="connsiteY19" fmla="*/ 854643 h 1235643"/>
              <a:gd name="connsiteX0" fmla="*/ 1152290 w 2412312"/>
              <a:gd name="connsiteY0" fmla="*/ 985271 h 1235643"/>
              <a:gd name="connsiteX1" fmla="*/ 266523 w 2412312"/>
              <a:gd name="connsiteY1" fmla="*/ 930570 h 1235643"/>
              <a:gd name="connsiteX2" fmla="*/ 41946 w 2412312"/>
              <a:gd name="connsiteY2" fmla="*/ 1040154 h 1235643"/>
              <a:gd name="connsiteX3" fmla="*/ 14848 w 2412312"/>
              <a:gd name="connsiteY3" fmla="*/ 791694 h 1235643"/>
              <a:gd name="connsiteX4" fmla="*/ 107262 w 2412312"/>
              <a:gd name="connsiteY4" fmla="*/ 560728 h 1235643"/>
              <a:gd name="connsiteX5" fmla="*/ 384847 w 2412312"/>
              <a:gd name="connsiteY5" fmla="*/ 413771 h 1235643"/>
              <a:gd name="connsiteX6" fmla="*/ 923690 w 2412312"/>
              <a:gd name="connsiteY6" fmla="*/ 266814 h 1235643"/>
              <a:gd name="connsiteX7" fmla="*/ 1217605 w 2412312"/>
              <a:gd name="connsiteY7" fmla="*/ 217828 h 1235643"/>
              <a:gd name="connsiteX8" fmla="*/ 1250262 w 2412312"/>
              <a:gd name="connsiteY8" fmla="*/ 38214 h 1235643"/>
              <a:gd name="connsiteX9" fmla="*/ 1400844 w 2412312"/>
              <a:gd name="connsiteY9" fmla="*/ 38100 h 1235643"/>
              <a:gd name="connsiteX10" fmla="*/ 1380890 w 2412312"/>
              <a:gd name="connsiteY10" fmla="*/ 266814 h 1235643"/>
              <a:gd name="connsiteX11" fmla="*/ 1527847 w 2412312"/>
              <a:gd name="connsiteY11" fmla="*/ 266814 h 1235643"/>
              <a:gd name="connsiteX12" fmla="*/ 1854419 w 2412312"/>
              <a:gd name="connsiteY12" fmla="*/ 413771 h 1235643"/>
              <a:gd name="connsiteX13" fmla="*/ 2132005 w 2412312"/>
              <a:gd name="connsiteY13" fmla="*/ 642371 h 1235643"/>
              <a:gd name="connsiteX14" fmla="*/ 2393262 w 2412312"/>
              <a:gd name="connsiteY14" fmla="*/ 903628 h 1235643"/>
              <a:gd name="connsiteX15" fmla="*/ 2246305 w 2412312"/>
              <a:gd name="connsiteY15" fmla="*/ 1197543 h 1235643"/>
              <a:gd name="connsiteX16" fmla="*/ 1968719 w 2412312"/>
              <a:gd name="connsiteY16" fmla="*/ 1132228 h 1235643"/>
              <a:gd name="connsiteX17" fmla="*/ 1658476 w 2412312"/>
              <a:gd name="connsiteY17" fmla="*/ 1034257 h 1235643"/>
              <a:gd name="connsiteX18" fmla="*/ 1152290 w 2412312"/>
              <a:gd name="connsiteY18" fmla="*/ 985271 h 123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12312" h="1235643">
                <a:moveTo>
                  <a:pt x="1152290" y="985271"/>
                </a:moveTo>
                <a:cubicBezTo>
                  <a:pt x="920298" y="967990"/>
                  <a:pt x="451580" y="921423"/>
                  <a:pt x="266523" y="930570"/>
                </a:cubicBezTo>
                <a:cubicBezTo>
                  <a:pt x="195766" y="961488"/>
                  <a:pt x="83892" y="1023838"/>
                  <a:pt x="41946" y="1040154"/>
                </a:cubicBezTo>
                <a:cubicBezTo>
                  <a:pt x="0" y="1017008"/>
                  <a:pt x="3962" y="871598"/>
                  <a:pt x="14848" y="791694"/>
                </a:cubicBezTo>
                <a:cubicBezTo>
                  <a:pt x="25734" y="711790"/>
                  <a:pt x="45596" y="623715"/>
                  <a:pt x="107262" y="560728"/>
                </a:cubicBezTo>
                <a:cubicBezTo>
                  <a:pt x="168929" y="497741"/>
                  <a:pt x="248776" y="462757"/>
                  <a:pt x="384847" y="413771"/>
                </a:cubicBezTo>
                <a:cubicBezTo>
                  <a:pt x="520918" y="364785"/>
                  <a:pt x="784897" y="299471"/>
                  <a:pt x="923690" y="266814"/>
                </a:cubicBezTo>
                <a:cubicBezTo>
                  <a:pt x="1062483" y="234157"/>
                  <a:pt x="1163176" y="255928"/>
                  <a:pt x="1217605" y="217828"/>
                </a:cubicBezTo>
                <a:cubicBezTo>
                  <a:pt x="1272034" y="179728"/>
                  <a:pt x="1219722" y="68169"/>
                  <a:pt x="1250262" y="38214"/>
                </a:cubicBezTo>
                <a:cubicBezTo>
                  <a:pt x="1280802" y="8259"/>
                  <a:pt x="1379073" y="0"/>
                  <a:pt x="1400844" y="38100"/>
                </a:cubicBezTo>
                <a:cubicBezTo>
                  <a:pt x="1422615" y="76200"/>
                  <a:pt x="1359723" y="228695"/>
                  <a:pt x="1380890" y="266814"/>
                </a:cubicBezTo>
                <a:cubicBezTo>
                  <a:pt x="1402057" y="304933"/>
                  <a:pt x="1448926" y="242321"/>
                  <a:pt x="1527847" y="266814"/>
                </a:cubicBezTo>
                <a:cubicBezTo>
                  <a:pt x="1606768" y="291307"/>
                  <a:pt x="1753726" y="351178"/>
                  <a:pt x="1854419" y="413771"/>
                </a:cubicBezTo>
                <a:cubicBezTo>
                  <a:pt x="1955112" y="476364"/>
                  <a:pt x="2042198" y="560728"/>
                  <a:pt x="2132005" y="642371"/>
                </a:cubicBezTo>
                <a:cubicBezTo>
                  <a:pt x="2221812" y="724014"/>
                  <a:pt x="2374212" y="811099"/>
                  <a:pt x="2393262" y="903628"/>
                </a:cubicBezTo>
                <a:cubicBezTo>
                  <a:pt x="2412312" y="996157"/>
                  <a:pt x="2317062" y="1159443"/>
                  <a:pt x="2246305" y="1197543"/>
                </a:cubicBezTo>
                <a:cubicBezTo>
                  <a:pt x="2175548" y="1235643"/>
                  <a:pt x="2066691" y="1159442"/>
                  <a:pt x="1968719" y="1132228"/>
                </a:cubicBezTo>
                <a:cubicBezTo>
                  <a:pt x="1870748" y="1105014"/>
                  <a:pt x="1794547" y="1058750"/>
                  <a:pt x="1658476" y="1034257"/>
                </a:cubicBezTo>
                <a:cubicBezTo>
                  <a:pt x="1522405" y="1009764"/>
                  <a:pt x="1384282" y="1002552"/>
                  <a:pt x="1152290" y="985271"/>
                </a:cubicBezTo>
                <a:close/>
              </a:path>
            </a:pathLst>
          </a:custGeom>
          <a:gradFill flip="none" rotWithShape="1">
            <a:gsLst>
              <a:gs pos="0">
                <a:schemeClr val="tx1"/>
              </a:gs>
              <a:gs pos="45000">
                <a:srgbClr val="FF7A00"/>
              </a:gs>
              <a:gs pos="70000">
                <a:srgbClr val="FF0300"/>
              </a:gs>
              <a:gs pos="100000">
                <a:srgbClr val="4D0808"/>
              </a:gs>
            </a:gsLst>
            <a:path path="circle">
              <a:fillToRect l="100000" t="100000"/>
            </a:path>
            <a:tileRect r="-100000" b="-100000"/>
          </a:gradFill>
          <a:ln>
            <a:gradFill flip="none" rotWithShape="1">
              <a:gsLst>
                <a:gs pos="0">
                  <a:schemeClr val="tx1"/>
                </a:gs>
                <a:gs pos="45000">
                  <a:srgbClr val="FF7A00"/>
                </a:gs>
                <a:gs pos="70000">
                  <a:srgbClr val="FF0300"/>
                </a:gs>
                <a:gs pos="100000">
                  <a:srgbClr val="4D0808"/>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a:off x="5715000" y="6248400"/>
            <a:ext cx="1295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271158" y="5323563"/>
            <a:ext cx="3660950" cy="707886"/>
          </a:xfrm>
          <a:prstGeom prst="rect">
            <a:avLst/>
          </a:prstGeom>
          <a:noFill/>
        </p:spPr>
        <p:txBody>
          <a:bodyPr wrap="square" rtlCol="0">
            <a:spAutoFit/>
          </a:bodyPr>
          <a:lstStyle/>
          <a:p>
            <a:pPr algn="ctr"/>
            <a:r>
              <a:rPr lang="en-US" sz="4000" b="1" spc="-150" dirty="0" smtClean="0">
                <a:latin typeface="Tempus Sans ITC" pitchFamily="82" charset="0"/>
              </a:rPr>
              <a:t> Austrian Empire</a:t>
            </a:r>
          </a:p>
        </p:txBody>
      </p:sp>
      <p:cxnSp>
        <p:nvCxnSpPr>
          <p:cNvPr id="43" name="Straight Connector 42"/>
          <p:cNvCxnSpPr/>
          <p:nvPr/>
        </p:nvCxnSpPr>
        <p:spPr>
          <a:xfrm rot="611228" flipV="1">
            <a:off x="5614184" y="5360587"/>
            <a:ext cx="3200400" cy="609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215464" y="4788814"/>
            <a:ext cx="3645687" cy="707886"/>
          </a:xfrm>
          <a:prstGeom prst="rect">
            <a:avLst/>
          </a:prstGeom>
          <a:noFill/>
        </p:spPr>
        <p:txBody>
          <a:bodyPr wrap="square" rtlCol="0">
            <a:spAutoFit/>
          </a:bodyPr>
          <a:lstStyle/>
          <a:p>
            <a:pPr algn="ctr"/>
            <a:r>
              <a:rPr lang="en-US" sz="4000" b="1" spc="-150" dirty="0" smtClean="0">
                <a:latin typeface="Tempus Sans ITC" pitchFamily="82" charset="0"/>
              </a:rPr>
              <a:t>Czech Republic</a:t>
            </a:r>
          </a:p>
        </p:txBody>
      </p:sp>
      <p:sp>
        <p:nvSpPr>
          <p:cNvPr id="52" name="TextBox 51"/>
          <p:cNvSpPr txBox="1"/>
          <p:nvPr/>
        </p:nvSpPr>
        <p:spPr>
          <a:xfrm rot="5400000">
            <a:off x="3785302" y="5739698"/>
            <a:ext cx="607859" cy="1015663"/>
          </a:xfrm>
          <a:prstGeom prst="rect">
            <a:avLst/>
          </a:prstGeom>
          <a:noFill/>
        </p:spPr>
        <p:txBody>
          <a:bodyPr wrap="none" rtlCol="0">
            <a:spAutoFit/>
          </a:bodyPr>
          <a:lstStyle/>
          <a:p>
            <a:r>
              <a:rPr lang="en-US" sz="6000" b="1" dirty="0" smtClean="0">
                <a:solidFill>
                  <a:srgbClr val="FF0000"/>
                </a:solidFill>
              </a:rPr>
              <a:t>X</a:t>
            </a:r>
            <a:endParaRPr lang="en-US" sz="6000" b="1" dirty="0">
              <a:solidFill>
                <a:srgbClr val="FF0000"/>
              </a:solidFill>
            </a:endParaRPr>
          </a:p>
        </p:txBody>
      </p:sp>
      <p:sp useBgFill="1">
        <p:nvSpPr>
          <p:cNvPr id="53" name="TextBox 52"/>
          <p:cNvSpPr txBox="1"/>
          <p:nvPr/>
        </p:nvSpPr>
        <p:spPr>
          <a:xfrm>
            <a:off x="0" y="152400"/>
            <a:ext cx="9144000" cy="769441"/>
          </a:xfrm>
          <a:prstGeom prst="rect">
            <a:avLst/>
          </a:prstGeom>
        </p:spPr>
        <p:txBody>
          <a:bodyPr wrap="square" rtlCol="0">
            <a:spAutoFit/>
          </a:bodyPr>
          <a:lstStyle/>
          <a:p>
            <a:pPr algn="ctr"/>
            <a:r>
              <a:rPr lang="en-US" sz="4400" b="1" spc="-150" dirty="0" smtClean="0"/>
              <a:t>Question from last week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800" decel="100000"/>
                                        <p:tgtEl>
                                          <p:spTgt spid="39"/>
                                        </p:tgtEl>
                                      </p:cBhvr>
                                    </p:animEffect>
                                    <p:anim calcmode="lin" valueType="num">
                                      <p:cBhvr>
                                        <p:cTn id="16" dur="800" decel="100000" fill="hold"/>
                                        <p:tgtEl>
                                          <p:spTgt spid="39"/>
                                        </p:tgtEl>
                                        <p:attrNameLst>
                                          <p:attrName>style.rotation</p:attrName>
                                        </p:attrNameLst>
                                      </p:cBhvr>
                                      <p:tavLst>
                                        <p:tav tm="0">
                                          <p:val>
                                            <p:fltVal val="-90"/>
                                          </p:val>
                                        </p:tav>
                                        <p:tav tm="100000">
                                          <p:val>
                                            <p:fltVal val="0"/>
                                          </p:val>
                                        </p:tav>
                                      </p:tavLst>
                                    </p:anim>
                                    <p:anim calcmode="lin" valueType="num">
                                      <p:cBhvr>
                                        <p:cTn id="17" dur="800" decel="100000" fill="hold"/>
                                        <p:tgtEl>
                                          <p:spTgt spid="39"/>
                                        </p:tgtEl>
                                        <p:attrNameLst>
                                          <p:attrName>ppt_x</p:attrName>
                                        </p:attrNameLst>
                                      </p:cBhvr>
                                      <p:tavLst>
                                        <p:tav tm="0">
                                          <p:val>
                                            <p:strVal val="#ppt_x+0.4"/>
                                          </p:val>
                                        </p:tav>
                                        <p:tav tm="100000">
                                          <p:val>
                                            <p:strVal val="#ppt_x-0.05"/>
                                          </p:val>
                                        </p:tav>
                                      </p:tavLst>
                                    </p:anim>
                                    <p:anim calcmode="lin" valueType="num">
                                      <p:cBhvr>
                                        <p:cTn id="18" dur="800" decel="100000" fill="hold"/>
                                        <p:tgtEl>
                                          <p:spTgt spid="3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1000"/>
                                        <p:tgtEl>
                                          <p:spTgt spid="52"/>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1000"/>
                                        <p:tgtEl>
                                          <p:spTgt spid="41"/>
                                        </p:tgtEl>
                                      </p:cBhvr>
                                    </p:animEffect>
                                  </p:childTnLst>
                                </p:cTn>
                              </p:par>
                              <p:par>
                                <p:cTn id="35" presetID="22" presetClass="entr" presetSubtype="8" fill="hold" grpId="1" nodeType="withEffect">
                                  <p:stCondLst>
                                    <p:cond delay="500"/>
                                  </p:st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wipe(left)">
                                      <p:cBhvr>
                                        <p:cTn id="37" dur="1000"/>
                                        <p:tgtEl>
                                          <p:spTgt spid="42">
                                            <p:txEl>
                                              <p:pRg st="0" end="0"/>
                                            </p:txEl>
                                          </p:spTgt>
                                        </p:tgtEl>
                                      </p:cBhvr>
                                    </p:animEffect>
                                  </p:childTnLst>
                                </p:cTn>
                              </p:par>
                            </p:childTnLst>
                          </p:cTn>
                        </p:par>
                        <p:par>
                          <p:cTn id="38" fill="hold">
                            <p:stCondLst>
                              <p:cond delay="2500"/>
                            </p:stCondLst>
                            <p:childTnLst>
                              <p:par>
                                <p:cTn id="39" presetID="15" presetClass="exit" presetSubtype="0" fill="hold" grpId="1" nodeType="afterEffect">
                                  <p:stCondLst>
                                    <p:cond delay="0"/>
                                  </p:stCondLst>
                                  <p:childTnLst>
                                    <p:anim calcmode="lin" valueType="num">
                                      <p:cBhvr>
                                        <p:cTn id="40" dur="1000"/>
                                        <p:tgtEl>
                                          <p:spTgt spid="39"/>
                                        </p:tgtEl>
                                        <p:attrNameLst>
                                          <p:attrName>ppt_w</p:attrName>
                                        </p:attrNameLst>
                                      </p:cBhvr>
                                      <p:tavLst>
                                        <p:tav tm="0">
                                          <p:val>
                                            <p:strVal val="ppt_w"/>
                                          </p:val>
                                        </p:tav>
                                        <p:tav tm="100000">
                                          <p:val>
                                            <p:fltVal val="0"/>
                                          </p:val>
                                        </p:tav>
                                      </p:tavLst>
                                    </p:anim>
                                    <p:anim calcmode="lin" valueType="num">
                                      <p:cBhvr>
                                        <p:cTn id="41" dur="1000"/>
                                        <p:tgtEl>
                                          <p:spTgt spid="39"/>
                                        </p:tgtEl>
                                        <p:attrNameLst>
                                          <p:attrName>ppt_h</p:attrName>
                                        </p:attrNameLst>
                                      </p:cBhvr>
                                      <p:tavLst>
                                        <p:tav tm="0">
                                          <p:val>
                                            <p:strVal val="ppt_h"/>
                                          </p:val>
                                        </p:tav>
                                        <p:tav tm="100000">
                                          <p:val>
                                            <p:fltVal val="0"/>
                                          </p:val>
                                        </p:tav>
                                      </p:tavLst>
                                    </p:anim>
                                    <p:anim calcmode="lin" valueType="num">
                                      <p:cBhvr>
                                        <p:cTn id="42" dur="1000"/>
                                        <p:tgtEl>
                                          <p:spTgt spid="3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3" dur="1000"/>
                                        <p:tgtEl>
                                          <p:spTgt spid="3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4" dur="1" fill="hold">
                                          <p:stCondLst>
                                            <p:cond delay="999"/>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1000"/>
                                        <p:tgtEl>
                                          <p:spTgt spid="43"/>
                                        </p:tgtEl>
                                      </p:cBhvr>
                                    </p:animEffect>
                                  </p:childTnLst>
                                </p:cTn>
                              </p:par>
                            </p:childTnLst>
                          </p:cTn>
                        </p:par>
                        <p:par>
                          <p:cTn id="50" fill="hold">
                            <p:stCondLst>
                              <p:cond delay="1000"/>
                            </p:stCondLst>
                            <p:childTnLst>
                              <p:par>
                                <p:cTn id="51" presetID="22" presetClass="entr" presetSubtype="8" fill="hold" grpId="1" nodeType="afterEffect">
                                  <p:stCondLst>
                                    <p:cond delay="0"/>
                                  </p:stCondLst>
                                  <p:childTnLst>
                                    <p:set>
                                      <p:cBhvr>
                                        <p:cTn id="52" dur="1" fill="hold">
                                          <p:stCondLst>
                                            <p:cond delay="0"/>
                                          </p:stCondLst>
                                        </p:cTn>
                                        <p:tgtEl>
                                          <p:spTgt spid="46">
                                            <p:txEl>
                                              <p:pRg st="0" end="0"/>
                                            </p:txEl>
                                          </p:spTgt>
                                        </p:tgtEl>
                                        <p:attrNameLst>
                                          <p:attrName>style.visibility</p:attrName>
                                        </p:attrNameLst>
                                      </p:cBhvr>
                                      <p:to>
                                        <p:strVal val="visible"/>
                                      </p:to>
                                    </p:set>
                                    <p:animEffect transition="in" filter="wipe(left)">
                                      <p:cBhvr>
                                        <p:cTn id="53" dur="1000"/>
                                        <p:tgtEl>
                                          <p:spTgt spid="4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1000"/>
                                        <p:tgtEl>
                                          <p:spTgt spid="4">
                                            <p:txEl>
                                              <p:pRg st="0" end="0"/>
                                            </p:txEl>
                                          </p:spTgt>
                                        </p:tgtEl>
                                      </p:cBhvr>
                                    </p:animEffect>
                                    <p:set>
                                      <p:cBhvr>
                                        <p:cTn id="58" dur="1" fill="hold">
                                          <p:stCondLst>
                                            <p:cond delay="999"/>
                                          </p:stCondLst>
                                        </p:cTn>
                                        <p:tgtEl>
                                          <p:spTgt spid="4">
                                            <p:txEl>
                                              <p:pRg st="0" end="0"/>
                                            </p:txEl>
                                          </p:spTgt>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8"/>
                                        </p:tgtEl>
                                      </p:cBhvr>
                                    </p:animEffect>
                                    <p:set>
                                      <p:cBhvr>
                                        <p:cTn id="61" dur="1" fill="hold">
                                          <p:stCondLst>
                                            <p:cond delay="9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42">
                                            <p:txEl>
                                              <p:pRg st="0" end="0"/>
                                            </p:txEl>
                                          </p:spTgt>
                                        </p:tgtEl>
                                      </p:cBhvr>
                                    </p:animEffect>
                                    <p:set>
                                      <p:cBhvr>
                                        <p:cTn id="64" dur="1" fill="hold">
                                          <p:stCondLst>
                                            <p:cond delay="999"/>
                                          </p:stCondLst>
                                        </p:cTn>
                                        <p:tgtEl>
                                          <p:spTgt spid="42">
                                            <p:txEl>
                                              <p:pRg st="0" end="0"/>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46">
                                            <p:txEl>
                                              <p:pRg st="0" end="0"/>
                                            </p:txEl>
                                          </p:spTgt>
                                        </p:tgtEl>
                                      </p:cBhvr>
                                    </p:animEffect>
                                    <p:set>
                                      <p:cBhvr>
                                        <p:cTn id="67" dur="1" fill="hold">
                                          <p:stCondLst>
                                            <p:cond delay="999"/>
                                          </p:stCondLst>
                                        </p:cTn>
                                        <p:tgtEl>
                                          <p:spTgt spid="46">
                                            <p:txEl>
                                              <p:pRg st="0" end="0"/>
                                            </p:txEl>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43"/>
                                        </p:tgtEl>
                                      </p:cBhvr>
                                    </p:animEffect>
                                    <p:set>
                                      <p:cBhvr>
                                        <p:cTn id="70" dur="1" fill="hold">
                                          <p:stCondLst>
                                            <p:cond delay="999"/>
                                          </p:stCondLst>
                                        </p:cTn>
                                        <p:tgtEl>
                                          <p:spTgt spid="4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41"/>
                                        </p:tgtEl>
                                      </p:cBhvr>
                                    </p:animEffect>
                                    <p:set>
                                      <p:cBhvr>
                                        <p:cTn id="73" dur="1" fill="hold">
                                          <p:stCondLst>
                                            <p:cond delay="999"/>
                                          </p:stCondLst>
                                        </p:cTn>
                                        <p:tgtEl>
                                          <p:spTgt spid="4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52"/>
                                        </p:tgtEl>
                                      </p:cBhvr>
                                    </p:animEffect>
                                    <p:set>
                                      <p:cBhvr>
                                        <p:cTn id="76" dur="1" fill="hold">
                                          <p:stCondLst>
                                            <p:cond delay="999"/>
                                          </p:stCondLst>
                                        </p:cTn>
                                        <p:tgtEl>
                                          <p:spTgt spid="5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9"/>
                                        </p:tgtEl>
                                      </p:cBhvr>
                                    </p:animEffect>
                                    <p:set>
                                      <p:cBhvr>
                                        <p:cTn id="79" dur="1" fill="hold">
                                          <p:stCondLst>
                                            <p:cond delay="999"/>
                                          </p:stCondLst>
                                        </p:cTn>
                                        <p:tgtEl>
                                          <p:spTgt spid="9"/>
                                        </p:tgtEl>
                                        <p:attrNameLst>
                                          <p:attrName>style.visibility</p:attrName>
                                        </p:attrNameLst>
                                      </p:cBhvr>
                                      <p:to>
                                        <p:strVal val="hidden"/>
                                      </p:to>
                                    </p:se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wipe(left)">
                                      <p:cBhvr>
                                        <p:cTn id="83"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uiExpand="1" build="allAtOnce"/>
      <p:bldP spid="39" grpId="0" animBg="1"/>
      <p:bldP spid="39" grpId="1" animBg="1"/>
      <p:bldP spid="42" grpId="0" build="allAtOnce"/>
      <p:bldP spid="42" grpId="1" build="allAtOnce"/>
      <p:bldP spid="46" grpId="0" build="allAtOnce"/>
      <p:bldP spid="46" grpId="1" build="allAtOnce"/>
      <p:bldP spid="52" grpId="0"/>
      <p:bldP spid="52" grpId="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91640" y="0"/>
            <a:ext cx="5928329" cy="6875712"/>
            <a:chOff x="1691671" y="0"/>
            <a:chExt cx="5928329" cy="6875712"/>
          </a:xfrm>
        </p:grpSpPr>
        <p:pic>
          <p:nvPicPr>
            <p:cNvPr id="8" name="Picture 7" descr="4-south africa.bmp"/>
            <p:cNvPicPr>
              <a:picLocks noChangeAspect="1"/>
            </p:cNvPicPr>
            <p:nvPr/>
          </p:nvPicPr>
          <p:blipFill>
            <a:blip r:embed="rId3" cstate="print"/>
            <a:stretch>
              <a:fillRect/>
            </a:stretch>
          </p:blipFill>
          <p:spPr>
            <a:xfrm>
              <a:off x="1691671" y="0"/>
              <a:ext cx="5928329" cy="6875712"/>
            </a:xfrm>
            <a:prstGeom prst="rect">
              <a:avLst/>
            </a:prstGeom>
          </p:spPr>
        </p:pic>
        <p:sp>
          <p:nvSpPr>
            <p:cNvPr id="9" name="Freeform 8"/>
            <p:cNvSpPr/>
            <p:nvPr/>
          </p:nvSpPr>
          <p:spPr>
            <a:xfrm>
              <a:off x="1756756" y="1316181"/>
              <a:ext cx="5785659" cy="5009805"/>
            </a:xfrm>
            <a:custGeom>
              <a:avLst/>
              <a:gdLst>
                <a:gd name="connsiteX0" fmla="*/ 1202575 w 5785659"/>
                <a:gd name="connsiteY0" fmla="*/ 1061259 h 5009805"/>
                <a:gd name="connsiteX1" fmla="*/ 1451957 w 5785659"/>
                <a:gd name="connsiteY1" fmla="*/ 1277390 h 5009805"/>
                <a:gd name="connsiteX2" fmla="*/ 1518459 w 5785659"/>
                <a:gd name="connsiteY2" fmla="*/ 1576648 h 5009805"/>
                <a:gd name="connsiteX3" fmla="*/ 1451957 w 5785659"/>
                <a:gd name="connsiteY3" fmla="*/ 1726277 h 5009805"/>
                <a:gd name="connsiteX4" fmla="*/ 1468582 w 5785659"/>
                <a:gd name="connsiteY4" fmla="*/ 1875906 h 5009805"/>
                <a:gd name="connsiteX5" fmla="*/ 1701339 w 5785659"/>
                <a:gd name="connsiteY5" fmla="*/ 1859281 h 5009805"/>
                <a:gd name="connsiteX6" fmla="*/ 1834342 w 5785659"/>
                <a:gd name="connsiteY6" fmla="*/ 1842655 h 5009805"/>
                <a:gd name="connsiteX7" fmla="*/ 1967346 w 5785659"/>
                <a:gd name="connsiteY7" fmla="*/ 1792779 h 5009805"/>
                <a:gd name="connsiteX8" fmla="*/ 2033848 w 5785659"/>
                <a:gd name="connsiteY8" fmla="*/ 1676401 h 5009805"/>
                <a:gd name="connsiteX9" fmla="*/ 2116975 w 5785659"/>
                <a:gd name="connsiteY9" fmla="*/ 1626524 h 5009805"/>
                <a:gd name="connsiteX10" fmla="*/ 2166851 w 5785659"/>
                <a:gd name="connsiteY10" fmla="*/ 1476895 h 5009805"/>
                <a:gd name="connsiteX11" fmla="*/ 2233353 w 5785659"/>
                <a:gd name="connsiteY11" fmla="*/ 1294015 h 5009805"/>
                <a:gd name="connsiteX12" fmla="*/ 2399608 w 5785659"/>
                <a:gd name="connsiteY12" fmla="*/ 1210888 h 5009805"/>
                <a:gd name="connsiteX13" fmla="*/ 2632364 w 5785659"/>
                <a:gd name="connsiteY13" fmla="*/ 1310641 h 5009805"/>
                <a:gd name="connsiteX14" fmla="*/ 2781993 w 5785659"/>
                <a:gd name="connsiteY14" fmla="*/ 1410394 h 5009805"/>
                <a:gd name="connsiteX15" fmla="*/ 2998124 w 5785659"/>
                <a:gd name="connsiteY15" fmla="*/ 1410394 h 5009805"/>
                <a:gd name="connsiteX16" fmla="*/ 3230880 w 5785659"/>
                <a:gd name="connsiteY16" fmla="*/ 1343892 h 5009805"/>
                <a:gd name="connsiteX17" fmla="*/ 3297382 w 5785659"/>
                <a:gd name="connsiteY17" fmla="*/ 1127761 h 5009805"/>
                <a:gd name="connsiteX18" fmla="*/ 3330633 w 5785659"/>
                <a:gd name="connsiteY18" fmla="*/ 1011383 h 5009805"/>
                <a:gd name="connsiteX19" fmla="*/ 3480262 w 5785659"/>
                <a:gd name="connsiteY19" fmla="*/ 978132 h 5009805"/>
                <a:gd name="connsiteX20" fmla="*/ 3580015 w 5785659"/>
                <a:gd name="connsiteY20" fmla="*/ 911630 h 5009805"/>
                <a:gd name="connsiteX21" fmla="*/ 3646517 w 5785659"/>
                <a:gd name="connsiteY21" fmla="*/ 828503 h 5009805"/>
                <a:gd name="connsiteX22" fmla="*/ 3663142 w 5785659"/>
                <a:gd name="connsiteY22" fmla="*/ 645623 h 5009805"/>
                <a:gd name="connsiteX23" fmla="*/ 3879273 w 5785659"/>
                <a:gd name="connsiteY23" fmla="*/ 462743 h 5009805"/>
                <a:gd name="connsiteX24" fmla="*/ 4062153 w 5785659"/>
                <a:gd name="connsiteY24" fmla="*/ 346364 h 5009805"/>
                <a:gd name="connsiteX25" fmla="*/ 4228408 w 5785659"/>
                <a:gd name="connsiteY25" fmla="*/ 229986 h 5009805"/>
                <a:gd name="connsiteX26" fmla="*/ 4361411 w 5785659"/>
                <a:gd name="connsiteY26" fmla="*/ 130234 h 5009805"/>
                <a:gd name="connsiteX27" fmla="*/ 4511040 w 5785659"/>
                <a:gd name="connsiteY27" fmla="*/ 80357 h 5009805"/>
                <a:gd name="connsiteX28" fmla="*/ 4594168 w 5785659"/>
                <a:gd name="connsiteY28" fmla="*/ 13855 h 5009805"/>
                <a:gd name="connsiteX29" fmla="*/ 4777048 w 5785659"/>
                <a:gd name="connsiteY29" fmla="*/ 13855 h 5009805"/>
                <a:gd name="connsiteX30" fmla="*/ 5026429 w 5785659"/>
                <a:gd name="connsiteY30" fmla="*/ 96983 h 5009805"/>
                <a:gd name="connsiteX31" fmla="*/ 5275811 w 5785659"/>
                <a:gd name="connsiteY31" fmla="*/ 146859 h 5009805"/>
                <a:gd name="connsiteX32" fmla="*/ 5375564 w 5785659"/>
                <a:gd name="connsiteY32" fmla="*/ 396241 h 5009805"/>
                <a:gd name="connsiteX33" fmla="*/ 5425440 w 5785659"/>
                <a:gd name="connsiteY33" fmla="*/ 612372 h 5009805"/>
                <a:gd name="connsiteX34" fmla="*/ 5508568 w 5785659"/>
                <a:gd name="connsiteY34" fmla="*/ 845128 h 5009805"/>
                <a:gd name="connsiteX35" fmla="*/ 5558444 w 5785659"/>
                <a:gd name="connsiteY35" fmla="*/ 1077884 h 5009805"/>
                <a:gd name="connsiteX36" fmla="*/ 5491942 w 5785659"/>
                <a:gd name="connsiteY36" fmla="*/ 1410394 h 5009805"/>
                <a:gd name="connsiteX37" fmla="*/ 5458691 w 5785659"/>
                <a:gd name="connsiteY37" fmla="*/ 1576648 h 5009805"/>
                <a:gd name="connsiteX38" fmla="*/ 5525193 w 5785659"/>
                <a:gd name="connsiteY38" fmla="*/ 1643150 h 5009805"/>
                <a:gd name="connsiteX39" fmla="*/ 5475317 w 5785659"/>
                <a:gd name="connsiteY39" fmla="*/ 1776154 h 5009805"/>
                <a:gd name="connsiteX40" fmla="*/ 5508568 w 5785659"/>
                <a:gd name="connsiteY40" fmla="*/ 1892532 h 5009805"/>
                <a:gd name="connsiteX41" fmla="*/ 5691448 w 5785659"/>
                <a:gd name="connsiteY41" fmla="*/ 1909157 h 5009805"/>
                <a:gd name="connsiteX42" fmla="*/ 5774575 w 5785659"/>
                <a:gd name="connsiteY42" fmla="*/ 1942408 h 5009805"/>
                <a:gd name="connsiteX43" fmla="*/ 5624946 w 5785659"/>
                <a:gd name="connsiteY43" fmla="*/ 2407921 h 5009805"/>
                <a:gd name="connsiteX44" fmla="*/ 5541819 w 5785659"/>
                <a:gd name="connsiteY44" fmla="*/ 2657303 h 5009805"/>
                <a:gd name="connsiteX45" fmla="*/ 5375564 w 5785659"/>
                <a:gd name="connsiteY45" fmla="*/ 2773681 h 5009805"/>
                <a:gd name="connsiteX46" fmla="*/ 5192684 w 5785659"/>
                <a:gd name="connsiteY46" fmla="*/ 2923310 h 5009805"/>
                <a:gd name="connsiteX47" fmla="*/ 5109557 w 5785659"/>
                <a:gd name="connsiteY47" fmla="*/ 3106190 h 5009805"/>
                <a:gd name="connsiteX48" fmla="*/ 4693920 w 5785659"/>
                <a:gd name="connsiteY48" fmla="*/ 3671455 h 5009805"/>
                <a:gd name="connsiteX49" fmla="*/ 4411288 w 5785659"/>
                <a:gd name="connsiteY49" fmla="*/ 3854335 h 5009805"/>
                <a:gd name="connsiteX50" fmla="*/ 4078779 w 5785659"/>
                <a:gd name="connsiteY50" fmla="*/ 4253346 h 5009805"/>
                <a:gd name="connsiteX51" fmla="*/ 3679768 w 5785659"/>
                <a:gd name="connsiteY51" fmla="*/ 4486103 h 5009805"/>
                <a:gd name="connsiteX52" fmla="*/ 3380509 w 5785659"/>
                <a:gd name="connsiteY52" fmla="*/ 4602481 h 5009805"/>
                <a:gd name="connsiteX53" fmla="*/ 3230880 w 5785659"/>
                <a:gd name="connsiteY53" fmla="*/ 4585855 h 5009805"/>
                <a:gd name="connsiteX54" fmla="*/ 3164379 w 5785659"/>
                <a:gd name="connsiteY54" fmla="*/ 4652357 h 5009805"/>
                <a:gd name="connsiteX55" fmla="*/ 3031375 w 5785659"/>
                <a:gd name="connsiteY55" fmla="*/ 4635732 h 5009805"/>
                <a:gd name="connsiteX56" fmla="*/ 2931622 w 5785659"/>
                <a:gd name="connsiteY56" fmla="*/ 4718859 h 5009805"/>
                <a:gd name="connsiteX57" fmla="*/ 2632364 w 5785659"/>
                <a:gd name="connsiteY57" fmla="*/ 4668983 h 5009805"/>
                <a:gd name="connsiteX58" fmla="*/ 2466109 w 5785659"/>
                <a:gd name="connsiteY58" fmla="*/ 4685608 h 5009805"/>
                <a:gd name="connsiteX59" fmla="*/ 2366357 w 5785659"/>
                <a:gd name="connsiteY59" fmla="*/ 4718859 h 5009805"/>
                <a:gd name="connsiteX60" fmla="*/ 2200102 w 5785659"/>
                <a:gd name="connsiteY60" fmla="*/ 4668983 h 5009805"/>
                <a:gd name="connsiteX61" fmla="*/ 2017222 w 5785659"/>
                <a:gd name="connsiteY61" fmla="*/ 4735484 h 5009805"/>
                <a:gd name="connsiteX62" fmla="*/ 1900844 w 5785659"/>
                <a:gd name="connsiteY62" fmla="*/ 4835237 h 5009805"/>
                <a:gd name="connsiteX63" fmla="*/ 1601586 w 5785659"/>
                <a:gd name="connsiteY63" fmla="*/ 4851863 h 5009805"/>
                <a:gd name="connsiteX64" fmla="*/ 1318953 w 5785659"/>
                <a:gd name="connsiteY64" fmla="*/ 5001492 h 5009805"/>
                <a:gd name="connsiteX65" fmla="*/ 1136073 w 5785659"/>
                <a:gd name="connsiteY65" fmla="*/ 4901739 h 5009805"/>
                <a:gd name="connsiteX66" fmla="*/ 1019695 w 5785659"/>
                <a:gd name="connsiteY66" fmla="*/ 4818612 h 5009805"/>
                <a:gd name="connsiteX67" fmla="*/ 953193 w 5785659"/>
                <a:gd name="connsiteY67" fmla="*/ 4768735 h 5009805"/>
                <a:gd name="connsiteX68" fmla="*/ 853440 w 5785659"/>
                <a:gd name="connsiteY68" fmla="*/ 4768735 h 5009805"/>
                <a:gd name="connsiteX69" fmla="*/ 820189 w 5785659"/>
                <a:gd name="connsiteY69" fmla="*/ 4918364 h 5009805"/>
                <a:gd name="connsiteX70" fmla="*/ 753688 w 5785659"/>
                <a:gd name="connsiteY70" fmla="*/ 4685608 h 5009805"/>
                <a:gd name="connsiteX71" fmla="*/ 786939 w 5785659"/>
                <a:gd name="connsiteY71" fmla="*/ 4552604 h 5009805"/>
                <a:gd name="connsiteX72" fmla="*/ 670560 w 5785659"/>
                <a:gd name="connsiteY72" fmla="*/ 4419601 h 5009805"/>
                <a:gd name="connsiteX73" fmla="*/ 570808 w 5785659"/>
                <a:gd name="connsiteY73" fmla="*/ 4236721 h 5009805"/>
                <a:gd name="connsiteX74" fmla="*/ 737062 w 5785659"/>
                <a:gd name="connsiteY74" fmla="*/ 4170219 h 5009805"/>
                <a:gd name="connsiteX75" fmla="*/ 720437 w 5785659"/>
                <a:gd name="connsiteY75" fmla="*/ 3937463 h 5009805"/>
                <a:gd name="connsiteX76" fmla="*/ 537557 w 5785659"/>
                <a:gd name="connsiteY76" fmla="*/ 3604954 h 5009805"/>
                <a:gd name="connsiteX77" fmla="*/ 271549 w 5785659"/>
                <a:gd name="connsiteY77" fmla="*/ 3039688 h 5009805"/>
                <a:gd name="connsiteX78" fmla="*/ 72044 w 5785659"/>
                <a:gd name="connsiteY78" fmla="*/ 2740430 h 5009805"/>
                <a:gd name="connsiteX79" fmla="*/ 5542 w 5785659"/>
                <a:gd name="connsiteY79" fmla="*/ 2624052 h 5009805"/>
                <a:gd name="connsiteX80" fmla="*/ 105295 w 5785659"/>
                <a:gd name="connsiteY80" fmla="*/ 2574175 h 5009805"/>
                <a:gd name="connsiteX81" fmla="*/ 155171 w 5785659"/>
                <a:gd name="connsiteY81" fmla="*/ 2441172 h 5009805"/>
                <a:gd name="connsiteX82" fmla="*/ 271549 w 5785659"/>
                <a:gd name="connsiteY82" fmla="*/ 2407921 h 5009805"/>
                <a:gd name="connsiteX83" fmla="*/ 338051 w 5785659"/>
                <a:gd name="connsiteY83" fmla="*/ 2557550 h 5009805"/>
                <a:gd name="connsiteX84" fmla="*/ 437804 w 5785659"/>
                <a:gd name="connsiteY84" fmla="*/ 2690554 h 5009805"/>
                <a:gd name="connsiteX85" fmla="*/ 687186 w 5785659"/>
                <a:gd name="connsiteY85" fmla="*/ 2673928 h 5009805"/>
                <a:gd name="connsiteX86" fmla="*/ 919942 w 5785659"/>
                <a:gd name="connsiteY86" fmla="*/ 2690554 h 5009805"/>
                <a:gd name="connsiteX87" fmla="*/ 986444 w 5785659"/>
                <a:gd name="connsiteY87" fmla="*/ 2707179 h 5009805"/>
                <a:gd name="connsiteX88" fmla="*/ 1052946 w 5785659"/>
                <a:gd name="connsiteY88" fmla="*/ 2590801 h 5009805"/>
                <a:gd name="connsiteX89" fmla="*/ 1202575 w 5785659"/>
                <a:gd name="connsiteY89" fmla="*/ 2507674 h 5009805"/>
                <a:gd name="connsiteX90" fmla="*/ 1269077 w 5785659"/>
                <a:gd name="connsiteY90" fmla="*/ 2474423 h 5009805"/>
                <a:gd name="connsiteX91" fmla="*/ 1202575 w 5785659"/>
                <a:gd name="connsiteY91" fmla="*/ 1177637 h 5009805"/>
                <a:gd name="connsiteX92" fmla="*/ 1202575 w 5785659"/>
                <a:gd name="connsiteY92" fmla="*/ 1061259 h 500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85659" h="5009805">
                  <a:moveTo>
                    <a:pt x="1202575" y="1061259"/>
                  </a:moveTo>
                  <a:cubicBezTo>
                    <a:pt x="1244139" y="1077885"/>
                    <a:pt x="1399310" y="1191492"/>
                    <a:pt x="1451957" y="1277390"/>
                  </a:cubicBezTo>
                  <a:cubicBezTo>
                    <a:pt x="1504604" y="1363288"/>
                    <a:pt x="1518459" y="1501834"/>
                    <a:pt x="1518459" y="1576648"/>
                  </a:cubicBezTo>
                  <a:cubicBezTo>
                    <a:pt x="1518459" y="1651462"/>
                    <a:pt x="1460270" y="1676401"/>
                    <a:pt x="1451957" y="1726277"/>
                  </a:cubicBezTo>
                  <a:cubicBezTo>
                    <a:pt x="1443644" y="1776153"/>
                    <a:pt x="1427018" y="1853739"/>
                    <a:pt x="1468582" y="1875906"/>
                  </a:cubicBezTo>
                  <a:cubicBezTo>
                    <a:pt x="1510146" y="1898073"/>
                    <a:pt x="1640379" y="1864823"/>
                    <a:pt x="1701339" y="1859281"/>
                  </a:cubicBezTo>
                  <a:cubicBezTo>
                    <a:pt x="1762299" y="1853739"/>
                    <a:pt x="1790008" y="1853739"/>
                    <a:pt x="1834342" y="1842655"/>
                  </a:cubicBezTo>
                  <a:cubicBezTo>
                    <a:pt x="1878676" y="1831571"/>
                    <a:pt x="1934095" y="1820488"/>
                    <a:pt x="1967346" y="1792779"/>
                  </a:cubicBezTo>
                  <a:cubicBezTo>
                    <a:pt x="2000597" y="1765070"/>
                    <a:pt x="2008910" y="1704110"/>
                    <a:pt x="2033848" y="1676401"/>
                  </a:cubicBezTo>
                  <a:cubicBezTo>
                    <a:pt x="2058786" y="1648692"/>
                    <a:pt x="2094808" y="1659775"/>
                    <a:pt x="2116975" y="1626524"/>
                  </a:cubicBezTo>
                  <a:cubicBezTo>
                    <a:pt x="2139142" y="1593273"/>
                    <a:pt x="2147455" y="1532313"/>
                    <a:pt x="2166851" y="1476895"/>
                  </a:cubicBezTo>
                  <a:cubicBezTo>
                    <a:pt x="2186247" y="1421477"/>
                    <a:pt x="2194560" y="1338349"/>
                    <a:pt x="2233353" y="1294015"/>
                  </a:cubicBezTo>
                  <a:cubicBezTo>
                    <a:pt x="2272146" y="1249681"/>
                    <a:pt x="2333106" y="1208117"/>
                    <a:pt x="2399608" y="1210888"/>
                  </a:cubicBezTo>
                  <a:cubicBezTo>
                    <a:pt x="2466110" y="1213659"/>
                    <a:pt x="2568633" y="1277390"/>
                    <a:pt x="2632364" y="1310641"/>
                  </a:cubicBezTo>
                  <a:cubicBezTo>
                    <a:pt x="2696095" y="1343892"/>
                    <a:pt x="2721033" y="1393768"/>
                    <a:pt x="2781993" y="1410394"/>
                  </a:cubicBezTo>
                  <a:cubicBezTo>
                    <a:pt x="2842953" y="1427020"/>
                    <a:pt x="2923310" y="1421478"/>
                    <a:pt x="2998124" y="1410394"/>
                  </a:cubicBezTo>
                  <a:cubicBezTo>
                    <a:pt x="3072938" y="1399310"/>
                    <a:pt x="3181004" y="1390997"/>
                    <a:pt x="3230880" y="1343892"/>
                  </a:cubicBezTo>
                  <a:cubicBezTo>
                    <a:pt x="3280756" y="1296787"/>
                    <a:pt x="3280757" y="1183179"/>
                    <a:pt x="3297382" y="1127761"/>
                  </a:cubicBezTo>
                  <a:cubicBezTo>
                    <a:pt x="3314007" y="1072343"/>
                    <a:pt x="3300153" y="1036321"/>
                    <a:pt x="3330633" y="1011383"/>
                  </a:cubicBezTo>
                  <a:cubicBezTo>
                    <a:pt x="3361113" y="986445"/>
                    <a:pt x="3438698" y="994758"/>
                    <a:pt x="3480262" y="978132"/>
                  </a:cubicBezTo>
                  <a:cubicBezTo>
                    <a:pt x="3521826" y="961506"/>
                    <a:pt x="3552306" y="936568"/>
                    <a:pt x="3580015" y="911630"/>
                  </a:cubicBezTo>
                  <a:cubicBezTo>
                    <a:pt x="3607724" y="886692"/>
                    <a:pt x="3632663" y="872838"/>
                    <a:pt x="3646517" y="828503"/>
                  </a:cubicBezTo>
                  <a:cubicBezTo>
                    <a:pt x="3660372" y="784169"/>
                    <a:pt x="3624349" y="706583"/>
                    <a:pt x="3663142" y="645623"/>
                  </a:cubicBezTo>
                  <a:cubicBezTo>
                    <a:pt x="3701935" y="584663"/>
                    <a:pt x="3812771" y="512620"/>
                    <a:pt x="3879273" y="462743"/>
                  </a:cubicBezTo>
                  <a:cubicBezTo>
                    <a:pt x="3945775" y="412867"/>
                    <a:pt x="4003964" y="385157"/>
                    <a:pt x="4062153" y="346364"/>
                  </a:cubicBezTo>
                  <a:cubicBezTo>
                    <a:pt x="4120342" y="307571"/>
                    <a:pt x="4178532" y="266008"/>
                    <a:pt x="4228408" y="229986"/>
                  </a:cubicBezTo>
                  <a:cubicBezTo>
                    <a:pt x="4278284" y="193964"/>
                    <a:pt x="4314306" y="155172"/>
                    <a:pt x="4361411" y="130234"/>
                  </a:cubicBezTo>
                  <a:cubicBezTo>
                    <a:pt x="4408516" y="105296"/>
                    <a:pt x="4472247" y="99753"/>
                    <a:pt x="4511040" y="80357"/>
                  </a:cubicBezTo>
                  <a:cubicBezTo>
                    <a:pt x="4549833" y="60961"/>
                    <a:pt x="4549833" y="24939"/>
                    <a:pt x="4594168" y="13855"/>
                  </a:cubicBezTo>
                  <a:cubicBezTo>
                    <a:pt x="4638503" y="2771"/>
                    <a:pt x="4705005" y="0"/>
                    <a:pt x="4777048" y="13855"/>
                  </a:cubicBezTo>
                  <a:cubicBezTo>
                    <a:pt x="4849091" y="27710"/>
                    <a:pt x="4943302" y="74816"/>
                    <a:pt x="5026429" y="96983"/>
                  </a:cubicBezTo>
                  <a:cubicBezTo>
                    <a:pt x="5109556" y="119150"/>
                    <a:pt x="5217622" y="96983"/>
                    <a:pt x="5275811" y="146859"/>
                  </a:cubicBezTo>
                  <a:cubicBezTo>
                    <a:pt x="5334000" y="196735"/>
                    <a:pt x="5350626" y="318656"/>
                    <a:pt x="5375564" y="396241"/>
                  </a:cubicBezTo>
                  <a:cubicBezTo>
                    <a:pt x="5400502" y="473827"/>
                    <a:pt x="5403273" y="537557"/>
                    <a:pt x="5425440" y="612372"/>
                  </a:cubicBezTo>
                  <a:cubicBezTo>
                    <a:pt x="5447607" y="687187"/>
                    <a:pt x="5486401" y="767543"/>
                    <a:pt x="5508568" y="845128"/>
                  </a:cubicBezTo>
                  <a:cubicBezTo>
                    <a:pt x="5530735" y="922713"/>
                    <a:pt x="5561215" y="983673"/>
                    <a:pt x="5558444" y="1077884"/>
                  </a:cubicBezTo>
                  <a:cubicBezTo>
                    <a:pt x="5555673" y="1172095"/>
                    <a:pt x="5491942" y="1410394"/>
                    <a:pt x="5491942" y="1410394"/>
                  </a:cubicBezTo>
                  <a:cubicBezTo>
                    <a:pt x="5475317" y="1493521"/>
                    <a:pt x="5453149" y="1537855"/>
                    <a:pt x="5458691" y="1576648"/>
                  </a:cubicBezTo>
                  <a:cubicBezTo>
                    <a:pt x="5464233" y="1615441"/>
                    <a:pt x="5522422" y="1609899"/>
                    <a:pt x="5525193" y="1643150"/>
                  </a:cubicBezTo>
                  <a:cubicBezTo>
                    <a:pt x="5527964" y="1676401"/>
                    <a:pt x="5478088" y="1734590"/>
                    <a:pt x="5475317" y="1776154"/>
                  </a:cubicBezTo>
                  <a:cubicBezTo>
                    <a:pt x="5472546" y="1817718"/>
                    <a:pt x="5472546" y="1870365"/>
                    <a:pt x="5508568" y="1892532"/>
                  </a:cubicBezTo>
                  <a:cubicBezTo>
                    <a:pt x="5544590" y="1914699"/>
                    <a:pt x="5647114" y="1900844"/>
                    <a:pt x="5691448" y="1909157"/>
                  </a:cubicBezTo>
                  <a:cubicBezTo>
                    <a:pt x="5735783" y="1917470"/>
                    <a:pt x="5785659" y="1859281"/>
                    <a:pt x="5774575" y="1942408"/>
                  </a:cubicBezTo>
                  <a:cubicBezTo>
                    <a:pt x="5763491" y="2025535"/>
                    <a:pt x="5663739" y="2288772"/>
                    <a:pt x="5624946" y="2407921"/>
                  </a:cubicBezTo>
                  <a:cubicBezTo>
                    <a:pt x="5586153" y="2527070"/>
                    <a:pt x="5583383" y="2596343"/>
                    <a:pt x="5541819" y="2657303"/>
                  </a:cubicBezTo>
                  <a:cubicBezTo>
                    <a:pt x="5500255" y="2718263"/>
                    <a:pt x="5433753" y="2729346"/>
                    <a:pt x="5375564" y="2773681"/>
                  </a:cubicBezTo>
                  <a:cubicBezTo>
                    <a:pt x="5317375" y="2818016"/>
                    <a:pt x="5237019" y="2867892"/>
                    <a:pt x="5192684" y="2923310"/>
                  </a:cubicBezTo>
                  <a:cubicBezTo>
                    <a:pt x="5148350" y="2978728"/>
                    <a:pt x="5192684" y="2981499"/>
                    <a:pt x="5109557" y="3106190"/>
                  </a:cubicBezTo>
                  <a:cubicBezTo>
                    <a:pt x="5026430" y="3230881"/>
                    <a:pt x="4810298" y="3546764"/>
                    <a:pt x="4693920" y="3671455"/>
                  </a:cubicBezTo>
                  <a:cubicBezTo>
                    <a:pt x="4577542" y="3796146"/>
                    <a:pt x="4513811" y="3757353"/>
                    <a:pt x="4411288" y="3854335"/>
                  </a:cubicBezTo>
                  <a:cubicBezTo>
                    <a:pt x="4308765" y="3951317"/>
                    <a:pt x="4200699" y="4148051"/>
                    <a:pt x="4078779" y="4253346"/>
                  </a:cubicBezTo>
                  <a:cubicBezTo>
                    <a:pt x="3956859" y="4358641"/>
                    <a:pt x="3796146" y="4427914"/>
                    <a:pt x="3679768" y="4486103"/>
                  </a:cubicBezTo>
                  <a:cubicBezTo>
                    <a:pt x="3563390" y="4544292"/>
                    <a:pt x="3455324" y="4585856"/>
                    <a:pt x="3380509" y="4602481"/>
                  </a:cubicBezTo>
                  <a:cubicBezTo>
                    <a:pt x="3305694" y="4619106"/>
                    <a:pt x="3266902" y="4577542"/>
                    <a:pt x="3230880" y="4585855"/>
                  </a:cubicBezTo>
                  <a:cubicBezTo>
                    <a:pt x="3194858" y="4594168"/>
                    <a:pt x="3197630" y="4644044"/>
                    <a:pt x="3164379" y="4652357"/>
                  </a:cubicBezTo>
                  <a:cubicBezTo>
                    <a:pt x="3131128" y="4660670"/>
                    <a:pt x="3070168" y="4624648"/>
                    <a:pt x="3031375" y="4635732"/>
                  </a:cubicBezTo>
                  <a:cubicBezTo>
                    <a:pt x="2992582" y="4646816"/>
                    <a:pt x="2998124" y="4713317"/>
                    <a:pt x="2931622" y="4718859"/>
                  </a:cubicBezTo>
                  <a:cubicBezTo>
                    <a:pt x="2865120" y="4724401"/>
                    <a:pt x="2709949" y="4674525"/>
                    <a:pt x="2632364" y="4668983"/>
                  </a:cubicBezTo>
                  <a:cubicBezTo>
                    <a:pt x="2554779" y="4663441"/>
                    <a:pt x="2510444" y="4677295"/>
                    <a:pt x="2466109" y="4685608"/>
                  </a:cubicBezTo>
                  <a:cubicBezTo>
                    <a:pt x="2421775" y="4693921"/>
                    <a:pt x="2410691" y="4721630"/>
                    <a:pt x="2366357" y="4718859"/>
                  </a:cubicBezTo>
                  <a:cubicBezTo>
                    <a:pt x="2322023" y="4716088"/>
                    <a:pt x="2258291" y="4666212"/>
                    <a:pt x="2200102" y="4668983"/>
                  </a:cubicBezTo>
                  <a:cubicBezTo>
                    <a:pt x="2141913" y="4671754"/>
                    <a:pt x="2067098" y="4707775"/>
                    <a:pt x="2017222" y="4735484"/>
                  </a:cubicBezTo>
                  <a:cubicBezTo>
                    <a:pt x="1967346" y="4763193"/>
                    <a:pt x="1970117" y="4815841"/>
                    <a:pt x="1900844" y="4835237"/>
                  </a:cubicBezTo>
                  <a:cubicBezTo>
                    <a:pt x="1831571" y="4854633"/>
                    <a:pt x="1698568" y="4824154"/>
                    <a:pt x="1601586" y="4851863"/>
                  </a:cubicBezTo>
                  <a:cubicBezTo>
                    <a:pt x="1504604" y="4879572"/>
                    <a:pt x="1396538" y="4993179"/>
                    <a:pt x="1318953" y="5001492"/>
                  </a:cubicBezTo>
                  <a:cubicBezTo>
                    <a:pt x="1241368" y="5009805"/>
                    <a:pt x="1185949" y="4932219"/>
                    <a:pt x="1136073" y="4901739"/>
                  </a:cubicBezTo>
                  <a:cubicBezTo>
                    <a:pt x="1086197" y="4871259"/>
                    <a:pt x="1050175" y="4840779"/>
                    <a:pt x="1019695" y="4818612"/>
                  </a:cubicBezTo>
                  <a:cubicBezTo>
                    <a:pt x="989215" y="4796445"/>
                    <a:pt x="980902" y="4777048"/>
                    <a:pt x="953193" y="4768735"/>
                  </a:cubicBezTo>
                  <a:cubicBezTo>
                    <a:pt x="925484" y="4760422"/>
                    <a:pt x="875607" y="4743797"/>
                    <a:pt x="853440" y="4768735"/>
                  </a:cubicBezTo>
                  <a:cubicBezTo>
                    <a:pt x="831273" y="4793673"/>
                    <a:pt x="836814" y="4932218"/>
                    <a:pt x="820189" y="4918364"/>
                  </a:cubicBezTo>
                  <a:cubicBezTo>
                    <a:pt x="803564" y="4904510"/>
                    <a:pt x="759230" y="4746568"/>
                    <a:pt x="753688" y="4685608"/>
                  </a:cubicBezTo>
                  <a:cubicBezTo>
                    <a:pt x="748146" y="4624648"/>
                    <a:pt x="800794" y="4596939"/>
                    <a:pt x="786939" y="4552604"/>
                  </a:cubicBezTo>
                  <a:cubicBezTo>
                    <a:pt x="773084" y="4508270"/>
                    <a:pt x="706582" y="4472248"/>
                    <a:pt x="670560" y="4419601"/>
                  </a:cubicBezTo>
                  <a:cubicBezTo>
                    <a:pt x="634538" y="4366954"/>
                    <a:pt x="559724" y="4278284"/>
                    <a:pt x="570808" y="4236721"/>
                  </a:cubicBezTo>
                  <a:cubicBezTo>
                    <a:pt x="581892" y="4195158"/>
                    <a:pt x="712124" y="4220095"/>
                    <a:pt x="737062" y="4170219"/>
                  </a:cubicBezTo>
                  <a:cubicBezTo>
                    <a:pt x="762000" y="4120343"/>
                    <a:pt x="753688" y="4031674"/>
                    <a:pt x="720437" y="3937463"/>
                  </a:cubicBezTo>
                  <a:cubicBezTo>
                    <a:pt x="687186" y="3843252"/>
                    <a:pt x="612372" y="3754583"/>
                    <a:pt x="537557" y="3604954"/>
                  </a:cubicBezTo>
                  <a:cubicBezTo>
                    <a:pt x="462742" y="3455325"/>
                    <a:pt x="349135" y="3183775"/>
                    <a:pt x="271549" y="3039688"/>
                  </a:cubicBezTo>
                  <a:cubicBezTo>
                    <a:pt x="193963" y="2895601"/>
                    <a:pt x="116379" y="2809703"/>
                    <a:pt x="72044" y="2740430"/>
                  </a:cubicBezTo>
                  <a:cubicBezTo>
                    <a:pt x="27710" y="2671157"/>
                    <a:pt x="0" y="2651761"/>
                    <a:pt x="5542" y="2624052"/>
                  </a:cubicBezTo>
                  <a:cubicBezTo>
                    <a:pt x="11084" y="2596343"/>
                    <a:pt x="80357" y="2604655"/>
                    <a:pt x="105295" y="2574175"/>
                  </a:cubicBezTo>
                  <a:cubicBezTo>
                    <a:pt x="130233" y="2543695"/>
                    <a:pt x="127462" y="2468881"/>
                    <a:pt x="155171" y="2441172"/>
                  </a:cubicBezTo>
                  <a:cubicBezTo>
                    <a:pt x="182880" y="2413463"/>
                    <a:pt x="241069" y="2388525"/>
                    <a:pt x="271549" y="2407921"/>
                  </a:cubicBezTo>
                  <a:cubicBezTo>
                    <a:pt x="302029" y="2427317"/>
                    <a:pt x="310342" y="2510445"/>
                    <a:pt x="338051" y="2557550"/>
                  </a:cubicBezTo>
                  <a:cubicBezTo>
                    <a:pt x="365760" y="2604656"/>
                    <a:pt x="379615" y="2671158"/>
                    <a:pt x="437804" y="2690554"/>
                  </a:cubicBezTo>
                  <a:cubicBezTo>
                    <a:pt x="495993" y="2709950"/>
                    <a:pt x="606830" y="2673928"/>
                    <a:pt x="687186" y="2673928"/>
                  </a:cubicBezTo>
                  <a:cubicBezTo>
                    <a:pt x="767542" y="2673928"/>
                    <a:pt x="870066" y="2685012"/>
                    <a:pt x="919942" y="2690554"/>
                  </a:cubicBezTo>
                  <a:cubicBezTo>
                    <a:pt x="969818" y="2696096"/>
                    <a:pt x="964277" y="2723804"/>
                    <a:pt x="986444" y="2707179"/>
                  </a:cubicBezTo>
                  <a:cubicBezTo>
                    <a:pt x="1008611" y="2690554"/>
                    <a:pt x="1016924" y="2624052"/>
                    <a:pt x="1052946" y="2590801"/>
                  </a:cubicBezTo>
                  <a:cubicBezTo>
                    <a:pt x="1088968" y="2557550"/>
                    <a:pt x="1166553" y="2527070"/>
                    <a:pt x="1202575" y="2507674"/>
                  </a:cubicBezTo>
                  <a:cubicBezTo>
                    <a:pt x="1238597" y="2488278"/>
                    <a:pt x="1269077" y="2696096"/>
                    <a:pt x="1269077" y="2474423"/>
                  </a:cubicBezTo>
                  <a:cubicBezTo>
                    <a:pt x="1269077" y="2252750"/>
                    <a:pt x="1213659" y="1415935"/>
                    <a:pt x="1202575" y="1177637"/>
                  </a:cubicBezTo>
                  <a:cubicBezTo>
                    <a:pt x="1191491" y="939339"/>
                    <a:pt x="1161011" y="1044633"/>
                    <a:pt x="1202575" y="1061259"/>
                  </a:cubicBezTo>
                  <a:close/>
                </a:path>
              </a:pathLst>
            </a:custGeom>
            <a:ln w="762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TextBox 14"/>
          <p:cNvSpPr txBox="1"/>
          <p:nvPr/>
        </p:nvSpPr>
        <p:spPr>
          <a:xfrm>
            <a:off x="5943600" y="2362200"/>
            <a:ext cx="1678665" cy="523220"/>
          </a:xfrm>
          <a:prstGeom prst="rect">
            <a:avLst/>
          </a:prstGeom>
          <a:solidFill>
            <a:schemeClr val="accent6">
              <a:lumMod val="20000"/>
              <a:lumOff val="80000"/>
            </a:schemeClr>
          </a:solidFill>
        </p:spPr>
        <p:txBody>
          <a:bodyPr wrap="none" rtlCol="0">
            <a:spAutoFit/>
          </a:bodyPr>
          <a:lstStyle/>
          <a:p>
            <a:r>
              <a:rPr lang="en-US" sz="2800" b="1" dirty="0" smtClean="0"/>
              <a:t>PRETORIA</a:t>
            </a:r>
            <a:endParaRPr lang="en-US" sz="2800" b="1" dirty="0"/>
          </a:p>
        </p:txBody>
      </p:sp>
      <p:pic>
        <p:nvPicPr>
          <p:cNvPr id="38" name="Picture 2"/>
          <p:cNvPicPr>
            <a:picLocks noChangeAspect="1" noChangeArrowheads="1"/>
          </p:cNvPicPr>
          <p:nvPr/>
        </p:nvPicPr>
        <p:blipFill>
          <a:blip r:embed="rId4" cstate="print"/>
          <a:srcRect/>
          <a:stretch>
            <a:fillRect/>
          </a:stretch>
        </p:blipFill>
        <p:spPr bwMode="auto">
          <a:xfrm>
            <a:off x="152400" y="3106981"/>
            <a:ext cx="5411986" cy="3598619"/>
          </a:xfrm>
          <a:prstGeom prst="rect">
            <a:avLst/>
          </a:prstGeom>
          <a:noFill/>
          <a:ln w="50800">
            <a:solidFill>
              <a:schemeClr val="tx1"/>
            </a:solidFill>
            <a:miter lim="800000"/>
            <a:headEnd/>
            <a:tailEnd/>
          </a:ln>
          <a:effectLst/>
        </p:spPr>
      </p:pic>
      <p:sp>
        <p:nvSpPr>
          <p:cNvPr id="14" name="5-Point Star 13"/>
          <p:cNvSpPr/>
          <p:nvPr/>
        </p:nvSpPr>
        <p:spPr>
          <a:xfrm>
            <a:off x="5257800" y="2514600"/>
            <a:ext cx="457200" cy="4572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581400" y="2743200"/>
            <a:ext cx="2253117" cy="523220"/>
          </a:xfrm>
          <a:prstGeom prst="rect">
            <a:avLst/>
          </a:prstGeom>
          <a:solidFill>
            <a:schemeClr val="accent6">
              <a:lumMod val="20000"/>
              <a:lumOff val="80000"/>
            </a:schemeClr>
          </a:solidFill>
        </p:spPr>
        <p:txBody>
          <a:bodyPr wrap="none" rtlCol="0">
            <a:spAutoFit/>
          </a:bodyPr>
          <a:lstStyle/>
          <a:p>
            <a:r>
              <a:rPr lang="en-US" sz="2800" b="1" dirty="0" smtClean="0"/>
              <a:t>Johannesburg</a:t>
            </a:r>
            <a:endParaRPr lang="en-US" sz="2800" b="1" dirty="0"/>
          </a:p>
        </p:txBody>
      </p:sp>
      <p:sp>
        <p:nvSpPr>
          <p:cNvPr id="16" name="Oval 15"/>
          <p:cNvSpPr/>
          <p:nvPr/>
        </p:nvSpPr>
        <p:spPr>
          <a:xfrm>
            <a:off x="5715000" y="2819400"/>
            <a:ext cx="228600" cy="228600"/>
          </a:xfrm>
          <a:prstGeom prst="ellipse">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791200" y="2590800"/>
            <a:ext cx="228600" cy="228600"/>
          </a:xfrm>
          <a:prstGeom prst="ellipse">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257800" y="2514600"/>
            <a:ext cx="457200" cy="381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 descr="http://www.sa-venues.com/maps/atlas/nw_magaliesberg.gif"/>
          <p:cNvPicPr>
            <a:picLocks noChangeAspect="1" noChangeArrowheads="1"/>
          </p:cNvPicPr>
          <p:nvPr/>
        </p:nvPicPr>
        <p:blipFill>
          <a:blip r:embed="rId5" cstate="print"/>
          <a:srcRect l="1667" t="4841" r="1667" b="2266"/>
          <a:stretch>
            <a:fillRect/>
          </a:stretch>
        </p:blipFill>
        <p:spPr bwMode="auto">
          <a:xfrm>
            <a:off x="76200" y="533400"/>
            <a:ext cx="8926286" cy="6248400"/>
          </a:xfrm>
          <a:prstGeom prst="rect">
            <a:avLst/>
          </a:prstGeom>
          <a:noFill/>
          <a:ln w="50800">
            <a:solidFill>
              <a:schemeClr val="tx1"/>
            </a:solidFill>
          </a:ln>
        </p:spPr>
      </p:pic>
      <p:sp>
        <p:nvSpPr>
          <p:cNvPr id="22" name="TextBox 21"/>
          <p:cNvSpPr txBox="1"/>
          <p:nvPr/>
        </p:nvSpPr>
        <p:spPr>
          <a:xfrm>
            <a:off x="0" y="1350258"/>
            <a:ext cx="9144000" cy="630942"/>
          </a:xfrm>
          <a:prstGeom prst="rect">
            <a:avLst/>
          </a:prstGeom>
          <a:solidFill>
            <a:srgbClr val="E2E2E2"/>
          </a:solidFill>
        </p:spPr>
        <p:txBody>
          <a:bodyPr wrap="square" rtlCol="0">
            <a:spAutoFit/>
          </a:bodyPr>
          <a:lstStyle/>
          <a:p>
            <a:r>
              <a:rPr lang="en-US" sz="3500" dirty="0" smtClean="0">
                <a:solidFill>
                  <a:srgbClr val="0070C0"/>
                </a:solidFill>
                <a:effectLst>
                  <a:outerShdw dist="38100" dir="7200000" algn="ctr" rotWithShape="0">
                    <a:schemeClr val="tx1"/>
                  </a:outerShdw>
                </a:effectLst>
              </a:rPr>
              <a:t>designated a UNESCO World Heritage Site in 1999</a:t>
            </a:r>
          </a:p>
        </p:txBody>
      </p:sp>
      <p:sp>
        <p:nvSpPr>
          <p:cNvPr id="21" name="TextBox 20"/>
          <p:cNvSpPr txBox="1"/>
          <p:nvPr/>
        </p:nvSpPr>
        <p:spPr>
          <a:xfrm>
            <a:off x="4800600" y="685801"/>
            <a:ext cx="4343400" cy="646331"/>
          </a:xfrm>
          <a:prstGeom prst="rect">
            <a:avLst/>
          </a:prstGeom>
          <a:solidFill>
            <a:srgbClr val="E2E2E2"/>
          </a:solidFill>
          <a:ln w="38100">
            <a:solidFill>
              <a:schemeClr val="tx1"/>
            </a:solidFill>
          </a:ln>
        </p:spPr>
        <p:txBody>
          <a:bodyPr wrap="square">
            <a:spAutoFit/>
          </a:bodyPr>
          <a:lstStyle/>
          <a:p>
            <a:pPr algn="ctr" fontAlgn="auto">
              <a:spcBef>
                <a:spcPts val="0"/>
              </a:spcBef>
              <a:spcAft>
                <a:spcPts val="0"/>
              </a:spcAft>
              <a:defRPr/>
            </a:pPr>
            <a:r>
              <a:rPr lang="en-US" sz="3600" b="1" dirty="0" smtClean="0">
                <a:solidFill>
                  <a:srgbClr val="713605"/>
                </a:solidFill>
                <a:effectLst>
                  <a:outerShdw dist="50800" dir="7200000" algn="ctr" rotWithShape="0">
                    <a:schemeClr val="bg1"/>
                  </a:outerShdw>
                </a:effectLst>
              </a:rPr>
              <a:t>Cradle of Humankind</a:t>
            </a:r>
          </a:p>
        </p:txBody>
      </p:sp>
      <p:sp>
        <p:nvSpPr>
          <p:cNvPr id="10" name="TextBox 9"/>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18" name="TextBox 17"/>
          <p:cNvSpPr txBox="1"/>
          <p:nvPr/>
        </p:nvSpPr>
        <p:spPr>
          <a:xfrm>
            <a:off x="0" y="1981200"/>
            <a:ext cx="9144000" cy="523220"/>
          </a:xfrm>
          <a:prstGeom prst="rect">
            <a:avLst/>
          </a:prstGeom>
          <a:solidFill>
            <a:srgbClr val="E2E2E2"/>
          </a:solidFill>
        </p:spPr>
        <p:txBody>
          <a:bodyPr wrap="square" rtlCol="0">
            <a:spAutoFit/>
          </a:bodyPr>
          <a:lstStyle/>
          <a:p>
            <a:r>
              <a:rPr lang="en-US" sz="2800" b="1" dirty="0" smtClean="0"/>
              <a:t>- Protected area covers </a:t>
            </a:r>
            <a:r>
              <a:rPr lang="en-US" sz="2800" b="1" dirty="0" smtClean="0">
                <a:effectLst>
                  <a:outerShdw dist="50800" dir="7200000" algn="ctr" rotWithShape="0">
                    <a:schemeClr val="bg1"/>
                  </a:outerShdw>
                </a:effectLst>
              </a:rPr>
              <a:t>182 sq miles in 2 provinces</a:t>
            </a:r>
          </a:p>
        </p:txBody>
      </p:sp>
      <p:sp>
        <p:nvSpPr>
          <p:cNvPr id="25" name="TextBox 24"/>
          <p:cNvSpPr txBox="1"/>
          <p:nvPr/>
        </p:nvSpPr>
        <p:spPr>
          <a:xfrm>
            <a:off x="0" y="2496312"/>
            <a:ext cx="9144000" cy="523220"/>
          </a:xfrm>
          <a:prstGeom prst="rect">
            <a:avLst/>
          </a:prstGeom>
          <a:solidFill>
            <a:srgbClr val="E2E2E2"/>
          </a:solidFill>
        </p:spPr>
        <p:txBody>
          <a:bodyPr wrap="square" rtlCol="0">
            <a:spAutoFit/>
          </a:bodyPr>
          <a:lstStyle/>
          <a:p>
            <a:r>
              <a:rPr lang="en-US" sz="2800" b="1" dirty="0" smtClean="0"/>
              <a:t>- Area of limestone caves</a:t>
            </a:r>
            <a:endParaRPr lang="en-US" sz="2800" b="1" dirty="0" smtClean="0">
              <a:effectLst>
                <a:outerShdw dist="50800" dir="7200000" algn="ctr" rotWithShape="0">
                  <a:schemeClr val="bg1"/>
                </a:outerShdw>
              </a:effectLst>
            </a:endParaRPr>
          </a:p>
        </p:txBody>
      </p:sp>
      <p:sp>
        <p:nvSpPr>
          <p:cNvPr id="30" name="TextBox 29"/>
          <p:cNvSpPr txBox="1"/>
          <p:nvPr/>
        </p:nvSpPr>
        <p:spPr>
          <a:xfrm>
            <a:off x="2514600" y="5105400"/>
            <a:ext cx="3352800" cy="584775"/>
          </a:xfrm>
          <a:prstGeom prst="rect">
            <a:avLst/>
          </a:prstGeom>
          <a:solidFill>
            <a:srgbClr val="E2E2E2"/>
          </a:solidFill>
        </p:spPr>
        <p:txBody>
          <a:bodyPr wrap="square" rtlCol="0">
            <a:spAutoFit/>
          </a:bodyPr>
          <a:lstStyle/>
          <a:p>
            <a:r>
              <a:rPr lang="en-US" sz="3200" b="1" dirty="0" err="1" smtClean="0">
                <a:solidFill>
                  <a:srgbClr val="FF0000"/>
                </a:solidFill>
                <a:effectLst>
                  <a:outerShdw dist="50800" dir="5400000" algn="ctr" rotWithShape="0">
                    <a:schemeClr val="tx1"/>
                  </a:outerShdw>
                </a:effectLst>
              </a:rPr>
              <a:t>Sterkfontein</a:t>
            </a:r>
            <a:r>
              <a:rPr lang="en-US" sz="3200" b="1" dirty="0" smtClean="0">
                <a:solidFill>
                  <a:srgbClr val="FF0000"/>
                </a:solidFill>
                <a:effectLst>
                  <a:outerShdw dist="50800" dir="5400000" algn="ctr" rotWithShape="0">
                    <a:schemeClr val="tx1"/>
                  </a:outerShdw>
                </a:effectLst>
              </a:rPr>
              <a:t> Caves</a:t>
            </a:r>
          </a:p>
        </p:txBody>
      </p:sp>
      <p:sp>
        <p:nvSpPr>
          <p:cNvPr id="31" name="5-Point Star 30"/>
          <p:cNvSpPr/>
          <p:nvPr/>
        </p:nvSpPr>
        <p:spPr>
          <a:xfrm>
            <a:off x="5791200" y="50292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219200" y="2438400"/>
            <a:ext cx="4724400" cy="2895600"/>
            <a:chOff x="1219200" y="2438400"/>
            <a:chExt cx="4724400" cy="2895600"/>
          </a:xfrm>
        </p:grpSpPr>
        <p:cxnSp>
          <p:nvCxnSpPr>
            <p:cNvPr id="27" name="Straight Arrow Connector 26"/>
            <p:cNvCxnSpPr>
              <a:stCxn id="32" idx="4"/>
            </p:cNvCxnSpPr>
            <p:nvPr/>
          </p:nvCxnSpPr>
          <p:spPr>
            <a:xfrm>
              <a:off x="2705100" y="3200400"/>
              <a:ext cx="3238500" cy="21336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1219200" y="2438400"/>
              <a:ext cx="29718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7467600" y="3657600"/>
            <a:ext cx="1676400" cy="533400"/>
          </a:xfrm>
          <a:prstGeom prst="ellipse">
            <a:avLst/>
          </a:prstGeom>
          <a:noFill/>
          <a:ln w="76200">
            <a:solidFill>
              <a:schemeClr val="tx1"/>
            </a:solidFill>
          </a:ln>
          <a:effectLst>
            <a:outerShdw dist="50800" dir="72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152400" y="1905000"/>
            <a:ext cx="7772400" cy="3352800"/>
            <a:chOff x="152400" y="1905000"/>
            <a:chExt cx="7772400" cy="3352800"/>
          </a:xfrm>
        </p:grpSpPr>
        <p:grpSp>
          <p:nvGrpSpPr>
            <p:cNvPr id="36" name="Group 35"/>
            <p:cNvGrpSpPr/>
            <p:nvPr/>
          </p:nvGrpSpPr>
          <p:grpSpPr>
            <a:xfrm>
              <a:off x="2362200" y="1905000"/>
              <a:ext cx="5562600" cy="2895600"/>
              <a:chOff x="-2362200" y="3200400"/>
              <a:chExt cx="5562600" cy="2895600"/>
            </a:xfrm>
          </p:grpSpPr>
          <p:grpSp>
            <p:nvGrpSpPr>
              <p:cNvPr id="24" name="Group 23"/>
              <p:cNvGrpSpPr/>
              <p:nvPr/>
            </p:nvGrpSpPr>
            <p:grpSpPr>
              <a:xfrm>
                <a:off x="914400" y="3200400"/>
                <a:ext cx="2286000" cy="1752600"/>
                <a:chOff x="1295400" y="2438400"/>
                <a:chExt cx="2286000" cy="1752600"/>
              </a:xfrm>
            </p:grpSpPr>
            <p:cxnSp>
              <p:nvCxnSpPr>
                <p:cNvPr id="26" name="Straight Arrow Connector 25"/>
                <p:cNvCxnSpPr>
                  <a:stCxn id="28" idx="4"/>
                </p:cNvCxnSpPr>
                <p:nvPr/>
              </p:nvCxnSpPr>
              <p:spPr>
                <a:xfrm>
                  <a:off x="2324100" y="3124200"/>
                  <a:ext cx="1257300" cy="10668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295400" y="2438400"/>
                  <a:ext cx="2057400" cy="6858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p:cNvCxnSpPr>
                <a:stCxn id="28" idx="4"/>
              </p:cNvCxnSpPr>
              <p:nvPr/>
            </p:nvCxnSpPr>
            <p:spPr>
              <a:xfrm flipH="1">
                <a:off x="-2362200" y="3886200"/>
                <a:ext cx="4305300" cy="22098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6" name="Oval 45"/>
            <p:cNvSpPr/>
            <p:nvPr/>
          </p:nvSpPr>
          <p:spPr>
            <a:xfrm>
              <a:off x="152400" y="4572000"/>
              <a:ext cx="2286000" cy="685800"/>
            </a:xfrm>
            <a:prstGeom prst="ellipse">
              <a:avLst/>
            </a:prstGeom>
            <a:noFill/>
            <a:ln w="76200">
              <a:solidFill>
                <a:schemeClr val="tx1"/>
              </a:solidFill>
            </a:ln>
            <a:effectLst>
              <a:outerShdw dist="50800" dir="78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Effect transition="in" filter="fade">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childTnLst>
                          </p:cTn>
                        </p:par>
                        <p:par>
                          <p:cTn id="35" fill="hold">
                            <p:stCondLst>
                              <p:cond delay="1000"/>
                            </p:stCondLst>
                            <p:childTnLst>
                              <p:par>
                                <p:cTn id="36" presetID="49" presetClass="entr" presetSubtype="0" decel="10000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360"/>
                                          </p:val>
                                        </p:tav>
                                        <p:tav tm="100000">
                                          <p:val>
                                            <p:fltVal val="0"/>
                                          </p:val>
                                        </p:tav>
                                      </p:tavLst>
                                    </p:anim>
                                    <p:animEffect transition="in" filter="fade">
                                      <p:cBhvr>
                                        <p:cTn id="41" dur="1000"/>
                                        <p:tgtEl>
                                          <p:spTgt spid="1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16"/>
                                        </p:tgtEl>
                                      </p:cBhvr>
                                    </p:animEffect>
                                    <p:set>
                                      <p:cBhvr>
                                        <p:cTn id="55" dur="1" fill="hold">
                                          <p:stCondLst>
                                            <p:cond delay="999"/>
                                          </p:stCondLst>
                                        </p:cTn>
                                        <p:tgtEl>
                                          <p:spTgt spid="1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20"/>
                                        </p:tgtEl>
                                      </p:cBhvr>
                                    </p:animEffect>
                                    <p:set>
                                      <p:cBhvr>
                                        <p:cTn id="58" dur="1" fill="hold">
                                          <p:stCondLst>
                                            <p:cond delay="999"/>
                                          </p:stCondLst>
                                        </p:cTn>
                                        <p:tgtEl>
                                          <p:spTgt spid="20"/>
                                        </p:tgtEl>
                                        <p:attrNameLst>
                                          <p:attrName>style.visibility</p:attrName>
                                        </p:attrNameLst>
                                      </p:cBhvr>
                                      <p:to>
                                        <p:strVal val="hidden"/>
                                      </p:to>
                                    </p:se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10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38"/>
                                        </p:tgtEl>
                                      </p:cBhvr>
                                    </p:animEffect>
                                    <p:set>
                                      <p:cBhvr>
                                        <p:cTn id="67" dur="1" fill="hold">
                                          <p:stCondLst>
                                            <p:cond delay="999"/>
                                          </p:stCondLst>
                                        </p:cTn>
                                        <p:tgtEl>
                                          <p:spTgt spid="38"/>
                                        </p:tgtEl>
                                        <p:attrNameLst>
                                          <p:attrName>style.visibility</p:attrName>
                                        </p:attrNameLst>
                                      </p:cBhvr>
                                      <p:to>
                                        <p:strVal val="hidden"/>
                                      </p:to>
                                    </p:set>
                                  </p:childTnLst>
                                </p:cTn>
                              </p:par>
                            </p:childTnLst>
                          </p:cTn>
                        </p:par>
                        <p:par>
                          <p:cTn id="68" fill="hold">
                            <p:stCondLst>
                              <p:cond delay="1000"/>
                            </p:stCondLst>
                            <p:childTnLst>
                              <p:par>
                                <p:cTn id="69" presetID="22" presetClass="entr" presetSubtype="1"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up)">
                                      <p:cBhvr>
                                        <p:cTn id="71" dur="1000"/>
                                        <p:tgtEl>
                                          <p:spTgt spid="23"/>
                                        </p:tgtEl>
                                      </p:cBhvr>
                                    </p:animEffect>
                                  </p:childTnLst>
                                </p:cTn>
                              </p:par>
                            </p:childTnLst>
                          </p:cTn>
                        </p:par>
                        <p:par>
                          <p:cTn id="72" fill="hold">
                            <p:stCondLst>
                              <p:cond delay="2000"/>
                            </p:stCondLst>
                            <p:childTnLst>
                              <p:par>
                                <p:cTn id="73" presetID="53"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fltVal val="0"/>
                                          </p:val>
                                        </p:tav>
                                        <p:tav tm="100000">
                                          <p:val>
                                            <p:strVal val="#ppt_w"/>
                                          </p:val>
                                        </p:tav>
                                      </p:tavLst>
                                    </p:anim>
                                    <p:anim calcmode="lin" valueType="num">
                                      <p:cBhvr>
                                        <p:cTn id="76" dur="1000" fill="hold"/>
                                        <p:tgtEl>
                                          <p:spTgt spid="17"/>
                                        </p:tgtEl>
                                        <p:attrNameLst>
                                          <p:attrName>ppt_h</p:attrName>
                                        </p:attrNameLst>
                                      </p:cBhvr>
                                      <p:tavLst>
                                        <p:tav tm="0">
                                          <p:val>
                                            <p:fltVal val="0"/>
                                          </p:val>
                                        </p:tav>
                                        <p:tav tm="100000">
                                          <p:val>
                                            <p:strVal val="#ppt_h"/>
                                          </p:val>
                                        </p:tav>
                                      </p:tavLst>
                                    </p:anim>
                                    <p:animEffect transition="in" filter="fade">
                                      <p:cBhvr>
                                        <p:cTn id="77" dur="10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1000"/>
                                        <p:tgtEl>
                                          <p:spTgt spid="18"/>
                                        </p:tgtEl>
                                      </p:cBhvr>
                                    </p:animEffect>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wipe(up)">
                                      <p:cBhvr>
                                        <p:cTn id="86" dur="1000"/>
                                        <p:tgtEl>
                                          <p:spTgt spid="47"/>
                                        </p:tgtEl>
                                      </p:cBhvr>
                                    </p:animEffect>
                                  </p:childTnLst>
                                </p:cTn>
                              </p:par>
                              <p:par>
                                <p:cTn id="87" presetID="22" presetClass="entr" presetSubtype="1" fill="hold" grpId="0" nodeType="withEffect">
                                  <p:stCondLst>
                                    <p:cond delay="500"/>
                                  </p:stCondLst>
                                  <p:childTnLst>
                                    <p:set>
                                      <p:cBhvr>
                                        <p:cTn id="88" dur="1" fill="hold">
                                          <p:stCondLst>
                                            <p:cond delay="0"/>
                                          </p:stCondLst>
                                        </p:cTn>
                                        <p:tgtEl>
                                          <p:spTgt spid="45"/>
                                        </p:tgtEl>
                                        <p:attrNameLst>
                                          <p:attrName>style.visibility</p:attrName>
                                        </p:attrNameLst>
                                      </p:cBhvr>
                                      <p:to>
                                        <p:strVal val="visible"/>
                                      </p:to>
                                    </p:set>
                                    <p:animEffect transition="in" filter="wipe(up)">
                                      <p:cBhvr>
                                        <p:cTn id="89" dur="1000"/>
                                        <p:tgtEl>
                                          <p:spTgt spid="4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1000"/>
                                        <p:tgtEl>
                                          <p:spTgt spid="47"/>
                                        </p:tgtEl>
                                      </p:cBhvr>
                                    </p:animEffect>
                                    <p:set>
                                      <p:cBhvr>
                                        <p:cTn id="94" dur="1" fill="hold">
                                          <p:stCondLst>
                                            <p:cond delay="999"/>
                                          </p:stCondLst>
                                        </p:cTn>
                                        <p:tgtEl>
                                          <p:spTgt spid="47"/>
                                        </p:tgtEl>
                                        <p:attrNameLst>
                                          <p:attrName>style.visibility</p:attrName>
                                        </p:attrNameLst>
                                      </p:cBhvr>
                                      <p:to>
                                        <p:strVal val="hidden"/>
                                      </p:to>
                                    </p:set>
                                  </p:childTnLst>
                                </p:cTn>
                              </p:par>
                            </p:childTnLst>
                          </p:cTn>
                        </p:par>
                        <p:par>
                          <p:cTn id="95" fill="hold">
                            <p:stCondLst>
                              <p:cond delay="1000"/>
                            </p:stCondLst>
                            <p:childTnLst>
                              <p:par>
                                <p:cTn id="96" presetID="8" presetClass="emph" presetSubtype="0" fill="hold" grpId="2" nodeType="afterEffect">
                                  <p:stCondLst>
                                    <p:cond delay="0"/>
                                  </p:stCondLst>
                                  <p:childTnLst>
                                    <p:animRot by="21600000">
                                      <p:cBhvr>
                                        <p:cTn id="97" dur="1000" fill="hold"/>
                                        <p:tgtEl>
                                          <p:spTgt spid="45"/>
                                        </p:tgtEl>
                                        <p:attrNameLst>
                                          <p:attrName>r</p:attrName>
                                        </p:attrNameLst>
                                      </p:cBhvr>
                                    </p:animRo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45"/>
                                        </p:tgtEl>
                                      </p:cBhvr>
                                    </p:animEffect>
                                    <p:set>
                                      <p:cBhvr>
                                        <p:cTn id="102" dur="1" fill="hold">
                                          <p:stCondLst>
                                            <p:cond delay="999"/>
                                          </p:stCondLst>
                                        </p:cTn>
                                        <p:tgtEl>
                                          <p:spTgt spid="45"/>
                                        </p:tgtEl>
                                        <p:attrNameLst>
                                          <p:attrName>style.visibility</p:attrName>
                                        </p:attrNameLst>
                                      </p:cBhvr>
                                      <p:to>
                                        <p:strVal val="hidden"/>
                                      </p:to>
                                    </p:se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ipe(left)">
                                      <p:cBhvr>
                                        <p:cTn id="106" dur="1000"/>
                                        <p:tgtEl>
                                          <p:spTgt spid="25"/>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up)">
                                      <p:cBhvr>
                                        <p:cTn id="111" dur="1000"/>
                                        <p:tgtEl>
                                          <p:spTgt spid="34"/>
                                        </p:tgtEl>
                                      </p:cBhvr>
                                    </p:animEffect>
                                  </p:childTnLst>
                                </p:cTn>
                              </p:par>
                            </p:childTnLst>
                          </p:cTn>
                        </p:par>
                        <p:par>
                          <p:cTn id="112" fill="hold">
                            <p:stCondLst>
                              <p:cond delay="1000"/>
                            </p:stCondLst>
                            <p:childTnLst>
                              <p:par>
                                <p:cTn id="113" presetID="49" presetClass="entr" presetSubtype="0" decel="100000" fill="hold" grpId="1" nodeType="afterEffect">
                                  <p:stCondLst>
                                    <p:cond delay="0"/>
                                  </p:stCondLst>
                                  <p:childTnLst>
                                    <p:set>
                                      <p:cBhvr>
                                        <p:cTn id="114" dur="1" fill="hold">
                                          <p:stCondLst>
                                            <p:cond delay="0"/>
                                          </p:stCondLst>
                                        </p:cTn>
                                        <p:tgtEl>
                                          <p:spTgt spid="31"/>
                                        </p:tgtEl>
                                        <p:attrNameLst>
                                          <p:attrName>style.visibility</p:attrName>
                                        </p:attrNameLst>
                                      </p:cBhvr>
                                      <p:to>
                                        <p:strVal val="visible"/>
                                      </p:to>
                                    </p:set>
                                    <p:anim calcmode="lin" valueType="num">
                                      <p:cBhvr>
                                        <p:cTn id="115" dur="2000" fill="hold"/>
                                        <p:tgtEl>
                                          <p:spTgt spid="31"/>
                                        </p:tgtEl>
                                        <p:attrNameLst>
                                          <p:attrName>ppt_w</p:attrName>
                                        </p:attrNameLst>
                                      </p:cBhvr>
                                      <p:tavLst>
                                        <p:tav tm="0">
                                          <p:val>
                                            <p:fltVal val="0"/>
                                          </p:val>
                                        </p:tav>
                                        <p:tav tm="100000">
                                          <p:val>
                                            <p:strVal val="#ppt_w"/>
                                          </p:val>
                                        </p:tav>
                                      </p:tavLst>
                                    </p:anim>
                                    <p:anim calcmode="lin" valueType="num">
                                      <p:cBhvr>
                                        <p:cTn id="116" dur="2000" fill="hold"/>
                                        <p:tgtEl>
                                          <p:spTgt spid="31"/>
                                        </p:tgtEl>
                                        <p:attrNameLst>
                                          <p:attrName>ppt_h</p:attrName>
                                        </p:attrNameLst>
                                      </p:cBhvr>
                                      <p:tavLst>
                                        <p:tav tm="0">
                                          <p:val>
                                            <p:fltVal val="0"/>
                                          </p:val>
                                        </p:tav>
                                        <p:tav tm="100000">
                                          <p:val>
                                            <p:strVal val="#ppt_h"/>
                                          </p:val>
                                        </p:tav>
                                      </p:tavLst>
                                    </p:anim>
                                    <p:anim calcmode="lin" valueType="num">
                                      <p:cBhvr>
                                        <p:cTn id="117" dur="2000" fill="hold"/>
                                        <p:tgtEl>
                                          <p:spTgt spid="31"/>
                                        </p:tgtEl>
                                        <p:attrNameLst>
                                          <p:attrName>style.rotation</p:attrName>
                                        </p:attrNameLst>
                                      </p:cBhvr>
                                      <p:tavLst>
                                        <p:tav tm="0">
                                          <p:val>
                                            <p:fltVal val="360"/>
                                          </p:val>
                                        </p:tav>
                                        <p:tav tm="100000">
                                          <p:val>
                                            <p:fltVal val="0"/>
                                          </p:val>
                                        </p:tav>
                                      </p:tavLst>
                                    </p:anim>
                                    <p:animEffect transition="in" filter="fade">
                                      <p:cBhvr>
                                        <p:cTn id="118" dur="2000"/>
                                        <p:tgtEl>
                                          <p:spTgt spid="3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animBg="1"/>
      <p:bldP spid="19" grpId="0" animBg="1"/>
      <p:bldP spid="19" grpId="1" animBg="1"/>
      <p:bldP spid="16" grpId="0" animBg="1"/>
      <p:bldP spid="16" grpId="1" animBg="1"/>
      <p:bldP spid="20" grpId="0" animBg="1"/>
      <p:bldP spid="20" grpId="1" animBg="1"/>
      <p:bldP spid="23" grpId="0" animBg="1"/>
      <p:bldP spid="22" grpId="0" animBg="1"/>
      <p:bldP spid="21" grpId="0" animBg="1"/>
      <p:bldP spid="18" grpId="0" animBg="1"/>
      <p:bldP spid="25" grpId="0" animBg="1"/>
      <p:bldP spid="30" grpId="0" animBg="1"/>
      <p:bldP spid="31" grpId="1" animBg="1"/>
      <p:bldP spid="45" grpId="0" animBg="1"/>
      <p:bldP spid="45" grpId="1" animBg="1"/>
      <p:bldP spid="45"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0" y="533400"/>
            <a:ext cx="9067800" cy="6248400"/>
            <a:chOff x="76200" y="533400"/>
            <a:chExt cx="9067800" cy="6248400"/>
          </a:xfrm>
        </p:grpSpPr>
        <p:pic>
          <p:nvPicPr>
            <p:cNvPr id="10" name="Picture 1" descr="http://www.sa-venues.com/maps/atlas/nw_magaliesberg.gif"/>
            <p:cNvPicPr>
              <a:picLocks noChangeAspect="1" noChangeArrowheads="1"/>
            </p:cNvPicPr>
            <p:nvPr/>
          </p:nvPicPr>
          <p:blipFill>
            <a:blip r:embed="rId2" cstate="print"/>
            <a:srcRect l="1667" t="4841" r="1667" b="2266"/>
            <a:stretch>
              <a:fillRect/>
            </a:stretch>
          </p:blipFill>
          <p:spPr bwMode="auto">
            <a:xfrm>
              <a:off x="76200" y="533400"/>
              <a:ext cx="8926286" cy="6248400"/>
            </a:xfrm>
            <a:prstGeom prst="rect">
              <a:avLst/>
            </a:prstGeom>
            <a:noFill/>
            <a:ln w="50800">
              <a:solidFill>
                <a:schemeClr val="tx1"/>
              </a:solidFill>
            </a:ln>
          </p:spPr>
        </p:pic>
        <p:sp>
          <p:nvSpPr>
            <p:cNvPr id="9" name="TextBox 8"/>
            <p:cNvSpPr txBox="1"/>
            <p:nvPr/>
          </p:nvSpPr>
          <p:spPr>
            <a:xfrm>
              <a:off x="4800600" y="685801"/>
              <a:ext cx="4343400" cy="646331"/>
            </a:xfrm>
            <a:prstGeom prst="rect">
              <a:avLst/>
            </a:prstGeom>
            <a:solidFill>
              <a:srgbClr val="E2E2E2"/>
            </a:solidFill>
            <a:ln w="38100">
              <a:solidFill>
                <a:schemeClr val="tx1"/>
              </a:solidFill>
            </a:ln>
          </p:spPr>
          <p:txBody>
            <a:bodyPr wrap="square">
              <a:spAutoFit/>
            </a:bodyPr>
            <a:lstStyle/>
            <a:p>
              <a:pPr algn="ctr" fontAlgn="auto">
                <a:spcBef>
                  <a:spcPts val="0"/>
                </a:spcBef>
                <a:spcAft>
                  <a:spcPts val="0"/>
                </a:spcAft>
                <a:defRPr/>
              </a:pPr>
              <a:r>
                <a:rPr lang="en-US" sz="3600" b="1" dirty="0" smtClean="0">
                  <a:solidFill>
                    <a:srgbClr val="713605"/>
                  </a:solidFill>
                  <a:effectLst>
                    <a:outerShdw dist="50800" dir="7200000" algn="ctr" rotWithShape="0">
                      <a:schemeClr val="bg1"/>
                    </a:outerShdw>
                  </a:effectLst>
                </a:rPr>
                <a:t>Cradle of Humankind</a:t>
              </a:r>
            </a:p>
          </p:txBody>
        </p:sp>
      </p:grpSp>
      <p:grpSp>
        <p:nvGrpSpPr>
          <p:cNvPr id="22" name="Group 21"/>
          <p:cNvGrpSpPr/>
          <p:nvPr/>
        </p:nvGrpSpPr>
        <p:grpSpPr>
          <a:xfrm>
            <a:off x="0" y="1350258"/>
            <a:ext cx="9144000" cy="4339917"/>
            <a:chOff x="0" y="1350258"/>
            <a:chExt cx="9144000" cy="4339917"/>
          </a:xfrm>
        </p:grpSpPr>
        <p:sp>
          <p:nvSpPr>
            <p:cNvPr id="14" name="TextBox 13"/>
            <p:cNvSpPr txBox="1"/>
            <p:nvPr/>
          </p:nvSpPr>
          <p:spPr>
            <a:xfrm>
              <a:off x="0" y="1350258"/>
              <a:ext cx="9144000" cy="630942"/>
            </a:xfrm>
            <a:prstGeom prst="rect">
              <a:avLst/>
            </a:prstGeom>
            <a:solidFill>
              <a:srgbClr val="E2E2E2"/>
            </a:solidFill>
          </p:spPr>
          <p:txBody>
            <a:bodyPr wrap="square" rtlCol="0">
              <a:spAutoFit/>
            </a:bodyPr>
            <a:lstStyle/>
            <a:p>
              <a:r>
                <a:rPr lang="en-US" sz="3500" dirty="0" smtClean="0">
                  <a:solidFill>
                    <a:srgbClr val="0070C0"/>
                  </a:solidFill>
                  <a:effectLst>
                    <a:outerShdw dist="38100" dir="7200000" algn="ctr" rotWithShape="0">
                      <a:schemeClr val="tx1"/>
                    </a:outerShdw>
                  </a:effectLst>
                </a:rPr>
                <a:t>designated a UNESCO World Heritage Site in 1999</a:t>
              </a:r>
            </a:p>
          </p:txBody>
        </p:sp>
        <p:sp>
          <p:nvSpPr>
            <p:cNvPr id="15" name="TextBox 14"/>
            <p:cNvSpPr txBox="1"/>
            <p:nvPr/>
          </p:nvSpPr>
          <p:spPr>
            <a:xfrm>
              <a:off x="0" y="1981200"/>
              <a:ext cx="9144000" cy="523220"/>
            </a:xfrm>
            <a:prstGeom prst="rect">
              <a:avLst/>
            </a:prstGeom>
            <a:solidFill>
              <a:srgbClr val="E2E2E2"/>
            </a:solidFill>
          </p:spPr>
          <p:txBody>
            <a:bodyPr wrap="square" rtlCol="0">
              <a:spAutoFit/>
            </a:bodyPr>
            <a:lstStyle/>
            <a:p>
              <a:r>
                <a:rPr lang="en-US" sz="2800" b="1" dirty="0" smtClean="0"/>
                <a:t>- Protected area covers </a:t>
              </a:r>
              <a:r>
                <a:rPr lang="en-US" sz="2800" b="1" dirty="0" smtClean="0">
                  <a:effectLst>
                    <a:outerShdw dist="50800" dir="7200000" algn="ctr" rotWithShape="0">
                      <a:schemeClr val="bg1"/>
                    </a:outerShdw>
                  </a:effectLst>
                </a:rPr>
                <a:t>182 sq miles in 2 provinces</a:t>
              </a:r>
            </a:p>
          </p:txBody>
        </p:sp>
        <p:sp>
          <p:nvSpPr>
            <p:cNvPr id="16" name="TextBox 15"/>
            <p:cNvSpPr txBox="1"/>
            <p:nvPr/>
          </p:nvSpPr>
          <p:spPr>
            <a:xfrm>
              <a:off x="0" y="2496312"/>
              <a:ext cx="9144000" cy="523220"/>
            </a:xfrm>
            <a:prstGeom prst="rect">
              <a:avLst/>
            </a:prstGeom>
            <a:solidFill>
              <a:srgbClr val="E2E2E2"/>
            </a:solidFill>
          </p:spPr>
          <p:txBody>
            <a:bodyPr wrap="square" rtlCol="0">
              <a:spAutoFit/>
            </a:bodyPr>
            <a:lstStyle/>
            <a:p>
              <a:r>
                <a:rPr lang="en-US" sz="2800" b="1" dirty="0" smtClean="0"/>
                <a:t>- Area of limestone caves</a:t>
              </a:r>
              <a:endParaRPr lang="en-US" sz="2800" b="1" dirty="0" smtClean="0">
                <a:effectLst>
                  <a:outerShdw dist="50800" dir="7200000" algn="ctr" rotWithShape="0">
                    <a:schemeClr val="bg1"/>
                  </a:outerShdw>
                </a:effectLst>
              </a:endParaRPr>
            </a:p>
          </p:txBody>
        </p:sp>
        <p:sp>
          <p:nvSpPr>
            <p:cNvPr id="17" name="TextBox 16"/>
            <p:cNvSpPr txBox="1"/>
            <p:nvPr/>
          </p:nvSpPr>
          <p:spPr>
            <a:xfrm>
              <a:off x="2514600" y="5105400"/>
              <a:ext cx="3352800" cy="584775"/>
            </a:xfrm>
            <a:prstGeom prst="rect">
              <a:avLst/>
            </a:prstGeom>
            <a:solidFill>
              <a:srgbClr val="E2E2E2"/>
            </a:solidFill>
          </p:spPr>
          <p:txBody>
            <a:bodyPr wrap="square" rtlCol="0">
              <a:spAutoFit/>
            </a:bodyPr>
            <a:lstStyle/>
            <a:p>
              <a:r>
                <a:rPr lang="en-US" sz="3200" b="1" dirty="0" err="1" smtClean="0">
                  <a:solidFill>
                    <a:srgbClr val="FF0000"/>
                  </a:solidFill>
                  <a:effectLst>
                    <a:outerShdw dist="50800" dir="5400000" algn="ctr" rotWithShape="0">
                      <a:schemeClr val="tx1"/>
                    </a:outerShdw>
                  </a:effectLst>
                </a:rPr>
                <a:t>Sterkfontein</a:t>
              </a:r>
              <a:r>
                <a:rPr lang="en-US" sz="3200" b="1" dirty="0" smtClean="0">
                  <a:solidFill>
                    <a:srgbClr val="FF0000"/>
                  </a:solidFill>
                  <a:effectLst>
                    <a:outerShdw dist="50800" dir="5400000" algn="ctr" rotWithShape="0">
                      <a:schemeClr val="tx1"/>
                    </a:outerShdw>
                  </a:effectLst>
                </a:rPr>
                <a:t> Caves</a:t>
              </a:r>
            </a:p>
          </p:txBody>
        </p:sp>
        <p:sp>
          <p:nvSpPr>
            <p:cNvPr id="18" name="5-Point Star 17"/>
            <p:cNvSpPr/>
            <p:nvPr/>
          </p:nvSpPr>
          <p:spPr>
            <a:xfrm>
              <a:off x="5791200" y="50292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219200" y="2438400"/>
              <a:ext cx="4724400" cy="2895600"/>
              <a:chOff x="1219200" y="2438400"/>
              <a:chExt cx="4724400" cy="2895600"/>
            </a:xfrm>
          </p:grpSpPr>
          <p:cxnSp>
            <p:nvCxnSpPr>
              <p:cNvPr id="20" name="Straight Arrow Connector 19"/>
              <p:cNvCxnSpPr>
                <a:stCxn id="21" idx="4"/>
              </p:cNvCxnSpPr>
              <p:nvPr/>
            </p:nvCxnSpPr>
            <p:spPr>
              <a:xfrm>
                <a:off x="2705100" y="3200400"/>
                <a:ext cx="3238500" cy="21336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219200" y="2438400"/>
                <a:ext cx="29718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whs.bmp"/>
          <p:cNvPicPr>
            <a:picLocks noChangeAspect="1"/>
          </p:cNvPicPr>
          <p:nvPr/>
        </p:nvPicPr>
        <p:blipFill>
          <a:blip r:embed="rId3" cstate="print"/>
          <a:stretch>
            <a:fillRect/>
          </a:stretch>
        </p:blipFill>
        <p:spPr>
          <a:xfrm>
            <a:off x="838200" y="1371600"/>
            <a:ext cx="9067800" cy="6172200"/>
          </a:xfrm>
          <a:prstGeom prst="rect">
            <a:avLst/>
          </a:prstGeom>
          <a:ln w="76200">
            <a:solidFill>
              <a:schemeClr val="tx1"/>
            </a:solidFill>
          </a:ln>
        </p:spPr>
      </p:pic>
      <p:sp>
        <p:nvSpPr>
          <p:cNvPr id="4" name="TextBox 3"/>
          <p:cNvSpPr txBox="1"/>
          <p:nvPr/>
        </p:nvSpPr>
        <p:spPr>
          <a:xfrm>
            <a:off x="0" y="685800"/>
            <a:ext cx="9144000" cy="523220"/>
          </a:xfrm>
          <a:prstGeom prst="rect">
            <a:avLst/>
          </a:prstGeom>
          <a:solidFill>
            <a:srgbClr val="E2E2E2"/>
          </a:solidFill>
        </p:spPr>
        <p:txBody>
          <a:bodyPr wrap="square" rtlCol="0">
            <a:spAutoFit/>
          </a:bodyPr>
          <a:lstStyle/>
          <a:p>
            <a:r>
              <a:rPr lang="en-US" sz="2800" b="1" dirty="0" smtClean="0"/>
              <a:t>- More than 800 </a:t>
            </a:r>
            <a:r>
              <a:rPr lang="en-US" sz="2800" b="1" dirty="0" smtClean="0">
                <a:effectLst>
                  <a:outerShdw dist="50800" dir="7200000" algn="ctr" rotWithShape="0">
                    <a:schemeClr val="bg1"/>
                  </a:outerShdw>
                </a:effectLst>
              </a:rPr>
              <a:t>early </a:t>
            </a:r>
            <a:r>
              <a:rPr lang="en-US" sz="2800" b="1" dirty="0" err="1" smtClean="0">
                <a:effectLst>
                  <a:outerShdw dist="50800" dir="7200000" algn="ctr" rotWithShape="0">
                    <a:schemeClr val="bg1"/>
                  </a:outerShdw>
                </a:effectLst>
              </a:rPr>
              <a:t>hominin</a:t>
            </a:r>
            <a:r>
              <a:rPr lang="en-US" sz="2800" b="1" dirty="0" smtClean="0">
                <a:effectLst>
                  <a:outerShdw dist="50800" dir="7200000" algn="ctr" rotWithShape="0">
                    <a:schemeClr val="bg1"/>
                  </a:outerShdw>
                </a:effectLst>
              </a:rPr>
              <a:t> fossils 2M to 3M years old</a:t>
            </a:r>
            <a:endParaRPr lang="en-US" sz="2800" b="1" dirty="0" smtClean="0"/>
          </a:p>
        </p:txBody>
      </p:sp>
      <p:sp>
        <p:nvSpPr>
          <p:cNvPr id="11" name="Rectangle 10"/>
          <p:cNvSpPr/>
          <p:nvPr/>
        </p:nvSpPr>
        <p:spPr>
          <a:xfrm>
            <a:off x="4267200" y="3505200"/>
            <a:ext cx="3200400" cy="1981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2000"/>
                            </p:stCondLst>
                            <p:childTnLst>
                              <p:par>
                                <p:cTn id="13" presetID="53"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64" presetClass="path" presetSubtype="0" accel="50000" decel="50000" fill="hold" nodeType="withEffect">
                                  <p:stCondLst>
                                    <p:cond delay="0"/>
                                  </p:stCondLst>
                                  <p:childTnLst>
                                    <p:animMotion origin="layout" path="M 0 1.11022E-16 L -0.0875 -0.11667 " pathEditMode="relative" rAng="0" ptsTypes="AA">
                                      <p:cBhvr>
                                        <p:cTn id="19" dur="1000" fill="hold"/>
                                        <p:tgtEl>
                                          <p:spTgt spid="12"/>
                                        </p:tgtEl>
                                        <p:attrNameLst>
                                          <p:attrName>ppt_x</p:attrName>
                                          <p:attrName>ppt_y</p:attrName>
                                        </p:attrNameLst>
                                      </p:cBhvr>
                                      <p:rCtr x="-44" y="-58"/>
                                    </p:animMotion>
                                  </p:childTnLst>
                                </p:cTn>
                              </p:par>
                              <p:par>
                                <p:cTn id="20" presetID="10" presetClass="exit" presetSubtype="0" fill="hold" grpId="1"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s.bmp"/>
          <p:cNvPicPr>
            <a:picLocks noChangeAspect="1"/>
          </p:cNvPicPr>
          <p:nvPr/>
        </p:nvPicPr>
        <p:blipFill>
          <a:blip r:embed="rId2" cstate="print"/>
          <a:stretch>
            <a:fillRect/>
          </a:stretch>
        </p:blipFill>
        <p:spPr>
          <a:xfrm>
            <a:off x="45720" y="566928"/>
            <a:ext cx="9067800" cy="6172200"/>
          </a:xfrm>
          <a:prstGeom prst="rect">
            <a:avLst/>
          </a:prstGeom>
          <a:ln w="76200">
            <a:solidFill>
              <a:schemeClr val="tx1"/>
            </a:solidFill>
          </a:ln>
        </p:spPr>
      </p:pic>
      <p:sp>
        <p:nvSpPr>
          <p:cNvPr id="5" name="TextBox 4"/>
          <p:cNvSpPr txBox="1"/>
          <p:nvPr/>
        </p:nvSpPr>
        <p:spPr>
          <a:xfrm>
            <a:off x="0" y="685800"/>
            <a:ext cx="9144000" cy="523220"/>
          </a:xfrm>
          <a:prstGeom prst="rect">
            <a:avLst/>
          </a:prstGeom>
          <a:solidFill>
            <a:srgbClr val="E2E2E2"/>
          </a:solidFill>
        </p:spPr>
        <p:txBody>
          <a:bodyPr wrap="square" rtlCol="0">
            <a:spAutoFit/>
          </a:bodyPr>
          <a:lstStyle/>
          <a:p>
            <a:r>
              <a:rPr lang="en-US" sz="2800" b="1" dirty="0" smtClean="0"/>
              <a:t>- More than 800 </a:t>
            </a:r>
            <a:r>
              <a:rPr lang="en-US" sz="2800" b="1" dirty="0" smtClean="0">
                <a:effectLst>
                  <a:outerShdw dist="50800" dir="7200000" algn="ctr" rotWithShape="0">
                    <a:schemeClr val="bg1"/>
                  </a:outerShdw>
                </a:effectLst>
              </a:rPr>
              <a:t>early </a:t>
            </a:r>
            <a:r>
              <a:rPr lang="en-US" sz="2800" b="1" smtClean="0">
                <a:effectLst>
                  <a:outerShdw dist="50800" dir="7200000" algn="ctr" rotWithShape="0">
                    <a:schemeClr val="bg1"/>
                  </a:outerShdw>
                </a:effectLst>
              </a:rPr>
              <a:t>hominin </a:t>
            </a:r>
            <a:r>
              <a:rPr lang="en-US" sz="2800" b="1" dirty="0" smtClean="0">
                <a:effectLst>
                  <a:outerShdw dist="50800" dir="7200000" algn="ctr" rotWithShape="0">
                    <a:schemeClr val="bg1"/>
                  </a:outerShdw>
                </a:effectLst>
              </a:rPr>
              <a:t>fossils 2M to 3M years old</a:t>
            </a:r>
            <a:endParaRPr lang="en-US" sz="2800" b="1" dirty="0" smtClean="0"/>
          </a:p>
        </p:txBody>
      </p:sp>
      <p:grpSp>
        <p:nvGrpSpPr>
          <p:cNvPr id="21" name="Group 20"/>
          <p:cNvGrpSpPr/>
          <p:nvPr/>
        </p:nvGrpSpPr>
        <p:grpSpPr>
          <a:xfrm>
            <a:off x="3429000" y="6396335"/>
            <a:ext cx="2873195" cy="461665"/>
            <a:chOff x="5410200" y="4038600"/>
            <a:chExt cx="2873195" cy="461665"/>
          </a:xfrm>
        </p:grpSpPr>
        <p:sp>
          <p:nvSpPr>
            <p:cNvPr id="22" name="TextBox 21"/>
            <p:cNvSpPr txBox="1"/>
            <p:nvPr/>
          </p:nvSpPr>
          <p:spPr>
            <a:xfrm>
              <a:off x="5715000" y="4038600"/>
              <a:ext cx="2568395" cy="461665"/>
            </a:xfrm>
            <a:prstGeom prst="rect">
              <a:avLst/>
            </a:prstGeom>
            <a:solidFill>
              <a:srgbClr val="FF0000"/>
            </a:solidFill>
          </p:spPr>
          <p:txBody>
            <a:bodyPr wrap="none" rtlCol="0">
              <a:spAutoFit/>
            </a:bodyPr>
            <a:lstStyle/>
            <a:p>
              <a:r>
                <a:rPr lang="en-US" sz="2400" b="1" dirty="0" err="1" smtClean="0">
                  <a:solidFill>
                    <a:schemeClr val="bg1"/>
                  </a:solidFill>
                  <a:effectLst>
                    <a:outerShdw dist="50800" dir="5400000" algn="ctr" rotWithShape="0">
                      <a:schemeClr val="tx1"/>
                    </a:outerShdw>
                  </a:effectLst>
                </a:rPr>
                <a:t>Sterkfontein</a:t>
              </a:r>
              <a:r>
                <a:rPr lang="en-US" sz="2400" b="1" dirty="0" smtClean="0">
                  <a:solidFill>
                    <a:schemeClr val="bg1"/>
                  </a:solidFill>
                  <a:effectLst>
                    <a:outerShdw dist="50800" dir="5400000" algn="ctr" rotWithShape="0">
                      <a:schemeClr val="tx1"/>
                    </a:outerShdw>
                  </a:effectLst>
                </a:rPr>
                <a:t> Caves</a:t>
              </a:r>
              <a:endParaRPr lang="en-US" sz="2400" b="1" dirty="0">
                <a:solidFill>
                  <a:schemeClr val="bg1"/>
                </a:solidFill>
                <a:effectLst>
                  <a:outerShdw dist="50800" dir="5400000" algn="ctr" rotWithShape="0">
                    <a:schemeClr val="tx1"/>
                  </a:outerShdw>
                </a:effectLst>
              </a:endParaRPr>
            </a:p>
          </p:txBody>
        </p:sp>
        <p:sp>
          <p:nvSpPr>
            <p:cNvPr id="23" name="5-Point Star 22"/>
            <p:cNvSpPr/>
            <p:nvPr/>
          </p:nvSpPr>
          <p:spPr>
            <a:xfrm>
              <a:off x="5410200" y="4038600"/>
              <a:ext cx="3810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ffectLst>
                  <a:outerShdw dist="50800" dir="5400000" algn="ctr" rotWithShape="0">
                    <a:schemeClr val="tx1"/>
                  </a:outerShdw>
                </a:effectLst>
              </a:endParaRPr>
            </a:p>
          </p:txBody>
        </p:sp>
      </p:grpSp>
      <p:sp>
        <p:nvSpPr>
          <p:cNvPr id="4" name="TextBox 3"/>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grpSp>
        <p:nvGrpSpPr>
          <p:cNvPr id="29" name="Group 7"/>
          <p:cNvGrpSpPr/>
          <p:nvPr/>
        </p:nvGrpSpPr>
        <p:grpSpPr>
          <a:xfrm>
            <a:off x="5410200" y="4038600"/>
            <a:ext cx="1738654" cy="461665"/>
            <a:chOff x="5410200" y="4038600"/>
            <a:chExt cx="1738654" cy="461665"/>
          </a:xfrm>
        </p:grpSpPr>
        <p:sp>
          <p:nvSpPr>
            <p:cNvPr id="30" name="TextBox 6"/>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31" name="5-Point Star 5"/>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8"/>
          <p:cNvGrpSpPr/>
          <p:nvPr/>
        </p:nvGrpSpPr>
        <p:grpSpPr>
          <a:xfrm>
            <a:off x="3581400" y="5562600"/>
            <a:ext cx="1738654" cy="461665"/>
            <a:chOff x="5410200" y="4038600"/>
            <a:chExt cx="1738654" cy="461665"/>
          </a:xfrm>
        </p:grpSpPr>
        <p:sp>
          <p:nvSpPr>
            <p:cNvPr id="33" name="TextBox 32"/>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34" name="5-Point Star 33"/>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11"/>
          <p:cNvGrpSpPr/>
          <p:nvPr/>
        </p:nvGrpSpPr>
        <p:grpSpPr>
          <a:xfrm>
            <a:off x="3810000" y="3429000"/>
            <a:ext cx="1738654" cy="461665"/>
            <a:chOff x="5410200" y="4038600"/>
            <a:chExt cx="1738654" cy="461665"/>
          </a:xfrm>
        </p:grpSpPr>
        <p:sp>
          <p:nvSpPr>
            <p:cNvPr id="36" name="TextBox 35"/>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37" name="5-Point Star 36"/>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14"/>
          <p:cNvGrpSpPr/>
          <p:nvPr/>
        </p:nvGrpSpPr>
        <p:grpSpPr>
          <a:xfrm>
            <a:off x="3505200" y="3881735"/>
            <a:ext cx="1738654" cy="461665"/>
            <a:chOff x="5410200" y="4038600"/>
            <a:chExt cx="1738654" cy="461665"/>
          </a:xfrm>
        </p:grpSpPr>
        <p:sp>
          <p:nvSpPr>
            <p:cNvPr id="39" name="TextBox 38"/>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40" name="5-Point Star 39"/>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17"/>
          <p:cNvGrpSpPr/>
          <p:nvPr/>
        </p:nvGrpSpPr>
        <p:grpSpPr>
          <a:xfrm>
            <a:off x="3505200" y="5943600"/>
            <a:ext cx="1738654" cy="461665"/>
            <a:chOff x="5410200" y="4038600"/>
            <a:chExt cx="1738654" cy="461665"/>
          </a:xfrm>
        </p:grpSpPr>
        <p:sp>
          <p:nvSpPr>
            <p:cNvPr id="42" name="TextBox 41"/>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43" name="5-Point Star 42"/>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Effect transition="in" filter="fade">
                                      <p:cBhvr>
                                        <p:cTn id="14" dur="1000"/>
                                        <p:tgtEl>
                                          <p:spTgt spid="29"/>
                                        </p:tgtEl>
                                      </p:cBhvr>
                                    </p:animEffect>
                                  </p:childTnLst>
                                </p:cTn>
                              </p:par>
                              <p:par>
                                <p:cTn id="15" presetID="53"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fltVal val="0"/>
                                          </p:val>
                                        </p:tav>
                                        <p:tav tm="100000">
                                          <p:val>
                                            <p:strVal val="#ppt_w"/>
                                          </p:val>
                                        </p:tav>
                                      </p:tavLst>
                                    </p:anim>
                                    <p:anim calcmode="lin" valueType="num">
                                      <p:cBhvr>
                                        <p:cTn id="18" dur="1000" fill="hold"/>
                                        <p:tgtEl>
                                          <p:spTgt spid="32"/>
                                        </p:tgtEl>
                                        <p:attrNameLst>
                                          <p:attrName>ppt_h</p:attrName>
                                        </p:attrNameLst>
                                      </p:cBhvr>
                                      <p:tavLst>
                                        <p:tav tm="0">
                                          <p:val>
                                            <p:fltVal val="0"/>
                                          </p:val>
                                        </p:tav>
                                        <p:tav tm="100000">
                                          <p:val>
                                            <p:strVal val="#ppt_h"/>
                                          </p:val>
                                        </p:tav>
                                      </p:tavLst>
                                    </p:anim>
                                    <p:animEffect transition="in" filter="fade">
                                      <p:cBhvr>
                                        <p:cTn id="19" dur="1000"/>
                                        <p:tgtEl>
                                          <p:spTgt spid="32"/>
                                        </p:tgtEl>
                                      </p:cBhvr>
                                    </p:animEffect>
                                  </p:childTnLst>
                                </p:cTn>
                              </p:par>
                              <p:par>
                                <p:cTn id="20" presetID="53"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Effect transition="in" filter="fade">
                                      <p:cBhvr>
                                        <p:cTn id="24" dur="1000"/>
                                        <p:tgtEl>
                                          <p:spTgt spid="35"/>
                                        </p:tgtEl>
                                      </p:cBhvr>
                                    </p:animEffect>
                                  </p:childTnLst>
                                </p:cTn>
                              </p:par>
                              <p:par>
                                <p:cTn id="25" presetID="53"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fltVal val="0"/>
                                          </p:val>
                                        </p:tav>
                                        <p:tav tm="100000">
                                          <p:val>
                                            <p:strVal val="#ppt_w"/>
                                          </p:val>
                                        </p:tav>
                                      </p:tavLst>
                                    </p:anim>
                                    <p:anim calcmode="lin" valueType="num">
                                      <p:cBhvr>
                                        <p:cTn id="28" dur="1000" fill="hold"/>
                                        <p:tgtEl>
                                          <p:spTgt spid="38"/>
                                        </p:tgtEl>
                                        <p:attrNameLst>
                                          <p:attrName>ppt_h</p:attrName>
                                        </p:attrNameLst>
                                      </p:cBhvr>
                                      <p:tavLst>
                                        <p:tav tm="0">
                                          <p:val>
                                            <p:fltVal val="0"/>
                                          </p:val>
                                        </p:tav>
                                        <p:tav tm="100000">
                                          <p:val>
                                            <p:strVal val="#ppt_h"/>
                                          </p:val>
                                        </p:tav>
                                      </p:tavLst>
                                    </p:anim>
                                    <p:animEffect transition="in" filter="fade">
                                      <p:cBhvr>
                                        <p:cTn id="29" dur="1000"/>
                                        <p:tgtEl>
                                          <p:spTgt spid="38"/>
                                        </p:tgtEl>
                                      </p:cBhvr>
                                    </p:animEffect>
                                  </p:childTnLst>
                                </p:cTn>
                              </p:par>
                              <p:par>
                                <p:cTn id="30" presetID="53"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1000" fill="hold"/>
                                        <p:tgtEl>
                                          <p:spTgt spid="41"/>
                                        </p:tgtEl>
                                        <p:attrNameLst>
                                          <p:attrName>ppt_w</p:attrName>
                                        </p:attrNameLst>
                                      </p:cBhvr>
                                      <p:tavLst>
                                        <p:tav tm="0">
                                          <p:val>
                                            <p:fltVal val="0"/>
                                          </p:val>
                                        </p:tav>
                                        <p:tav tm="100000">
                                          <p:val>
                                            <p:strVal val="#ppt_w"/>
                                          </p:val>
                                        </p:tav>
                                      </p:tavLst>
                                    </p:anim>
                                    <p:anim calcmode="lin" valueType="num">
                                      <p:cBhvr>
                                        <p:cTn id="33" dur="1000" fill="hold"/>
                                        <p:tgtEl>
                                          <p:spTgt spid="41"/>
                                        </p:tgtEl>
                                        <p:attrNameLst>
                                          <p:attrName>ppt_h</p:attrName>
                                        </p:attrNameLst>
                                      </p:cBhvr>
                                      <p:tavLst>
                                        <p:tav tm="0">
                                          <p:val>
                                            <p:fltVal val="0"/>
                                          </p:val>
                                        </p:tav>
                                        <p:tav tm="100000">
                                          <p:val>
                                            <p:strVal val="#ppt_h"/>
                                          </p:val>
                                        </p:tav>
                                      </p:tavLst>
                                    </p:anim>
                                    <p:animEffect transition="in" filter="fade">
                                      <p:cBhvr>
                                        <p:cTn id="3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 y="566928"/>
            <a:ext cx="9067800" cy="6291072"/>
            <a:chOff x="45720" y="566928"/>
            <a:chExt cx="9067800" cy="6291072"/>
          </a:xfrm>
        </p:grpSpPr>
        <p:pic>
          <p:nvPicPr>
            <p:cNvPr id="5" name="Picture 4" descr="whs.bmp"/>
            <p:cNvPicPr>
              <a:picLocks noChangeAspect="1"/>
            </p:cNvPicPr>
            <p:nvPr/>
          </p:nvPicPr>
          <p:blipFill>
            <a:blip r:embed="rId2" cstate="print"/>
            <a:stretch>
              <a:fillRect/>
            </a:stretch>
          </p:blipFill>
          <p:spPr>
            <a:xfrm>
              <a:off x="45720" y="566928"/>
              <a:ext cx="9067800" cy="6172200"/>
            </a:xfrm>
            <a:prstGeom prst="rect">
              <a:avLst/>
            </a:prstGeom>
            <a:ln w="76200">
              <a:solidFill>
                <a:schemeClr val="tx1"/>
              </a:solidFill>
            </a:ln>
          </p:spPr>
        </p:pic>
        <p:grpSp>
          <p:nvGrpSpPr>
            <p:cNvPr id="6" name="Group 7"/>
            <p:cNvGrpSpPr/>
            <p:nvPr/>
          </p:nvGrpSpPr>
          <p:grpSpPr>
            <a:xfrm>
              <a:off x="5410200" y="4038600"/>
              <a:ext cx="1738654" cy="461665"/>
              <a:chOff x="5410200" y="4038600"/>
              <a:chExt cx="1738654" cy="461665"/>
            </a:xfrm>
          </p:grpSpPr>
          <p:sp>
            <p:nvSpPr>
              <p:cNvPr id="22" name="TextBox 6"/>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23" name="5-Point Star 5"/>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8"/>
            <p:cNvGrpSpPr/>
            <p:nvPr/>
          </p:nvGrpSpPr>
          <p:grpSpPr>
            <a:xfrm>
              <a:off x="3581400" y="5562600"/>
              <a:ext cx="1738654" cy="461665"/>
              <a:chOff x="5410200" y="4038600"/>
              <a:chExt cx="1738654" cy="461665"/>
            </a:xfrm>
          </p:grpSpPr>
          <p:sp>
            <p:nvSpPr>
              <p:cNvPr id="20" name="TextBox 19"/>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21" name="5-Point Star 20"/>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11"/>
            <p:cNvGrpSpPr/>
            <p:nvPr/>
          </p:nvGrpSpPr>
          <p:grpSpPr>
            <a:xfrm>
              <a:off x="3810000" y="3429000"/>
              <a:ext cx="1738654" cy="461665"/>
              <a:chOff x="5410200" y="4038600"/>
              <a:chExt cx="1738654" cy="461665"/>
            </a:xfrm>
          </p:grpSpPr>
          <p:sp>
            <p:nvSpPr>
              <p:cNvPr id="18" name="TextBox 17"/>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19" name="5-Point Star 18"/>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14"/>
            <p:cNvGrpSpPr/>
            <p:nvPr/>
          </p:nvGrpSpPr>
          <p:grpSpPr>
            <a:xfrm>
              <a:off x="3505200" y="3881735"/>
              <a:ext cx="1738654" cy="461665"/>
              <a:chOff x="5410200" y="4038600"/>
              <a:chExt cx="1738654" cy="461665"/>
            </a:xfrm>
          </p:grpSpPr>
          <p:sp>
            <p:nvSpPr>
              <p:cNvPr id="16" name="TextBox 15"/>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17" name="5-Point Star 16"/>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17"/>
            <p:cNvGrpSpPr/>
            <p:nvPr/>
          </p:nvGrpSpPr>
          <p:grpSpPr>
            <a:xfrm>
              <a:off x="3505200" y="5943600"/>
              <a:ext cx="1738654" cy="461665"/>
              <a:chOff x="5410200" y="4038600"/>
              <a:chExt cx="1738654" cy="461665"/>
            </a:xfrm>
          </p:grpSpPr>
          <p:sp>
            <p:nvSpPr>
              <p:cNvPr id="14" name="TextBox 13"/>
              <p:cNvSpPr txBox="1"/>
              <p:nvPr/>
            </p:nvSpPr>
            <p:spPr>
              <a:xfrm>
                <a:off x="5715000" y="4038600"/>
                <a:ext cx="1433854" cy="461665"/>
              </a:xfrm>
              <a:prstGeom prst="rect">
                <a:avLst/>
              </a:prstGeom>
              <a:solidFill>
                <a:srgbClr val="FFFF00"/>
              </a:solidFill>
            </p:spPr>
            <p:txBody>
              <a:bodyPr wrap="none" rtlCol="0">
                <a:spAutoFit/>
              </a:bodyPr>
              <a:lstStyle/>
              <a:p>
                <a:r>
                  <a:rPr lang="en-US" sz="2400" b="1" dirty="0" smtClean="0"/>
                  <a:t>Fossil Site</a:t>
                </a:r>
                <a:endParaRPr lang="en-US" sz="2400" b="1" dirty="0"/>
              </a:p>
            </p:txBody>
          </p:sp>
          <p:sp>
            <p:nvSpPr>
              <p:cNvPr id="15" name="5-Point Star 14"/>
              <p:cNvSpPr/>
              <p:nvPr/>
            </p:nvSpPr>
            <p:spPr>
              <a:xfrm>
                <a:off x="5410200" y="40386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20"/>
            <p:cNvGrpSpPr/>
            <p:nvPr/>
          </p:nvGrpSpPr>
          <p:grpSpPr>
            <a:xfrm>
              <a:off x="3429000" y="6396335"/>
              <a:ext cx="2870759" cy="461665"/>
              <a:chOff x="5410200" y="4038600"/>
              <a:chExt cx="2870759" cy="461665"/>
            </a:xfrm>
          </p:grpSpPr>
          <p:sp>
            <p:nvSpPr>
              <p:cNvPr id="12" name="TextBox 11"/>
              <p:cNvSpPr txBox="1"/>
              <p:nvPr/>
            </p:nvSpPr>
            <p:spPr>
              <a:xfrm>
                <a:off x="5715000" y="4038600"/>
                <a:ext cx="2565959" cy="461665"/>
              </a:xfrm>
              <a:prstGeom prst="rect">
                <a:avLst/>
              </a:prstGeom>
              <a:solidFill>
                <a:srgbClr val="FF0000"/>
              </a:solidFill>
            </p:spPr>
            <p:txBody>
              <a:bodyPr wrap="none" rtlCol="0">
                <a:spAutoFit/>
              </a:bodyPr>
              <a:lstStyle/>
              <a:p>
                <a:r>
                  <a:rPr lang="en-US" sz="2400" b="1" dirty="0" err="1" smtClean="0">
                    <a:solidFill>
                      <a:schemeClr val="bg1"/>
                    </a:solidFill>
                    <a:effectLst>
                      <a:outerShdw dist="50800" dir="5400000" algn="ctr" rotWithShape="0">
                        <a:schemeClr val="tx1"/>
                      </a:outerShdw>
                    </a:effectLst>
                  </a:rPr>
                  <a:t>Sterkfontain</a:t>
                </a:r>
                <a:r>
                  <a:rPr lang="en-US" sz="2400" b="1" dirty="0" smtClean="0">
                    <a:solidFill>
                      <a:schemeClr val="bg1"/>
                    </a:solidFill>
                    <a:effectLst>
                      <a:outerShdw dist="50800" dir="5400000" algn="ctr" rotWithShape="0">
                        <a:schemeClr val="tx1"/>
                      </a:outerShdw>
                    </a:effectLst>
                  </a:rPr>
                  <a:t> Caves</a:t>
                </a:r>
                <a:endParaRPr lang="en-US" sz="2400" b="1" dirty="0">
                  <a:solidFill>
                    <a:schemeClr val="bg1"/>
                  </a:solidFill>
                  <a:effectLst>
                    <a:outerShdw dist="50800" dir="5400000" algn="ctr" rotWithShape="0">
                      <a:schemeClr val="tx1"/>
                    </a:outerShdw>
                  </a:effectLst>
                </a:endParaRPr>
              </a:p>
            </p:txBody>
          </p:sp>
          <p:sp>
            <p:nvSpPr>
              <p:cNvPr id="13" name="5-Point Star 12"/>
              <p:cNvSpPr/>
              <p:nvPr/>
            </p:nvSpPr>
            <p:spPr>
              <a:xfrm>
                <a:off x="5410200" y="4038600"/>
                <a:ext cx="3810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ffectLst>
                    <a:outerShdw dist="50800" dir="5400000" algn="ctr" rotWithShape="0">
                      <a:schemeClr val="tx1"/>
                    </a:outerShdw>
                  </a:effectLst>
                </a:endParaRPr>
              </a:p>
            </p:txBody>
          </p:sp>
        </p:grpSp>
      </p:grpSp>
      <p:pic>
        <p:nvPicPr>
          <p:cNvPr id="2" name="Picture 1" descr="archelogy site.png"/>
          <p:cNvPicPr>
            <a:picLocks noChangeAspect="1"/>
          </p:cNvPicPr>
          <p:nvPr/>
        </p:nvPicPr>
        <p:blipFill>
          <a:blip r:embed="rId3" cstate="print"/>
          <a:stretch>
            <a:fillRect/>
          </a:stretch>
        </p:blipFill>
        <p:spPr>
          <a:xfrm>
            <a:off x="-38509708" y="1524000"/>
            <a:ext cx="47653708" cy="4419600"/>
          </a:xfrm>
          <a:prstGeom prst="rect">
            <a:avLst/>
          </a:prstGeom>
          <a:solidFill>
            <a:schemeClr val="bg1">
              <a:lumMod val="95000"/>
            </a:schemeClr>
          </a:solidFill>
          <a:ln>
            <a:solidFill>
              <a:schemeClr val="accent6">
                <a:lumMod val="50000"/>
              </a:schemeClr>
            </a:solidFill>
          </a:ln>
        </p:spPr>
      </p:pic>
      <p:pic>
        <p:nvPicPr>
          <p:cNvPr id="25" name="Picture 2"/>
          <p:cNvPicPr>
            <a:picLocks noChangeAspect="1" noChangeArrowheads="1"/>
          </p:cNvPicPr>
          <p:nvPr/>
        </p:nvPicPr>
        <p:blipFill>
          <a:blip r:embed="rId4" cstate="print"/>
          <a:srcRect r="260" b="6250"/>
          <a:stretch>
            <a:fillRect/>
          </a:stretch>
        </p:blipFill>
        <p:spPr bwMode="auto">
          <a:xfrm>
            <a:off x="0" y="1143000"/>
            <a:ext cx="9144000" cy="5715000"/>
          </a:xfrm>
          <a:prstGeom prst="rect">
            <a:avLst/>
          </a:prstGeom>
          <a:noFill/>
          <a:ln w="9525">
            <a:noFill/>
            <a:miter lim="800000"/>
            <a:headEnd/>
            <a:tailEnd/>
          </a:ln>
          <a:effectLst/>
        </p:spPr>
      </p:pic>
      <p:sp>
        <p:nvSpPr>
          <p:cNvPr id="24" name="TextBox 23"/>
          <p:cNvSpPr txBox="1"/>
          <p:nvPr/>
        </p:nvSpPr>
        <p:spPr>
          <a:xfrm>
            <a:off x="0" y="685800"/>
            <a:ext cx="9144000" cy="523220"/>
          </a:xfrm>
          <a:prstGeom prst="rect">
            <a:avLst/>
          </a:prstGeom>
          <a:solidFill>
            <a:srgbClr val="E2E2E2"/>
          </a:solidFill>
        </p:spPr>
        <p:txBody>
          <a:bodyPr wrap="square" rtlCol="0">
            <a:spAutoFit/>
          </a:bodyPr>
          <a:lstStyle/>
          <a:p>
            <a:r>
              <a:rPr lang="en-US" sz="2800" b="1" dirty="0" smtClean="0"/>
              <a:t>- More than 800 </a:t>
            </a:r>
            <a:r>
              <a:rPr lang="en-US" sz="2800" b="1" dirty="0" smtClean="0">
                <a:effectLst>
                  <a:outerShdw dist="50800" dir="7200000" algn="ctr" rotWithShape="0">
                    <a:schemeClr val="bg1"/>
                  </a:outerShdw>
                </a:effectLst>
              </a:rPr>
              <a:t>early </a:t>
            </a:r>
            <a:r>
              <a:rPr lang="en-US" sz="2800" b="1" dirty="0" err="1" smtClean="0">
                <a:effectLst>
                  <a:outerShdw dist="50800" dir="7200000" algn="ctr" rotWithShape="0">
                    <a:schemeClr val="bg1"/>
                  </a:outerShdw>
                </a:effectLst>
              </a:rPr>
              <a:t>hominin</a:t>
            </a:r>
            <a:r>
              <a:rPr lang="en-US" sz="2800" b="1" dirty="0" smtClean="0">
                <a:effectLst>
                  <a:outerShdw dist="50800" dir="7200000" algn="ctr" rotWithShape="0">
                    <a:schemeClr val="bg1"/>
                  </a:outerShdw>
                </a:effectLst>
              </a:rPr>
              <a:t> fossils 2M to 3M years old</a:t>
            </a:r>
            <a:endParaRPr lang="en-US" sz="2800" b="1" dirty="0" smtClean="0"/>
          </a:p>
        </p:txBody>
      </p:sp>
      <p:sp>
        <p:nvSpPr>
          <p:cNvPr id="3" name="TextBox 2"/>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fill="hold" nodeType="clickEffect">
                                  <p:stCondLst>
                                    <p:cond delay="0"/>
                                  </p:stCondLst>
                                  <p:childTnLst>
                                    <p:animMotion origin="layout" path="M -4.16667E-6 -3.4932E-6 L 3.48907 0.02214 " pathEditMode="relative" rAng="0" ptsTypes="AA">
                                      <p:cBhvr>
                                        <p:cTn id="14" dur="35000" fill="hold"/>
                                        <p:tgtEl>
                                          <p:spTgt spid="2"/>
                                        </p:tgtEl>
                                        <p:attrNameLst>
                                          <p:attrName>ppt_x</p:attrName>
                                          <p:attrName>ppt_y</p:attrName>
                                        </p:attrNameLst>
                                      </p:cBhvr>
                                      <p:rCtr x="1744" y="11"/>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2000" fill="hold"/>
                                        <p:tgtEl>
                                          <p:spTgt spid="25"/>
                                        </p:tgtEl>
                                        <p:attrNameLst>
                                          <p:attrName>ppt_w</p:attrName>
                                        </p:attrNameLst>
                                      </p:cBhvr>
                                      <p:tavLst>
                                        <p:tav tm="0">
                                          <p:val>
                                            <p:fltVal val="0"/>
                                          </p:val>
                                        </p:tav>
                                        <p:tav tm="100000">
                                          <p:val>
                                            <p:strVal val="#ppt_w"/>
                                          </p:val>
                                        </p:tav>
                                      </p:tavLst>
                                    </p:anim>
                                    <p:anim calcmode="lin" valueType="num">
                                      <p:cBhvr>
                                        <p:cTn id="20" dur="2000" fill="hold"/>
                                        <p:tgtEl>
                                          <p:spTgt spid="25"/>
                                        </p:tgtEl>
                                        <p:attrNameLst>
                                          <p:attrName>ppt_h</p:attrName>
                                        </p:attrNameLst>
                                      </p:cBhvr>
                                      <p:tavLst>
                                        <p:tav tm="0">
                                          <p:val>
                                            <p:fltVal val="0"/>
                                          </p:val>
                                        </p:tav>
                                        <p:tav tm="100000">
                                          <p:val>
                                            <p:strVal val="#ppt_h"/>
                                          </p:val>
                                        </p:tav>
                                      </p:tavLst>
                                    </p:anim>
                                    <p:animEffect transition="in" filter="fade">
                                      <p:cBhvr>
                                        <p:cTn id="2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sz="1600" dirty="0" smtClean="0">
                <a:hlinkClick r:id="rId2"/>
              </a:rPr>
              <a:t>http://www.cradleofhumankind.co.za/exploretoday/Pages/_SterkfonteinCaves.aspx</a:t>
            </a:r>
            <a:endParaRPr lang="en-US" sz="1600" dirty="0" smtClean="0"/>
          </a:p>
          <a:p>
            <a:endParaRPr lang="en-US" sz="1600" dirty="0" smtClean="0"/>
          </a:p>
          <a:p>
            <a:r>
              <a:rPr lang="en-US" sz="1600" dirty="0" err="1" smtClean="0"/>
              <a:t>Sterkfontein</a:t>
            </a:r>
            <a:r>
              <a:rPr lang="en-US" sz="1600" dirty="0" smtClean="0"/>
              <a:t> Caves  </a:t>
            </a:r>
          </a:p>
          <a:p>
            <a:r>
              <a:rPr lang="en-US" sz="1600" dirty="0" smtClean="0"/>
              <a:t>Situated some 50 </a:t>
            </a:r>
            <a:r>
              <a:rPr lang="en-US" sz="1600" dirty="0" err="1" smtClean="0"/>
              <a:t>kilometres</a:t>
            </a:r>
            <a:r>
              <a:rPr lang="en-US" sz="1600" dirty="0" smtClean="0"/>
              <a:t> north-west of </a:t>
            </a:r>
            <a:r>
              <a:rPr lang="en-US" sz="1600" dirty="0" err="1" smtClean="0"/>
              <a:t>J’oburg</a:t>
            </a:r>
            <a:r>
              <a:rPr lang="en-US" sz="1600" dirty="0" smtClean="0"/>
              <a:t>, </a:t>
            </a:r>
            <a:r>
              <a:rPr lang="en-US" sz="1600" b="1" dirty="0" err="1" smtClean="0">
                <a:hlinkClick r:id="rId3" action="ppaction://hlinkfile"/>
              </a:rPr>
              <a:t>Sterkfontein</a:t>
            </a:r>
            <a:r>
              <a:rPr lang="en-US" sz="1600" b="1" dirty="0" smtClean="0">
                <a:hlinkClick r:id="rId3" action="ppaction://hlinkfile"/>
              </a:rPr>
              <a:t> Caves</a:t>
            </a:r>
            <a:r>
              <a:rPr lang="en-US" sz="1600" dirty="0" smtClean="0"/>
              <a:t> is the most famous of the 13 excavated fossil sites in the Cradle of Humankind World Heritage Site.  </a:t>
            </a:r>
          </a:p>
          <a:p>
            <a:r>
              <a:rPr lang="en-US" sz="1600" dirty="0" smtClean="0"/>
              <a:t>During the late 19th and 20th century, caves in the area were mined for lime unearthing fossils which attracted the interest of scientists.  In 1947 </a:t>
            </a:r>
            <a:r>
              <a:rPr lang="en-US" sz="1600" b="1" dirty="0" smtClean="0">
                <a:hlinkClick r:id="rId4" action="ppaction://hlinkfile"/>
              </a:rPr>
              <a:t>Dr. Robert Broom </a:t>
            </a:r>
            <a:r>
              <a:rPr lang="en-US" sz="1600" dirty="0" smtClean="0"/>
              <a:t>extracted a well preserved fossils skull, </a:t>
            </a:r>
            <a:r>
              <a:rPr lang="en-US" sz="1600" b="1" dirty="0" smtClean="0">
                <a:hlinkClick r:id="rId5" action="ppaction://hlinkfile"/>
              </a:rPr>
              <a:t>“Mrs. </a:t>
            </a:r>
            <a:r>
              <a:rPr lang="en-US" sz="1600" b="1" dirty="0" err="1" smtClean="0">
                <a:hlinkClick r:id="rId5" action="ppaction://hlinkfile"/>
              </a:rPr>
              <a:t>Ples</a:t>
            </a:r>
            <a:r>
              <a:rPr lang="en-US" sz="1600" b="1" dirty="0" smtClean="0">
                <a:hlinkClick r:id="rId5" action="ppaction://hlinkfile"/>
              </a:rPr>
              <a:t>”</a:t>
            </a:r>
            <a:r>
              <a:rPr lang="en-US" sz="1600" dirty="0" smtClean="0"/>
              <a:t>, estimated to be around 2.3 million years old, from the world famous </a:t>
            </a:r>
            <a:r>
              <a:rPr lang="en-US" sz="1600" dirty="0" err="1" smtClean="0"/>
              <a:t>Sterkfontein</a:t>
            </a:r>
            <a:r>
              <a:rPr lang="en-US" sz="1600" dirty="0" smtClean="0"/>
              <a:t> Caves.  More recently, in 1997, </a:t>
            </a:r>
            <a:r>
              <a:rPr lang="en-US" sz="1600" b="1" dirty="0" smtClean="0">
                <a:hlinkClick r:id="rId6" action="ppaction://hlinkfile"/>
              </a:rPr>
              <a:t>Professor Ron Clarke </a:t>
            </a:r>
            <a:r>
              <a:rPr lang="en-US" sz="1600" dirty="0" smtClean="0"/>
              <a:t>discovered </a:t>
            </a:r>
            <a:r>
              <a:rPr lang="en-US" sz="1600" b="1" dirty="0" smtClean="0">
                <a:hlinkClick r:id="rId7" action="ppaction://hlinkfile"/>
              </a:rPr>
              <a:t>“Little Foot”, </a:t>
            </a:r>
            <a:r>
              <a:rPr lang="en-US" sz="1600" dirty="0" smtClean="0"/>
              <a:t>an almost complete </a:t>
            </a:r>
            <a:r>
              <a:rPr lang="en-US" sz="1600" dirty="0" err="1" smtClean="0"/>
              <a:t>hominin</a:t>
            </a:r>
            <a:r>
              <a:rPr lang="en-US" sz="1600" dirty="0" smtClean="0"/>
              <a:t> skeleton aged at about 3.5 million years.  Professor Clark describes the discovery of “Little  Foot” as amongst the most significant </a:t>
            </a:r>
            <a:r>
              <a:rPr lang="en-US" sz="1600" dirty="0" err="1" smtClean="0"/>
              <a:t>palaeoanthropological</a:t>
            </a:r>
            <a:r>
              <a:rPr lang="en-US" sz="1600" dirty="0" smtClean="0"/>
              <a:t> finds ever made.</a:t>
            </a:r>
          </a:p>
          <a:p>
            <a:r>
              <a:rPr lang="en-US" sz="1600" dirty="0" smtClean="0"/>
              <a:t>Today </a:t>
            </a:r>
            <a:r>
              <a:rPr lang="en-US" sz="1600" dirty="0" err="1" smtClean="0"/>
              <a:t>Sterkfontein</a:t>
            </a:r>
            <a:r>
              <a:rPr lang="en-US" sz="1600" dirty="0" smtClean="0"/>
              <a:t> is </a:t>
            </a:r>
            <a:r>
              <a:rPr lang="en-US" sz="1600" dirty="0" err="1" smtClean="0"/>
              <a:t>recognised</a:t>
            </a:r>
            <a:r>
              <a:rPr lang="en-US" sz="1600" dirty="0" smtClean="0"/>
              <a:t> as the most longstanding continuous </a:t>
            </a:r>
            <a:r>
              <a:rPr lang="en-US" sz="1600" dirty="0" err="1" smtClean="0"/>
              <a:t>palaeoanthropological</a:t>
            </a:r>
            <a:r>
              <a:rPr lang="en-US" sz="1600" dirty="0" smtClean="0"/>
              <a:t> dig in the whole world.  </a:t>
            </a:r>
            <a:r>
              <a:rPr lang="en-US" sz="1600" dirty="0" err="1" smtClean="0"/>
              <a:t>Hominin</a:t>
            </a:r>
            <a:r>
              <a:rPr lang="en-US" sz="1600" dirty="0" smtClean="0"/>
              <a:t> fossils have also been found at other sites.  These fossils, together with the finds of </a:t>
            </a:r>
            <a:r>
              <a:rPr lang="en-US" sz="1600" dirty="0" err="1" smtClean="0"/>
              <a:t>fossilised</a:t>
            </a:r>
            <a:r>
              <a:rPr lang="en-US" sz="1600" dirty="0" smtClean="0"/>
              <a:t> plants and animals, have helped scientists to reconstruct past habitats.  Using these exciting clues we can reconstruct the environment around the Cradle of Humankind from our the earliest beginnings to our present.</a:t>
            </a:r>
          </a:p>
          <a:p>
            <a:r>
              <a:rPr lang="en-US" sz="1600" dirty="0" smtClean="0"/>
              <a:t>Designed to blend into the </a:t>
            </a:r>
            <a:r>
              <a:rPr lang="en-US" sz="1600" dirty="0" err="1" smtClean="0"/>
              <a:t>unspoilt</a:t>
            </a:r>
            <a:r>
              <a:rPr lang="en-US" sz="1600" dirty="0" smtClean="0"/>
              <a:t> natural landscape, the </a:t>
            </a:r>
            <a:r>
              <a:rPr lang="en-US" sz="1600" dirty="0" err="1" smtClean="0"/>
              <a:t>Sterkfontein</a:t>
            </a:r>
            <a:r>
              <a:rPr lang="en-US" sz="1600" dirty="0" smtClean="0"/>
              <a:t> Visitor Centre sits among indigenous grassland which gives way to plants and trees concentrated towards the top of the </a:t>
            </a:r>
            <a:r>
              <a:rPr lang="en-US" sz="1600" dirty="0" err="1" smtClean="0"/>
              <a:t>koppie</a:t>
            </a:r>
            <a:r>
              <a:rPr lang="en-US" sz="1600" dirty="0" smtClean="0"/>
              <a:t> where the main cave lies.</a:t>
            </a:r>
          </a:p>
          <a:p>
            <a:r>
              <a:rPr lang="en-US" sz="1600" dirty="0" smtClean="0"/>
              <a:t>Signposted with a 20 </a:t>
            </a:r>
            <a:r>
              <a:rPr lang="en-US" sz="1600" dirty="0" err="1" smtClean="0"/>
              <a:t>metre</a:t>
            </a:r>
            <a:r>
              <a:rPr lang="en-US" sz="1600" dirty="0" smtClean="0"/>
              <a:t> tall concrete monolith, the visitors centre houses an extraordinary </a:t>
            </a:r>
            <a:r>
              <a:rPr lang="en-US" sz="1600" dirty="0" err="1" smtClean="0"/>
              <a:t>hominin</a:t>
            </a:r>
            <a:r>
              <a:rPr lang="en-US" sz="1600" dirty="0" smtClean="0"/>
              <a:t> exhibition hall with highly informative displays, a 128-seat auditorium, a charming souvenir shop and a restaurant offering spectacular views of the surrounding countryside.</a:t>
            </a:r>
            <a:br>
              <a:rPr lang="en-US" sz="1600" dirty="0" smtClean="0"/>
            </a:br>
            <a:r>
              <a:rPr lang="en-US" sz="1600" dirty="0" smtClean="0"/>
              <a:t>This cave-like complex leads to a walkway from which excavations can be viewed, as well as a working laboratory where you may observe scientists examining fossil finds. </a:t>
            </a:r>
          </a:p>
          <a:p>
            <a:r>
              <a:rPr lang="en-US" sz="1600" dirty="0" smtClean="0"/>
              <a:t>For a memorable and informative experience, you can also take in a guided tour of the caves themselves, which descend 60 </a:t>
            </a:r>
            <a:r>
              <a:rPr lang="en-US" sz="1600" dirty="0" err="1" smtClean="0"/>
              <a:t>metres</a:t>
            </a:r>
            <a:r>
              <a:rPr lang="en-US" sz="1600" dirty="0" smtClean="0"/>
              <a:t> below the ground</a:t>
            </a:r>
          </a:p>
          <a:p>
            <a:endParaRPr lang="en-US" sz="16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694140"/>
          </a:xfrm>
          <a:prstGeom prst="rect">
            <a:avLst/>
          </a:prstGeom>
        </p:spPr>
        <p:txBody>
          <a:bodyPr wrap="square">
            <a:spAutoFit/>
          </a:bodyPr>
          <a:lstStyle/>
          <a:p>
            <a:r>
              <a:rPr lang="en-US" sz="1300" dirty="0" smtClean="0">
                <a:hlinkClick r:id="rId2"/>
              </a:rPr>
              <a:t>http://en.wikipedia.org/wiki/Sterkfontein</a:t>
            </a:r>
            <a:endParaRPr lang="en-US" sz="1300" dirty="0" smtClean="0"/>
          </a:p>
          <a:p>
            <a:endParaRPr lang="en-US" sz="1300" dirty="0" smtClean="0"/>
          </a:p>
          <a:p>
            <a:r>
              <a:rPr lang="en-US" sz="1300" b="1" dirty="0" err="1" smtClean="0"/>
              <a:t>Sterkfontein</a:t>
            </a:r>
            <a:r>
              <a:rPr lang="en-US" sz="1300" dirty="0" smtClean="0"/>
              <a:t> (</a:t>
            </a:r>
            <a:r>
              <a:rPr lang="en-US" sz="1300" dirty="0" smtClean="0">
                <a:hlinkClick r:id="rId3" action="ppaction://hlinkfile" tooltip="Afrikaans"/>
              </a:rPr>
              <a:t>Afrikaans</a:t>
            </a:r>
            <a:r>
              <a:rPr lang="en-US" sz="1300" dirty="0" smtClean="0"/>
              <a:t> for </a:t>
            </a:r>
            <a:r>
              <a:rPr lang="en-US" sz="1300" i="1" dirty="0" smtClean="0"/>
              <a:t>Strong Spring</a:t>
            </a:r>
            <a:r>
              <a:rPr lang="en-US" sz="1300" dirty="0" smtClean="0"/>
              <a:t>) is a set of </a:t>
            </a:r>
            <a:r>
              <a:rPr lang="en-US" sz="1300" dirty="0" smtClean="0">
                <a:hlinkClick r:id="rId4" action="ppaction://hlinkfile" tooltip="Limestone"/>
              </a:rPr>
              <a:t>limestone</a:t>
            </a:r>
            <a:r>
              <a:rPr lang="en-US" sz="1300" dirty="0" smtClean="0"/>
              <a:t> </a:t>
            </a:r>
            <a:r>
              <a:rPr lang="en-US" sz="1300" dirty="0" smtClean="0">
                <a:hlinkClick r:id="rId5" action="ppaction://hlinkfile" tooltip="Cave"/>
              </a:rPr>
              <a:t>caves</a:t>
            </a:r>
            <a:r>
              <a:rPr lang="en-US" sz="1300" dirty="0" smtClean="0"/>
              <a:t> of special interest to </a:t>
            </a:r>
            <a:r>
              <a:rPr lang="en-US" sz="1300" dirty="0" err="1" smtClean="0">
                <a:hlinkClick r:id="rId6" action="ppaction://hlinkfile" tooltip="Paleontology"/>
              </a:rPr>
              <a:t>paleo</a:t>
            </a:r>
            <a:r>
              <a:rPr lang="en-US" sz="1300" dirty="0" smtClean="0"/>
              <a:t>-</a:t>
            </a:r>
            <a:r>
              <a:rPr lang="en-US" sz="1300" dirty="0" smtClean="0">
                <a:hlinkClick r:id="rId7" action="ppaction://hlinkfile" tooltip="Anthropologist"/>
              </a:rPr>
              <a:t>anthropologists</a:t>
            </a:r>
            <a:r>
              <a:rPr lang="en-US" sz="1300" dirty="0" smtClean="0"/>
              <a:t> located in </a:t>
            </a:r>
            <a:r>
              <a:rPr lang="en-US" sz="1300" dirty="0" smtClean="0">
                <a:hlinkClick r:id="rId8" action="ppaction://hlinkfile" tooltip="Gauteng"/>
              </a:rPr>
              <a:t>Gauteng</a:t>
            </a:r>
            <a:r>
              <a:rPr lang="en-US" sz="1300" dirty="0" smtClean="0"/>
              <a:t> province, Northwest of </a:t>
            </a:r>
            <a:r>
              <a:rPr lang="en-US" sz="1300" dirty="0" smtClean="0">
                <a:hlinkClick r:id="rId9" action="ppaction://hlinkfile" tooltip="Johannesburg"/>
              </a:rPr>
              <a:t>Johannesburg</a:t>
            </a:r>
            <a:r>
              <a:rPr lang="en-US" sz="1300" dirty="0" smtClean="0"/>
              <a:t>, </a:t>
            </a:r>
            <a:r>
              <a:rPr lang="en-US" sz="1300" dirty="0" smtClean="0">
                <a:hlinkClick r:id="rId10" action="ppaction://hlinkfile" tooltip="South Africa"/>
              </a:rPr>
              <a:t>South Africa</a:t>
            </a:r>
            <a:r>
              <a:rPr lang="en-US" sz="1300" dirty="0" smtClean="0"/>
              <a:t> near the town of </a:t>
            </a:r>
            <a:r>
              <a:rPr lang="en-US" sz="1300" dirty="0" smtClean="0">
                <a:hlinkClick r:id="rId11" action="ppaction://hlinkfile" tooltip="Krugersdorp"/>
              </a:rPr>
              <a:t>Krugersdorp</a:t>
            </a:r>
            <a:r>
              <a:rPr lang="en-US" sz="1300" dirty="0" smtClean="0"/>
              <a:t>. The archaeological sites of </a:t>
            </a:r>
            <a:r>
              <a:rPr lang="en-US" sz="1300" dirty="0" err="1" smtClean="0">
                <a:hlinkClick r:id="rId12" action="ppaction://hlinkfile" tooltip="Swartkrans"/>
              </a:rPr>
              <a:t>Swartkrans</a:t>
            </a:r>
            <a:r>
              <a:rPr lang="en-US" sz="1300" dirty="0" smtClean="0"/>
              <a:t> (</a:t>
            </a:r>
            <a:r>
              <a:rPr lang="en-US" sz="1300" dirty="0" smtClean="0">
                <a:hlinkClick r:id="rId3" action="ppaction://hlinkfile" tooltip="Afrikaans"/>
              </a:rPr>
              <a:t>Afrikaans</a:t>
            </a:r>
            <a:r>
              <a:rPr lang="en-US" sz="1300" dirty="0" smtClean="0"/>
              <a:t> for </a:t>
            </a:r>
            <a:r>
              <a:rPr lang="en-US" sz="1300" i="1" dirty="0" smtClean="0"/>
              <a:t>Black Cliff</a:t>
            </a:r>
            <a:r>
              <a:rPr lang="en-US" sz="1300" dirty="0" smtClean="0"/>
              <a:t>) and </a:t>
            </a:r>
            <a:r>
              <a:rPr lang="en-US" sz="1300" dirty="0" err="1" smtClean="0">
                <a:hlinkClick r:id="rId13" action="ppaction://hlinkfile" tooltip="Kromdraai"/>
              </a:rPr>
              <a:t>Kromdraai</a:t>
            </a:r>
            <a:r>
              <a:rPr lang="en-US" sz="1300" dirty="0" smtClean="0"/>
              <a:t> (Afrikaans and Dutch for </a:t>
            </a:r>
            <a:r>
              <a:rPr lang="en-US" sz="1300" i="1" dirty="0" smtClean="0"/>
              <a:t>Crooked Turn</a:t>
            </a:r>
            <a:r>
              <a:rPr lang="en-US" sz="1300" dirty="0" smtClean="0"/>
              <a:t>) (and the </a:t>
            </a:r>
            <a:r>
              <a:rPr lang="en-US" sz="1300" dirty="0" smtClean="0">
                <a:hlinkClick r:id="rId14" action="ppaction://hlinkfile" tooltip="Wonder Cave Kromdraai"/>
              </a:rPr>
              <a:t>Wonder Cave</a:t>
            </a:r>
            <a:r>
              <a:rPr lang="en-US" sz="1300" dirty="0" smtClean="0"/>
              <a:t>) are in the same area. </a:t>
            </a:r>
            <a:r>
              <a:rPr lang="en-US" sz="1300" dirty="0" err="1" smtClean="0"/>
              <a:t>Sterkfontein</a:t>
            </a:r>
            <a:r>
              <a:rPr lang="en-US" sz="1300" dirty="0" smtClean="0"/>
              <a:t> was declared a </a:t>
            </a:r>
            <a:r>
              <a:rPr lang="en-US" sz="1300" dirty="0" smtClean="0">
                <a:hlinkClick r:id="rId15" action="ppaction://hlinkfile" tooltip="World Heritage Site"/>
              </a:rPr>
              <a:t>World Heritage Site</a:t>
            </a:r>
            <a:r>
              <a:rPr lang="en-US" sz="1300" dirty="0" smtClean="0"/>
              <a:t> in 2000 and the area in which it is situated, was named the </a:t>
            </a:r>
            <a:r>
              <a:rPr lang="en-US" sz="1300" dirty="0" smtClean="0">
                <a:hlinkClick r:id="rId16" action="ppaction://hlinkfile" tooltip="Cradle of Humankind"/>
              </a:rPr>
              <a:t>Cradle of Humankind</a:t>
            </a:r>
            <a:r>
              <a:rPr lang="en-US" sz="1300" dirty="0" smtClean="0"/>
              <a:t>.</a:t>
            </a:r>
          </a:p>
          <a:p>
            <a:r>
              <a:rPr lang="en-US" sz="1300" dirty="0" smtClean="0"/>
              <a:t>Numerous early </a:t>
            </a:r>
            <a:r>
              <a:rPr lang="en-US" sz="1300" dirty="0" err="1" smtClean="0">
                <a:hlinkClick r:id="rId17" action="ppaction://hlinkfile" tooltip="Hominidae"/>
              </a:rPr>
              <a:t>hominin</a:t>
            </a:r>
            <a:r>
              <a:rPr lang="en-US" sz="1300" dirty="0" smtClean="0"/>
              <a:t> remains have been found at the site over the last few decades. These have been attributed to </a:t>
            </a:r>
            <a:r>
              <a:rPr lang="en-US" sz="1300" dirty="0" smtClean="0">
                <a:hlinkClick r:id="rId18" action="ppaction://hlinkfile" tooltip="Australopithecus"/>
              </a:rPr>
              <a:t>Australopithecus</a:t>
            </a:r>
            <a:r>
              <a:rPr lang="en-US" sz="1300" dirty="0" smtClean="0"/>
              <a:t>, early </a:t>
            </a:r>
            <a:r>
              <a:rPr lang="en-US" sz="1300" dirty="0" smtClean="0">
                <a:hlinkClick r:id="rId19" action="ppaction://hlinkfile" tooltip="Homo"/>
              </a:rPr>
              <a:t>Homo</a:t>
            </a:r>
            <a:r>
              <a:rPr lang="en-US" sz="1300" dirty="0" smtClean="0"/>
              <a:t> and </a:t>
            </a:r>
            <a:r>
              <a:rPr lang="en-US" sz="1300" dirty="0" err="1" smtClean="0">
                <a:hlinkClick r:id="rId20" action="ppaction://hlinkfile" tooltip="Paranthropus"/>
              </a:rPr>
              <a:t>Paranthropus</a:t>
            </a:r>
            <a:r>
              <a:rPr lang="en-US" sz="1300" dirty="0" smtClean="0"/>
              <a:t>.</a:t>
            </a:r>
          </a:p>
          <a:p>
            <a:r>
              <a:rPr lang="en-US" sz="1300" dirty="0" smtClean="0"/>
              <a:t>Modern excavation of the caves began in the late 1890s by limestone miners who noticed the </a:t>
            </a:r>
            <a:r>
              <a:rPr lang="en-US" sz="1300" dirty="0" smtClean="0">
                <a:hlinkClick r:id="rId21" action="ppaction://hlinkfile" tooltip="Fossil"/>
              </a:rPr>
              <a:t>fossils</a:t>
            </a:r>
            <a:r>
              <a:rPr lang="en-US" sz="1300" dirty="0" smtClean="0"/>
              <a:t> and brought them to the attention of scientists.</a:t>
            </a:r>
          </a:p>
          <a:p>
            <a:r>
              <a:rPr lang="en-US" sz="1300" dirty="0" smtClean="0"/>
              <a:t>It was not until 1936 that students of Professor </a:t>
            </a:r>
            <a:r>
              <a:rPr lang="en-US" sz="1300" dirty="0" smtClean="0">
                <a:hlinkClick r:id="rId22" action="ppaction://hlinkfile" tooltip="Raymond Dart"/>
              </a:rPr>
              <a:t>Raymond Dart</a:t>
            </a:r>
            <a:r>
              <a:rPr lang="en-US" sz="1300" dirty="0" smtClean="0"/>
              <a:t> and Dr. </a:t>
            </a:r>
            <a:r>
              <a:rPr lang="en-US" sz="1300" dirty="0" smtClean="0">
                <a:hlinkClick r:id="rId23" action="ppaction://hlinkfile" tooltip="Robert Broom"/>
              </a:rPr>
              <a:t>Robert Broom</a:t>
            </a:r>
            <a:r>
              <a:rPr lang="en-US" sz="1300" dirty="0" smtClean="0"/>
              <a:t> from the </a:t>
            </a:r>
            <a:r>
              <a:rPr lang="en-US" sz="1300" dirty="0" smtClean="0">
                <a:hlinkClick r:id="rId24" action="ppaction://hlinkfile" tooltip="University of the Witwatersrand"/>
              </a:rPr>
              <a:t>University of the Witwatersrand</a:t>
            </a:r>
            <a:r>
              <a:rPr lang="en-US" sz="1300" dirty="0" smtClean="0"/>
              <a:t> began concerted excavations. In 1936, the </a:t>
            </a:r>
            <a:r>
              <a:rPr lang="en-US" sz="1300" dirty="0" err="1" smtClean="0"/>
              <a:t>Sterkfontein</a:t>
            </a:r>
            <a:r>
              <a:rPr lang="en-US" sz="1300" dirty="0" smtClean="0"/>
              <a:t> caves yielded the first adult </a:t>
            </a:r>
            <a:r>
              <a:rPr lang="en-US" sz="1300" dirty="0" smtClean="0">
                <a:hlinkClick r:id="rId25" action="ppaction://hlinkfile" tooltip="Australopithecine"/>
              </a:rPr>
              <a:t>Australopithecine</a:t>
            </a:r>
            <a:r>
              <a:rPr lang="en-US" sz="1300" dirty="0" smtClean="0"/>
              <a:t>, substantially strengthening Raymond Dart's claim that the skull known as the </a:t>
            </a:r>
            <a:r>
              <a:rPr lang="en-US" sz="1300" dirty="0" err="1" smtClean="0">
                <a:hlinkClick r:id="rId26" action="ppaction://hlinkfile" tooltip="Taung child"/>
              </a:rPr>
              <a:t>Taung</a:t>
            </a:r>
            <a:r>
              <a:rPr lang="en-US" sz="1300" dirty="0" smtClean="0">
                <a:hlinkClick r:id="rId26" action="ppaction://hlinkfile" tooltip="Taung child"/>
              </a:rPr>
              <a:t> child</a:t>
            </a:r>
            <a:r>
              <a:rPr lang="en-US" sz="1300" dirty="0" smtClean="0"/>
              <a:t> (an </a:t>
            </a:r>
            <a:r>
              <a:rPr lang="en-US" sz="1300" i="1" dirty="0" smtClean="0">
                <a:hlinkClick r:id="rId27" action="ppaction://hlinkfile" tooltip="Australopithecus africanus"/>
              </a:rPr>
              <a:t>Australopithecus </a:t>
            </a:r>
            <a:r>
              <a:rPr lang="en-US" sz="1300" i="1" dirty="0" err="1" smtClean="0">
                <a:hlinkClick r:id="rId27" action="ppaction://hlinkfile" tooltip="Australopithecus africanus"/>
              </a:rPr>
              <a:t>africanus</a:t>
            </a:r>
            <a:r>
              <a:rPr lang="en-US" sz="1300" dirty="0" smtClean="0"/>
              <a:t>) was a human ancestor. There was a pause in excavation during </a:t>
            </a:r>
            <a:r>
              <a:rPr lang="en-US" sz="1300" dirty="0" smtClean="0">
                <a:hlinkClick r:id="rId28" action="ppaction://hlinkfile" tooltip="World War II"/>
              </a:rPr>
              <a:t>World War II</a:t>
            </a:r>
            <a:r>
              <a:rPr lang="en-US" sz="1300" dirty="0" smtClean="0"/>
              <a:t>, but after the war Dr. R. Broom continued excavations. In 1947 he found the almost complete skull of an adult female (Sts 5) </a:t>
            </a:r>
            <a:r>
              <a:rPr lang="en-US" sz="1300" i="1" dirty="0" smtClean="0"/>
              <a:t>A. </a:t>
            </a:r>
            <a:r>
              <a:rPr lang="en-US" sz="1300" i="1" dirty="0" err="1" smtClean="0"/>
              <a:t>africanus</a:t>
            </a:r>
            <a:r>
              <a:rPr lang="en-US" sz="1300" dirty="0" smtClean="0"/>
              <a:t> (or possibly that of an adolescent male). Robert Broom initially named the skull </a:t>
            </a:r>
            <a:r>
              <a:rPr lang="en-US" sz="1300" i="1" dirty="0" err="1" smtClean="0">
                <a:hlinkClick r:id="rId29" action="ppaction://hlinkfile" tooltip="Plesianthropus transvaalensis"/>
              </a:rPr>
              <a:t>Plesianthropus</a:t>
            </a:r>
            <a:r>
              <a:rPr lang="en-US" sz="1300" i="1" dirty="0" smtClean="0">
                <a:hlinkClick r:id="rId29" action="ppaction://hlinkfile" tooltip="Plesianthropus transvaalensis"/>
              </a:rPr>
              <a:t> </a:t>
            </a:r>
            <a:r>
              <a:rPr lang="en-US" sz="1300" i="1" dirty="0" err="1" smtClean="0">
                <a:hlinkClick r:id="rId29" action="ppaction://hlinkfile" tooltip="Plesianthropus transvaalensis"/>
              </a:rPr>
              <a:t>transvaalensis</a:t>
            </a:r>
            <a:r>
              <a:rPr lang="en-US" sz="1300" dirty="0" smtClean="0"/>
              <a:t> (</a:t>
            </a:r>
            <a:r>
              <a:rPr lang="en-US" sz="1300" i="1" dirty="0" smtClean="0"/>
              <a:t>near-man</a:t>
            </a:r>
            <a:r>
              <a:rPr lang="en-US" sz="1300" dirty="0" smtClean="0"/>
              <a:t> from </a:t>
            </a:r>
            <a:r>
              <a:rPr lang="en-US" sz="1300" dirty="0" smtClean="0">
                <a:hlinkClick r:id="rId30" action="ppaction://hlinkfile" tooltip="Transvaal Province"/>
              </a:rPr>
              <a:t>Transvaal</a:t>
            </a:r>
            <a:r>
              <a:rPr lang="en-US" sz="1300" dirty="0" smtClean="0"/>
              <a:t>), but it became better known by its nickname, </a:t>
            </a:r>
            <a:r>
              <a:rPr lang="en-US" sz="1300" i="1" dirty="0" smtClean="0">
                <a:hlinkClick r:id="rId31" action="ppaction://hlinkfile" tooltip="Mrs. Ples"/>
              </a:rPr>
              <a:t>Mrs. </a:t>
            </a:r>
            <a:r>
              <a:rPr lang="en-US" sz="1300" i="1" dirty="0" err="1" smtClean="0">
                <a:hlinkClick r:id="rId31" action="ppaction://hlinkfile" tooltip="Mrs. Ples"/>
              </a:rPr>
              <a:t>Ples</a:t>
            </a:r>
            <a:r>
              <a:rPr lang="en-US" sz="1300" dirty="0" smtClean="0"/>
              <a:t>. </a:t>
            </a:r>
            <a:r>
              <a:rPr lang="en-US" sz="1300" dirty="0" err="1" smtClean="0"/>
              <a:t>Mrs</a:t>
            </a:r>
            <a:r>
              <a:rPr lang="en-US" sz="1300" dirty="0" smtClean="0"/>
              <a:t> </a:t>
            </a:r>
            <a:r>
              <a:rPr lang="en-US" sz="1300" dirty="0" err="1" smtClean="0"/>
              <a:t>Ples</a:t>
            </a:r>
            <a:r>
              <a:rPr lang="en-US" sz="1300" dirty="0" smtClean="0"/>
              <a:t> is now defined as a member of </a:t>
            </a:r>
            <a:r>
              <a:rPr lang="en-US" sz="1300" i="1" dirty="0" smtClean="0"/>
              <a:t>A. </a:t>
            </a:r>
            <a:r>
              <a:rPr lang="en-US" sz="1300" i="1" dirty="0" err="1" smtClean="0"/>
              <a:t>africanus</a:t>
            </a:r>
            <a:r>
              <a:rPr lang="en-US" sz="1300" dirty="0" smtClean="0"/>
              <a:t>.</a:t>
            </a:r>
          </a:p>
          <a:p>
            <a:r>
              <a:rPr lang="en-US" sz="1300" dirty="0" smtClean="0"/>
              <a:t>In 1997 a near complete skeleton of a second species of </a:t>
            </a:r>
            <a:r>
              <a:rPr lang="en-US" sz="1300" i="1" dirty="0" smtClean="0"/>
              <a:t>Australopithecus</a:t>
            </a:r>
            <a:r>
              <a:rPr lang="en-US" sz="1300" dirty="0" smtClean="0"/>
              <a:t> (</a:t>
            </a:r>
            <a:r>
              <a:rPr lang="en-US" sz="1300" dirty="0" err="1" smtClean="0"/>
              <a:t>StW</a:t>
            </a:r>
            <a:r>
              <a:rPr lang="en-US" sz="1300" dirty="0" smtClean="0"/>
              <a:t> 573) was found in the caves by </a:t>
            </a:r>
            <a:r>
              <a:rPr lang="en-US" sz="1300" dirty="0" smtClean="0">
                <a:hlinkClick r:id="rId32" action="ppaction://hlinkfile" tooltip="Ronald J. Clarke"/>
              </a:rPr>
              <a:t>Ronald J. Clarke</a:t>
            </a:r>
            <a:r>
              <a:rPr lang="en-US" sz="1300" dirty="0" smtClean="0"/>
              <a:t>; extraction of the remains from the surrounding </a:t>
            </a:r>
            <a:r>
              <a:rPr lang="en-US" sz="1300" dirty="0" err="1" smtClean="0">
                <a:hlinkClick r:id="rId33" action="ppaction://hlinkfile" tooltip="Breccia"/>
              </a:rPr>
              <a:t>breccia</a:t>
            </a:r>
            <a:r>
              <a:rPr lang="en-US" sz="1300" dirty="0" smtClean="0"/>
              <a:t> is ongoing. The skeleton was named </a:t>
            </a:r>
            <a:r>
              <a:rPr lang="en-US" sz="1300" i="1" dirty="0" smtClean="0">
                <a:hlinkClick r:id="rId34" action="ppaction://hlinkfile" tooltip="Little Foot"/>
              </a:rPr>
              <a:t>Little Foot</a:t>
            </a:r>
            <a:r>
              <a:rPr lang="en-US" sz="1300" dirty="0" smtClean="0"/>
              <a:t>, since the first parts found (in 1995, in storage) were the bones of a foot. Excavations continue to this day and finds now total some 500 hominids, making </a:t>
            </a:r>
            <a:r>
              <a:rPr lang="en-US" sz="1300" dirty="0" err="1" smtClean="0"/>
              <a:t>Sterkfontein</a:t>
            </a:r>
            <a:r>
              <a:rPr lang="en-US" sz="1300" dirty="0" smtClean="0"/>
              <a:t> one of the richest site in the world for early hominids. The </a:t>
            </a:r>
            <a:r>
              <a:rPr lang="en-US" sz="1300" dirty="0" err="1" smtClean="0"/>
              <a:t>Palaeo</a:t>
            </a:r>
            <a:r>
              <a:rPr lang="en-US" sz="1300" dirty="0" smtClean="0"/>
              <a:t>-Anthropology Scientific Trust (PAST),</a:t>
            </a:r>
            <a:r>
              <a:rPr lang="en-US" sz="1300" baseline="30000" dirty="0" smtClean="0">
                <a:hlinkClick r:id="" action="ppaction://hlinkfile"/>
              </a:rPr>
              <a:t>[1]</a:t>
            </a:r>
            <a:r>
              <a:rPr lang="en-US" sz="1300" dirty="0" smtClean="0"/>
              <a:t> a non-profit trust fund established in 1994, sponsors over 90% of the research undertaken at </a:t>
            </a:r>
            <a:r>
              <a:rPr lang="en-US" sz="1300" dirty="0" err="1" smtClean="0"/>
              <a:t>Sterkfontein</a:t>
            </a:r>
            <a:r>
              <a:rPr lang="en-US" sz="1300" dirty="0" smtClean="0"/>
              <a:t> and was instrumental in its nomination as a World Heritage Site.</a:t>
            </a:r>
          </a:p>
          <a:p>
            <a:r>
              <a:rPr lang="en-US" sz="1300" b="1" dirty="0" smtClean="0"/>
              <a:t>[</a:t>
            </a:r>
            <a:r>
              <a:rPr lang="en-US" sz="1300" b="1" dirty="0" smtClean="0">
                <a:hlinkClick r:id="rId35" action="ppaction://hlinkfile" tooltip="Edit section: Dating of the deposits"/>
              </a:rPr>
              <a:t>edit</a:t>
            </a:r>
            <a:r>
              <a:rPr lang="en-US" sz="1300" b="1" dirty="0" smtClean="0"/>
              <a:t>] Dating of the deposits</a:t>
            </a:r>
          </a:p>
          <a:p>
            <a:r>
              <a:rPr lang="en-US" sz="1300" dirty="0" smtClean="0"/>
              <a:t>The Member 4 deposits containing the </a:t>
            </a:r>
            <a:r>
              <a:rPr lang="en-US" sz="1300" i="1" dirty="0" smtClean="0">
                <a:hlinkClick r:id="rId27" action="ppaction://hlinkfile" tooltip="Australopithecus africanus"/>
              </a:rPr>
              <a:t>Australopithecus </a:t>
            </a:r>
            <a:r>
              <a:rPr lang="en-US" sz="1300" i="1" dirty="0" err="1" smtClean="0">
                <a:hlinkClick r:id="rId27" action="ppaction://hlinkfile" tooltip="Australopithecus africanus"/>
              </a:rPr>
              <a:t>africanus</a:t>
            </a:r>
            <a:r>
              <a:rPr lang="en-US" sz="1300" dirty="0" smtClean="0"/>
              <a:t> fossils have been dated by a combination of </a:t>
            </a:r>
            <a:r>
              <a:rPr lang="en-US" sz="1300" dirty="0" err="1" smtClean="0"/>
              <a:t>palaeomagnetism</a:t>
            </a:r>
            <a:r>
              <a:rPr lang="en-US" sz="1300" dirty="0" smtClean="0"/>
              <a:t>,</a:t>
            </a:r>
            <a:r>
              <a:rPr lang="en-US" sz="1300" baseline="30000" dirty="0" smtClean="0">
                <a:hlinkClick r:id="" action="ppaction://hlinkfile"/>
              </a:rPr>
              <a:t>[2]</a:t>
            </a:r>
            <a:r>
              <a:rPr lang="en-US" sz="1300" dirty="0" smtClean="0"/>
              <a:t> electron spin resonance and uranium lead methods to between </a:t>
            </a:r>
            <a:r>
              <a:rPr lang="en-US" sz="1300" dirty="0" smtClean="0">
                <a:hlinkClick r:id="rId36"/>
              </a:rPr>
              <a:t>2.6 to 2</a:t>
            </a:r>
            <a:r>
              <a:rPr lang="en-US" sz="1300" dirty="0" smtClean="0"/>
              <a:t> Ma. </a:t>
            </a:r>
            <a:r>
              <a:rPr lang="en-US" sz="1300" baseline="30000" dirty="0" smtClean="0">
                <a:hlinkClick r:id="" action="ppaction://hlinkfile"/>
              </a:rPr>
              <a:t>[3]</a:t>
            </a:r>
            <a:r>
              <a:rPr lang="en-US" sz="1300" dirty="0" smtClean="0"/>
              <a:t> </a:t>
            </a:r>
            <a:r>
              <a:rPr lang="en-US" sz="1300" i="1" dirty="0" smtClean="0"/>
              <a:t>A. </a:t>
            </a:r>
            <a:r>
              <a:rPr lang="en-US" sz="1300" i="1" dirty="0" err="1" smtClean="0"/>
              <a:t>africanus</a:t>
            </a:r>
            <a:r>
              <a:rPr lang="en-US" sz="1300" dirty="0" smtClean="0"/>
              <a:t> fossil Sts 5 (</a:t>
            </a:r>
            <a:r>
              <a:rPr lang="en-US" sz="1300" i="1" dirty="0" smtClean="0">
                <a:hlinkClick r:id="rId31" action="ppaction://hlinkfile" tooltip="Mrs. Ples"/>
              </a:rPr>
              <a:t>Mrs. </a:t>
            </a:r>
            <a:r>
              <a:rPr lang="en-US" sz="1300" i="1" dirty="0" err="1" smtClean="0">
                <a:hlinkClick r:id="rId31" action="ppaction://hlinkfile" tooltip="Mrs. Ples"/>
              </a:rPr>
              <a:t>Ples</a:t>
            </a:r>
            <a:r>
              <a:rPr lang="en-US" sz="1300" dirty="0" smtClean="0"/>
              <a:t>) is estimated to be between </a:t>
            </a:r>
            <a:r>
              <a:rPr lang="en-US" sz="1300" dirty="0" smtClean="0">
                <a:hlinkClick r:id="rId37"/>
              </a:rPr>
              <a:t>2.2 to 2</a:t>
            </a:r>
            <a:r>
              <a:rPr lang="en-US" sz="1300" dirty="0" smtClean="0"/>
              <a:t> million years old placing it in the early Pleistocene and identifying it as the youngest </a:t>
            </a:r>
            <a:r>
              <a:rPr lang="en-US" sz="1300" i="1" dirty="0" smtClean="0"/>
              <a:t>A. </a:t>
            </a:r>
            <a:r>
              <a:rPr lang="en-US" sz="1300" i="1" dirty="0" err="1" smtClean="0"/>
              <a:t>africanus</a:t>
            </a:r>
            <a:r>
              <a:rPr lang="en-US" sz="1300" dirty="0" smtClean="0"/>
              <a:t> yet discovered. The </a:t>
            </a:r>
            <a:r>
              <a:rPr lang="en-US" sz="1300" dirty="0" err="1" smtClean="0"/>
              <a:t>StW</a:t>
            </a:r>
            <a:r>
              <a:rPr lang="en-US" sz="1300" dirty="0" smtClean="0"/>
              <a:t> 573 partial skeleton (</a:t>
            </a:r>
            <a:r>
              <a:rPr lang="en-US" sz="1300" i="1" dirty="0" smtClean="0">
                <a:hlinkClick r:id="rId34" action="ppaction://hlinkfile" tooltip="Little Foot"/>
              </a:rPr>
              <a:t>Little Foot</a:t>
            </a:r>
            <a:r>
              <a:rPr lang="en-US" sz="1300" dirty="0" smtClean="0"/>
              <a:t>) was recovered from a separate infill at the site within the confines of the Silberberg Grotto. It is estimated to be around </a:t>
            </a:r>
            <a:r>
              <a:rPr lang="en-US" sz="1300" dirty="0" smtClean="0">
                <a:hlinkClick r:id="rId38"/>
              </a:rPr>
              <a:t>2.3 to 2.2</a:t>
            </a:r>
            <a:r>
              <a:rPr lang="en-US" sz="1300" dirty="0" smtClean="0"/>
              <a:t> million years old. A slightly younger deposit (</a:t>
            </a:r>
            <a:r>
              <a:rPr lang="en-US" sz="1300" dirty="0" err="1" smtClean="0"/>
              <a:t>StW</a:t>
            </a:r>
            <a:r>
              <a:rPr lang="en-US" sz="1300" dirty="0" smtClean="0"/>
              <a:t> 53 infill) dated to between </a:t>
            </a:r>
            <a:r>
              <a:rPr lang="en-US" sz="1300" dirty="0" smtClean="0">
                <a:hlinkClick r:id="rId39"/>
              </a:rPr>
              <a:t>1.8 to 1.5</a:t>
            </a:r>
            <a:r>
              <a:rPr lang="en-US" sz="1300" dirty="0" smtClean="0"/>
              <a:t> Ma has revealed the remains of a specimen of early </a:t>
            </a:r>
            <a:r>
              <a:rPr lang="en-US" sz="1300" i="1" dirty="0" smtClean="0"/>
              <a:t>Homo</a:t>
            </a:r>
            <a:r>
              <a:rPr lang="en-US" sz="1300" dirty="0" smtClean="0"/>
              <a:t> (</a:t>
            </a:r>
            <a:r>
              <a:rPr lang="en-US" sz="1300" dirty="0" err="1" smtClean="0"/>
              <a:t>StW</a:t>
            </a:r>
            <a:r>
              <a:rPr lang="en-US" sz="1300" dirty="0" smtClean="0"/>
              <a:t> 53). </a:t>
            </a:r>
            <a:r>
              <a:rPr lang="en-US" sz="1300" dirty="0" err="1" smtClean="0"/>
              <a:t>StW</a:t>
            </a:r>
            <a:r>
              <a:rPr lang="en-US" sz="1300" dirty="0" smtClean="0"/>
              <a:t> 53 has been described as similar to </a:t>
            </a:r>
            <a:r>
              <a:rPr lang="en-US" sz="1300" i="1" dirty="0" smtClean="0">
                <a:hlinkClick r:id="rId40" action="ppaction://hlinkfile" tooltip="Homo habilis"/>
              </a:rPr>
              <a:t>Homo </a:t>
            </a:r>
            <a:r>
              <a:rPr lang="en-US" sz="1300" i="1" dirty="0" err="1" smtClean="0">
                <a:hlinkClick r:id="rId40" action="ppaction://hlinkfile" tooltip="Homo habilis"/>
              </a:rPr>
              <a:t>habilis</a:t>
            </a:r>
            <a:r>
              <a:rPr lang="en-US" sz="1300" dirty="0" smtClean="0"/>
              <a:t> or as a novel new species </a:t>
            </a:r>
            <a:r>
              <a:rPr lang="en-US" sz="1300" i="1" dirty="0" smtClean="0">
                <a:hlinkClick r:id="rId41" action="ppaction://hlinkfile" tooltip="Homo gautengensis"/>
              </a:rPr>
              <a:t>Homo </a:t>
            </a:r>
            <a:r>
              <a:rPr lang="en-US" sz="1300" i="1" dirty="0" err="1" smtClean="0">
                <a:hlinkClick r:id="rId41" action="ppaction://hlinkfile" tooltip="Homo gautengensis"/>
              </a:rPr>
              <a:t>gautengensis</a:t>
            </a:r>
            <a:r>
              <a:rPr lang="en-US" sz="1300" dirty="0" smtClean="0"/>
              <a:t>. </a:t>
            </a:r>
            <a:r>
              <a:rPr lang="en-US" sz="1300" baseline="30000" dirty="0" smtClean="0">
                <a:hlinkClick r:id="" action="ppaction://hlinkfile"/>
              </a:rPr>
              <a:t>[4]</a:t>
            </a:r>
            <a:r>
              <a:rPr lang="en-US" sz="1300" dirty="0" smtClean="0"/>
              <a:t> No stone tools were associated with the fossil but </a:t>
            </a:r>
            <a:r>
              <a:rPr lang="en-US" sz="1300" dirty="0" err="1" smtClean="0"/>
              <a:t>StW</a:t>
            </a:r>
            <a:r>
              <a:rPr lang="en-US" sz="1300" dirty="0" smtClean="0"/>
              <a:t> 53 itself has evidence for stone tool cut-marks. </a:t>
            </a:r>
            <a:r>
              <a:rPr lang="en-US" sz="1300" baseline="30000" dirty="0" smtClean="0">
                <a:hlinkClick r:id="" action="ppaction://hlinkfile"/>
              </a:rPr>
              <a:t>[5]</a:t>
            </a:r>
            <a:r>
              <a:rPr lang="en-US" sz="1300" dirty="0" smtClean="0"/>
              <a:t> Member 5 contains </a:t>
            </a:r>
            <a:r>
              <a:rPr lang="en-US" sz="1300" dirty="0" err="1" smtClean="0">
                <a:hlinkClick r:id="rId42" action="ppaction://hlinkfile" tooltip="Oldowan"/>
              </a:rPr>
              <a:t>Oldowan</a:t>
            </a:r>
            <a:r>
              <a:rPr lang="en-US" sz="1300" dirty="0" smtClean="0"/>
              <a:t> and </a:t>
            </a:r>
            <a:r>
              <a:rPr lang="en-US" sz="1300" dirty="0" err="1" smtClean="0">
                <a:hlinkClick r:id="rId43" action="ppaction://hlinkfile" tooltip="Acheulian"/>
              </a:rPr>
              <a:t>Acheulian</a:t>
            </a:r>
            <a:r>
              <a:rPr lang="en-US" sz="1300" dirty="0" smtClean="0"/>
              <a:t> stone tools as well as specimens of early </a:t>
            </a:r>
            <a:r>
              <a:rPr lang="en-US" sz="1300" i="1" dirty="0" smtClean="0"/>
              <a:t>Homo</a:t>
            </a:r>
            <a:r>
              <a:rPr lang="en-US" sz="1300" dirty="0" smtClean="0"/>
              <a:t> and </a:t>
            </a:r>
            <a:r>
              <a:rPr lang="en-US" sz="1300" i="1" dirty="0" err="1" smtClean="0"/>
              <a:t>Paranthropus</a:t>
            </a:r>
            <a:r>
              <a:rPr lang="en-US" sz="1300" dirty="0" smtClean="0"/>
              <a:t> and is dated to between 1.6 and 1.1 Ma</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r="260" b="6250"/>
          <a:stretch>
            <a:fillRect/>
          </a:stretch>
        </p:blipFill>
        <p:spPr bwMode="auto">
          <a:xfrm>
            <a:off x="0" y="1143000"/>
            <a:ext cx="9144000" cy="5715000"/>
          </a:xfrm>
          <a:prstGeom prst="rect">
            <a:avLst/>
          </a:prstGeom>
          <a:noFill/>
          <a:ln w="9525">
            <a:noFill/>
            <a:miter lim="800000"/>
            <a:headEnd/>
            <a:tailEnd/>
          </a:ln>
          <a:effectLst/>
        </p:spPr>
      </p:pic>
      <p:sp>
        <p:nvSpPr>
          <p:cNvPr id="5" name="TextBox 4"/>
          <p:cNvSpPr txBox="1"/>
          <p:nvPr/>
        </p:nvSpPr>
        <p:spPr>
          <a:xfrm>
            <a:off x="0" y="685800"/>
            <a:ext cx="9144000" cy="523220"/>
          </a:xfrm>
          <a:prstGeom prst="rect">
            <a:avLst/>
          </a:prstGeom>
          <a:solidFill>
            <a:srgbClr val="E2E2E2"/>
          </a:solidFill>
        </p:spPr>
        <p:txBody>
          <a:bodyPr wrap="square" rtlCol="0">
            <a:spAutoFit/>
          </a:bodyPr>
          <a:lstStyle/>
          <a:p>
            <a:r>
              <a:rPr lang="en-US" sz="2800" b="1" dirty="0" smtClean="0"/>
              <a:t>- More than 800 </a:t>
            </a:r>
            <a:r>
              <a:rPr lang="en-US" sz="2800" b="1" dirty="0" smtClean="0">
                <a:effectLst>
                  <a:outerShdw dist="50800" dir="7200000" algn="ctr" rotWithShape="0">
                    <a:schemeClr val="bg1"/>
                  </a:outerShdw>
                </a:effectLst>
              </a:rPr>
              <a:t>early </a:t>
            </a:r>
            <a:r>
              <a:rPr lang="en-US" sz="2800" b="1" dirty="0" err="1" smtClean="0">
                <a:effectLst>
                  <a:outerShdw dist="50800" dir="7200000" algn="ctr" rotWithShape="0">
                    <a:schemeClr val="bg1"/>
                  </a:outerShdw>
                </a:effectLst>
              </a:rPr>
              <a:t>hominin</a:t>
            </a:r>
            <a:r>
              <a:rPr lang="en-US" sz="2800" b="1" dirty="0" smtClean="0">
                <a:effectLst>
                  <a:outerShdw dist="50800" dir="7200000" algn="ctr" rotWithShape="0">
                    <a:schemeClr val="bg1"/>
                  </a:outerShdw>
                </a:effectLst>
              </a:rPr>
              <a:t> fossils 2M to 3M years old</a:t>
            </a:r>
            <a:endParaRPr lang="en-US" sz="2800" b="1" dirty="0" smtClean="0"/>
          </a:p>
        </p:txBody>
      </p:sp>
      <p:sp>
        <p:nvSpPr>
          <p:cNvPr id="7" name="TextBox 6"/>
          <p:cNvSpPr txBox="1"/>
          <p:nvPr/>
        </p:nvSpPr>
        <p:spPr>
          <a:xfrm>
            <a:off x="0" y="1600200"/>
            <a:ext cx="9144000" cy="523220"/>
          </a:xfrm>
          <a:prstGeom prst="rect">
            <a:avLst/>
          </a:prstGeom>
          <a:solidFill>
            <a:srgbClr val="E2E2E2"/>
          </a:solidFill>
        </p:spPr>
        <p:txBody>
          <a:bodyPr wrap="square" rtlCol="0">
            <a:spAutoFit/>
          </a:bodyPr>
          <a:lstStyle/>
          <a:p>
            <a:r>
              <a:rPr lang="en-US" sz="2800" b="1" dirty="0" smtClean="0"/>
              <a:t>- 1936: professors at U. of Witwatersrand began excavations</a:t>
            </a:r>
          </a:p>
        </p:txBody>
      </p:sp>
      <p:sp>
        <p:nvSpPr>
          <p:cNvPr id="8" name="TextBox 7"/>
          <p:cNvSpPr txBox="1"/>
          <p:nvPr/>
        </p:nvSpPr>
        <p:spPr>
          <a:xfrm>
            <a:off x="0" y="2057400"/>
            <a:ext cx="9144000" cy="523220"/>
          </a:xfrm>
          <a:prstGeom prst="rect">
            <a:avLst/>
          </a:prstGeom>
          <a:solidFill>
            <a:srgbClr val="E2E2E2"/>
          </a:solidFill>
        </p:spPr>
        <p:txBody>
          <a:bodyPr wrap="square" rtlCol="0">
            <a:spAutoFit/>
          </a:bodyPr>
          <a:lstStyle/>
          <a:p>
            <a:r>
              <a:rPr lang="en-US" sz="2800" b="1" dirty="0" smtClean="0"/>
              <a:t>- 1947: Dr. Robert Broom found a skull over 2M years old </a:t>
            </a:r>
          </a:p>
        </p:txBody>
      </p:sp>
      <p:sp>
        <p:nvSpPr>
          <p:cNvPr id="6" name="TextBox 5"/>
          <p:cNvSpPr txBox="1"/>
          <p:nvPr/>
        </p:nvSpPr>
        <p:spPr>
          <a:xfrm>
            <a:off x="0" y="1143000"/>
            <a:ext cx="9144000" cy="523220"/>
          </a:xfrm>
          <a:prstGeom prst="rect">
            <a:avLst/>
          </a:prstGeom>
          <a:solidFill>
            <a:srgbClr val="E2E2E2"/>
          </a:solidFill>
        </p:spPr>
        <p:txBody>
          <a:bodyPr wrap="square" rtlCol="0">
            <a:spAutoFit/>
          </a:bodyPr>
          <a:lstStyle/>
          <a:p>
            <a:r>
              <a:rPr lang="en-US" sz="2800" b="1" dirty="0" smtClean="0"/>
              <a:t>- 1800’s: miners digging for lime unearthed 1</a:t>
            </a:r>
            <a:r>
              <a:rPr lang="en-US" sz="2800" b="1" baseline="30000" dirty="0" smtClean="0"/>
              <a:t>st</a:t>
            </a:r>
            <a:r>
              <a:rPr lang="en-US" sz="2800" b="1" dirty="0" smtClean="0"/>
              <a:t> fossils </a:t>
            </a:r>
          </a:p>
        </p:txBody>
      </p:sp>
      <p:pic>
        <p:nvPicPr>
          <p:cNvPr id="9" name="Picture 2"/>
          <p:cNvPicPr>
            <a:picLocks noChangeAspect="1" noChangeArrowheads="1"/>
          </p:cNvPicPr>
          <p:nvPr/>
        </p:nvPicPr>
        <p:blipFill>
          <a:blip r:embed="rId3" cstate="print"/>
          <a:srcRect/>
          <a:stretch>
            <a:fillRect/>
          </a:stretch>
        </p:blipFill>
        <p:spPr bwMode="auto">
          <a:xfrm>
            <a:off x="4724400" y="211336"/>
            <a:ext cx="4419600" cy="6646664"/>
          </a:xfrm>
          <a:prstGeom prst="rect">
            <a:avLst/>
          </a:prstGeom>
          <a:noFill/>
          <a:ln w="9525">
            <a:noFill/>
            <a:miter lim="800000"/>
            <a:headEnd/>
            <a:tailEnd/>
          </a:ln>
          <a:effectLst/>
        </p:spPr>
      </p:pic>
      <p:sp>
        <p:nvSpPr>
          <p:cNvPr id="4" name="TextBox 3"/>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8"/>
                                        </p:tgtEl>
                                      </p:cBhvr>
                                    </p:animEffect>
                                    <p:set>
                                      <p:cBhvr>
                                        <p:cTn id="31" dur="1" fill="hold">
                                          <p:stCondLst>
                                            <p:cond delay="999"/>
                                          </p:stCondLst>
                                        </p:cTn>
                                        <p:tgtEl>
                                          <p:spTgt spid="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7" grpId="1" animBg="1"/>
      <p:bldP spid="8" grpId="0" animBg="1"/>
      <p:bldP spid="8" grpId="1"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724400" y="211336"/>
            <a:ext cx="4419600" cy="6646664"/>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t="12468" r="8334" b="9956"/>
          <a:stretch>
            <a:fillRect/>
          </a:stretch>
        </p:blipFill>
        <p:spPr bwMode="auto">
          <a:xfrm>
            <a:off x="3733800" y="1752600"/>
            <a:ext cx="2873829" cy="3657600"/>
          </a:xfrm>
          <a:prstGeom prst="rect">
            <a:avLst/>
          </a:prstGeom>
          <a:noFill/>
          <a:ln w="50800">
            <a:solidFill>
              <a:schemeClr val="bg1"/>
            </a:solidFill>
            <a:miter lim="800000"/>
            <a:headEnd/>
            <a:tailEnd/>
          </a:ln>
          <a:effectLst/>
        </p:spPr>
      </p:pic>
      <p:sp>
        <p:nvSpPr>
          <p:cNvPr id="3" name="TextBox 2"/>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5" name="TextBox 4"/>
          <p:cNvSpPr txBox="1"/>
          <p:nvPr/>
        </p:nvSpPr>
        <p:spPr>
          <a:xfrm>
            <a:off x="0" y="4267200"/>
            <a:ext cx="4876800" cy="1384995"/>
          </a:xfrm>
          <a:prstGeom prst="rect">
            <a:avLst/>
          </a:prstGeom>
          <a:noFill/>
        </p:spPr>
        <p:txBody>
          <a:bodyPr wrap="square" rtlCol="0">
            <a:spAutoFit/>
          </a:bodyPr>
          <a:lstStyle/>
          <a:p>
            <a:r>
              <a:rPr lang="en-US" sz="2800" b="1" dirty="0" smtClean="0"/>
              <a:t>- originally classified as</a:t>
            </a:r>
          </a:p>
          <a:p>
            <a:r>
              <a:rPr lang="en-US" sz="2800" b="1" dirty="0" smtClean="0"/>
              <a:t> ‘</a:t>
            </a:r>
            <a:r>
              <a:rPr lang="en-US" sz="2800" b="1" dirty="0" err="1" smtClean="0"/>
              <a:t>plesanthropus</a:t>
            </a:r>
            <a:r>
              <a:rPr lang="en-US" sz="2800" b="1" dirty="0" smtClean="0"/>
              <a:t> </a:t>
            </a:r>
            <a:r>
              <a:rPr lang="en-US" sz="2800" b="1" dirty="0" err="1" smtClean="0"/>
              <a:t>Transvaalensis</a:t>
            </a:r>
            <a:r>
              <a:rPr lang="en-US" sz="2800" b="1" dirty="0" smtClean="0"/>
              <a:t>’</a:t>
            </a:r>
          </a:p>
          <a:p>
            <a:r>
              <a:rPr lang="en-US" sz="2800" b="1" dirty="0" smtClean="0"/>
              <a:t>    . . . . thus ‘Mrs. </a:t>
            </a:r>
            <a:r>
              <a:rPr lang="en-US" sz="2800" b="1" dirty="0" err="1" smtClean="0"/>
              <a:t>Ples</a:t>
            </a:r>
            <a:r>
              <a:rPr lang="en-US" sz="2800" b="1" dirty="0" smtClean="0"/>
              <a:t>’</a:t>
            </a:r>
          </a:p>
        </p:txBody>
      </p:sp>
      <p:sp>
        <p:nvSpPr>
          <p:cNvPr id="6" name="TextBox 5"/>
          <p:cNvSpPr txBox="1"/>
          <p:nvPr/>
        </p:nvSpPr>
        <p:spPr>
          <a:xfrm>
            <a:off x="0" y="5599093"/>
            <a:ext cx="4572000" cy="954107"/>
          </a:xfrm>
          <a:prstGeom prst="rect">
            <a:avLst/>
          </a:prstGeom>
          <a:noFill/>
        </p:spPr>
        <p:txBody>
          <a:bodyPr wrap="square" rtlCol="0">
            <a:spAutoFit/>
          </a:bodyPr>
          <a:lstStyle/>
          <a:p>
            <a:pPr>
              <a:buFontTx/>
              <a:buChar char="-"/>
            </a:pPr>
            <a:r>
              <a:rPr lang="en-US" sz="2800" b="1" dirty="0" smtClean="0"/>
              <a:t> later reclassified as</a:t>
            </a:r>
          </a:p>
          <a:p>
            <a:r>
              <a:rPr lang="en-US" sz="2800" b="1" dirty="0" smtClean="0"/>
              <a:t>  Australopithecus </a:t>
            </a:r>
            <a:r>
              <a:rPr lang="en-US" sz="2800" b="1" dirty="0" err="1" smtClean="0"/>
              <a:t>africanus</a:t>
            </a:r>
            <a:endParaRPr lang="en-US" sz="2800" b="1" dirty="0" smtClean="0"/>
          </a:p>
        </p:txBody>
      </p:sp>
      <p:cxnSp>
        <p:nvCxnSpPr>
          <p:cNvPr id="8" name="Straight Connector 7"/>
          <p:cNvCxnSpPr/>
          <p:nvPr/>
        </p:nvCxnSpPr>
        <p:spPr>
          <a:xfrm>
            <a:off x="304800" y="5181600"/>
            <a:ext cx="6096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4800" y="5181600"/>
            <a:ext cx="6096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35" presetClass="path" presetSubtype="0" accel="50000" decel="50000" fill="hold" nodeType="withEffect">
                                  <p:stCondLst>
                                    <p:cond delay="0"/>
                                  </p:stCondLst>
                                  <p:childTnLst>
                                    <p:animMotion origin="layout" path="M -1.38889E-6 1.50289E-6 L -0.32378 -0.16648 " pathEditMode="relative" rAng="0" ptsTypes="AA">
                                      <p:cBhvr>
                                        <p:cTn id="11" dur="1000" fill="hold"/>
                                        <p:tgtEl>
                                          <p:spTgt spid="4"/>
                                        </p:tgtEl>
                                        <p:attrNameLst>
                                          <p:attrName>ppt_x</p:attrName>
                                          <p:attrName>ppt_y</p:attrName>
                                        </p:attrNameLst>
                                      </p:cBhvr>
                                      <p:rCtr x="-162" y="-8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1000"/>
                                        <p:tgtEl>
                                          <p:spTgt spid="5">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10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1000"/>
                                        <p:tgtEl>
                                          <p:spTgt spid="5">
                                            <p:txEl>
                                              <p:pRg st="2" end="2"/>
                                            </p:txEl>
                                          </p:spTgt>
                                        </p:tgtEl>
                                      </p:cBhvr>
                                    </p:animEffec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63" presetClass="path" presetSubtype="0" accel="50000" decel="50000" fill="hold" nodeType="withEffect">
                                  <p:stCondLst>
                                    <p:cond delay="0"/>
                                  </p:stCondLst>
                                  <p:childTnLst>
                                    <p:animMotion origin="layout" path="M 3.33333E-6 4.07682E-6 L 0.25833 0.05553 " pathEditMode="relative" rAng="0" ptsTypes="AA">
                                      <p:cBhvr>
                                        <p:cTn id="34" dur="1000" fill="hold"/>
                                        <p:tgtEl>
                                          <p:spTgt spid="9"/>
                                        </p:tgtEl>
                                        <p:attrNameLst>
                                          <p:attrName>ppt_x</p:attrName>
                                          <p:attrName>ppt_y</p:attrName>
                                        </p:attrNameLst>
                                      </p:cBhvr>
                                      <p:rCtr x="129" y="28"/>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wipe(left)">
                                      <p:cBhvr>
                                        <p:cTn id="39" dur="1000"/>
                                        <p:tgtEl>
                                          <p:spTgt spid="6">
                                            <p:txEl>
                                              <p:pRg st="0" end="0"/>
                                            </p:txEl>
                                          </p:spTgt>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left)">
                                      <p:cBhvr>
                                        <p:cTn id="43"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sz="1600" dirty="0" smtClean="0">
                <a:hlinkClick r:id="rId2"/>
              </a:rPr>
              <a:t>http://www.talkorigins.org/faqs/homs/rbroom.html</a:t>
            </a:r>
            <a:endParaRPr lang="en-US" sz="1600" dirty="0" smtClean="0"/>
          </a:p>
          <a:p>
            <a:endParaRPr lang="en-US" sz="1600" dirty="0" smtClean="0"/>
          </a:p>
          <a:p>
            <a:r>
              <a:rPr lang="en-US" sz="1600" dirty="0" smtClean="0"/>
              <a:t>Robert Broom was born in Scotland in 1866 to a poor family. Educated as a doctor specializing in midwifery, he used that profession to support himself while travelling the world. Fascinated by the origin of the mammals, he travelled to Australia in 1892. Five years later, he went to South Africa, where he would stay for the rest of his life. In 1910 Broom's insistence on the theory of evolution cost him his position at the University of Stellenbosch, an extremely conservative religious institution, and he started practicing medicine in the remote Karroo region of South Africa. He also </a:t>
            </a:r>
            <a:r>
              <a:rPr lang="en-US" sz="1600" dirty="0" err="1" smtClean="0"/>
              <a:t>practised</a:t>
            </a:r>
            <a:r>
              <a:rPr lang="en-US" sz="1600" dirty="0" smtClean="0"/>
              <a:t> paleontology, becoming the world's leading expert on the mammal-like reptiles which were found in abundance in the region. His paleontological work was so highly regarded that in 1920 he was made a Fellow of the Royal Society. </a:t>
            </a:r>
          </a:p>
          <a:p>
            <a:r>
              <a:rPr lang="en-US" sz="1600" dirty="0" smtClean="0"/>
              <a:t>In 1934, aged 68, he gave up his medical practice to take a position at the Transvaal Museum in Pretoria. In 1936 he decided to search for more of Dart's australopithecines, and in the same year found a fragmentary skull of an adult at </a:t>
            </a:r>
            <a:r>
              <a:rPr lang="en-US" sz="1600" dirty="0" err="1" smtClean="0"/>
              <a:t>Sterkfontein</a:t>
            </a:r>
            <a:r>
              <a:rPr lang="en-US" sz="1600" dirty="0" smtClean="0"/>
              <a:t> (which he initially placed in a new genus, </a:t>
            </a:r>
            <a:r>
              <a:rPr lang="en-US" sz="1600" i="1" dirty="0" err="1" smtClean="0"/>
              <a:t>Plesianthropus</a:t>
            </a:r>
            <a:r>
              <a:rPr lang="en-US" sz="1600" dirty="0" smtClean="0"/>
              <a:t>). In 1938, he found the first robust australopithecine skull at </a:t>
            </a:r>
            <a:r>
              <a:rPr lang="en-US" sz="1600" dirty="0" err="1" smtClean="0"/>
              <a:t>Kromdraai</a:t>
            </a:r>
            <a:r>
              <a:rPr lang="en-US" sz="1600" dirty="0" smtClean="0"/>
              <a:t> after a schoolboy discovered some teeth at the site. Further finds followed, but it was not until Broom published a major monograph on the australopithecines in 1946 and the influential British scientist W. E. Le </a:t>
            </a:r>
            <a:r>
              <a:rPr lang="en-US" sz="1600" dirty="0" err="1" smtClean="0"/>
              <a:t>Gros</a:t>
            </a:r>
            <a:r>
              <a:rPr lang="en-US" sz="1600" dirty="0" smtClean="0"/>
              <a:t> Clark examined the fossils in 1947 that most scientists finally accepted that the australopithecines were hominids. Other major finds included </a:t>
            </a:r>
            <a:r>
              <a:rPr lang="en-US" sz="1600" dirty="0" smtClean="0">
                <a:hlinkClick r:id="rId3" action="ppaction://hlinkfile"/>
              </a:rPr>
              <a:t>Sts 5</a:t>
            </a:r>
            <a:r>
              <a:rPr lang="en-US" sz="1600" dirty="0" smtClean="0"/>
              <a:t>, a superb fossil skull, and </a:t>
            </a:r>
            <a:r>
              <a:rPr lang="en-US" sz="1600" dirty="0" smtClean="0">
                <a:hlinkClick r:id="rId3" action="ppaction://hlinkfile"/>
              </a:rPr>
              <a:t>Sts 14</a:t>
            </a:r>
            <a:r>
              <a:rPr lang="en-US" sz="1600" dirty="0" smtClean="0"/>
              <a:t>, a partial skeleton which consisted of much of a pelvis, femur, and vertebral column and proved convincingly that australopithecines had walked upright. </a:t>
            </a:r>
          </a:p>
          <a:p>
            <a:r>
              <a:rPr lang="en-US" sz="1600" dirty="0" smtClean="0"/>
              <a:t>In 1948 he started excavating at </a:t>
            </a:r>
            <a:r>
              <a:rPr lang="en-US" sz="1600" dirty="0" err="1" smtClean="0"/>
              <a:t>Swartkrans</a:t>
            </a:r>
            <a:r>
              <a:rPr lang="en-US" sz="1600" dirty="0" smtClean="0"/>
              <a:t>, which yielded remains of what was later determined to be </a:t>
            </a:r>
            <a:r>
              <a:rPr lang="en-US" sz="1600" i="1" dirty="0" smtClean="0"/>
              <a:t>Homo erectus</a:t>
            </a:r>
            <a:r>
              <a:rPr lang="en-US" sz="1600" dirty="0" smtClean="0"/>
              <a:t>, as well as further australopithecine fossils. </a:t>
            </a:r>
          </a:p>
          <a:p>
            <a:r>
              <a:rPr lang="en-US" sz="1600" dirty="0" smtClean="0"/>
              <a:t>Somewhat of an eccentric, Broom, conscious of his standing as a medical man, always dressed in a formal dark suit even when fossil hunting, but would strip naked when it got too hot. He remained prodigiously energetic until the end of his life. Broom had promised that he would "wear out, not rust out", and was true to his word. In 1951, after writing the finishing lines of his monograph on the australopithecines, he whispered "Now that's finished ... and so am I". He died moments later at the age of 85</a:t>
            </a:r>
          </a:p>
          <a:p>
            <a:endParaRPr lang="en-US" sz="16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5125" name="Rectangle 5"/>
          <p:cNvSpPr>
            <a:spLocks noChangeArrowheads="1"/>
          </p:cNvSpPr>
          <p:nvPr/>
        </p:nvSpPr>
        <p:spPr bwMode="auto">
          <a:xfrm>
            <a:off x="0" y="0"/>
            <a:ext cx="9144000" cy="6113206"/>
          </a:xfrm>
          <a:prstGeom prst="rect">
            <a:avLst/>
          </a:prstGeom>
          <a:ln w="9525">
            <a:noFill/>
            <a:miter lim="800000"/>
            <a:headEnd/>
            <a:tailEnd/>
          </a:ln>
          <a:effectLst/>
        </p:spPr>
        <p:txBody>
          <a:bodyPr vert="horz" wrap="square" lIns="38088" tIns="9522" rIns="38088" bIns="9522" numCol="1" anchor="ctr" anchorCtr="0" compatLnSpc="1">
            <a:prstTxWarp prst="textNoShape">
              <a:avLst/>
            </a:prstTxWarp>
            <a:spAutoFit/>
          </a:bodyPr>
          <a:lstStyle/>
          <a:p>
            <a:pPr lvl="0" fontAlgn="base">
              <a:spcBef>
                <a:spcPct val="0"/>
              </a:spcBef>
              <a:spcAft>
                <a:spcPct val="0"/>
              </a:spcAft>
            </a:pPr>
            <a:r>
              <a:rPr lang="en-US" dirty="0" smtClean="0">
                <a:cs typeface="Arial" pitchFamily="34" charset="0"/>
                <a:hlinkClick r:id="rId2"/>
              </a:rPr>
              <a:t>http://en.wikipedia.org/wiki/Mrs._Ples</a:t>
            </a:r>
            <a:endParaRPr lang="en-US" dirty="0" smtClean="0">
              <a:cs typeface="Arial" pitchFamily="34" charset="0"/>
            </a:endParaRPr>
          </a:p>
          <a:p>
            <a:pPr lvl="0" fontAlgn="base">
              <a:spcBef>
                <a:spcPct val="0"/>
              </a:spcBef>
              <a:spcAft>
                <a:spcPct val="0"/>
              </a:spcAft>
            </a:pPr>
            <a:endParaRPr lang="en-US" b="1" dirty="0" smtClean="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cs typeface="Arial" pitchFamily="34" charset="0"/>
              </a:rPr>
              <a:t>Mrs. </a:t>
            </a:r>
            <a:r>
              <a:rPr kumimoji="0" lang="en-US" b="1" i="0" u="none" strike="noStrike" cap="none" normalizeH="0" baseline="0" dirty="0" err="1" smtClean="0">
                <a:ln>
                  <a:noFill/>
                </a:ln>
                <a:effectLst/>
                <a:cs typeface="Arial" pitchFamily="34" charset="0"/>
              </a:rPr>
              <a:t>Ples</a:t>
            </a:r>
            <a:r>
              <a:rPr kumimoji="0" lang="en-US" b="0" i="0" u="none" strike="noStrike" cap="none" normalizeH="0" baseline="0" dirty="0" smtClean="0">
                <a:ln>
                  <a:noFill/>
                </a:ln>
                <a:effectLst/>
                <a:cs typeface="Arial" pitchFamily="34" charset="0"/>
              </a:rPr>
              <a:t> is the popular nickname for the most complete skull of an </a:t>
            </a:r>
            <a:r>
              <a:rPr kumimoji="0" lang="en-US" b="0" i="1" u="none" strike="noStrike" cap="none" normalizeH="0" baseline="0" dirty="0" smtClean="0">
                <a:ln>
                  <a:noFill/>
                </a:ln>
                <a:effectLst/>
                <a:cs typeface="Arial" pitchFamily="34" charset="0"/>
                <a:hlinkClick r:id="rId3" tooltip="Australopithecus africanus"/>
              </a:rPr>
              <a:t>Australopithecus </a:t>
            </a:r>
            <a:r>
              <a:rPr kumimoji="0" lang="en-US" b="0" i="1" u="none" strike="noStrike" cap="none" normalizeH="0" baseline="0" dirty="0" err="1" smtClean="0">
                <a:ln>
                  <a:noFill/>
                </a:ln>
                <a:effectLst/>
                <a:cs typeface="Arial" pitchFamily="34" charset="0"/>
                <a:hlinkClick r:id="rId3" tooltip="Australopithecus africanus"/>
              </a:rPr>
              <a:t>africanus</a:t>
            </a:r>
            <a:r>
              <a:rPr kumimoji="0" lang="en-US" b="0" i="0" u="none" strike="noStrike" cap="none" normalizeH="0" baseline="0" dirty="0" smtClean="0">
                <a:ln>
                  <a:noFill/>
                </a:ln>
                <a:effectLst/>
                <a:cs typeface="Arial" pitchFamily="34" charset="0"/>
              </a:rPr>
              <a:t> specimen ever found in South Africa. Many fossils of this species, which are considered to be the distant relatives of all humankind, have been found in the </a:t>
            </a:r>
            <a:r>
              <a:rPr kumimoji="0" lang="en-US" b="0" i="0" u="none" strike="noStrike" cap="none" normalizeH="0" baseline="0" dirty="0" err="1" smtClean="0">
                <a:ln>
                  <a:noFill/>
                </a:ln>
                <a:effectLst/>
                <a:cs typeface="Arial" pitchFamily="34" charset="0"/>
                <a:hlinkClick r:id="rId4" tooltip="Sterkfontein"/>
              </a:rPr>
              <a:t>Sterkfontein</a:t>
            </a:r>
            <a:r>
              <a:rPr kumimoji="0" lang="en-US" b="0" i="0" u="none" strike="noStrike" cap="none" normalizeH="0" baseline="0" dirty="0" smtClean="0">
                <a:ln>
                  <a:noFill/>
                </a:ln>
                <a:effectLst/>
                <a:cs typeface="Arial" pitchFamily="34" charset="0"/>
              </a:rPr>
              <a:t> area, in what has been designated the </a:t>
            </a:r>
            <a:r>
              <a:rPr kumimoji="0" lang="en-US" b="0" i="1" u="none" strike="noStrike" cap="none" normalizeH="0" baseline="0" dirty="0" smtClean="0">
                <a:ln>
                  <a:noFill/>
                </a:ln>
                <a:effectLst/>
                <a:cs typeface="Arial" pitchFamily="34" charset="0"/>
                <a:hlinkClick r:id="rId5" tooltip="Cradle of Humankind"/>
              </a:rPr>
              <a:t>Cradle of Humankind</a:t>
            </a:r>
            <a:r>
              <a:rPr kumimoji="0" lang="en-US" b="0" i="1" u="none" strike="noStrike" cap="none" normalizeH="0" baseline="0" dirty="0" smtClean="0">
                <a:ln>
                  <a:noFill/>
                </a:ln>
                <a:effectLst/>
                <a:cs typeface="Arial" pitchFamily="34" charset="0"/>
              </a:rPr>
              <a:t> </a:t>
            </a:r>
            <a:r>
              <a:rPr kumimoji="0" lang="en-US" b="0" i="1" u="none" strike="noStrike" cap="none" normalizeH="0" baseline="0" dirty="0" smtClean="0">
                <a:ln>
                  <a:noFill/>
                </a:ln>
                <a:effectLst/>
                <a:cs typeface="Arial" pitchFamily="34" charset="0"/>
                <a:hlinkClick r:id="rId6" tooltip="World Heritage Site"/>
              </a:rPr>
              <a:t>World Heritage Site</a:t>
            </a:r>
            <a:r>
              <a:rPr kumimoji="0" lang="en-US" b="0" i="0" u="none" strike="noStrike" cap="none" normalizeH="0" baseline="0" dirty="0" smtClean="0">
                <a:ln>
                  <a:noFill/>
                </a:ln>
                <a:effectLst/>
                <a:cs typeface="Arial" pitchFamily="34" charset="0"/>
              </a:rPr>
              <a:t>, which is situated approximately 70 </a:t>
            </a:r>
            <a:r>
              <a:rPr kumimoji="0" lang="en-US" b="0" i="0" u="none" strike="noStrike" cap="none" normalizeH="0" baseline="0" dirty="0" err="1" smtClean="0">
                <a:ln>
                  <a:noFill/>
                </a:ln>
                <a:effectLst/>
                <a:cs typeface="Arial" pitchFamily="34" charset="0"/>
              </a:rPr>
              <a:t>kilometres</a:t>
            </a:r>
            <a:r>
              <a:rPr kumimoji="0" lang="en-US" b="0" i="0" u="none" strike="noStrike" cap="none" normalizeH="0" baseline="0" dirty="0" smtClean="0">
                <a:ln>
                  <a:noFill/>
                </a:ln>
                <a:effectLst/>
                <a:cs typeface="Arial" pitchFamily="34" charset="0"/>
              </a:rPr>
              <a:t> southwest of </a:t>
            </a:r>
            <a:r>
              <a:rPr kumimoji="0" lang="en-US" b="0" i="0" u="none" strike="noStrike" cap="none" normalizeH="0" baseline="0" dirty="0" smtClean="0">
                <a:ln>
                  <a:noFill/>
                </a:ln>
                <a:effectLst/>
                <a:cs typeface="Arial" pitchFamily="34" charset="0"/>
                <a:hlinkClick r:id="rId7" tooltip="Pretoria"/>
              </a:rPr>
              <a:t>Pretoria</a:t>
            </a:r>
            <a:r>
              <a:rPr kumimoji="0" lang="en-US" b="0" i="0" u="none" strike="noStrike" cap="none" normalizeH="0" baseline="0" dirty="0" smtClean="0">
                <a:ln>
                  <a:noFill/>
                </a:ln>
                <a:effectLst/>
                <a:cs typeface="Arial" pitchFamily="34" charset="0"/>
              </a:rPr>
              <a:t>. Mrs. </a:t>
            </a:r>
            <a:r>
              <a:rPr kumimoji="0" lang="en-US" b="0" i="0" u="none" strike="noStrike" cap="none" normalizeH="0" baseline="0" dirty="0" err="1" smtClean="0">
                <a:ln>
                  <a:noFill/>
                </a:ln>
                <a:effectLst/>
                <a:cs typeface="Arial" pitchFamily="34" charset="0"/>
              </a:rPr>
              <a:t>Ples</a:t>
            </a:r>
            <a:r>
              <a:rPr kumimoji="0" lang="en-US" b="0" i="0" u="none" strike="noStrike" cap="none" normalizeH="0" baseline="0" dirty="0" smtClean="0">
                <a:ln>
                  <a:noFill/>
                </a:ln>
                <a:effectLst/>
                <a:cs typeface="Arial" pitchFamily="34" charset="0"/>
              </a:rPr>
              <a:t> was discovered by Dr. </a:t>
            </a:r>
            <a:r>
              <a:rPr kumimoji="0" lang="en-US" b="0" i="0" u="none" strike="noStrike" cap="none" normalizeH="0" baseline="0" dirty="0" smtClean="0">
                <a:ln>
                  <a:noFill/>
                </a:ln>
                <a:effectLst/>
                <a:cs typeface="Arial" pitchFamily="34" charset="0"/>
                <a:hlinkClick r:id="rId8" tooltip="Robert Broom"/>
              </a:rPr>
              <a:t>Robert Broom</a:t>
            </a:r>
            <a:r>
              <a:rPr kumimoji="0" lang="en-US" b="0" i="0" u="none" strike="noStrike" cap="none" normalizeH="0" baseline="0" dirty="0" smtClean="0">
                <a:ln>
                  <a:noFill/>
                </a:ln>
                <a:effectLst/>
                <a:cs typeface="Arial" pitchFamily="34" charset="0"/>
              </a:rPr>
              <a:t> and </a:t>
            </a:r>
            <a:r>
              <a:rPr kumimoji="0" lang="en-US" b="0" i="0" u="none" strike="noStrike" cap="none" normalizeH="0" baseline="0" dirty="0" smtClean="0">
                <a:ln>
                  <a:noFill/>
                </a:ln>
                <a:effectLst/>
                <a:cs typeface="Arial" pitchFamily="34" charset="0"/>
                <a:hlinkClick r:id="rId9" tooltip="John T. Robinson"/>
              </a:rPr>
              <a:t>John T. Robinson</a:t>
            </a:r>
            <a:r>
              <a:rPr kumimoji="0" lang="en-US" b="0" i="0" u="none" strike="noStrike" cap="none" normalizeH="0" baseline="0" dirty="0" smtClean="0">
                <a:ln>
                  <a:noFill/>
                </a:ln>
                <a:effectLst/>
                <a:cs typeface="Arial" pitchFamily="34" charset="0"/>
              </a:rPr>
              <a:t> on 18 April 1947. The cranial capacity is about 485 cubic centimeters.</a:t>
            </a:r>
            <a:r>
              <a:rPr kumimoji="0" lang="en-US" b="0" i="0" u="none" strike="noStrike" cap="none" normalizeH="0" baseline="30000" dirty="0" smtClean="0">
                <a:ln>
                  <a:noFill/>
                </a:ln>
                <a:effectLst/>
                <a:cs typeface="Arial" pitchFamily="34" charset="0"/>
                <a:hlinkClick r:id=""/>
              </a:rPr>
              <a:t>1</a:t>
            </a:r>
            <a:r>
              <a:rPr kumimoji="0" lang="en-US" b="0" i="0" u="none" strike="noStrike" cap="none" normalizeH="0" baseline="0" dirty="0" smtClean="0">
                <a:ln>
                  <a:noFill/>
                </a:ln>
                <a:effectLst/>
                <a:cs typeface="Arial" pitchFamily="34" charset="0"/>
              </a:rPr>
              <a:t> The catalog number for Mrs. </a:t>
            </a:r>
            <a:r>
              <a:rPr kumimoji="0" lang="en-US" b="0" i="0" u="none" strike="noStrike" cap="none" normalizeH="0" baseline="0" dirty="0" err="1" smtClean="0">
                <a:ln>
                  <a:noFill/>
                </a:ln>
                <a:effectLst/>
                <a:cs typeface="Arial" pitchFamily="34" charset="0"/>
              </a:rPr>
              <a:t>Ples</a:t>
            </a:r>
            <a:r>
              <a:rPr kumimoji="0" lang="en-US" b="0" i="0" u="none" strike="noStrike" cap="none" normalizeH="0" baseline="0" dirty="0" smtClean="0">
                <a:ln>
                  <a:noFill/>
                </a:ln>
                <a:effectLst/>
                <a:cs typeface="Arial" pitchFamily="34" charset="0"/>
              </a:rPr>
              <a:t> is STS 5.</a:t>
            </a:r>
            <a:endParaRPr kumimoji="0" lang="en-US" b="0" i="0" u="none" strike="noStrike" cap="none" normalizeH="0" baseline="0" dirty="0" smtClean="0">
              <a:ln>
                <a:noFill/>
              </a:ln>
              <a:effectLst/>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effectLst/>
                <a:cs typeface="Courier New" pitchFamily="49" charset="0"/>
              </a:rPr>
              <a:t>Archaeologists at </a:t>
            </a:r>
            <a:r>
              <a:rPr kumimoji="0" lang="en-US" b="0" i="0" u="none" strike="noStrike" cap="none" normalizeH="0" baseline="0" dirty="0" err="1" smtClean="0">
                <a:ln>
                  <a:noFill/>
                </a:ln>
                <a:effectLst/>
                <a:cs typeface="Courier New" pitchFamily="49" charset="0"/>
                <a:hlinkClick r:id="rId4" tooltip="Sterkfontein"/>
              </a:rPr>
              <a:t>Sterkfontein</a:t>
            </a:r>
            <a:r>
              <a:rPr kumimoji="0" lang="en-US" b="0" i="0" u="none" strike="noStrike" cap="none" normalizeH="0" baseline="0" dirty="0" smtClean="0">
                <a:ln>
                  <a:noFill/>
                </a:ln>
                <a:effectLst/>
                <a:cs typeface="Courier New" pitchFamily="49" charset="0"/>
              </a:rPr>
              <a:t> cave, where Mrs. </a:t>
            </a:r>
            <a:r>
              <a:rPr kumimoji="0" lang="en-US" b="0" i="0" u="none" strike="noStrike" cap="none" normalizeH="0" baseline="0" dirty="0" err="1" smtClean="0">
                <a:ln>
                  <a:noFill/>
                </a:ln>
                <a:effectLst/>
                <a:cs typeface="Courier New" pitchFamily="49" charset="0"/>
              </a:rPr>
              <a:t>Ples</a:t>
            </a:r>
            <a:r>
              <a:rPr kumimoji="0" lang="en-US" b="0" i="0" u="none" strike="noStrike" cap="none" normalizeH="0" baseline="0" dirty="0" smtClean="0">
                <a:ln>
                  <a:noFill/>
                </a:ln>
                <a:effectLst/>
                <a:cs typeface="Courier New" pitchFamily="49" charset="0"/>
              </a:rPr>
              <a:t> was found.</a:t>
            </a:r>
            <a:endParaRPr kumimoji="0" lang="en-US" b="0" i="0" u="none" strike="noStrike" cap="none" normalizeH="0" baseline="0" dirty="0" smtClean="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effectLst/>
                <a:cs typeface="Courier New" pitchFamily="49" charset="0"/>
              </a:rPr>
              <a:t>The nickname </a:t>
            </a:r>
            <a:r>
              <a:rPr kumimoji="0" lang="en-US" b="0" i="1" u="none" strike="noStrike" cap="none" normalizeH="0" baseline="0" dirty="0" smtClean="0">
                <a:ln>
                  <a:noFill/>
                </a:ln>
                <a:effectLst/>
                <a:cs typeface="Courier New" pitchFamily="49" charset="0"/>
              </a:rPr>
              <a:t>Mrs. </a:t>
            </a:r>
            <a:r>
              <a:rPr kumimoji="0" lang="en-US" b="0" i="1" u="none" strike="noStrike" cap="none" normalizeH="0" baseline="0" dirty="0" err="1" smtClean="0">
                <a:ln>
                  <a:noFill/>
                </a:ln>
                <a:effectLst/>
                <a:cs typeface="Courier New" pitchFamily="49" charset="0"/>
              </a:rPr>
              <a:t>Ples</a:t>
            </a:r>
            <a:r>
              <a:rPr kumimoji="0" lang="en-US" b="0" i="0" u="none" strike="noStrike" cap="none" normalizeH="0" baseline="0" dirty="0" smtClean="0">
                <a:ln>
                  <a:noFill/>
                </a:ln>
                <a:effectLst/>
                <a:cs typeface="Courier New" pitchFamily="49" charset="0"/>
              </a:rPr>
              <a:t> was derived from the scientific designation </a:t>
            </a:r>
            <a:r>
              <a:rPr kumimoji="0" lang="en-US" b="0" i="1" u="none" strike="noStrike" cap="none" normalizeH="0" baseline="0" dirty="0" err="1" smtClean="0">
                <a:ln>
                  <a:noFill/>
                </a:ln>
                <a:effectLst/>
                <a:cs typeface="Courier New" pitchFamily="49" charset="0"/>
              </a:rPr>
              <a:t>Plesianthropus</a:t>
            </a:r>
            <a:r>
              <a:rPr kumimoji="0" lang="en-US" b="0" i="1" u="none" strike="noStrike" cap="none" normalizeH="0" baseline="0" dirty="0" smtClean="0">
                <a:ln>
                  <a:noFill/>
                </a:ln>
                <a:effectLst/>
                <a:cs typeface="Courier New" pitchFamily="49" charset="0"/>
              </a:rPr>
              <a:t> </a:t>
            </a:r>
            <a:r>
              <a:rPr kumimoji="0" lang="en-US" b="0" i="1" u="none" strike="noStrike" cap="none" normalizeH="0" baseline="0" dirty="0" err="1" smtClean="0">
                <a:ln>
                  <a:noFill/>
                </a:ln>
                <a:effectLst/>
                <a:cs typeface="Courier New" pitchFamily="49" charset="0"/>
              </a:rPr>
              <a:t>transvaalensis</a:t>
            </a:r>
            <a:r>
              <a:rPr kumimoji="0" lang="en-US" b="0" i="0" u="none" strike="noStrike" cap="none" normalizeH="0" baseline="0" dirty="0" smtClean="0">
                <a:ln>
                  <a:noFill/>
                </a:ln>
                <a:effectLst/>
                <a:cs typeface="Courier New" pitchFamily="49" charset="0"/>
              </a:rPr>
              <a:t> (near-man from the </a:t>
            </a:r>
            <a:r>
              <a:rPr kumimoji="0" lang="en-US" b="0" i="0" u="none" strike="noStrike" cap="none" normalizeH="0" baseline="0" dirty="0" smtClean="0">
                <a:ln>
                  <a:noFill/>
                </a:ln>
                <a:effectLst/>
                <a:cs typeface="Courier New" pitchFamily="49" charset="0"/>
                <a:hlinkClick r:id="rId10" tooltip="Transvaal Province"/>
              </a:rPr>
              <a:t>Transvaal</a:t>
            </a:r>
            <a:r>
              <a:rPr kumimoji="0" lang="en-US" b="0" i="0" u="none" strike="noStrike" cap="none" normalizeH="0" baseline="0" dirty="0" smtClean="0">
                <a:ln>
                  <a:noFill/>
                </a:ln>
                <a:effectLst/>
                <a:cs typeface="Courier New" pitchFamily="49" charset="0"/>
              </a:rPr>
              <a:t>), initially given to the skull by Dr. Broom; the nickname itself was coined by young coworkers of Dr. Broom.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effectLst/>
                <a:cs typeface="Courier New" pitchFamily="49" charset="0"/>
              </a:rPr>
              <a:t>The sex of the skull is not completely certain and so </a:t>
            </a:r>
            <a:r>
              <a:rPr kumimoji="0" lang="en-US" b="0" i="1" u="none" strike="noStrike" cap="none" normalizeH="0" baseline="0" dirty="0" smtClean="0">
                <a:ln>
                  <a:noFill/>
                </a:ln>
                <a:effectLst/>
                <a:cs typeface="Courier New" pitchFamily="49" charset="0"/>
              </a:rPr>
              <a:t>Mrs. </a:t>
            </a:r>
            <a:r>
              <a:rPr kumimoji="0" lang="en-US" b="0" i="1" u="none" strike="noStrike" cap="none" normalizeH="0" baseline="0" dirty="0" err="1" smtClean="0">
                <a:ln>
                  <a:noFill/>
                </a:ln>
                <a:effectLst/>
                <a:cs typeface="Courier New" pitchFamily="49" charset="0"/>
              </a:rPr>
              <a:t>Ples</a:t>
            </a:r>
            <a:r>
              <a:rPr kumimoji="0" lang="en-US" b="0" i="0" u="none" strike="noStrike" cap="none" normalizeH="0" baseline="0" dirty="0" smtClean="0">
                <a:ln>
                  <a:noFill/>
                </a:ln>
                <a:effectLst/>
                <a:cs typeface="Courier New" pitchFamily="49" charset="0"/>
              </a:rPr>
              <a:t> may in fact be </a:t>
            </a:r>
            <a:r>
              <a:rPr kumimoji="0" lang="en-US" b="0" i="1" u="none" strike="noStrike" cap="none" normalizeH="0" baseline="0" dirty="0" smtClean="0">
                <a:ln>
                  <a:noFill/>
                </a:ln>
                <a:effectLst/>
                <a:cs typeface="Courier New" pitchFamily="49" charset="0"/>
              </a:rPr>
              <a:t>Mr. </a:t>
            </a:r>
            <a:r>
              <a:rPr kumimoji="0" lang="en-US" b="0" i="1" u="none" strike="noStrike" cap="none" normalizeH="0" baseline="0" dirty="0" err="1" smtClean="0">
                <a:ln>
                  <a:noFill/>
                </a:ln>
                <a:effectLst/>
                <a:cs typeface="Courier New" pitchFamily="49" charset="0"/>
              </a:rPr>
              <a:t>Ples</a:t>
            </a:r>
            <a:r>
              <a:rPr kumimoji="0" lang="en-US" b="0" i="0" u="none" strike="noStrike" cap="none" normalizeH="0" baseline="0" dirty="0" smtClean="0">
                <a:ln>
                  <a:noFill/>
                </a:ln>
                <a:effectLst/>
                <a:cs typeface="Courier New" pitchFamily="49" charset="0"/>
              </a:rPr>
              <a:t>. In addition, X-ray analysis of the roots of the teeth of </a:t>
            </a:r>
            <a:r>
              <a:rPr kumimoji="0" lang="en-US" b="0" i="1" u="none" strike="noStrike" cap="none" normalizeH="0" baseline="0" dirty="0" smtClean="0">
                <a:ln>
                  <a:noFill/>
                </a:ln>
                <a:effectLst/>
                <a:cs typeface="Courier New" pitchFamily="49" charset="0"/>
              </a:rPr>
              <a:t>Mrs. </a:t>
            </a:r>
            <a:r>
              <a:rPr kumimoji="0" lang="en-US" b="0" i="1" u="none" strike="noStrike" cap="none" normalizeH="0" baseline="0" dirty="0" err="1" smtClean="0">
                <a:ln>
                  <a:noFill/>
                </a:ln>
                <a:effectLst/>
                <a:cs typeface="Courier New" pitchFamily="49" charset="0"/>
              </a:rPr>
              <a:t>Ples</a:t>
            </a:r>
            <a:r>
              <a:rPr kumimoji="0" lang="en-US" b="0" i="0" u="none" strike="noStrike" cap="none" normalizeH="0" baseline="0" dirty="0" smtClean="0">
                <a:ln>
                  <a:noFill/>
                </a:ln>
                <a:effectLst/>
                <a:cs typeface="Courier New" pitchFamily="49" charset="0"/>
              </a:rPr>
              <a:t> has suggested that it was a sub-adult, so a designation of </a:t>
            </a:r>
            <a:r>
              <a:rPr kumimoji="0" lang="en-US" b="0" i="1" u="none" strike="noStrike" cap="none" normalizeH="0" baseline="0" dirty="0" smtClean="0">
                <a:ln>
                  <a:noFill/>
                </a:ln>
                <a:effectLst/>
                <a:cs typeface="Courier New" pitchFamily="49" charset="0"/>
                <a:hlinkClick r:id="rId11" tooltip="Miss"/>
              </a:rPr>
              <a:t>Miss</a:t>
            </a:r>
            <a:r>
              <a:rPr kumimoji="0" lang="en-US" b="0" i="1" u="none" strike="noStrike" cap="none" normalizeH="0" baseline="0" dirty="0" smtClean="0">
                <a:ln>
                  <a:noFill/>
                </a:ln>
                <a:effectLst/>
                <a:cs typeface="Courier New" pitchFamily="49" charset="0"/>
              </a:rPr>
              <a:t> </a:t>
            </a:r>
            <a:r>
              <a:rPr kumimoji="0" lang="en-US" b="0" i="1" u="none" strike="noStrike" cap="none" normalizeH="0" baseline="0" dirty="0" err="1" smtClean="0">
                <a:ln>
                  <a:noFill/>
                </a:ln>
                <a:effectLst/>
                <a:cs typeface="Courier New" pitchFamily="49" charset="0"/>
              </a:rPr>
              <a:t>Ples</a:t>
            </a:r>
            <a:r>
              <a:rPr kumimoji="0" lang="en-US" b="0" i="0" u="none" strike="noStrike" cap="none" normalizeH="0" baseline="0" dirty="0" smtClean="0">
                <a:ln>
                  <a:noFill/>
                </a:ln>
                <a:effectLst/>
                <a:cs typeface="Courier New" pitchFamily="49" charset="0"/>
              </a:rPr>
              <a:t> or </a:t>
            </a:r>
            <a:r>
              <a:rPr kumimoji="0" lang="en-US" b="0" i="1" u="none" strike="noStrike" cap="none" normalizeH="0" baseline="0" dirty="0" smtClean="0">
                <a:ln>
                  <a:noFill/>
                </a:ln>
                <a:effectLst/>
                <a:cs typeface="Courier New" pitchFamily="49" charset="0"/>
                <a:hlinkClick r:id="rId12" tooltip="Master (form of address)"/>
              </a:rPr>
              <a:t>Master</a:t>
            </a:r>
            <a:r>
              <a:rPr kumimoji="0" lang="en-US" b="0" i="1" u="none" strike="noStrike" cap="none" normalizeH="0" baseline="0" dirty="0" smtClean="0">
                <a:ln>
                  <a:noFill/>
                </a:ln>
                <a:effectLst/>
                <a:cs typeface="Courier New" pitchFamily="49" charset="0"/>
              </a:rPr>
              <a:t> </a:t>
            </a:r>
            <a:r>
              <a:rPr kumimoji="0" lang="en-US" b="0" i="1" u="none" strike="noStrike" cap="none" normalizeH="0" baseline="0" dirty="0" err="1" smtClean="0">
                <a:ln>
                  <a:noFill/>
                </a:ln>
                <a:effectLst/>
                <a:cs typeface="Courier New" pitchFamily="49" charset="0"/>
              </a:rPr>
              <a:t>Ples</a:t>
            </a:r>
            <a:r>
              <a:rPr kumimoji="0" lang="en-US" b="0" i="0" u="none" strike="noStrike" cap="none" normalizeH="0" baseline="0" dirty="0" smtClean="0">
                <a:ln>
                  <a:noFill/>
                </a:ln>
                <a:effectLst/>
                <a:cs typeface="Courier New" pitchFamily="49" charset="0"/>
              </a:rPr>
              <a:t> is also possible.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effectLst/>
                <a:cs typeface="Courier New" pitchFamily="49" charset="0"/>
              </a:rPr>
              <a:t>Some experts have suggested that a partial skeleton, known only by its catalogue number of </a:t>
            </a:r>
            <a:r>
              <a:rPr kumimoji="0" lang="en-US" b="0" i="0" u="none" strike="noStrike" cap="none" normalizeH="0" baseline="0" dirty="0" smtClean="0">
                <a:ln>
                  <a:noFill/>
                </a:ln>
                <a:effectLst/>
                <a:cs typeface="Courier New" pitchFamily="49" charset="0"/>
                <a:hlinkClick r:id="rId13" tooltip="STS 14"/>
              </a:rPr>
              <a:t>STS 14</a:t>
            </a:r>
            <a:r>
              <a:rPr kumimoji="0" lang="en-US" b="0" i="0" u="none" strike="noStrike" cap="none" normalizeH="0" baseline="0" dirty="0" smtClean="0">
                <a:ln>
                  <a:noFill/>
                </a:ln>
                <a:effectLst/>
                <a:cs typeface="Courier New" pitchFamily="49" charset="0"/>
              </a:rPr>
              <a:t> that was discovered in the same year, in the same geological deposit and in proximity to it, may belong to this skull. If correct, this would make Mrs. </a:t>
            </a:r>
            <a:r>
              <a:rPr kumimoji="0" lang="en-US" b="0" i="0" u="none" strike="noStrike" cap="none" normalizeH="0" baseline="0" dirty="0" err="1" smtClean="0">
                <a:ln>
                  <a:noFill/>
                </a:ln>
                <a:effectLst/>
                <a:cs typeface="Courier New" pitchFamily="49" charset="0"/>
              </a:rPr>
              <a:t>Ples</a:t>
            </a:r>
            <a:r>
              <a:rPr kumimoji="0" lang="en-US" b="0" i="0" u="none" strike="noStrike" cap="none" normalizeH="0" baseline="0" dirty="0" smtClean="0">
                <a:ln>
                  <a:noFill/>
                </a:ln>
                <a:effectLst/>
                <a:cs typeface="Courier New" pitchFamily="49" charset="0"/>
              </a:rPr>
              <a:t> the South African counterpart to the famous </a:t>
            </a:r>
            <a:r>
              <a:rPr kumimoji="0" lang="en-US" b="0" i="0" u="none" strike="noStrike" cap="none" normalizeH="0" baseline="0" dirty="0" smtClean="0">
                <a:ln>
                  <a:noFill/>
                </a:ln>
                <a:effectLst/>
                <a:cs typeface="Courier New" pitchFamily="49" charset="0"/>
                <a:hlinkClick r:id="rId14" tooltip="Lucy (Australopithecus)"/>
              </a:rPr>
              <a:t>Lucy</a:t>
            </a:r>
            <a:r>
              <a:rPr kumimoji="0" lang="en-US" b="0" i="0" u="none" strike="noStrike" cap="none" normalizeH="0" baseline="0" dirty="0" smtClean="0">
                <a:ln>
                  <a:noFill/>
                </a:ln>
                <a:effectLst/>
                <a:cs typeface="Courier New" pitchFamily="49" charset="0"/>
              </a:rPr>
              <a:t> fossil.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effectLst/>
                <a:cs typeface="Courier New" pitchFamily="49" charset="0"/>
              </a:rPr>
              <a:t>The fossil has been dated by a combination of </a:t>
            </a:r>
            <a:r>
              <a:rPr kumimoji="0" lang="en-US" b="0" i="0" u="none" strike="noStrike" cap="none" normalizeH="0" baseline="0" dirty="0" err="1" smtClean="0">
                <a:ln>
                  <a:noFill/>
                </a:ln>
                <a:effectLst/>
                <a:cs typeface="Courier New" pitchFamily="49" charset="0"/>
                <a:hlinkClick r:id="rId15" tooltip="Palaeomagnetism"/>
              </a:rPr>
              <a:t>palaeomagnetism</a:t>
            </a:r>
            <a:r>
              <a:rPr kumimoji="0" lang="en-US" b="0" i="0" u="none" strike="noStrike" cap="none" normalizeH="0" baseline="0" dirty="0" smtClean="0">
                <a:ln>
                  <a:noFill/>
                </a:ln>
                <a:effectLst/>
                <a:cs typeface="Courier New" pitchFamily="49" charset="0"/>
              </a:rPr>
              <a:t> and uranium-lead techniques to around 2.05 million years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grpSp>
        <p:nvGrpSpPr>
          <p:cNvPr id="9" name="Group 8"/>
          <p:cNvGrpSpPr/>
          <p:nvPr/>
        </p:nvGrpSpPr>
        <p:grpSpPr>
          <a:xfrm>
            <a:off x="0" y="1600200"/>
            <a:ext cx="9144000" cy="2297723"/>
            <a:chOff x="914400" y="1904999"/>
            <a:chExt cx="8229600" cy="2297723"/>
          </a:xfrm>
        </p:grpSpPr>
        <p:pic>
          <p:nvPicPr>
            <p:cNvPr id="75778" name="Picture 2" descr="Image result for different hair textures"/>
            <p:cNvPicPr>
              <a:picLocks noChangeAspect="1" noChangeArrowheads="1"/>
            </p:cNvPicPr>
            <p:nvPr/>
          </p:nvPicPr>
          <p:blipFill>
            <a:blip r:embed="rId3"/>
            <a:srcRect t="50277" r="1188" b="8318"/>
            <a:stretch>
              <a:fillRect/>
            </a:stretch>
          </p:blipFill>
          <p:spPr bwMode="auto">
            <a:xfrm>
              <a:off x="914400" y="1904999"/>
              <a:ext cx="4267200" cy="2297723"/>
            </a:xfrm>
            <a:prstGeom prst="rect">
              <a:avLst/>
            </a:prstGeom>
            <a:noFill/>
          </p:spPr>
        </p:pic>
        <p:pic>
          <p:nvPicPr>
            <p:cNvPr id="8" name="Picture 2" descr="Image result for different hair textures"/>
            <p:cNvPicPr>
              <a:picLocks noChangeAspect="1" noChangeArrowheads="1"/>
            </p:cNvPicPr>
            <p:nvPr/>
          </p:nvPicPr>
          <p:blipFill>
            <a:blip r:embed="rId3"/>
            <a:srcRect l="-713" b="55638"/>
            <a:stretch>
              <a:fillRect/>
            </a:stretch>
          </p:blipFill>
          <p:spPr bwMode="auto">
            <a:xfrm>
              <a:off x="5105400" y="1905000"/>
              <a:ext cx="4038600" cy="2286000"/>
            </a:xfrm>
            <a:prstGeom prst="rect">
              <a:avLst/>
            </a:prstGeom>
            <a:noFill/>
          </p:spPr>
        </p:pic>
      </p:grpSp>
      <p:sp useBgFill="1">
        <p:nvSpPr>
          <p:cNvPr id="3"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LAST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sp useBgFill="1">
        <p:nvSpPr>
          <p:cNvPr id="4" name="TextBox 3"/>
          <p:cNvSpPr txBox="1"/>
          <p:nvPr/>
        </p:nvSpPr>
        <p:spPr>
          <a:xfrm>
            <a:off x="0" y="914400"/>
            <a:ext cx="9144000" cy="677108"/>
          </a:xfrm>
          <a:prstGeom prst="rect">
            <a:avLst/>
          </a:prstGeom>
        </p:spPr>
        <p:txBody>
          <a:bodyPr wrap="square" rtlCol="0">
            <a:spAutoFit/>
          </a:bodyPr>
          <a:lstStyle/>
          <a:p>
            <a:pPr algn="ctr"/>
            <a:r>
              <a:rPr lang="en-US" sz="3800" b="1" spc="-150" dirty="0" smtClean="0">
                <a:latin typeface="Tempus Sans ITC" pitchFamily="82" charset="0"/>
              </a:rPr>
              <a:t>Why does hair on our human head grow long?</a:t>
            </a:r>
          </a:p>
        </p:txBody>
      </p:sp>
      <p:sp useBgFill="1">
        <p:nvSpPr>
          <p:cNvPr id="5" name="TextBox 4"/>
          <p:cNvSpPr txBox="1"/>
          <p:nvPr/>
        </p:nvSpPr>
        <p:spPr>
          <a:xfrm>
            <a:off x="0" y="152400"/>
            <a:ext cx="9144000" cy="769441"/>
          </a:xfrm>
          <a:prstGeom prst="rect">
            <a:avLst/>
          </a:prstGeom>
        </p:spPr>
        <p:txBody>
          <a:bodyPr wrap="square" rtlCol="0">
            <a:spAutoFit/>
          </a:bodyPr>
          <a:lstStyle/>
          <a:p>
            <a:pPr algn="ctr"/>
            <a:r>
              <a:rPr lang="en-US" sz="4400" b="1" spc="-150" dirty="0" smtClean="0"/>
              <a:t>Question from last week . . . .</a:t>
            </a:r>
          </a:p>
        </p:txBody>
      </p:sp>
      <p:sp>
        <p:nvSpPr>
          <p:cNvPr id="10" name="Rectangle 9"/>
          <p:cNvSpPr/>
          <p:nvPr/>
        </p:nvSpPr>
        <p:spPr>
          <a:xfrm>
            <a:off x="0" y="3886200"/>
            <a:ext cx="9144000" cy="2862322"/>
          </a:xfrm>
          <a:prstGeom prst="rect">
            <a:avLst/>
          </a:prstGeom>
          <a:solidFill>
            <a:schemeClr val="bg1"/>
          </a:solidFill>
        </p:spPr>
        <p:txBody>
          <a:bodyPr wrap="square">
            <a:spAutoFit/>
          </a:bodyPr>
          <a:lstStyle/>
          <a:p>
            <a:r>
              <a:rPr lang="en-US" sz="3600" dirty="0" smtClean="0"/>
              <a:t>    Evolutionary changes to the head hair: </a:t>
            </a:r>
          </a:p>
          <a:p>
            <a:r>
              <a:rPr lang="en-US" sz="3600" dirty="0" smtClean="0"/>
              <a:t> 	 - faster rate of growth </a:t>
            </a:r>
          </a:p>
          <a:p>
            <a:r>
              <a:rPr lang="en-US" sz="3600" dirty="0" smtClean="0"/>
              <a:t> 	 - longer growing phase</a:t>
            </a:r>
          </a:p>
          <a:p>
            <a:r>
              <a:rPr lang="en-US" sz="3600" dirty="0" smtClean="0"/>
              <a:t>	 - increased density</a:t>
            </a:r>
          </a:p>
          <a:p>
            <a:r>
              <a:rPr lang="en-US" sz="3600" dirty="0" smtClean="0"/>
              <a:t>	 - greater resistance to physical damage</a:t>
            </a:r>
          </a:p>
        </p:txBody>
      </p:sp>
      <p:grpSp>
        <p:nvGrpSpPr>
          <p:cNvPr id="16" name="Group 15"/>
          <p:cNvGrpSpPr/>
          <p:nvPr/>
        </p:nvGrpSpPr>
        <p:grpSpPr>
          <a:xfrm>
            <a:off x="0" y="914400"/>
            <a:ext cx="2895600" cy="3657600"/>
            <a:chOff x="0" y="914400"/>
            <a:chExt cx="2895600" cy="3657600"/>
          </a:xfrm>
        </p:grpSpPr>
        <p:sp>
          <p:nvSpPr>
            <p:cNvPr id="11" name="Oval 10"/>
            <p:cNvSpPr/>
            <p:nvPr/>
          </p:nvSpPr>
          <p:spPr>
            <a:xfrm>
              <a:off x="381000" y="3886200"/>
              <a:ext cx="25146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1" idx="0"/>
              <a:endCxn id="14" idx="4"/>
            </p:cNvCxnSpPr>
            <p:nvPr/>
          </p:nvCxnSpPr>
          <p:spPr>
            <a:xfrm rot="16200000" flipV="1">
              <a:off x="57150" y="2305050"/>
              <a:ext cx="2286000" cy="8763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0" y="914400"/>
              <a:ext cx="15240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2" presetClass="entr" presetSubtype="1"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3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bg/>
                                          </p:spTgt>
                                        </p:tgtEl>
                                        <p:attrNameLst>
                                          <p:attrName>style.visibility</p:attrName>
                                        </p:attrNameLst>
                                      </p:cBhvr>
                                      <p:to>
                                        <p:strVal val="visible"/>
                                      </p:to>
                                    </p:set>
                                    <p:animEffect transition="in" filter="fade">
                                      <p:cBhvr>
                                        <p:cTn id="15" dur="1000"/>
                                        <p:tgtEl>
                                          <p:spTgt spid="10">
                                            <p:bg/>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up)">
                                      <p:cBhvr>
                                        <p:cTn id="18" dur="1000"/>
                                        <p:tgtEl>
                                          <p:spTgt spid="10">
                                            <p:txEl>
                                              <p:pRg st="0" end="0"/>
                                            </p:txEl>
                                          </p:spTgt>
                                        </p:tgtEl>
                                      </p:cBhvr>
                                    </p:animEffect>
                                  </p:childTnLst>
                                </p:cTn>
                              </p:par>
                              <p:par>
                                <p:cTn id="19" presetID="10" presetClass="exit" presetSubtype="0" fill="hold" nodeType="withEffect">
                                  <p:stCondLst>
                                    <p:cond delay="0"/>
                                  </p:stCondLst>
                                  <p:childTnLst>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wipe(up)">
                                      <p:cBhvr>
                                        <p:cTn id="26" dur="1000"/>
                                        <p:tgtEl>
                                          <p:spTgt spid="10">
                                            <p:txEl>
                                              <p:pRg st="1" end="1"/>
                                            </p:txEl>
                                          </p:spTgt>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wipe(up)">
                                      <p:cBhvr>
                                        <p:cTn id="30" dur="1000"/>
                                        <p:tgtEl>
                                          <p:spTgt spid="10">
                                            <p:txEl>
                                              <p:pRg st="2" end="2"/>
                                            </p:txEl>
                                          </p:spTgt>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up)">
                                      <p:cBhvr>
                                        <p:cTn id="34" dur="1000"/>
                                        <p:tgtEl>
                                          <p:spTgt spid="10">
                                            <p:txEl>
                                              <p:pRg st="3" end="3"/>
                                            </p:txEl>
                                          </p:spTgt>
                                        </p:tgtEl>
                                      </p:cBhvr>
                                    </p:animEffect>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wipe(up)">
                                      <p:cBhvr>
                                        <p:cTn id="38" dur="1000"/>
                                        <p:tgtEl>
                                          <p:spTgt spid="10">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uiExpand="1"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294578"/>
          </a:xfrm>
          <a:prstGeom prst="rect">
            <a:avLst/>
          </a:prstGeom>
        </p:spPr>
        <p:txBody>
          <a:bodyPr wrap="square">
            <a:spAutoFit/>
          </a:bodyPr>
          <a:lstStyle/>
          <a:p>
            <a:r>
              <a:rPr lang="en-US" sz="1300" dirty="0" smtClean="0">
                <a:hlinkClick r:id="rId2"/>
              </a:rPr>
              <a:t>http://blogs.smithsonianmag.com/hominids/2012/04/mrs-ples-a-hominid-with-an-identity-crisis/</a:t>
            </a:r>
            <a:endParaRPr lang="en-US" sz="1300" dirty="0" smtClean="0"/>
          </a:p>
          <a:p>
            <a:r>
              <a:rPr lang="en-US" sz="1300" dirty="0" smtClean="0"/>
              <a:t>In 1934, paleontologist Robert Broom set out to find the first fossil of an adult </a:t>
            </a:r>
            <a:r>
              <a:rPr lang="en-US" sz="1300" i="1" dirty="0" smtClean="0"/>
              <a:t>Australopithecus</a:t>
            </a:r>
            <a:r>
              <a:rPr lang="en-US" sz="1300" dirty="0" smtClean="0"/>
              <a:t>. Discovering a grown-up version of Raymond Dart’s </a:t>
            </a:r>
            <a:r>
              <a:rPr lang="en-US" sz="1300" dirty="0" err="1" smtClean="0"/>
              <a:t>Taung</a:t>
            </a:r>
            <a:r>
              <a:rPr lang="en-US" sz="1300" dirty="0" smtClean="0"/>
              <a:t> Child, </a:t>
            </a:r>
            <a:r>
              <a:rPr lang="en-US" sz="1300" dirty="0" smtClean="0">
                <a:hlinkClick r:id="rId3"/>
              </a:rPr>
              <a:t>the first </a:t>
            </a:r>
            <a:r>
              <a:rPr lang="en-US" sz="1300" i="1" dirty="0" smtClean="0">
                <a:hlinkClick r:id="rId3"/>
              </a:rPr>
              <a:t>Australopithecus</a:t>
            </a:r>
            <a:r>
              <a:rPr lang="en-US" sz="1300" dirty="0" smtClean="0">
                <a:hlinkClick r:id="rId3"/>
              </a:rPr>
              <a:t> specimen ever found</a:t>
            </a:r>
            <a:r>
              <a:rPr lang="en-US" sz="1300" dirty="0" smtClean="0"/>
              <a:t>, would help sway skeptics who doubted the fossil was a human ancestor, Broom thought. Throughout the 1930s, Broom found bits of australopithecine fossils in several caves in South Africa. But his most spectacular find came in 1947.</a:t>
            </a:r>
          </a:p>
          <a:p>
            <a:r>
              <a:rPr lang="en-US" sz="1300" dirty="0" smtClean="0"/>
              <a:t>After blasting through limestone with dynamite at a cave called </a:t>
            </a:r>
            <a:r>
              <a:rPr lang="en-US" sz="1300" dirty="0" err="1" smtClean="0">
                <a:hlinkClick r:id="rId4"/>
              </a:rPr>
              <a:t>Sterkfontein</a:t>
            </a:r>
            <a:r>
              <a:rPr lang="en-US" sz="1300" dirty="0" smtClean="0"/>
              <a:t>, Broom recovered a nearly complete skull, missing only the teeth. He determined that it belonged to a middle-aged female of the species </a:t>
            </a:r>
            <a:r>
              <a:rPr lang="en-US" sz="1300" i="1" dirty="0" err="1" smtClean="0"/>
              <a:t>Plesianthropous</a:t>
            </a:r>
            <a:r>
              <a:rPr lang="en-US" sz="1300" i="1" dirty="0" smtClean="0"/>
              <a:t> </a:t>
            </a:r>
            <a:r>
              <a:rPr lang="en-US" sz="1300" i="1" dirty="0" err="1" smtClean="0"/>
              <a:t>transvaalensis</a:t>
            </a:r>
            <a:r>
              <a:rPr lang="en-US" sz="1300" i="1" dirty="0" smtClean="0"/>
              <a:t> </a:t>
            </a:r>
            <a:r>
              <a:rPr lang="en-US" sz="1300" dirty="0" smtClean="0"/>
              <a:t>(later scientists placed the skull in the species </a:t>
            </a:r>
            <a:r>
              <a:rPr lang="en-US" sz="1300" i="1" dirty="0" smtClean="0"/>
              <a:t>Australopithecus </a:t>
            </a:r>
            <a:r>
              <a:rPr lang="en-US" sz="1300" i="1" dirty="0" err="1" smtClean="0"/>
              <a:t>africanus</a:t>
            </a:r>
            <a:r>
              <a:rPr lang="en-US" sz="1300" dirty="0" smtClean="0"/>
              <a:t>). Known formally as </a:t>
            </a:r>
            <a:r>
              <a:rPr lang="en-US" sz="1300" dirty="0" smtClean="0">
                <a:hlinkClick r:id="rId5"/>
              </a:rPr>
              <a:t>Sts 5</a:t>
            </a:r>
            <a:r>
              <a:rPr lang="en-US" sz="1300" dirty="0" smtClean="0"/>
              <a:t>, the approximately 2.5-million-year-old skull is better known today as Mrs. </a:t>
            </a:r>
            <a:r>
              <a:rPr lang="en-US" sz="1300" dirty="0" err="1" smtClean="0"/>
              <a:t>Ples</a:t>
            </a:r>
            <a:r>
              <a:rPr lang="en-US" sz="1300" dirty="0" smtClean="0"/>
              <a:t>.</a:t>
            </a:r>
          </a:p>
          <a:p>
            <a:r>
              <a:rPr lang="en-US" sz="1300" dirty="0" smtClean="0"/>
              <a:t>Paleoanthropologists agree that Mrs. </a:t>
            </a:r>
            <a:r>
              <a:rPr lang="en-US" sz="1300" dirty="0" err="1" smtClean="0"/>
              <a:t>Ples</a:t>
            </a:r>
            <a:r>
              <a:rPr lang="en-US" sz="1300" dirty="0" smtClean="0"/>
              <a:t> is the most complete, undistorted </a:t>
            </a:r>
            <a:r>
              <a:rPr lang="en-US" sz="1300" i="1" dirty="0" smtClean="0"/>
              <a:t>A. </a:t>
            </a:r>
            <a:r>
              <a:rPr lang="en-US" sz="1300" i="1" dirty="0" err="1" smtClean="0"/>
              <a:t>africanus</a:t>
            </a:r>
            <a:r>
              <a:rPr lang="en-US" sz="1300" i="1" dirty="0" smtClean="0"/>
              <a:t> </a:t>
            </a:r>
            <a:r>
              <a:rPr lang="en-US" sz="1300" dirty="0" smtClean="0"/>
              <a:t>skull ever found, but they quibble over whether the fossil is really a he or a she. Researchers who published a new study in the </a:t>
            </a:r>
            <a:r>
              <a:rPr lang="en-US" sz="1300" i="1" dirty="0" smtClean="0">
                <a:hlinkClick r:id="rId6"/>
              </a:rPr>
              <a:t>Journal of Human Evolution</a:t>
            </a:r>
            <a:r>
              <a:rPr lang="en-US" sz="1300" dirty="0" smtClean="0"/>
              <a:t> conclude that Broom was right all along, and anthropologists should continue to address the fossil as “Mrs.”</a:t>
            </a:r>
          </a:p>
          <a:p>
            <a:r>
              <a:rPr lang="en-US" sz="1300" dirty="0" smtClean="0"/>
              <a:t>Doubts over Mrs. </a:t>
            </a:r>
            <a:r>
              <a:rPr lang="en-US" sz="1300" dirty="0" err="1" smtClean="0"/>
              <a:t>Ples</a:t>
            </a:r>
            <a:r>
              <a:rPr lang="en-US" sz="1300" dirty="0" smtClean="0"/>
              <a:t>’ sex first popped up in the 1980s. The most recent challenge came from Francis Thackeray of the University of the Witwatersrand in South Africa and colleagues. Over the past decade, they have argued that Mrs. </a:t>
            </a:r>
            <a:r>
              <a:rPr lang="en-US" sz="1300" dirty="0" err="1" smtClean="0"/>
              <a:t>Ples</a:t>
            </a:r>
            <a:r>
              <a:rPr lang="en-US" sz="1300" dirty="0" smtClean="0"/>
              <a:t> was a juvenile male. One reason for the confusion: The hole where the canine tooth sat was eroded away after the boy died, making it appear smaller and more feminine.</a:t>
            </a:r>
          </a:p>
          <a:p>
            <a:r>
              <a:rPr lang="en-US" sz="1300" dirty="0" smtClean="0"/>
              <a:t>To address these claims, Frederick </a:t>
            </a:r>
            <a:r>
              <a:rPr lang="en-US" sz="1300" dirty="0" err="1" smtClean="0"/>
              <a:t>Grine</a:t>
            </a:r>
            <a:r>
              <a:rPr lang="en-US" sz="1300" dirty="0" smtClean="0"/>
              <a:t> of Stony Brook University in New York and his colleagues looked at virtual reconstructions made with CT scans of Mrs. </a:t>
            </a:r>
            <a:r>
              <a:rPr lang="en-US" sz="1300" dirty="0" err="1" smtClean="0"/>
              <a:t>Ples</a:t>
            </a:r>
            <a:r>
              <a:rPr lang="en-US" sz="1300" dirty="0" smtClean="0"/>
              <a:t> and several other </a:t>
            </a:r>
            <a:r>
              <a:rPr lang="en-US" sz="1300" i="1" dirty="0" smtClean="0"/>
              <a:t>A. </a:t>
            </a:r>
            <a:r>
              <a:rPr lang="en-US" sz="1300" i="1" dirty="0" err="1" smtClean="0"/>
              <a:t>africanus</a:t>
            </a:r>
            <a:r>
              <a:rPr lang="en-US" sz="1300" dirty="0" smtClean="0"/>
              <a:t> fossils. The fossils, representing both adults and youngsters, were all discovered at </a:t>
            </a:r>
            <a:r>
              <a:rPr lang="en-US" sz="1300" dirty="0" err="1" smtClean="0"/>
              <a:t>Sterkfontein</a:t>
            </a:r>
            <a:r>
              <a:rPr lang="en-US" sz="1300" dirty="0" smtClean="0"/>
              <a:t>. First, they concluded that </a:t>
            </a:r>
            <a:r>
              <a:rPr lang="en-US" sz="1300" dirty="0" err="1" smtClean="0"/>
              <a:t>Mrs</a:t>
            </a:r>
            <a:r>
              <a:rPr lang="en-US" sz="1300" dirty="0" smtClean="0"/>
              <a:t> </a:t>
            </a:r>
            <a:r>
              <a:rPr lang="en-US" sz="1300" dirty="0" err="1" smtClean="0"/>
              <a:t>Ples</a:t>
            </a:r>
            <a:r>
              <a:rPr lang="en-US" sz="1300" dirty="0" smtClean="0"/>
              <a:t> was an adult at the time of death. The roots of the individual’s wisdom teeth were fully formed. People today reach this stage of development between the ages of 17 and 21.</a:t>
            </a:r>
          </a:p>
          <a:p>
            <a:endParaRPr lang="en-US" sz="1300" dirty="0" smtClean="0"/>
          </a:p>
          <a:p>
            <a:r>
              <a:rPr lang="en-US" sz="1300" dirty="0" smtClean="0">
                <a:hlinkClick r:id="rId7"/>
              </a:rPr>
              <a:t>http://www.maropeng.co.za/index.php/exhibition_guide/australopithecus/</a:t>
            </a:r>
            <a:endParaRPr lang="en-US" sz="1300" dirty="0" smtClean="0"/>
          </a:p>
          <a:p>
            <a:r>
              <a:rPr lang="en-US" sz="1300" dirty="0" smtClean="0"/>
              <a:t>“</a:t>
            </a:r>
            <a:r>
              <a:rPr lang="en-US" sz="1300" dirty="0" err="1" smtClean="0"/>
              <a:t>Mrs</a:t>
            </a:r>
            <a:r>
              <a:rPr lang="en-US" sz="1300" dirty="0" smtClean="0"/>
              <a:t> </a:t>
            </a:r>
            <a:r>
              <a:rPr lang="en-US" sz="1300" dirty="0" err="1" smtClean="0"/>
              <a:t>Ples</a:t>
            </a:r>
            <a:r>
              <a:rPr lang="en-US" sz="1300" dirty="0" smtClean="0"/>
              <a:t>” is the most complete skull of an </a:t>
            </a:r>
            <a:r>
              <a:rPr lang="en-US" sz="1300" i="1" dirty="0" smtClean="0"/>
              <a:t>Australopithecus </a:t>
            </a:r>
            <a:r>
              <a:rPr lang="en-US" sz="1300" i="1" dirty="0" err="1" smtClean="0"/>
              <a:t>africanus</a:t>
            </a:r>
            <a:r>
              <a:rPr lang="en-US" sz="1300" dirty="0" smtClean="0"/>
              <a:t> specimen ever discovered. The skull was found encased in </a:t>
            </a:r>
            <a:r>
              <a:rPr lang="en-US" sz="1300" dirty="0" err="1" smtClean="0"/>
              <a:t>breccia</a:t>
            </a:r>
            <a:r>
              <a:rPr lang="en-US" sz="1300" dirty="0" smtClean="0"/>
              <a:t> (a rocky matrix) at </a:t>
            </a:r>
            <a:r>
              <a:rPr lang="en-US" sz="1300" dirty="0" err="1" smtClean="0"/>
              <a:t>Sterkfontein</a:t>
            </a:r>
            <a:r>
              <a:rPr lang="en-US" sz="1300" dirty="0" smtClean="0"/>
              <a:t> in 1947, by </a:t>
            </a:r>
            <a:r>
              <a:rPr lang="en-US" sz="1300" dirty="0" err="1" smtClean="0"/>
              <a:t>palaeontologist</a:t>
            </a:r>
            <a:r>
              <a:rPr lang="en-US" sz="1300" dirty="0" smtClean="0"/>
              <a:t> Dr Robert Broom and his assistant, John Robinson.</a:t>
            </a:r>
          </a:p>
          <a:p>
            <a:r>
              <a:rPr lang="en-US" sz="1300" dirty="0" smtClean="0"/>
              <a:t>The discovery of “</a:t>
            </a:r>
            <a:r>
              <a:rPr lang="en-US" sz="1300" dirty="0" err="1" smtClean="0"/>
              <a:t>Mrs</a:t>
            </a:r>
            <a:r>
              <a:rPr lang="en-US" sz="1300" dirty="0" smtClean="0"/>
              <a:t> </a:t>
            </a:r>
            <a:r>
              <a:rPr lang="en-US" sz="1300" dirty="0" err="1" smtClean="0"/>
              <a:t>Ples</a:t>
            </a:r>
            <a:r>
              <a:rPr lang="en-US" sz="1300" dirty="0" smtClean="0"/>
              <a:t>” helped to highlight the view that humankind was born in Africa – a theory that most scientists were </a:t>
            </a:r>
            <a:r>
              <a:rPr lang="en-US" sz="1300" dirty="0" err="1" smtClean="0"/>
              <a:t>sceptical</a:t>
            </a:r>
            <a:r>
              <a:rPr lang="en-US" sz="1300" dirty="0" smtClean="0"/>
              <a:t> of at the time.</a:t>
            </a:r>
          </a:p>
          <a:p>
            <a:r>
              <a:rPr lang="en-US" sz="1300" dirty="0" err="1" smtClean="0"/>
              <a:t>Mrs</a:t>
            </a:r>
            <a:r>
              <a:rPr lang="en-US" sz="1300" dirty="0" smtClean="0"/>
              <a:t> </a:t>
            </a:r>
            <a:r>
              <a:rPr lang="en-US" sz="1300" dirty="0" err="1" smtClean="0"/>
              <a:t>Ples</a:t>
            </a:r>
            <a:r>
              <a:rPr lang="en-US" sz="1300" dirty="0" smtClean="0"/>
              <a:t> was so named by </a:t>
            </a:r>
            <a:r>
              <a:rPr lang="en-US" sz="1300" i="1" dirty="0" smtClean="0"/>
              <a:t>The Star</a:t>
            </a:r>
            <a:r>
              <a:rPr lang="en-US" sz="1300" dirty="0" smtClean="0"/>
              <a:t> newspaper when Broom said it was an elderly female of the species </a:t>
            </a:r>
            <a:r>
              <a:rPr lang="en-US" sz="1300" i="1" dirty="0" err="1" smtClean="0"/>
              <a:t>Plesianthropus</a:t>
            </a:r>
            <a:r>
              <a:rPr lang="en-US" sz="1300" i="1" dirty="0" smtClean="0"/>
              <a:t> </a:t>
            </a:r>
            <a:r>
              <a:rPr lang="en-US" sz="1300" i="1" dirty="0" err="1" smtClean="0"/>
              <a:t>transvaalensis</a:t>
            </a:r>
            <a:r>
              <a:rPr lang="en-US" sz="1300" dirty="0" smtClean="0"/>
              <a:t> (“near-human from the Transvaal”), although the skull was later identified as belonging to the same species as the </a:t>
            </a:r>
            <a:r>
              <a:rPr lang="en-US" sz="1300" dirty="0" err="1" smtClean="0"/>
              <a:t>Taung</a:t>
            </a:r>
            <a:r>
              <a:rPr lang="en-US" sz="1300" dirty="0" smtClean="0"/>
              <a:t> Child, </a:t>
            </a:r>
            <a:r>
              <a:rPr lang="en-US" sz="1300" i="1" dirty="0" smtClean="0"/>
              <a:t>Australopithecus </a:t>
            </a:r>
            <a:r>
              <a:rPr lang="en-US" sz="1300" i="1" dirty="0" err="1" smtClean="0"/>
              <a:t>africanus</a:t>
            </a:r>
            <a:r>
              <a:rPr lang="en-US" sz="1300" dirty="0" smtClean="0"/>
              <a:t>, a distant ancestor of humankind.</a:t>
            </a:r>
          </a:p>
          <a:p>
            <a:r>
              <a:rPr lang="en-US" sz="1300" dirty="0" smtClean="0"/>
              <a:t>Broom suggested that the skull of “</a:t>
            </a:r>
            <a:r>
              <a:rPr lang="en-US" sz="1300" dirty="0" err="1" smtClean="0"/>
              <a:t>Mrs</a:t>
            </a:r>
            <a:r>
              <a:rPr lang="en-US" sz="1300" dirty="0" smtClean="0"/>
              <a:t> </a:t>
            </a:r>
            <a:r>
              <a:rPr lang="en-US" sz="1300" dirty="0" err="1" smtClean="0"/>
              <a:t>Ples</a:t>
            </a:r>
            <a:r>
              <a:rPr lang="en-US" sz="1300" dirty="0" smtClean="0"/>
              <a:t>” represented a female, based on the small size of the sockets for the canine teeth.</a:t>
            </a:r>
          </a:p>
          <a:p>
            <a:r>
              <a:rPr lang="en-US" sz="1300" dirty="0" smtClean="0"/>
              <a:t>Dr Francis Thackeray of the Transvaal Museum has argued that “</a:t>
            </a:r>
            <a:r>
              <a:rPr lang="en-US" sz="1300" dirty="0" err="1" smtClean="0"/>
              <a:t>Mrs</a:t>
            </a:r>
            <a:r>
              <a:rPr lang="en-US" sz="1300" dirty="0" smtClean="0"/>
              <a:t> </a:t>
            </a:r>
            <a:r>
              <a:rPr lang="en-US" sz="1300" dirty="0" err="1" smtClean="0"/>
              <a:t>Ples</a:t>
            </a:r>
            <a:r>
              <a:rPr lang="en-US" sz="1300" dirty="0" smtClean="0"/>
              <a:t>” is the fossil of a young male, although others, including University of the Witwatersrand Professor Ron Clarke, disagree.</a:t>
            </a:r>
          </a:p>
          <a:p>
            <a:r>
              <a:rPr lang="en-US" sz="1300" dirty="0" smtClean="0"/>
              <a:t>Whatever gender she or he was, the individual was an adolescent. If that individual had in fact been male, he would have been relatively small.</a:t>
            </a:r>
          </a:p>
          <a:p>
            <a:r>
              <a:rPr lang="en-US" sz="1300" dirty="0" smtClean="0"/>
              <a:t>“</a:t>
            </a:r>
            <a:r>
              <a:rPr lang="en-US" sz="1300" dirty="0" err="1" smtClean="0"/>
              <a:t>Mrs</a:t>
            </a:r>
            <a:r>
              <a:rPr lang="en-US" sz="1300" dirty="0" smtClean="0"/>
              <a:t> </a:t>
            </a:r>
            <a:r>
              <a:rPr lang="en-US" sz="1300" dirty="0" err="1" smtClean="0"/>
              <a:t>Ples</a:t>
            </a:r>
            <a:r>
              <a:rPr lang="en-US" sz="1300" dirty="0" smtClean="0"/>
              <a:t>” was clearly on the road to humanity. This hominid could walk upright, but had a small brain, similar in size to that of a modern chimpanzee.</a:t>
            </a:r>
          </a:p>
          <a:p>
            <a:r>
              <a:rPr lang="en-US" sz="1300" dirty="0" smtClean="0"/>
              <a:t>At about 2.1-million years old, “</a:t>
            </a:r>
            <a:r>
              <a:rPr lang="en-US" sz="1300" dirty="0" err="1" smtClean="0"/>
              <a:t>Mrs</a:t>
            </a:r>
            <a:r>
              <a:rPr lang="en-US" sz="1300" dirty="0" smtClean="0"/>
              <a:t> </a:t>
            </a:r>
            <a:r>
              <a:rPr lang="en-US" sz="1300" dirty="0" err="1" smtClean="0"/>
              <a:t>Ples</a:t>
            </a:r>
            <a:r>
              <a:rPr lang="en-US" sz="1300" dirty="0" smtClean="0"/>
              <a:t>” is one of the youngest known fossils representing </a:t>
            </a:r>
            <a:r>
              <a:rPr lang="en-US" sz="1300" i="1" dirty="0" smtClean="0"/>
              <a:t>Australopithecus </a:t>
            </a:r>
            <a:r>
              <a:rPr lang="en-US" sz="1300" i="1" dirty="0" err="1" smtClean="0"/>
              <a:t>africanus</a:t>
            </a:r>
            <a:r>
              <a:rPr lang="en-US" sz="1300" dirty="0" smtClean="0"/>
              <a:t>. Not long after that, </a:t>
            </a:r>
            <a:r>
              <a:rPr lang="en-US" sz="1300" i="1" dirty="0" smtClean="0"/>
              <a:t>Australopithecus </a:t>
            </a:r>
            <a:r>
              <a:rPr lang="en-US" sz="1300" i="1" dirty="0" err="1" smtClean="0"/>
              <a:t>africanus</a:t>
            </a:r>
            <a:r>
              <a:rPr lang="en-US" sz="1300" dirty="0" smtClean="0"/>
              <a:t> became extinct.</a:t>
            </a:r>
          </a:p>
          <a:p>
            <a:endParaRPr lang="en-US" sz="1300" dirty="0" smtClean="0"/>
          </a:p>
          <a:p>
            <a:endParaRPr lang="en-US" sz="1300" dirty="0" smtClean="0"/>
          </a:p>
          <a:p>
            <a:endParaRPr lang="en-US" sz="1300" dirty="0" smtClean="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047536"/>
          </a:xfrm>
          <a:prstGeom prst="rect">
            <a:avLst/>
          </a:prstGeom>
        </p:spPr>
        <p:txBody>
          <a:bodyPr wrap="square">
            <a:spAutoFit/>
          </a:bodyPr>
          <a:lstStyle/>
          <a:p>
            <a:r>
              <a:rPr lang="en-US" sz="1400" dirty="0" smtClean="0">
                <a:hlinkClick r:id="rId2"/>
              </a:rPr>
              <a:t>http://www.ncbi.nlm.nih.gov/pubmed/22459766</a:t>
            </a:r>
            <a:endParaRPr lang="en-US" sz="1400" dirty="0" smtClean="0"/>
          </a:p>
          <a:p>
            <a:endParaRPr lang="en-US" sz="1400" dirty="0" smtClean="0"/>
          </a:p>
          <a:p>
            <a:r>
              <a:rPr lang="en-US" sz="1400" dirty="0" smtClean="0"/>
              <a:t>Journal of Human Evolution:  2012 May;62(5):593-604. </a:t>
            </a:r>
            <a:r>
              <a:rPr lang="en-US" sz="1400" dirty="0" err="1" smtClean="0"/>
              <a:t>doi</a:t>
            </a:r>
            <a:r>
              <a:rPr lang="en-US" sz="1400" dirty="0" smtClean="0"/>
              <a:t>: 10.1016/j.jhevol.2012.01.010. </a:t>
            </a:r>
            <a:r>
              <a:rPr lang="en-US" sz="1400" dirty="0" err="1" smtClean="0"/>
              <a:t>Epub</a:t>
            </a:r>
            <a:r>
              <a:rPr lang="en-US" sz="1400" dirty="0" smtClean="0"/>
              <a:t> 2012 Mar 27.</a:t>
            </a:r>
          </a:p>
          <a:p>
            <a:r>
              <a:rPr lang="en-US" sz="1400" b="1" dirty="0" smtClean="0"/>
              <a:t>Sex at </a:t>
            </a:r>
            <a:r>
              <a:rPr lang="en-US" sz="1400" b="1" dirty="0" err="1" smtClean="0"/>
              <a:t>Sterkfontein</a:t>
            </a:r>
            <a:r>
              <a:rPr lang="en-US" sz="1400" b="1" dirty="0" smtClean="0"/>
              <a:t>: 'Mrs. </a:t>
            </a:r>
            <a:r>
              <a:rPr lang="en-US" sz="1400" b="1" dirty="0" err="1" smtClean="0"/>
              <a:t>Ples</a:t>
            </a:r>
            <a:r>
              <a:rPr lang="en-US" sz="1400" b="1" dirty="0" smtClean="0"/>
              <a:t>' is still an adult female.</a:t>
            </a:r>
          </a:p>
          <a:p>
            <a:r>
              <a:rPr lang="en-US" sz="1400" dirty="0" err="1" smtClean="0">
                <a:hlinkClick r:id="rId3" action="ppaction://hlinkfile"/>
              </a:rPr>
              <a:t>Grine</a:t>
            </a:r>
            <a:r>
              <a:rPr lang="en-US" sz="1400" dirty="0" smtClean="0">
                <a:hlinkClick r:id="rId3" action="ppaction://hlinkfile"/>
              </a:rPr>
              <a:t> FE</a:t>
            </a:r>
            <a:r>
              <a:rPr lang="en-US" sz="1400" dirty="0" smtClean="0"/>
              <a:t>, </a:t>
            </a:r>
            <a:r>
              <a:rPr lang="en-US" sz="1400" dirty="0" smtClean="0">
                <a:hlinkClick r:id="rId4" action="ppaction://hlinkfile"/>
              </a:rPr>
              <a:t>Weber GW</a:t>
            </a:r>
            <a:r>
              <a:rPr lang="en-US" sz="1400" dirty="0" smtClean="0"/>
              <a:t>, </a:t>
            </a:r>
            <a:r>
              <a:rPr lang="en-US" sz="1400" dirty="0" err="1" smtClean="0">
                <a:hlinkClick r:id="rId5" action="ppaction://hlinkfile"/>
              </a:rPr>
              <a:t>Plavcan</a:t>
            </a:r>
            <a:r>
              <a:rPr lang="en-US" sz="1400" dirty="0" smtClean="0">
                <a:hlinkClick r:id="rId5" action="ppaction://hlinkfile"/>
              </a:rPr>
              <a:t> JM</a:t>
            </a:r>
            <a:r>
              <a:rPr lang="en-US" sz="1400" dirty="0" smtClean="0"/>
              <a:t>, </a:t>
            </a:r>
            <a:r>
              <a:rPr lang="en-US" sz="1400" dirty="0" err="1" smtClean="0">
                <a:hlinkClick r:id="rId6" action="ppaction://hlinkfile"/>
              </a:rPr>
              <a:t>Benazzi</a:t>
            </a:r>
            <a:r>
              <a:rPr lang="en-US" sz="1400" dirty="0" smtClean="0">
                <a:hlinkClick r:id="rId6" action="ppaction://hlinkfile"/>
              </a:rPr>
              <a:t> S</a:t>
            </a:r>
            <a:r>
              <a:rPr lang="en-US" sz="1400" dirty="0" smtClean="0"/>
              <a:t>.</a:t>
            </a:r>
          </a:p>
          <a:p>
            <a:r>
              <a:rPr lang="en-US" sz="1400" dirty="0" smtClean="0"/>
              <a:t>Department of Anthropology, Stony Brook University, Stony Brook, NY 11794-4364, USA. frederick.grine@stonybrook.edu</a:t>
            </a:r>
          </a:p>
          <a:p>
            <a:r>
              <a:rPr lang="en-US" sz="1400" b="1" dirty="0" smtClean="0"/>
              <a:t>Abstract</a:t>
            </a:r>
          </a:p>
          <a:p>
            <a:r>
              <a:rPr lang="en-US" sz="1400" dirty="0" smtClean="0"/>
              <a:t>The important question of whether the Australopithecus </a:t>
            </a:r>
            <a:r>
              <a:rPr lang="en-US" sz="1400" dirty="0" err="1" smtClean="0"/>
              <a:t>africanus</a:t>
            </a:r>
            <a:r>
              <a:rPr lang="en-US" sz="1400" dirty="0" smtClean="0"/>
              <a:t> </a:t>
            </a:r>
            <a:r>
              <a:rPr lang="en-US" sz="1400" dirty="0" err="1" smtClean="0"/>
              <a:t>hypodigm</a:t>
            </a:r>
            <a:r>
              <a:rPr lang="en-US" sz="1400" dirty="0" smtClean="0"/>
              <a:t> is taxonomically heterogeneous revolves largely around the interpretation of the morphological variation exhibited by the fossils from </a:t>
            </a:r>
            <a:r>
              <a:rPr lang="en-US" sz="1400" dirty="0" err="1" smtClean="0"/>
              <a:t>Sterkfontein</a:t>
            </a:r>
            <a:r>
              <a:rPr lang="en-US" sz="1400" dirty="0" smtClean="0"/>
              <a:t>. The sex assignment of these specimens is a critical component in the evaluation of their morphological variability. The Sts 5 cranium is pivotal in this regard because it is the most complete and undistorted specimen attributed to A. </a:t>
            </a:r>
            <a:r>
              <a:rPr lang="en-US" sz="1400" dirty="0" err="1" smtClean="0"/>
              <a:t>africanus</a:t>
            </a:r>
            <a:r>
              <a:rPr lang="en-US" sz="1400" dirty="0" smtClean="0"/>
              <a:t>. Although it has traditionally been regarded as an adult female, this view has been challenged. In particular, it has been argued recently that Sts 5 is a juvenile and that this, together with alveolar bone loss that has supposedly reduced the size of the canine socket, has led to its misinterpretation as a female. Virtual reconstruction of the M(3) roots (and/or alveoli) contradicts arguments that these teeth were erupting at the time of death. Regardless, canine emergence and root completion are well ahead of M(3) development in juvenile </a:t>
            </a:r>
            <a:r>
              <a:rPr lang="en-US" sz="1400" dirty="0" err="1" smtClean="0"/>
              <a:t>australopiths</a:t>
            </a:r>
            <a:r>
              <a:rPr lang="en-US" sz="1400" dirty="0" smtClean="0"/>
              <a:t> from </a:t>
            </a:r>
            <a:r>
              <a:rPr lang="en-US" sz="1400" dirty="0" err="1" smtClean="0"/>
              <a:t>Sterkfontein</a:t>
            </a:r>
            <a:r>
              <a:rPr lang="en-US" sz="1400" dirty="0" smtClean="0"/>
              <a:t>. Thus, even if the M(3) root of Sts 5 was incomplete, its canine root would have been fully formed. Measurements of palate depth indicate that the alveolar margins of Sts 5 have not suffered from much (if any) bone loss in the region of the C/P(3); any additional bone would result in a palate of truly exceptional depth. Therefore, the dimensions of the canine alveolus of Sts 5 can be regarded as proxies for those of the canine root. The canine root of Sts 5 is among the smallest recorded for any </a:t>
            </a:r>
            <a:r>
              <a:rPr lang="en-US" sz="1400" dirty="0" err="1" smtClean="0"/>
              <a:t>Sterkfontein</a:t>
            </a:r>
            <a:r>
              <a:rPr lang="en-US" sz="1400" dirty="0" smtClean="0"/>
              <a:t> </a:t>
            </a:r>
            <a:r>
              <a:rPr lang="en-US" sz="1400" dirty="0" err="1" smtClean="0"/>
              <a:t>australopith</a:t>
            </a:r>
            <a:r>
              <a:rPr lang="en-US" sz="1400" dirty="0" smtClean="0"/>
              <a:t>, which provides strong support for Robert Broom's initial attribution of sex to this specimen. There is no evidence to contradict the assertion that 'Mrs. </a:t>
            </a:r>
            <a:r>
              <a:rPr lang="en-US" sz="1400" dirty="0" err="1" smtClean="0"/>
              <a:t>Ples</a:t>
            </a:r>
            <a:r>
              <a:rPr lang="en-US" sz="1400" dirty="0" smtClean="0"/>
              <a:t>' is an adult female.</a:t>
            </a:r>
          </a:p>
          <a:p>
            <a:endParaRPr lang="en-US" sz="14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724400" y="211336"/>
            <a:ext cx="4419600" cy="6646664"/>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t="12468" r="8334" b="9956"/>
          <a:stretch>
            <a:fillRect/>
          </a:stretch>
        </p:blipFill>
        <p:spPr bwMode="auto">
          <a:xfrm>
            <a:off x="768096" y="609600"/>
            <a:ext cx="2873829" cy="3657600"/>
          </a:xfrm>
          <a:prstGeom prst="rect">
            <a:avLst/>
          </a:prstGeom>
          <a:noFill/>
          <a:ln w="50800">
            <a:solidFill>
              <a:schemeClr val="bg1"/>
            </a:solidFill>
            <a:miter lim="800000"/>
            <a:headEnd/>
            <a:tailEnd/>
          </a:ln>
          <a:effectLst/>
        </p:spPr>
      </p:pic>
      <p:sp>
        <p:nvSpPr>
          <p:cNvPr id="5" name="TextBox 4"/>
          <p:cNvSpPr txBox="1"/>
          <p:nvPr/>
        </p:nvSpPr>
        <p:spPr>
          <a:xfrm>
            <a:off x="0" y="4267200"/>
            <a:ext cx="4876800" cy="1384995"/>
          </a:xfrm>
          <a:prstGeom prst="rect">
            <a:avLst/>
          </a:prstGeom>
          <a:noFill/>
        </p:spPr>
        <p:txBody>
          <a:bodyPr wrap="square" rtlCol="0">
            <a:spAutoFit/>
          </a:bodyPr>
          <a:lstStyle/>
          <a:p>
            <a:r>
              <a:rPr lang="en-US" sz="2800" b="1" dirty="0" smtClean="0"/>
              <a:t>- originally classified as</a:t>
            </a:r>
          </a:p>
          <a:p>
            <a:r>
              <a:rPr lang="en-US" sz="2800" b="1" dirty="0" smtClean="0"/>
              <a:t> ‘</a:t>
            </a:r>
            <a:r>
              <a:rPr lang="en-US" sz="2800" b="1" dirty="0" err="1" smtClean="0"/>
              <a:t>plesanthropus</a:t>
            </a:r>
            <a:r>
              <a:rPr lang="en-US" sz="2800" b="1" dirty="0" smtClean="0"/>
              <a:t> </a:t>
            </a:r>
            <a:r>
              <a:rPr lang="en-US" sz="2800" b="1" dirty="0" err="1" smtClean="0"/>
              <a:t>Transvaalensis</a:t>
            </a:r>
            <a:r>
              <a:rPr lang="en-US" sz="2800" b="1" dirty="0" smtClean="0"/>
              <a:t>’</a:t>
            </a:r>
          </a:p>
          <a:p>
            <a:r>
              <a:rPr lang="en-US" sz="2800" b="1" dirty="0" smtClean="0"/>
              <a:t>    . . . . thus ‘Mrs. </a:t>
            </a:r>
            <a:r>
              <a:rPr lang="en-US" sz="2800" b="1" dirty="0" err="1" smtClean="0"/>
              <a:t>Ples</a:t>
            </a:r>
            <a:r>
              <a:rPr lang="en-US" sz="2800" b="1" dirty="0" smtClean="0"/>
              <a:t>’</a:t>
            </a:r>
          </a:p>
        </p:txBody>
      </p:sp>
      <p:sp>
        <p:nvSpPr>
          <p:cNvPr id="6" name="TextBox 5"/>
          <p:cNvSpPr txBox="1"/>
          <p:nvPr/>
        </p:nvSpPr>
        <p:spPr>
          <a:xfrm>
            <a:off x="0" y="5599093"/>
            <a:ext cx="4572000" cy="954107"/>
          </a:xfrm>
          <a:prstGeom prst="rect">
            <a:avLst/>
          </a:prstGeom>
          <a:noFill/>
        </p:spPr>
        <p:txBody>
          <a:bodyPr wrap="square" rtlCol="0">
            <a:spAutoFit/>
          </a:bodyPr>
          <a:lstStyle/>
          <a:p>
            <a:pPr>
              <a:buFontTx/>
              <a:buChar char="-"/>
            </a:pPr>
            <a:r>
              <a:rPr lang="en-US" sz="2800" b="1" dirty="0" smtClean="0"/>
              <a:t> later reclassified as</a:t>
            </a:r>
          </a:p>
          <a:p>
            <a:r>
              <a:rPr lang="en-US" sz="2800" b="1" dirty="0" smtClean="0"/>
              <a:t>  Australopithecus </a:t>
            </a:r>
            <a:r>
              <a:rPr lang="en-US" sz="2800" b="1" dirty="0" err="1" smtClean="0"/>
              <a:t>africanus</a:t>
            </a:r>
            <a:endParaRPr lang="en-US" sz="2800" b="1" dirty="0" smtClean="0"/>
          </a:p>
        </p:txBody>
      </p:sp>
      <p:cxnSp>
        <p:nvCxnSpPr>
          <p:cNvPr id="8" name="Straight Connector 7"/>
          <p:cNvCxnSpPr/>
          <p:nvPr/>
        </p:nvCxnSpPr>
        <p:spPr>
          <a:xfrm>
            <a:off x="304800" y="5181600"/>
            <a:ext cx="6096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9" name="Picture 8" descr="RRR_24071.JPG"/>
          <p:cNvPicPr>
            <a:picLocks noChangeAspect="1"/>
          </p:cNvPicPr>
          <p:nvPr/>
        </p:nvPicPr>
        <p:blipFill>
          <a:blip r:embed="rId4" cstate="print"/>
          <a:stretch>
            <a:fillRect/>
          </a:stretch>
        </p:blipFill>
        <p:spPr>
          <a:xfrm>
            <a:off x="4800600" y="440132"/>
            <a:ext cx="4267200" cy="6417868"/>
          </a:xfrm>
          <a:prstGeom prst="rect">
            <a:avLst/>
          </a:prstGeom>
          <a:solidFill>
            <a:schemeClr val="bg1">
              <a:lumMod val="95000"/>
            </a:schemeClr>
          </a:solidFill>
          <a:ln w="76200">
            <a:solidFill>
              <a:schemeClr val="bg1"/>
            </a:solidFill>
          </a:ln>
        </p:spPr>
      </p:pic>
      <p:pic>
        <p:nvPicPr>
          <p:cNvPr id="11" name="Picture 10" descr="RRR_24071.JPG"/>
          <p:cNvPicPr>
            <a:picLocks noChangeAspect="1"/>
          </p:cNvPicPr>
          <p:nvPr/>
        </p:nvPicPr>
        <p:blipFill>
          <a:blip r:embed="rId4" cstate="print"/>
          <a:srcRect l="30357" t="62006" r="28571" b="10686"/>
          <a:stretch>
            <a:fillRect/>
          </a:stretch>
        </p:blipFill>
        <p:spPr>
          <a:xfrm>
            <a:off x="5791200" y="3352800"/>
            <a:ext cx="3124200" cy="3124200"/>
          </a:xfrm>
          <a:prstGeom prst="rect">
            <a:avLst/>
          </a:prstGeom>
          <a:solidFill>
            <a:schemeClr val="bg1">
              <a:lumMod val="95000"/>
            </a:schemeClr>
          </a:solidFill>
          <a:ln w="76200">
            <a:solidFill>
              <a:schemeClr val="bg1"/>
            </a:solidFill>
          </a:ln>
        </p:spPr>
      </p:pic>
      <p:sp>
        <p:nvSpPr>
          <p:cNvPr id="3" name="TextBox 2"/>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cxnSp>
        <p:nvCxnSpPr>
          <p:cNvPr id="12" name="Straight Connector 11"/>
          <p:cNvCxnSpPr/>
          <p:nvPr/>
        </p:nvCxnSpPr>
        <p:spPr>
          <a:xfrm>
            <a:off x="2667000" y="5562600"/>
            <a:ext cx="6096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43012" name="Picture 4" descr="sculpting human evolution elisabeth dayns"/>
          <p:cNvPicPr>
            <a:picLocks noChangeAspect="1" noChangeArrowheads="1"/>
          </p:cNvPicPr>
          <p:nvPr/>
        </p:nvPicPr>
        <p:blipFill>
          <a:blip r:embed="rId5"/>
          <a:srcRect l="8753" t="4166" r="14223"/>
          <a:stretch>
            <a:fillRect/>
          </a:stretch>
        </p:blipFill>
        <p:spPr bwMode="auto">
          <a:xfrm>
            <a:off x="758687" y="838200"/>
            <a:ext cx="3279913" cy="3429000"/>
          </a:xfrm>
          <a:prstGeom prst="rect">
            <a:avLst/>
          </a:prstGeom>
          <a:noFill/>
          <a:ln w="508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par>
                                <p:cTn id="16" presetID="64" presetClass="path" presetSubtype="0" accel="50000" decel="50000" fill="hold" nodeType="withEffect">
                                  <p:stCondLst>
                                    <p:cond delay="0"/>
                                  </p:stCondLst>
                                  <p:childTnLst>
                                    <p:animMotion origin="layout" path="M 3.33333E-6 1.84971E-6 L -0.5375 -0.3607 " pathEditMode="relative" rAng="0" ptsTypes="AA">
                                      <p:cBhvr>
                                        <p:cTn id="17" dur="1000" fill="hold"/>
                                        <p:tgtEl>
                                          <p:spTgt spid="11"/>
                                        </p:tgtEl>
                                        <p:attrNameLst>
                                          <p:attrName>ppt_x</p:attrName>
                                          <p:attrName>ppt_y</p:attrName>
                                        </p:attrNameLst>
                                      </p:cBhvr>
                                      <p:rCtr x="-269" y="-180"/>
                                    </p:animMotion>
                                  </p:childTnLst>
                                </p:cTn>
                              </p:par>
                              <p:par>
                                <p:cTn id="18" presetID="10" presetClass="exit" presetSubtype="0" fill="hold" nodeType="withEffect">
                                  <p:stCondLst>
                                    <p:cond delay="500"/>
                                  </p:stCondLst>
                                  <p:childTnLst>
                                    <p:animEffect transition="out" filter="fade">
                                      <p:cBhvr>
                                        <p:cTn id="19" dur="1000"/>
                                        <p:tgtEl>
                                          <p:spTgt spid="4"/>
                                        </p:tgtEl>
                                      </p:cBhvr>
                                    </p:animEffect>
                                    <p:set>
                                      <p:cBhvr>
                                        <p:cTn id="20" dur="1" fill="hold">
                                          <p:stCondLst>
                                            <p:cond delay="9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3012"/>
                                        </p:tgtEl>
                                        <p:attrNameLst>
                                          <p:attrName>style.visibility</p:attrName>
                                        </p:attrNameLst>
                                      </p:cBhvr>
                                      <p:to>
                                        <p:strVal val="visible"/>
                                      </p:to>
                                    </p:set>
                                    <p:animEffect transition="in" filter="dissolve">
                                      <p:cBhvr>
                                        <p:cTn id="25" dur="10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599093"/>
            <a:ext cx="4572000" cy="954107"/>
          </a:xfrm>
          <a:prstGeom prst="rect">
            <a:avLst/>
          </a:prstGeom>
          <a:noFill/>
        </p:spPr>
        <p:txBody>
          <a:bodyPr wrap="square" rtlCol="0">
            <a:spAutoFit/>
          </a:bodyPr>
          <a:lstStyle/>
          <a:p>
            <a:pPr>
              <a:buFontTx/>
              <a:buChar char="-"/>
            </a:pPr>
            <a:r>
              <a:rPr lang="en-US" sz="2800" b="1" dirty="0" smtClean="0"/>
              <a:t> later reclassified as</a:t>
            </a:r>
          </a:p>
          <a:p>
            <a:r>
              <a:rPr lang="en-US" sz="2800" b="1" dirty="0" smtClean="0"/>
              <a:t>  Australopithecus </a:t>
            </a:r>
            <a:r>
              <a:rPr lang="en-US" sz="2800" b="1" dirty="0" err="1" smtClean="0"/>
              <a:t>africanus</a:t>
            </a:r>
            <a:endParaRPr lang="en-US" sz="2800" b="1" dirty="0" smtClean="0"/>
          </a:p>
        </p:txBody>
      </p:sp>
      <p:sp>
        <p:nvSpPr>
          <p:cNvPr id="3" name="TextBox 2"/>
          <p:cNvSpPr txBox="1"/>
          <p:nvPr/>
        </p:nvSpPr>
        <p:spPr>
          <a:xfrm>
            <a:off x="0" y="4267200"/>
            <a:ext cx="4876800" cy="1384995"/>
          </a:xfrm>
          <a:prstGeom prst="rect">
            <a:avLst/>
          </a:prstGeom>
          <a:noFill/>
        </p:spPr>
        <p:txBody>
          <a:bodyPr wrap="square" rtlCol="0">
            <a:spAutoFit/>
          </a:bodyPr>
          <a:lstStyle/>
          <a:p>
            <a:r>
              <a:rPr lang="en-US" sz="2800" b="1" dirty="0" smtClean="0"/>
              <a:t>- originally classified as</a:t>
            </a:r>
          </a:p>
          <a:p>
            <a:r>
              <a:rPr lang="en-US" sz="2800" b="1" dirty="0" smtClean="0"/>
              <a:t> ‘</a:t>
            </a:r>
            <a:r>
              <a:rPr lang="en-US" sz="2800" b="1" dirty="0" err="1" smtClean="0"/>
              <a:t>plesanthropus</a:t>
            </a:r>
            <a:r>
              <a:rPr lang="en-US" sz="2800" b="1" dirty="0" smtClean="0"/>
              <a:t> </a:t>
            </a:r>
            <a:r>
              <a:rPr lang="en-US" sz="2800" b="1" dirty="0" err="1" smtClean="0"/>
              <a:t>Transvaalensis</a:t>
            </a:r>
            <a:r>
              <a:rPr lang="en-US" sz="2800" b="1" dirty="0" smtClean="0"/>
              <a:t>’</a:t>
            </a:r>
          </a:p>
          <a:p>
            <a:r>
              <a:rPr lang="en-US" sz="2800" b="1" dirty="0" smtClean="0"/>
              <a:t>    . . . . thus ‘Mrs. </a:t>
            </a:r>
            <a:r>
              <a:rPr lang="en-US" sz="2800" b="1" dirty="0" err="1" smtClean="0"/>
              <a:t>Ples</a:t>
            </a:r>
            <a:r>
              <a:rPr lang="en-US" sz="2800" b="1" dirty="0" smtClean="0"/>
              <a:t>’</a:t>
            </a:r>
          </a:p>
        </p:txBody>
      </p:sp>
      <p:cxnSp>
        <p:nvCxnSpPr>
          <p:cNvPr id="15" name="Straight Connector 14"/>
          <p:cNvCxnSpPr/>
          <p:nvPr/>
        </p:nvCxnSpPr>
        <p:spPr>
          <a:xfrm>
            <a:off x="2667000" y="5562600"/>
            <a:ext cx="6096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905000" y="5029200"/>
            <a:ext cx="1945052" cy="707886"/>
            <a:chOff x="1905000" y="5029200"/>
            <a:chExt cx="1945052" cy="707886"/>
          </a:xfrm>
        </p:grpSpPr>
        <p:cxnSp>
          <p:nvCxnSpPr>
            <p:cNvPr id="9" name="Straight Connector 8"/>
            <p:cNvCxnSpPr/>
            <p:nvPr/>
          </p:nvCxnSpPr>
          <p:spPr>
            <a:xfrm>
              <a:off x="1905000" y="5562600"/>
              <a:ext cx="15240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52800" y="5029200"/>
              <a:ext cx="497252" cy="707886"/>
            </a:xfrm>
            <a:prstGeom prst="rect">
              <a:avLst/>
            </a:prstGeom>
            <a:noFill/>
          </p:spPr>
          <p:txBody>
            <a:bodyPr wrap="none" rtlCol="0">
              <a:spAutoFit/>
            </a:bodyPr>
            <a:lstStyle/>
            <a:p>
              <a:r>
                <a:rPr lang="en-US" sz="4000" b="1" dirty="0" smtClean="0">
                  <a:solidFill>
                    <a:srgbClr val="FF0000"/>
                  </a:solidFill>
                  <a:effectLst>
                    <a:outerShdw dist="50800" dir="7200000" algn="ctr" rotWithShape="0">
                      <a:schemeClr val="tx1"/>
                    </a:outerShdw>
                  </a:effectLst>
                  <a:latin typeface="Arial" pitchFamily="34" charset="0"/>
                  <a:cs typeface="Arial" pitchFamily="34" charset="0"/>
                </a:rPr>
                <a:t>?</a:t>
              </a:r>
              <a:endParaRPr lang="en-US" sz="4000" b="1" dirty="0">
                <a:solidFill>
                  <a:srgbClr val="FF0000"/>
                </a:solidFill>
                <a:effectLst>
                  <a:outerShdw dist="50800" dir="7200000" algn="ctr" rotWithShape="0">
                    <a:schemeClr val="tx1"/>
                  </a:outerShdw>
                </a:effectLst>
                <a:latin typeface="Arial" pitchFamily="34" charset="0"/>
                <a:cs typeface="Arial" pitchFamily="34" charset="0"/>
              </a:endParaRPr>
            </a:p>
          </p:txBody>
        </p:sp>
      </p:grpSp>
      <p:sp useBgFill="1">
        <p:nvSpPr>
          <p:cNvPr id="16" name="TextBox 15"/>
          <p:cNvSpPr txBox="1"/>
          <p:nvPr/>
        </p:nvSpPr>
        <p:spPr>
          <a:xfrm>
            <a:off x="1828800" y="5105400"/>
            <a:ext cx="2056973" cy="646331"/>
          </a:xfrm>
          <a:prstGeom prst="rect">
            <a:avLst/>
          </a:prstGeom>
        </p:spPr>
        <p:txBody>
          <a:bodyPr wrap="none" rtlCol="0">
            <a:spAutoFit/>
          </a:bodyPr>
          <a:lstStyle/>
          <a:p>
            <a:r>
              <a:rPr lang="en-US" sz="3600" b="1" dirty="0" smtClean="0">
                <a:solidFill>
                  <a:srgbClr val="FF0000"/>
                </a:solidFill>
                <a:effectLst>
                  <a:outerShdw dist="50800" dir="7200000" algn="ctr" rotWithShape="0">
                    <a:schemeClr val="tx1"/>
                  </a:outerShdw>
                </a:effectLst>
                <a:latin typeface="Arial" pitchFamily="34" charset="0"/>
                <a:cs typeface="Arial" pitchFamily="34" charset="0"/>
              </a:rPr>
              <a:t>Ms </a:t>
            </a:r>
            <a:r>
              <a:rPr lang="en-US" sz="3600" b="1" dirty="0" err="1" smtClean="0">
                <a:solidFill>
                  <a:srgbClr val="FF0000"/>
                </a:solidFill>
                <a:effectLst>
                  <a:outerShdw dist="50800" dir="7200000" algn="ctr" rotWithShape="0">
                    <a:schemeClr val="tx1"/>
                  </a:outerShdw>
                </a:effectLst>
                <a:latin typeface="Arial" pitchFamily="34" charset="0"/>
                <a:cs typeface="Arial" pitchFamily="34" charset="0"/>
              </a:rPr>
              <a:t>Ples</a:t>
            </a:r>
            <a:r>
              <a:rPr lang="en-US" sz="3600" b="1" dirty="0" smtClean="0">
                <a:solidFill>
                  <a:srgbClr val="FF0000"/>
                </a:solidFill>
                <a:effectLst>
                  <a:outerShdw dist="50800" dir="7200000" algn="ctr" rotWithShape="0">
                    <a:schemeClr val="tx1"/>
                  </a:outerShdw>
                </a:effectLst>
                <a:latin typeface="Arial" pitchFamily="34" charset="0"/>
                <a:cs typeface="Arial" pitchFamily="34" charset="0"/>
              </a:rPr>
              <a:t>!</a:t>
            </a:r>
            <a:endParaRPr lang="en-US" sz="3600" b="1" dirty="0">
              <a:solidFill>
                <a:srgbClr val="FF0000"/>
              </a:solidFill>
              <a:effectLst>
                <a:outerShdw dist="50800" dir="7200000" algn="ctr" rotWithShape="0">
                  <a:schemeClr val="tx1"/>
                </a:outerShdw>
              </a:effectLst>
              <a:latin typeface="Arial" pitchFamily="34" charset="0"/>
              <a:cs typeface="Arial" pitchFamily="34" charset="0"/>
            </a:endParaRPr>
          </a:p>
        </p:txBody>
      </p:sp>
      <p:pic>
        <p:nvPicPr>
          <p:cNvPr id="5" name="Picture 4" descr="RRR_24071.JPG"/>
          <p:cNvPicPr>
            <a:picLocks noChangeAspect="1"/>
          </p:cNvPicPr>
          <p:nvPr/>
        </p:nvPicPr>
        <p:blipFill>
          <a:blip r:embed="rId2" cstate="print"/>
          <a:stretch>
            <a:fillRect/>
          </a:stretch>
        </p:blipFill>
        <p:spPr>
          <a:xfrm>
            <a:off x="4800600" y="440132"/>
            <a:ext cx="4267200" cy="6417868"/>
          </a:xfrm>
          <a:prstGeom prst="rect">
            <a:avLst/>
          </a:prstGeom>
          <a:solidFill>
            <a:schemeClr val="bg1">
              <a:lumMod val="95000"/>
            </a:schemeClr>
          </a:solidFill>
          <a:ln w="76200">
            <a:solidFill>
              <a:schemeClr val="bg1"/>
            </a:solidFill>
          </a:ln>
        </p:spPr>
      </p:pic>
      <p:sp useBgFill="1">
        <p:nvSpPr>
          <p:cNvPr id="13" name="TextBox 12"/>
          <p:cNvSpPr txBox="1"/>
          <p:nvPr/>
        </p:nvSpPr>
        <p:spPr>
          <a:xfrm>
            <a:off x="4724400" y="733246"/>
            <a:ext cx="4419600" cy="6124754"/>
          </a:xfrm>
          <a:prstGeom prst="rect">
            <a:avLst/>
          </a:prstGeom>
        </p:spPr>
        <p:txBody>
          <a:bodyPr wrap="square" rtlCol="0">
            <a:spAutoFit/>
          </a:bodyPr>
          <a:lstStyle/>
          <a:p>
            <a:pPr>
              <a:buFontTx/>
              <a:buChar char="-"/>
            </a:pPr>
            <a:r>
              <a:rPr lang="en-US" sz="2800" dirty="0" smtClean="0"/>
              <a:t> Dr Broom identified this</a:t>
            </a:r>
          </a:p>
          <a:p>
            <a:r>
              <a:rPr lang="en-US" sz="2800" dirty="0" smtClean="0"/>
              <a:t>  fossil as an </a:t>
            </a:r>
            <a:r>
              <a:rPr lang="en-US" sz="2800" b="1" u="sng" dirty="0" smtClean="0"/>
              <a:t>adult female</a:t>
            </a:r>
          </a:p>
          <a:p>
            <a:r>
              <a:rPr lang="en-US" sz="2800" dirty="0" smtClean="0"/>
              <a:t>  based on: 	</a:t>
            </a:r>
          </a:p>
          <a:p>
            <a:pPr lvl="2">
              <a:buFont typeface="Arial" pitchFamily="34" charset="0"/>
              <a:buChar char="•"/>
            </a:pPr>
            <a:r>
              <a:rPr lang="en-US" sz="2800" dirty="0" smtClean="0"/>
              <a:t> body size</a:t>
            </a:r>
          </a:p>
          <a:p>
            <a:pPr lvl="2">
              <a:buFont typeface="Arial" pitchFamily="34" charset="0"/>
              <a:buChar char="•"/>
            </a:pPr>
            <a:r>
              <a:rPr lang="en-US" sz="2800" dirty="0" smtClean="0"/>
              <a:t> size of teeth cavities</a:t>
            </a:r>
          </a:p>
          <a:p>
            <a:pPr>
              <a:buFontTx/>
              <a:buChar char="-"/>
            </a:pPr>
            <a:r>
              <a:rPr lang="en-US" sz="2800" dirty="0" smtClean="0"/>
              <a:t> later x-rays of the teeth </a:t>
            </a:r>
          </a:p>
          <a:p>
            <a:r>
              <a:rPr lang="en-US" sz="2800" dirty="0" smtClean="0"/>
              <a:t>  cavities showed emerging </a:t>
            </a:r>
          </a:p>
          <a:p>
            <a:r>
              <a:rPr lang="en-US" sz="2800" dirty="0" smtClean="0"/>
              <a:t>  permanent teeth at death;</a:t>
            </a:r>
          </a:p>
          <a:p>
            <a:r>
              <a:rPr lang="en-US" sz="2800" dirty="0" smtClean="0"/>
              <a:t>  predicted a </a:t>
            </a:r>
            <a:r>
              <a:rPr lang="en-US" sz="2800" b="1" u="sng" dirty="0" smtClean="0"/>
              <a:t>sub-adult male</a:t>
            </a:r>
          </a:p>
          <a:p>
            <a:r>
              <a:rPr lang="en-US" sz="2800" dirty="0" smtClean="0"/>
              <a:t>- 2012 evaluation by Stony </a:t>
            </a:r>
          </a:p>
          <a:p>
            <a:r>
              <a:rPr lang="en-US" sz="2800" dirty="0" smtClean="0"/>
              <a:t>  Brook University using 3D</a:t>
            </a:r>
          </a:p>
          <a:p>
            <a:r>
              <a:rPr lang="en-US" sz="2800" dirty="0" smtClean="0"/>
              <a:t>  virtual reconstruction of the</a:t>
            </a:r>
          </a:p>
          <a:p>
            <a:r>
              <a:rPr lang="en-US" sz="2800" dirty="0" smtClean="0"/>
              <a:t>  roots of the teeth found</a:t>
            </a:r>
          </a:p>
          <a:p>
            <a:r>
              <a:rPr lang="en-US" sz="2800" dirty="0" smtClean="0"/>
              <a:t>  evidence of a </a:t>
            </a:r>
            <a:r>
              <a:rPr lang="en-US" sz="2800" b="1" u="sng" dirty="0" smtClean="0"/>
              <a:t>adult female </a:t>
            </a:r>
          </a:p>
        </p:txBody>
      </p:sp>
      <p:cxnSp>
        <p:nvCxnSpPr>
          <p:cNvPr id="14" name="Straight Connector 13"/>
          <p:cNvCxnSpPr/>
          <p:nvPr/>
        </p:nvCxnSpPr>
        <p:spPr>
          <a:xfrm>
            <a:off x="304800" y="5181600"/>
            <a:ext cx="609600" cy="0"/>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17" name="Picture 4" descr="sculpting human evolution elisabeth dayns"/>
          <p:cNvPicPr>
            <a:picLocks noChangeAspect="1" noChangeArrowheads="1"/>
          </p:cNvPicPr>
          <p:nvPr/>
        </p:nvPicPr>
        <p:blipFill>
          <a:blip r:embed="rId3"/>
          <a:srcRect l="8753" t="4166" r="14223"/>
          <a:stretch>
            <a:fillRect/>
          </a:stretch>
        </p:blipFill>
        <p:spPr bwMode="auto">
          <a:xfrm>
            <a:off x="758687" y="838200"/>
            <a:ext cx="3279913" cy="3429000"/>
          </a:xfrm>
          <a:prstGeom prst="rect">
            <a:avLst/>
          </a:prstGeom>
          <a:noFill/>
          <a:ln w="50800">
            <a:solidFill>
              <a:schemeClr val="bg1"/>
            </a:solidFill>
          </a:ln>
        </p:spPr>
      </p:pic>
      <p:pic>
        <p:nvPicPr>
          <p:cNvPr id="19" name="Picture 18" descr="RRR_24071.JPG"/>
          <p:cNvPicPr>
            <a:picLocks noChangeAspect="1"/>
          </p:cNvPicPr>
          <p:nvPr/>
        </p:nvPicPr>
        <p:blipFill>
          <a:blip r:embed="rId2" cstate="print"/>
          <a:srcRect l="30357" t="62006" r="28571" b="10686"/>
          <a:stretch>
            <a:fillRect/>
          </a:stretch>
        </p:blipFill>
        <p:spPr>
          <a:xfrm>
            <a:off x="762000" y="990600"/>
            <a:ext cx="3124200" cy="3124200"/>
          </a:xfrm>
          <a:prstGeom prst="rect">
            <a:avLst/>
          </a:prstGeom>
          <a:solidFill>
            <a:schemeClr val="bg1">
              <a:lumMod val="95000"/>
            </a:schemeClr>
          </a:solidFill>
          <a:ln w="76200">
            <a:solidFill>
              <a:schemeClr val="bg1"/>
            </a:solidFill>
          </a:ln>
        </p:spPr>
      </p:pic>
      <p:pic>
        <p:nvPicPr>
          <p:cNvPr id="18" name="Picture 4" descr="sculpting human evolution elisabeth dayns"/>
          <p:cNvPicPr>
            <a:picLocks noChangeAspect="1" noChangeArrowheads="1"/>
          </p:cNvPicPr>
          <p:nvPr/>
        </p:nvPicPr>
        <p:blipFill>
          <a:blip r:embed="rId3"/>
          <a:srcRect l="8753" t="4166" r="14223"/>
          <a:stretch>
            <a:fillRect/>
          </a:stretch>
        </p:blipFill>
        <p:spPr bwMode="auto">
          <a:xfrm>
            <a:off x="2057400" y="685800"/>
            <a:ext cx="5108713" cy="5340927"/>
          </a:xfrm>
          <a:prstGeom prst="rect">
            <a:avLst/>
          </a:prstGeom>
          <a:noFill/>
          <a:ln w="50800">
            <a:solidFill>
              <a:schemeClr val="bg1"/>
            </a:solidFill>
          </a:ln>
        </p:spPr>
      </p:pic>
      <p:sp>
        <p:nvSpPr>
          <p:cNvPr id="7" name="TextBox 6"/>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par>
                                <p:cTn id="18" presetID="10" presetClass="exit" presetSubtype="0" fill="hold" nodeType="withEffect">
                                  <p:stCondLst>
                                    <p:cond delay="0"/>
                                  </p:stCondLst>
                                  <p:childTnLst>
                                    <p:animEffect transition="out" filter="fade">
                                      <p:cBhvr>
                                        <p:cTn id="19" dur="1000"/>
                                        <p:tgtEl>
                                          <p:spTgt spid="17"/>
                                        </p:tgtEl>
                                      </p:cBhvr>
                                    </p:animEffect>
                                    <p:set>
                                      <p:cBhvr>
                                        <p:cTn id="20" dur="1" fill="hold">
                                          <p:stCondLst>
                                            <p:cond delay="999"/>
                                          </p:stCondLst>
                                        </p:cTn>
                                        <p:tgtEl>
                                          <p:spTgt spid="1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3">
                                            <p:bg/>
                                          </p:spTgt>
                                        </p:tgtEl>
                                        <p:attrNameLst>
                                          <p:attrName>style.visibility</p:attrName>
                                        </p:attrNameLst>
                                      </p:cBhvr>
                                      <p:to>
                                        <p:strVal val="visible"/>
                                      </p:to>
                                    </p:set>
                                    <p:animEffect transition="in" filter="fade">
                                      <p:cBhvr>
                                        <p:cTn id="23" dur="1000"/>
                                        <p:tgtEl>
                                          <p:spTgt spid="13">
                                            <p:bg/>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fade">
                                      <p:cBhvr>
                                        <p:cTn id="30" dur="1000"/>
                                        <p:tgtEl>
                                          <p:spTgt spid="1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1000"/>
                                        <p:tgtEl>
                                          <p:spTgt spid="1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1000"/>
                                        <p:tgtEl>
                                          <p:spTgt spid="1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Effect transition="in" filter="fade">
                                      <p:cBhvr>
                                        <p:cTn id="39" dur="1000"/>
                                        <p:tgtEl>
                                          <p:spTgt spid="1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xEl>
                                              <p:pRg st="5" end="5"/>
                                            </p:txEl>
                                          </p:spTgt>
                                        </p:tgtEl>
                                        <p:attrNameLst>
                                          <p:attrName>style.visibility</p:attrName>
                                        </p:attrNameLst>
                                      </p:cBhvr>
                                      <p:to>
                                        <p:strVal val="visible"/>
                                      </p:to>
                                    </p:set>
                                    <p:animEffect transition="in" filter="fade">
                                      <p:cBhvr>
                                        <p:cTn id="44" dur="1000"/>
                                        <p:tgtEl>
                                          <p:spTgt spid="13">
                                            <p:txEl>
                                              <p:pRg st="5" end="5"/>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animEffect transition="in" filter="fade">
                                      <p:cBhvr>
                                        <p:cTn id="47" dur="1000"/>
                                        <p:tgtEl>
                                          <p:spTgt spid="13">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xEl>
                                              <p:pRg st="7" end="7"/>
                                            </p:txEl>
                                          </p:spTgt>
                                        </p:tgtEl>
                                        <p:attrNameLst>
                                          <p:attrName>style.visibility</p:attrName>
                                        </p:attrNameLst>
                                      </p:cBhvr>
                                      <p:to>
                                        <p:strVal val="visible"/>
                                      </p:to>
                                    </p:set>
                                    <p:animEffect transition="in" filter="fade">
                                      <p:cBhvr>
                                        <p:cTn id="50" dur="1000"/>
                                        <p:tgtEl>
                                          <p:spTgt spid="13">
                                            <p:txEl>
                                              <p:pRg st="7" end="7"/>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xEl>
                                              <p:pRg st="8" end="8"/>
                                            </p:txEl>
                                          </p:spTgt>
                                        </p:tgtEl>
                                        <p:attrNameLst>
                                          <p:attrName>style.visibility</p:attrName>
                                        </p:attrNameLst>
                                      </p:cBhvr>
                                      <p:to>
                                        <p:strVal val="visible"/>
                                      </p:to>
                                    </p:set>
                                    <p:animEffect transition="in" filter="fade">
                                      <p:cBhvr>
                                        <p:cTn id="53" dur="1000"/>
                                        <p:tgtEl>
                                          <p:spTgt spid="1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9" end="9"/>
                                            </p:txEl>
                                          </p:spTgt>
                                        </p:tgtEl>
                                        <p:attrNameLst>
                                          <p:attrName>style.visibility</p:attrName>
                                        </p:attrNameLst>
                                      </p:cBhvr>
                                      <p:to>
                                        <p:strVal val="visible"/>
                                      </p:to>
                                    </p:set>
                                    <p:animEffect transition="in" filter="fade">
                                      <p:cBhvr>
                                        <p:cTn id="58" dur="1000"/>
                                        <p:tgtEl>
                                          <p:spTgt spid="13">
                                            <p:txEl>
                                              <p:pRg st="9" end="9"/>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xEl>
                                              <p:pRg st="10" end="10"/>
                                            </p:txEl>
                                          </p:spTgt>
                                        </p:tgtEl>
                                        <p:attrNameLst>
                                          <p:attrName>style.visibility</p:attrName>
                                        </p:attrNameLst>
                                      </p:cBhvr>
                                      <p:to>
                                        <p:strVal val="visible"/>
                                      </p:to>
                                    </p:set>
                                    <p:animEffect transition="in" filter="fade">
                                      <p:cBhvr>
                                        <p:cTn id="61" dur="1000"/>
                                        <p:tgtEl>
                                          <p:spTgt spid="13">
                                            <p:txEl>
                                              <p:pRg st="10" end="1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
                                            <p:txEl>
                                              <p:pRg st="11" end="11"/>
                                            </p:txEl>
                                          </p:spTgt>
                                        </p:tgtEl>
                                        <p:attrNameLst>
                                          <p:attrName>style.visibility</p:attrName>
                                        </p:attrNameLst>
                                      </p:cBhvr>
                                      <p:to>
                                        <p:strVal val="visible"/>
                                      </p:to>
                                    </p:set>
                                    <p:animEffect transition="in" filter="fade">
                                      <p:cBhvr>
                                        <p:cTn id="64" dur="1000"/>
                                        <p:tgtEl>
                                          <p:spTgt spid="13">
                                            <p:txEl>
                                              <p:pRg st="11" end="11"/>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xEl>
                                              <p:pRg st="12" end="12"/>
                                            </p:txEl>
                                          </p:spTgt>
                                        </p:tgtEl>
                                        <p:attrNameLst>
                                          <p:attrName>style.visibility</p:attrName>
                                        </p:attrNameLst>
                                      </p:cBhvr>
                                      <p:to>
                                        <p:strVal val="visible"/>
                                      </p:to>
                                    </p:set>
                                    <p:animEffect transition="in" filter="fade">
                                      <p:cBhvr>
                                        <p:cTn id="67" dur="1000"/>
                                        <p:tgtEl>
                                          <p:spTgt spid="13">
                                            <p:txEl>
                                              <p:pRg st="12" end="12"/>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xEl>
                                              <p:pRg st="13" end="13"/>
                                            </p:txEl>
                                          </p:spTgt>
                                        </p:tgtEl>
                                        <p:attrNameLst>
                                          <p:attrName>style.visibility</p:attrName>
                                        </p:attrNameLst>
                                      </p:cBhvr>
                                      <p:to>
                                        <p:strVal val="visible"/>
                                      </p:to>
                                    </p:set>
                                    <p:animEffect transition="in" filter="fade">
                                      <p:cBhvr>
                                        <p:cTn id="70" dur="1000"/>
                                        <p:tgtEl>
                                          <p:spTgt spid="1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1000"/>
                                        <p:tgtEl>
                                          <p:spTgt spid="12"/>
                                        </p:tgtEl>
                                      </p:cBhvr>
                                    </p:animEffect>
                                    <p:set>
                                      <p:cBhvr>
                                        <p:cTn id="75" dur="1" fill="hold">
                                          <p:stCondLst>
                                            <p:cond delay="999"/>
                                          </p:stCondLst>
                                        </p:cTn>
                                        <p:tgtEl>
                                          <p:spTgt spid="1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3">
                                            <p:txEl>
                                              <p:pRg st="0" end="0"/>
                                            </p:txEl>
                                          </p:spTgt>
                                        </p:tgtEl>
                                      </p:cBhvr>
                                    </p:animEffect>
                                    <p:set>
                                      <p:cBhvr>
                                        <p:cTn id="81" dur="1" fill="hold">
                                          <p:stCondLst>
                                            <p:cond delay="999"/>
                                          </p:stCondLst>
                                        </p:cTn>
                                        <p:tgtEl>
                                          <p:spTgt spid="13">
                                            <p:txEl>
                                              <p:pRg st="0" end="0"/>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3">
                                            <p:txEl>
                                              <p:pRg st="1" end="1"/>
                                            </p:txEl>
                                          </p:spTgt>
                                        </p:tgtEl>
                                      </p:cBhvr>
                                    </p:animEffect>
                                    <p:set>
                                      <p:cBhvr>
                                        <p:cTn id="84" dur="1" fill="hold">
                                          <p:stCondLst>
                                            <p:cond delay="999"/>
                                          </p:stCondLst>
                                        </p:cTn>
                                        <p:tgtEl>
                                          <p:spTgt spid="13">
                                            <p:txEl>
                                              <p:pRg st="1" end="1"/>
                                            </p:txEl>
                                          </p:spTgt>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3">
                                            <p:txEl>
                                              <p:pRg st="2" end="2"/>
                                            </p:txEl>
                                          </p:spTgt>
                                        </p:tgtEl>
                                      </p:cBhvr>
                                    </p:animEffect>
                                    <p:set>
                                      <p:cBhvr>
                                        <p:cTn id="87" dur="1" fill="hold">
                                          <p:stCondLst>
                                            <p:cond delay="999"/>
                                          </p:stCondLst>
                                        </p:cTn>
                                        <p:tgtEl>
                                          <p:spTgt spid="13">
                                            <p:txEl>
                                              <p:pRg st="2" end="2"/>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3">
                                            <p:txEl>
                                              <p:pRg st="3" end="3"/>
                                            </p:txEl>
                                          </p:spTgt>
                                        </p:tgtEl>
                                      </p:cBhvr>
                                    </p:animEffect>
                                    <p:set>
                                      <p:cBhvr>
                                        <p:cTn id="90" dur="1" fill="hold">
                                          <p:stCondLst>
                                            <p:cond delay="999"/>
                                          </p:stCondLst>
                                        </p:cTn>
                                        <p:tgtEl>
                                          <p:spTgt spid="13">
                                            <p:txEl>
                                              <p:pRg st="3" end="3"/>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13">
                                            <p:txEl>
                                              <p:pRg st="4" end="4"/>
                                            </p:txEl>
                                          </p:spTgt>
                                        </p:tgtEl>
                                      </p:cBhvr>
                                    </p:animEffect>
                                    <p:set>
                                      <p:cBhvr>
                                        <p:cTn id="93" dur="1" fill="hold">
                                          <p:stCondLst>
                                            <p:cond delay="999"/>
                                          </p:stCondLst>
                                        </p:cTn>
                                        <p:tgtEl>
                                          <p:spTgt spid="13">
                                            <p:txEl>
                                              <p:pRg st="4" end="4"/>
                                            </p:txEl>
                                          </p:spTgt>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3">
                                            <p:txEl>
                                              <p:pRg st="5" end="5"/>
                                            </p:txEl>
                                          </p:spTgt>
                                        </p:tgtEl>
                                      </p:cBhvr>
                                    </p:animEffect>
                                    <p:set>
                                      <p:cBhvr>
                                        <p:cTn id="96" dur="1" fill="hold">
                                          <p:stCondLst>
                                            <p:cond delay="999"/>
                                          </p:stCondLst>
                                        </p:cTn>
                                        <p:tgtEl>
                                          <p:spTgt spid="13">
                                            <p:txEl>
                                              <p:pRg st="5" end="5"/>
                                            </p:txEl>
                                          </p:spTgt>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13">
                                            <p:txEl>
                                              <p:pRg st="6" end="6"/>
                                            </p:txEl>
                                          </p:spTgt>
                                        </p:tgtEl>
                                      </p:cBhvr>
                                    </p:animEffect>
                                    <p:set>
                                      <p:cBhvr>
                                        <p:cTn id="99" dur="1" fill="hold">
                                          <p:stCondLst>
                                            <p:cond delay="999"/>
                                          </p:stCondLst>
                                        </p:cTn>
                                        <p:tgtEl>
                                          <p:spTgt spid="13">
                                            <p:txEl>
                                              <p:pRg st="6" end="6"/>
                                            </p:txEl>
                                          </p:spTgt>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13">
                                            <p:txEl>
                                              <p:pRg st="7" end="7"/>
                                            </p:txEl>
                                          </p:spTgt>
                                        </p:tgtEl>
                                      </p:cBhvr>
                                    </p:animEffect>
                                    <p:set>
                                      <p:cBhvr>
                                        <p:cTn id="102" dur="1" fill="hold">
                                          <p:stCondLst>
                                            <p:cond delay="999"/>
                                          </p:stCondLst>
                                        </p:cTn>
                                        <p:tgtEl>
                                          <p:spTgt spid="13">
                                            <p:txEl>
                                              <p:pRg st="7" end="7"/>
                                            </p:txEl>
                                          </p:spTgt>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13">
                                            <p:txEl>
                                              <p:pRg st="8" end="8"/>
                                            </p:txEl>
                                          </p:spTgt>
                                        </p:tgtEl>
                                      </p:cBhvr>
                                    </p:animEffect>
                                    <p:set>
                                      <p:cBhvr>
                                        <p:cTn id="105" dur="1" fill="hold">
                                          <p:stCondLst>
                                            <p:cond delay="999"/>
                                          </p:stCondLst>
                                        </p:cTn>
                                        <p:tgtEl>
                                          <p:spTgt spid="13">
                                            <p:txEl>
                                              <p:pRg st="8" end="8"/>
                                            </p:txEl>
                                          </p:spTgt>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13">
                                            <p:txEl>
                                              <p:pRg st="9" end="9"/>
                                            </p:txEl>
                                          </p:spTgt>
                                        </p:tgtEl>
                                      </p:cBhvr>
                                    </p:animEffect>
                                    <p:set>
                                      <p:cBhvr>
                                        <p:cTn id="108" dur="1" fill="hold">
                                          <p:stCondLst>
                                            <p:cond delay="999"/>
                                          </p:stCondLst>
                                        </p:cTn>
                                        <p:tgtEl>
                                          <p:spTgt spid="13">
                                            <p:txEl>
                                              <p:pRg st="9" end="9"/>
                                            </p:txEl>
                                          </p:spTgt>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13">
                                            <p:txEl>
                                              <p:pRg st="10" end="10"/>
                                            </p:txEl>
                                          </p:spTgt>
                                        </p:tgtEl>
                                      </p:cBhvr>
                                    </p:animEffect>
                                    <p:set>
                                      <p:cBhvr>
                                        <p:cTn id="111" dur="1" fill="hold">
                                          <p:stCondLst>
                                            <p:cond delay="999"/>
                                          </p:stCondLst>
                                        </p:cTn>
                                        <p:tgtEl>
                                          <p:spTgt spid="13">
                                            <p:txEl>
                                              <p:pRg st="10" end="10"/>
                                            </p:txEl>
                                          </p:spTgt>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13">
                                            <p:txEl>
                                              <p:pRg st="11" end="11"/>
                                            </p:txEl>
                                          </p:spTgt>
                                        </p:tgtEl>
                                      </p:cBhvr>
                                    </p:animEffect>
                                    <p:set>
                                      <p:cBhvr>
                                        <p:cTn id="114" dur="1" fill="hold">
                                          <p:stCondLst>
                                            <p:cond delay="999"/>
                                          </p:stCondLst>
                                        </p:cTn>
                                        <p:tgtEl>
                                          <p:spTgt spid="13">
                                            <p:txEl>
                                              <p:pRg st="11" end="11"/>
                                            </p:txEl>
                                          </p:spTgt>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13">
                                            <p:txEl>
                                              <p:pRg st="12" end="12"/>
                                            </p:txEl>
                                          </p:spTgt>
                                        </p:tgtEl>
                                      </p:cBhvr>
                                    </p:animEffect>
                                    <p:set>
                                      <p:cBhvr>
                                        <p:cTn id="117" dur="1" fill="hold">
                                          <p:stCondLst>
                                            <p:cond delay="999"/>
                                          </p:stCondLst>
                                        </p:cTn>
                                        <p:tgtEl>
                                          <p:spTgt spid="13">
                                            <p:txEl>
                                              <p:pRg st="12" end="12"/>
                                            </p:txEl>
                                          </p:spTgt>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13">
                                            <p:txEl>
                                              <p:pRg st="13" end="13"/>
                                            </p:txEl>
                                          </p:spTgt>
                                        </p:tgtEl>
                                      </p:cBhvr>
                                    </p:animEffect>
                                    <p:set>
                                      <p:cBhvr>
                                        <p:cTn id="120" dur="1" fill="hold">
                                          <p:stCondLst>
                                            <p:cond delay="999"/>
                                          </p:stCondLst>
                                        </p:cTn>
                                        <p:tgtEl>
                                          <p:spTgt spid="13">
                                            <p:txEl>
                                              <p:pRg st="13" end="13"/>
                                            </p:txEl>
                                          </p:spTgt>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13">
                                            <p:bg/>
                                          </p:spTgt>
                                        </p:tgtEl>
                                      </p:cBhvr>
                                    </p:animEffect>
                                    <p:set>
                                      <p:cBhvr>
                                        <p:cTn id="123" dur="1" fill="hold">
                                          <p:stCondLst>
                                            <p:cond delay="999"/>
                                          </p:stCondLst>
                                        </p:cTn>
                                        <p:tgtEl>
                                          <p:spTgt spid="13">
                                            <p:bg/>
                                          </p:spTgt>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0" fill="hold" grpId="0" nodeType="clickEffect">
                                  <p:stCondLst>
                                    <p:cond delay="0"/>
                                  </p:stCondLst>
                                  <p:childTnLst>
                                    <p:set>
                                      <p:cBhvr>
                                        <p:cTn id="127" dur="1" fill="hold">
                                          <p:stCondLst>
                                            <p:cond delay="0"/>
                                          </p:stCondLst>
                                        </p:cTn>
                                        <p:tgtEl>
                                          <p:spTgt spid="16"/>
                                        </p:tgtEl>
                                        <p:attrNameLst>
                                          <p:attrName>style.visibility</p:attrName>
                                        </p:attrNameLst>
                                      </p:cBhvr>
                                      <p:to>
                                        <p:strVal val="visible"/>
                                      </p:to>
                                    </p:set>
                                    <p:anim calcmode="lin" valueType="num">
                                      <p:cBhvr>
                                        <p:cTn id="128" dur="500" fill="hold"/>
                                        <p:tgtEl>
                                          <p:spTgt spid="16"/>
                                        </p:tgtEl>
                                        <p:attrNameLst>
                                          <p:attrName>ppt_w</p:attrName>
                                        </p:attrNameLst>
                                      </p:cBhvr>
                                      <p:tavLst>
                                        <p:tav tm="0">
                                          <p:val>
                                            <p:fltVal val="0"/>
                                          </p:val>
                                        </p:tav>
                                        <p:tav tm="100000">
                                          <p:val>
                                            <p:strVal val="#ppt_w"/>
                                          </p:val>
                                        </p:tav>
                                      </p:tavLst>
                                    </p:anim>
                                    <p:anim calcmode="lin" valueType="num">
                                      <p:cBhvr>
                                        <p:cTn id="129" dur="500" fill="hold"/>
                                        <p:tgtEl>
                                          <p:spTgt spid="16"/>
                                        </p:tgtEl>
                                        <p:attrNameLst>
                                          <p:attrName>ppt_h</p:attrName>
                                        </p:attrNameLst>
                                      </p:cBhvr>
                                      <p:tavLst>
                                        <p:tav tm="0">
                                          <p:val>
                                            <p:fltVal val="0"/>
                                          </p:val>
                                        </p:tav>
                                        <p:tav tm="100000">
                                          <p:val>
                                            <p:strVal val="#ppt_h"/>
                                          </p:val>
                                        </p:tav>
                                      </p:tavLst>
                                    </p:anim>
                                    <p:animEffect transition="in" filter="fade">
                                      <p:cBhvr>
                                        <p:cTn id="130" dur="500"/>
                                        <p:tgtEl>
                                          <p:spTgt spid="16"/>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0" nodeType="clickEffect">
                                  <p:stCondLst>
                                    <p:cond delay="0"/>
                                  </p:stCondLst>
                                  <p:childTnLst>
                                    <p:animEffect transition="out" filter="fade">
                                      <p:cBhvr>
                                        <p:cTn id="134" dur="1000"/>
                                        <p:tgtEl>
                                          <p:spTgt spid="3"/>
                                        </p:tgtEl>
                                      </p:cBhvr>
                                    </p:animEffect>
                                    <p:set>
                                      <p:cBhvr>
                                        <p:cTn id="135" dur="1" fill="hold">
                                          <p:stCondLst>
                                            <p:cond delay="999"/>
                                          </p:stCondLst>
                                        </p:cTn>
                                        <p:tgtEl>
                                          <p:spTgt spid="3"/>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00"/>
                                        <p:tgtEl>
                                          <p:spTgt spid="4"/>
                                        </p:tgtEl>
                                      </p:cBhvr>
                                    </p:animEffect>
                                    <p:set>
                                      <p:cBhvr>
                                        <p:cTn id="138" dur="1" fill="hold">
                                          <p:stCondLst>
                                            <p:cond delay="999"/>
                                          </p:stCondLst>
                                        </p:cTn>
                                        <p:tgtEl>
                                          <p:spTgt spid="4"/>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12"/>
                                        </p:tgtEl>
                                      </p:cBhvr>
                                    </p:animEffect>
                                    <p:set>
                                      <p:cBhvr>
                                        <p:cTn id="141" dur="1" fill="hold">
                                          <p:stCondLst>
                                            <p:cond delay="999"/>
                                          </p:stCondLst>
                                        </p:cTn>
                                        <p:tgtEl>
                                          <p:spTgt spid="12"/>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1000"/>
                                        <p:tgtEl>
                                          <p:spTgt spid="5"/>
                                        </p:tgtEl>
                                      </p:cBhvr>
                                    </p:animEffect>
                                    <p:set>
                                      <p:cBhvr>
                                        <p:cTn id="144" dur="1" fill="hold">
                                          <p:stCondLst>
                                            <p:cond delay="999"/>
                                          </p:stCondLst>
                                        </p:cTn>
                                        <p:tgtEl>
                                          <p:spTgt spid="5"/>
                                        </p:tgtEl>
                                        <p:attrNameLst>
                                          <p:attrName>style.visibility</p:attrName>
                                        </p:attrNameLst>
                                      </p:cBhvr>
                                      <p:to>
                                        <p:strVal val="hidden"/>
                                      </p:to>
                                    </p:set>
                                  </p:childTnLst>
                                </p:cTn>
                              </p:par>
                            </p:childTnLst>
                          </p:cTn>
                        </p:par>
                        <p:par>
                          <p:cTn id="145" fill="hold">
                            <p:stCondLst>
                              <p:cond delay="1000"/>
                            </p:stCondLst>
                            <p:childTnLst>
                              <p:par>
                                <p:cTn id="146" presetID="63" presetClass="path" presetSubtype="0" accel="50000" decel="50000" fill="hold" grpId="1" nodeType="afterEffect">
                                  <p:stCondLst>
                                    <p:cond delay="0"/>
                                  </p:stCondLst>
                                  <p:childTnLst>
                                    <p:animMotion origin="layout" path="M 5.55112E-17 -2.31214E-7 L 0.17083 0.14173 " pathEditMode="relative" rAng="0" ptsTypes="AA">
                                      <p:cBhvr>
                                        <p:cTn id="147" dur="1000" fill="hold"/>
                                        <p:tgtEl>
                                          <p:spTgt spid="16"/>
                                        </p:tgtEl>
                                        <p:attrNameLst>
                                          <p:attrName>ppt_x</p:attrName>
                                          <p:attrName>ppt_y</p:attrName>
                                        </p:attrNameLst>
                                      </p:cBhvr>
                                      <p:rCtr x="85" y="71"/>
                                    </p:animMotion>
                                  </p:childTnLst>
                                </p:cTn>
                              </p:par>
                              <p:par>
                                <p:cTn id="148" presetID="64" presetClass="path" presetSubtype="0" accel="50000" decel="50000" fill="hold" nodeType="withEffect">
                                  <p:stCondLst>
                                    <p:cond delay="0"/>
                                  </p:stCondLst>
                                  <p:childTnLst>
                                    <p:animMotion origin="layout" path="M 3.33333E-6 -2.22222E-6 L 0.27916 0.08334 " pathEditMode="relative" rAng="0" ptsTypes="AA">
                                      <p:cBhvr>
                                        <p:cTn id="149" dur="1000" fill="hold"/>
                                        <p:tgtEl>
                                          <p:spTgt spid="19"/>
                                        </p:tgtEl>
                                        <p:attrNameLst>
                                          <p:attrName>ppt_x</p:attrName>
                                          <p:attrName>ppt_y</p:attrName>
                                        </p:attrNameLst>
                                      </p:cBhvr>
                                      <p:rCtr x="140" y="42"/>
                                    </p:animMotion>
                                  </p:childTnLst>
                                </p:cTn>
                              </p:par>
                              <p:par>
                                <p:cTn id="150" presetID="10" presetClass="entr" presetSubtype="0" fill="hold" nodeType="withEffect">
                                  <p:stCondLst>
                                    <p:cond delay="500"/>
                                  </p:stCondLst>
                                  <p:childTnLst>
                                    <p:set>
                                      <p:cBhvr>
                                        <p:cTn id="151" dur="1" fill="hold">
                                          <p:stCondLst>
                                            <p:cond delay="0"/>
                                          </p:stCondLst>
                                        </p:cTn>
                                        <p:tgtEl>
                                          <p:spTgt spid="18"/>
                                        </p:tgtEl>
                                        <p:attrNameLst>
                                          <p:attrName>style.visibility</p:attrName>
                                        </p:attrNameLst>
                                      </p:cBhvr>
                                      <p:to>
                                        <p:strVal val="visible"/>
                                      </p:to>
                                    </p:set>
                                    <p:animEffect transition="in" filter="fade">
                                      <p:cBhvr>
                                        <p:cTn id="152" dur="1000"/>
                                        <p:tgtEl>
                                          <p:spTgt spid="18"/>
                                        </p:tgtEl>
                                      </p:cBhvr>
                                    </p:animEffect>
                                  </p:childTnLst>
                                </p:cTn>
                              </p:par>
                              <p:par>
                                <p:cTn id="153" presetID="6" presetClass="emph" presetSubtype="0" fill="hold" nodeType="withEffect">
                                  <p:stCondLst>
                                    <p:cond delay="500"/>
                                  </p:stCondLst>
                                  <p:childTnLst>
                                    <p:animScale>
                                      <p:cBhvr>
                                        <p:cTn id="154" dur="1000" fill="hold"/>
                                        <p:tgtEl>
                                          <p:spTgt spid="19"/>
                                        </p:tgtEl>
                                      </p:cBhvr>
                                      <p:by x="150000" y="150000"/>
                                    </p:animScale>
                                  </p:childTnLst>
                                </p:cTn>
                              </p:par>
                              <p:par>
                                <p:cTn id="155" presetID="10" presetClass="exit" presetSubtype="0" fill="hold" nodeType="withEffect">
                                  <p:stCondLst>
                                    <p:cond delay="500"/>
                                  </p:stCondLst>
                                  <p:childTnLst>
                                    <p:animEffect transition="out" filter="fade">
                                      <p:cBhvr>
                                        <p:cTn id="156" dur="1000"/>
                                        <p:tgtEl>
                                          <p:spTgt spid="19"/>
                                        </p:tgtEl>
                                      </p:cBhvr>
                                    </p:animEffect>
                                    <p:set>
                                      <p:cBhvr>
                                        <p:cTn id="157"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6" grpId="0" animBg="1"/>
      <p:bldP spid="16" grpId="1" animBg="1"/>
      <p:bldP spid="13" grpId="0" uiExpand="1" build="allAtOnce" animBg="1"/>
      <p:bldP spid="13" grpId="1" uiExpand="1"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76200"/>
            <a:ext cx="9144000" cy="6986528"/>
          </a:xfrm>
          <a:prstGeom prst="rect">
            <a:avLst/>
          </a:prstGeom>
        </p:spPr>
        <p:txBody>
          <a:bodyPr wrap="square">
            <a:spAutoFit/>
          </a:bodyPr>
          <a:lstStyle/>
          <a:p>
            <a:r>
              <a:rPr lang="en-US" sz="1400" dirty="0" smtClean="0">
                <a:hlinkClick r:id="rId2"/>
              </a:rPr>
              <a:t>https://en.wikipedia.org/wiki/Mrs._Ples</a:t>
            </a:r>
            <a:endParaRPr lang="en-US" sz="1400" dirty="0" smtClean="0"/>
          </a:p>
          <a:p>
            <a:r>
              <a:rPr lang="en-US" sz="1400" b="1" dirty="0" smtClean="0"/>
              <a:t>Mrs. </a:t>
            </a:r>
            <a:r>
              <a:rPr lang="en-US" sz="1400" b="1" dirty="0" err="1" smtClean="0"/>
              <a:t>Ples</a:t>
            </a:r>
            <a:r>
              <a:rPr lang="en-US" sz="1400" dirty="0" smtClean="0"/>
              <a:t> is the popular nickname for the most complete skull of an </a:t>
            </a:r>
            <a:r>
              <a:rPr lang="en-US" sz="1400" i="1" dirty="0" smtClean="0">
                <a:hlinkClick r:id="rId3" tooltip="Australopithecus africanus"/>
              </a:rPr>
              <a:t>Australopithecus </a:t>
            </a:r>
            <a:r>
              <a:rPr lang="en-US" sz="1400" i="1" dirty="0" err="1" smtClean="0">
                <a:hlinkClick r:id="rId3" tooltip="Australopithecus africanus"/>
              </a:rPr>
              <a:t>africanus</a:t>
            </a:r>
            <a:r>
              <a:rPr lang="en-US" sz="1400" dirty="0" smtClean="0"/>
              <a:t> ever found in South Africa. Many Australopithecus fossils have been found </a:t>
            </a:r>
            <a:r>
              <a:rPr lang="en-US" sz="1400" dirty="0" err="1" smtClean="0"/>
              <a:t>near</a:t>
            </a:r>
            <a:r>
              <a:rPr lang="en-US" sz="1400" dirty="0" err="1" smtClean="0">
                <a:hlinkClick r:id="rId4" tooltip="Sterkfontein"/>
              </a:rPr>
              <a:t>Sterkfontein</a:t>
            </a:r>
            <a:r>
              <a:rPr lang="en-US" sz="1400" dirty="0" smtClean="0"/>
              <a:t>, about 40 </a:t>
            </a:r>
            <a:r>
              <a:rPr lang="en-US" sz="1400" dirty="0" err="1" smtClean="0"/>
              <a:t>kilometres</a:t>
            </a:r>
            <a:r>
              <a:rPr lang="en-US" sz="1400" dirty="0" smtClean="0"/>
              <a:t> northwest of Johannesburg, in a region of the </a:t>
            </a:r>
            <a:r>
              <a:rPr lang="en-US" sz="1400" dirty="0" err="1" smtClean="0">
                <a:hlinkClick r:id="rId5" tooltip="Transvaal Province"/>
              </a:rPr>
              <a:t>Transvaal</a:t>
            </a:r>
            <a:r>
              <a:rPr lang="en-US" sz="1400" dirty="0" err="1" smtClean="0"/>
              <a:t>now</a:t>
            </a:r>
            <a:r>
              <a:rPr lang="en-US" sz="1400" dirty="0" smtClean="0"/>
              <a:t> designated as the </a:t>
            </a:r>
            <a:r>
              <a:rPr lang="en-US" sz="1400" dirty="0" smtClean="0">
                <a:hlinkClick r:id="rId6" tooltip="Cradle of Humankind"/>
              </a:rPr>
              <a:t>Cradle of Humankind</a:t>
            </a:r>
            <a:r>
              <a:rPr lang="en-US" sz="1400" dirty="0" smtClean="0"/>
              <a:t> </a:t>
            </a:r>
            <a:r>
              <a:rPr lang="en-US" sz="1400" dirty="0" smtClean="0">
                <a:hlinkClick r:id="rId7" tooltip="World Heritage Site"/>
              </a:rPr>
              <a:t>World Heritage Site</a:t>
            </a:r>
            <a:r>
              <a:rPr lang="en-US" sz="1400" dirty="0" smtClean="0"/>
              <a:t>. Mrs. </a:t>
            </a:r>
            <a:r>
              <a:rPr lang="en-US" sz="1400" dirty="0" err="1" smtClean="0"/>
              <a:t>Ples</a:t>
            </a:r>
            <a:r>
              <a:rPr lang="en-US" sz="1400" dirty="0" smtClean="0"/>
              <a:t> was discovered by </a:t>
            </a:r>
            <a:r>
              <a:rPr lang="en-US" sz="1400" dirty="0" smtClean="0">
                <a:hlinkClick r:id="rId8" tooltip="Robert Broom"/>
              </a:rPr>
              <a:t>Robert Broom</a:t>
            </a:r>
            <a:r>
              <a:rPr lang="en-US" sz="1400" dirty="0" smtClean="0"/>
              <a:t> and </a:t>
            </a:r>
            <a:r>
              <a:rPr lang="en-US" sz="1400" dirty="0" smtClean="0">
                <a:hlinkClick r:id="rId9" tooltip="John T. Robinson"/>
              </a:rPr>
              <a:t>John T. Robinson</a:t>
            </a:r>
            <a:r>
              <a:rPr lang="en-US" sz="1400" dirty="0" smtClean="0"/>
              <a:t> on April 18, 1947. Because of Broom's use of dynamite and pickaxe while excavating, Mrs. </a:t>
            </a:r>
            <a:r>
              <a:rPr lang="en-US" sz="1400" dirty="0" err="1" smtClean="0"/>
              <a:t>Ples</a:t>
            </a:r>
            <a:r>
              <a:rPr lang="en-US" sz="1400" dirty="0" smtClean="0"/>
              <a:t>’ skull was blown into two pieces and some fragments are missing. Nonetheless, Mrs./Mr. </a:t>
            </a:r>
            <a:r>
              <a:rPr lang="en-US" sz="1400" dirty="0" err="1" smtClean="0"/>
              <a:t>Ples</a:t>
            </a:r>
            <a:r>
              <a:rPr lang="en-US" sz="1400" dirty="0" smtClean="0"/>
              <a:t> is one of the most perfect pre-human skulls ever found.</a:t>
            </a:r>
          </a:p>
          <a:p>
            <a:r>
              <a:rPr lang="en-US" sz="1400" dirty="0" smtClean="0"/>
              <a:t>The nickname ″Mrs. </a:t>
            </a:r>
            <a:r>
              <a:rPr lang="en-US" sz="1400" dirty="0" err="1" smtClean="0"/>
              <a:t>Ples</a:t>
            </a:r>
            <a:r>
              <a:rPr lang="en-US" sz="1400" dirty="0" smtClean="0"/>
              <a:t>″ was coined by Broom's young co-workers. It derives from the scientific designation </a:t>
            </a:r>
            <a:r>
              <a:rPr lang="en-US" sz="1400" i="1" dirty="0" err="1" smtClean="0"/>
              <a:t>Plesianthropus</a:t>
            </a:r>
            <a:r>
              <a:rPr lang="en-US" sz="1400" i="1" dirty="0" smtClean="0"/>
              <a:t> </a:t>
            </a:r>
            <a:r>
              <a:rPr lang="en-US" sz="1400" i="1" dirty="0" err="1" smtClean="0"/>
              <a:t>transvaalensis</a:t>
            </a:r>
            <a:r>
              <a:rPr lang="en-US" sz="1400" dirty="0" smtClean="0"/>
              <a:t> (near-man from the Transvaal), that Broom initially gave the skull, later subsumed into the species </a:t>
            </a:r>
            <a:r>
              <a:rPr lang="en-US" sz="1400" i="1" dirty="0" smtClean="0"/>
              <a:t>Australopithecus </a:t>
            </a:r>
            <a:r>
              <a:rPr lang="en-US" sz="1400" i="1" dirty="0" err="1" smtClean="0"/>
              <a:t>africanus.</a:t>
            </a:r>
            <a:r>
              <a:rPr lang="en-US" sz="1400" dirty="0" err="1" smtClean="0"/>
              <a:t>In</a:t>
            </a:r>
            <a:r>
              <a:rPr lang="en-US" sz="1400" dirty="0" smtClean="0"/>
              <a:t> scientific publications the specimen is referred to by its catalogue number, STS 5.</a:t>
            </a:r>
            <a:r>
              <a:rPr lang="en-US" sz="1400" baseline="30000" dirty="0" smtClean="0">
                <a:hlinkClick r:id="rId2"/>
              </a:rPr>
              <a:t>[1]</a:t>
            </a:r>
            <a:endParaRPr lang="en-US" sz="1400" dirty="0" smtClean="0"/>
          </a:p>
          <a:p>
            <a:r>
              <a:rPr lang="en-US" sz="1400" dirty="0" smtClean="0"/>
              <a:t>The genus </a:t>
            </a:r>
            <a:r>
              <a:rPr lang="en-US" sz="1400" i="1" dirty="0" smtClean="0">
                <a:hlinkClick r:id="rId10" tooltip="Australopithecus"/>
              </a:rPr>
              <a:t>Australopithecus</a:t>
            </a:r>
            <a:r>
              <a:rPr lang="en-US" sz="1400" dirty="0" smtClean="0"/>
              <a:t>, of which there are several species, is considered the likely precursor of the genus </a:t>
            </a:r>
            <a:r>
              <a:rPr lang="en-US" sz="1400" i="1" dirty="0" smtClean="0">
                <a:hlinkClick r:id="rId11" tooltip="Homo"/>
              </a:rPr>
              <a:t>Homo</a:t>
            </a:r>
            <a:r>
              <a:rPr lang="en-US" sz="1400" dirty="0" smtClean="0"/>
              <a:t>, to which all humanity belongs. Though its cranium is comparable to a chimpanzee's, Australopithecus walked upright, as humans do. This was a surprise to anthropologists at the time, because it had been assumed that the big brain of Homo had preceded, or at least evolved in tandem with our upright gait. Mrs. </a:t>
            </a:r>
            <a:r>
              <a:rPr lang="en-US" sz="1400" dirty="0" err="1" smtClean="0"/>
              <a:t>Ples</a:t>
            </a:r>
            <a:r>
              <a:rPr lang="en-US" sz="1400" dirty="0" smtClean="0"/>
              <a:t>, whose cranial capacity is only about 485 cubic </a:t>
            </a:r>
            <a:r>
              <a:rPr lang="en-US" sz="1400" dirty="0" err="1" smtClean="0"/>
              <a:t>centimetres</a:t>
            </a:r>
            <a:r>
              <a:rPr lang="en-US" sz="1400" dirty="0" smtClean="0"/>
              <a:t>,</a:t>
            </a:r>
            <a:r>
              <a:rPr lang="en-US" sz="1400" baseline="30000" dirty="0" smtClean="0">
                <a:hlinkClick r:id="rId2"/>
              </a:rPr>
              <a:t>[2]</a:t>
            </a:r>
            <a:r>
              <a:rPr lang="en-US" sz="1400" dirty="0" smtClean="0"/>
              <a:t> was one of the first fossils to reveal that upright walking had evolved well before any significant growth in brain size.</a:t>
            </a:r>
          </a:p>
          <a:p>
            <a:r>
              <a:rPr lang="en-US" sz="1400" dirty="0" smtClean="0"/>
              <a:t>The sex of the specimen is not completely certain and so </a:t>
            </a:r>
            <a:r>
              <a:rPr lang="en-US" sz="1400" i="1" dirty="0" smtClean="0"/>
              <a:t>Mrs. </a:t>
            </a:r>
            <a:r>
              <a:rPr lang="en-US" sz="1400" i="1" dirty="0" err="1" smtClean="0"/>
              <a:t>Ples</a:t>
            </a:r>
            <a:r>
              <a:rPr lang="en-US" sz="1400" dirty="0" smtClean="0"/>
              <a:t> may in fact be </a:t>
            </a:r>
            <a:r>
              <a:rPr lang="en-US" sz="1400" i="1" dirty="0" smtClean="0"/>
              <a:t>Mr. </a:t>
            </a:r>
            <a:r>
              <a:rPr lang="en-US" sz="1400" i="1" dirty="0" err="1" smtClean="0"/>
              <a:t>Ples</a:t>
            </a:r>
            <a:r>
              <a:rPr lang="en-US" sz="1400" dirty="0" smtClean="0"/>
              <a:t>. Moreover, X-ray analysis of the specimen's teeth (</a:t>
            </a:r>
            <a:r>
              <a:rPr lang="en-US" sz="1400" i="1" dirty="0" smtClean="0"/>
              <a:t>see below</a:t>
            </a:r>
            <a:r>
              <a:rPr lang="en-US" sz="1400" dirty="0" smtClean="0"/>
              <a:t>) has suggested it was an adolescent. Hence a designation of </a:t>
            </a:r>
            <a:r>
              <a:rPr lang="en-US" sz="1400" i="1" dirty="0" smtClean="0">
                <a:hlinkClick r:id="rId12" tooltip="Miss"/>
              </a:rPr>
              <a:t>Miss</a:t>
            </a:r>
            <a:r>
              <a:rPr lang="en-US" sz="1400" i="1" dirty="0" smtClean="0"/>
              <a:t> </a:t>
            </a:r>
            <a:r>
              <a:rPr lang="en-US" sz="1400" i="1" dirty="0" err="1" smtClean="0"/>
              <a:t>Ples</a:t>
            </a:r>
            <a:r>
              <a:rPr lang="en-US" sz="1400" dirty="0" smtClean="0"/>
              <a:t> or </a:t>
            </a:r>
            <a:r>
              <a:rPr lang="en-US" sz="1400" i="1" dirty="0" smtClean="0">
                <a:hlinkClick r:id="rId13" tooltip="Master (form of address)"/>
              </a:rPr>
              <a:t>Master</a:t>
            </a:r>
            <a:r>
              <a:rPr lang="en-US" sz="1400" i="1" dirty="0" smtClean="0"/>
              <a:t> </a:t>
            </a:r>
            <a:r>
              <a:rPr lang="en-US" sz="1400" i="1" dirty="0" err="1" smtClean="0"/>
              <a:t>Ples</a:t>
            </a:r>
            <a:r>
              <a:rPr lang="en-US" sz="1400" dirty="0" smtClean="0"/>
              <a:t> is also possible.</a:t>
            </a:r>
          </a:p>
          <a:p>
            <a:r>
              <a:rPr lang="en-US" sz="1400" dirty="0" smtClean="0"/>
              <a:t>The paleoanthropologist, Prof. </a:t>
            </a:r>
            <a:r>
              <a:rPr lang="en-US" sz="1400" dirty="0" err="1" smtClean="0"/>
              <a:t>Federick</a:t>
            </a:r>
            <a:r>
              <a:rPr lang="en-US" sz="1400" dirty="0" smtClean="0"/>
              <a:t> E. </a:t>
            </a:r>
            <a:r>
              <a:rPr lang="en-US" sz="1400" dirty="0" err="1" smtClean="0"/>
              <a:t>Grine</a:t>
            </a:r>
            <a:r>
              <a:rPr lang="en-US" sz="1400" dirty="0" smtClean="0"/>
              <a:t>, has studied the dental morphology of Mrs./Mr. </a:t>
            </a:r>
            <a:r>
              <a:rPr lang="en-US" sz="1400" dirty="0" err="1" smtClean="0"/>
              <a:t>Ples</a:t>
            </a:r>
            <a:r>
              <a:rPr lang="en-US" sz="1400" dirty="0" smtClean="0"/>
              <a:t> with a view to finally establishing Mrs./Ms. </a:t>
            </a:r>
            <a:r>
              <a:rPr lang="en-US" sz="1400" dirty="0" err="1" smtClean="0"/>
              <a:t>Ples</a:t>
            </a:r>
            <a:r>
              <a:rPr lang="en-US" sz="1400" dirty="0" smtClean="0"/>
              <a:t>' sex.</a:t>
            </a:r>
            <a:r>
              <a:rPr lang="en-US" sz="1400" baseline="30000" dirty="0" smtClean="0">
                <a:hlinkClick r:id="rId2"/>
              </a:rPr>
              <a:t>[3]</a:t>
            </a:r>
            <a:r>
              <a:rPr lang="en-US" sz="1400" dirty="0" smtClean="0"/>
              <a:t> Using the </a:t>
            </a:r>
            <a:r>
              <a:rPr lang="en-US" sz="1400" dirty="0" smtClean="0">
                <a:hlinkClick r:id="rId14" tooltip="X-ray computed tomography"/>
              </a:rPr>
              <a:t>Computed Tomography</a:t>
            </a:r>
            <a:r>
              <a:rPr lang="en-US" sz="1400" dirty="0" smtClean="0"/>
              <a:t> (CT) scans of STS 5 from the experiments of Weber et. al., they compared them to CT scans of more recently discovered </a:t>
            </a:r>
            <a:r>
              <a:rPr lang="en-US" sz="1400" i="1" dirty="0" smtClean="0"/>
              <a:t>A. </a:t>
            </a:r>
            <a:r>
              <a:rPr lang="en-US" sz="1400" i="1" dirty="0" err="1" smtClean="0"/>
              <a:t>africanus</a:t>
            </a:r>
            <a:r>
              <a:rPr lang="en-US" sz="1400" dirty="0" smtClean="0"/>
              <a:t> skulls from </a:t>
            </a:r>
            <a:r>
              <a:rPr lang="en-US" sz="1400" dirty="0" err="1" smtClean="0"/>
              <a:t>Sterkfontein</a:t>
            </a:r>
            <a:r>
              <a:rPr lang="en-US" sz="1400" dirty="0" smtClean="0"/>
              <a:t>. These scans allowed </a:t>
            </a:r>
            <a:r>
              <a:rPr lang="en-US" sz="1400" dirty="0" err="1" smtClean="0"/>
              <a:t>Grine</a:t>
            </a:r>
            <a:r>
              <a:rPr lang="en-US" sz="1400" dirty="0" smtClean="0"/>
              <a:t> to reconstruct images of the roots of the teeth, in order to see how the molar and canine teeth developed. This study concluded that Mrs./Mr. </a:t>
            </a:r>
            <a:r>
              <a:rPr lang="en-US" sz="1400" dirty="0" err="1" smtClean="0"/>
              <a:t>Ples</a:t>
            </a:r>
            <a:r>
              <a:rPr lang="en-US" sz="1400" dirty="0" smtClean="0"/>
              <a:t> was indeed a middle-aged female. However, the question is not entirely settled, since other studies have come to the opposite conclusion.</a:t>
            </a:r>
          </a:p>
          <a:p>
            <a:r>
              <a:rPr lang="en-US" sz="1400" dirty="0" smtClean="0"/>
              <a:t>Some experts have suggested that a partial skeleton, known only by its catalogue number of </a:t>
            </a:r>
            <a:r>
              <a:rPr lang="en-US" sz="1400" dirty="0" smtClean="0">
                <a:hlinkClick r:id="rId15" tooltip="STS 14"/>
              </a:rPr>
              <a:t>STS 14</a:t>
            </a:r>
            <a:r>
              <a:rPr lang="en-US" sz="1400" dirty="0" smtClean="0"/>
              <a:t>, which was discovered in the same year, in the same geological deposit and in proximity to Mrs. </a:t>
            </a:r>
            <a:r>
              <a:rPr lang="en-US" sz="1400" dirty="0" err="1" smtClean="0"/>
              <a:t>Ples</a:t>
            </a:r>
            <a:r>
              <a:rPr lang="en-US" sz="1400" dirty="0" smtClean="0"/>
              <a:t>, may belong to this skull. If correct, this would make Mrs. </a:t>
            </a:r>
            <a:r>
              <a:rPr lang="en-US" sz="1400" dirty="0" err="1" smtClean="0"/>
              <a:t>Ples</a:t>
            </a:r>
            <a:r>
              <a:rPr lang="en-US" sz="1400" dirty="0" smtClean="0"/>
              <a:t> the South African counterpart to the famous </a:t>
            </a:r>
            <a:r>
              <a:rPr lang="en-US" sz="1400" dirty="0" smtClean="0">
                <a:hlinkClick r:id="rId16" tooltip="Lucy (Australopithecus)"/>
              </a:rPr>
              <a:t>Lucy</a:t>
            </a:r>
            <a:r>
              <a:rPr lang="en-US" sz="1400" dirty="0" smtClean="0"/>
              <a:t> fossil. This skull, along with others discovered at </a:t>
            </a:r>
            <a:r>
              <a:rPr lang="en-US" sz="1400" dirty="0" err="1" smtClean="0">
                <a:hlinkClick r:id="rId17" tooltip="Taung"/>
              </a:rPr>
              <a:t>Taung</a:t>
            </a:r>
            <a:r>
              <a:rPr lang="en-US" sz="1400" dirty="0" smtClean="0"/>
              <a:t>, </a:t>
            </a:r>
            <a:r>
              <a:rPr lang="en-US" sz="1400" dirty="0" err="1" smtClean="0"/>
              <a:t>Sterkfontien</a:t>
            </a:r>
            <a:r>
              <a:rPr lang="en-US" sz="1400" dirty="0" smtClean="0"/>
              <a:t>, and </a:t>
            </a:r>
            <a:r>
              <a:rPr lang="en-US" sz="1400" dirty="0" err="1" smtClean="0">
                <a:hlinkClick r:id="rId18" tooltip="Makapansgat"/>
              </a:rPr>
              <a:t>Makapangsgat</a:t>
            </a:r>
            <a:r>
              <a:rPr lang="en-US" sz="1400" dirty="0" err="1" smtClean="0"/>
              <a:t>offered</a:t>
            </a:r>
            <a:r>
              <a:rPr lang="en-US" sz="1400" dirty="0" smtClean="0"/>
              <a:t> compelling evidence in </a:t>
            </a:r>
            <a:r>
              <a:rPr lang="en-US" sz="1400" dirty="0" err="1" smtClean="0"/>
              <a:t>favour</a:t>
            </a:r>
            <a:r>
              <a:rPr lang="en-US" sz="1400" dirty="0" smtClean="0"/>
              <a:t> of Charles Darwin's hypothesis that humanity's origin lay in Africa.</a:t>
            </a:r>
            <a:r>
              <a:rPr lang="en-US" sz="1400" baseline="30000" dirty="0" smtClean="0">
                <a:hlinkClick r:id="rId2"/>
              </a:rPr>
              <a:t>[4]</a:t>
            </a:r>
            <a:endParaRPr lang="en-US" sz="1400" dirty="0" smtClean="0"/>
          </a:p>
          <a:p>
            <a:r>
              <a:rPr lang="en-US" sz="1400" dirty="0" smtClean="0"/>
              <a:t>The fossil has been dated by a combination of </a:t>
            </a:r>
            <a:r>
              <a:rPr lang="en-US" sz="1400" dirty="0" err="1" smtClean="0">
                <a:hlinkClick r:id="rId19" tooltip="Palaeomagnetism"/>
              </a:rPr>
              <a:t>palaeomagnetism</a:t>
            </a:r>
            <a:r>
              <a:rPr lang="en-US" sz="1400" dirty="0" smtClean="0"/>
              <a:t> and uranium-lead techniques to around 2.05 million years.</a:t>
            </a:r>
          </a:p>
          <a:p>
            <a:endParaRPr lang="en-US" sz="14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057400" y="685800"/>
            <a:ext cx="5108713" cy="6032147"/>
            <a:chOff x="2057400" y="685800"/>
            <a:chExt cx="5108713" cy="6032147"/>
          </a:xfrm>
        </p:grpSpPr>
        <p:sp useBgFill="1">
          <p:nvSpPr>
            <p:cNvPr id="20" name="TextBox 19"/>
            <p:cNvSpPr txBox="1"/>
            <p:nvPr/>
          </p:nvSpPr>
          <p:spPr>
            <a:xfrm>
              <a:off x="3383280" y="6071616"/>
              <a:ext cx="2056973" cy="646331"/>
            </a:xfrm>
            <a:prstGeom prst="rect">
              <a:avLst/>
            </a:prstGeom>
          </p:spPr>
          <p:txBody>
            <a:bodyPr wrap="none" rtlCol="0">
              <a:spAutoFit/>
            </a:bodyPr>
            <a:lstStyle/>
            <a:p>
              <a:r>
                <a:rPr lang="en-US" sz="3600" b="1" dirty="0" smtClean="0">
                  <a:solidFill>
                    <a:srgbClr val="FF0000"/>
                  </a:solidFill>
                  <a:effectLst>
                    <a:outerShdw dist="50800" dir="7200000" algn="ctr" rotWithShape="0">
                      <a:schemeClr val="tx1"/>
                    </a:outerShdw>
                  </a:effectLst>
                  <a:latin typeface="Arial" pitchFamily="34" charset="0"/>
                  <a:cs typeface="Arial" pitchFamily="34" charset="0"/>
                </a:rPr>
                <a:t>Ms </a:t>
              </a:r>
              <a:r>
                <a:rPr lang="en-US" sz="3600" b="1" dirty="0" err="1" smtClean="0">
                  <a:solidFill>
                    <a:srgbClr val="FF0000"/>
                  </a:solidFill>
                  <a:effectLst>
                    <a:outerShdw dist="50800" dir="7200000" algn="ctr" rotWithShape="0">
                      <a:schemeClr val="tx1"/>
                    </a:outerShdw>
                  </a:effectLst>
                  <a:latin typeface="Arial" pitchFamily="34" charset="0"/>
                  <a:cs typeface="Arial" pitchFamily="34" charset="0"/>
                </a:rPr>
                <a:t>Ples</a:t>
              </a:r>
              <a:r>
                <a:rPr lang="en-US" sz="3600" b="1" dirty="0" smtClean="0">
                  <a:solidFill>
                    <a:srgbClr val="FF0000"/>
                  </a:solidFill>
                  <a:effectLst>
                    <a:outerShdw dist="50800" dir="7200000" algn="ctr" rotWithShape="0">
                      <a:schemeClr val="tx1"/>
                    </a:outerShdw>
                  </a:effectLst>
                  <a:latin typeface="Arial" pitchFamily="34" charset="0"/>
                  <a:cs typeface="Arial" pitchFamily="34" charset="0"/>
                </a:rPr>
                <a:t>!</a:t>
              </a:r>
              <a:endParaRPr lang="en-US" sz="3600" b="1" dirty="0">
                <a:solidFill>
                  <a:srgbClr val="FF0000"/>
                </a:solidFill>
                <a:effectLst>
                  <a:outerShdw dist="50800" dir="7200000" algn="ctr" rotWithShape="0">
                    <a:schemeClr val="tx1"/>
                  </a:outerShdw>
                </a:effectLst>
                <a:latin typeface="Arial" pitchFamily="34" charset="0"/>
                <a:cs typeface="Arial" pitchFamily="34" charset="0"/>
              </a:endParaRPr>
            </a:p>
          </p:txBody>
        </p:sp>
        <p:pic>
          <p:nvPicPr>
            <p:cNvPr id="21" name="Picture 4" descr="sculpting human evolution elisabeth dayns"/>
            <p:cNvPicPr>
              <a:picLocks noChangeAspect="1" noChangeArrowheads="1"/>
            </p:cNvPicPr>
            <p:nvPr/>
          </p:nvPicPr>
          <p:blipFill>
            <a:blip r:embed="rId2"/>
            <a:srcRect l="8753" t="4166" r="14223"/>
            <a:stretch>
              <a:fillRect/>
            </a:stretch>
          </p:blipFill>
          <p:spPr bwMode="auto">
            <a:xfrm>
              <a:off x="2057400" y="685800"/>
              <a:ext cx="5108713" cy="5340927"/>
            </a:xfrm>
            <a:prstGeom prst="rect">
              <a:avLst/>
            </a:prstGeom>
            <a:noFill/>
            <a:ln w="50800">
              <a:solidFill>
                <a:schemeClr val="bg1"/>
              </a:solidFill>
            </a:ln>
          </p:spPr>
        </p:pic>
      </p:grpSp>
      <p:pic>
        <p:nvPicPr>
          <p:cNvPr id="14" name="Picture 6" descr="The Sterkfontein Caves visitor centre and museum"/>
          <p:cNvPicPr>
            <a:picLocks noChangeAspect="1" noChangeArrowheads="1"/>
          </p:cNvPicPr>
          <p:nvPr/>
        </p:nvPicPr>
        <p:blipFill>
          <a:blip r:embed="rId3" cstate="print"/>
          <a:srcRect/>
          <a:stretch>
            <a:fillRect/>
          </a:stretch>
        </p:blipFill>
        <p:spPr bwMode="auto">
          <a:xfrm>
            <a:off x="0" y="685800"/>
            <a:ext cx="9144000" cy="6172201"/>
          </a:xfrm>
          <a:prstGeom prst="rect">
            <a:avLst/>
          </a:prstGeom>
          <a:noFill/>
        </p:spPr>
      </p:pic>
      <p:sp useBgFill="1">
        <p:nvSpPr>
          <p:cNvPr id="13" name="TextBox 12"/>
          <p:cNvSpPr txBox="1"/>
          <p:nvPr/>
        </p:nvSpPr>
        <p:spPr>
          <a:xfrm>
            <a:off x="4419600" y="710625"/>
            <a:ext cx="4724400" cy="584775"/>
          </a:xfrm>
          <a:prstGeom prst="rect">
            <a:avLst/>
          </a:prstGeom>
        </p:spPr>
        <p:txBody>
          <a:bodyPr wrap="square" rtlCol="0">
            <a:spAutoFit/>
          </a:bodyPr>
          <a:lstStyle/>
          <a:p>
            <a:r>
              <a:rPr lang="en-US" sz="3200" b="1" dirty="0" smtClean="0"/>
              <a:t>50 years later, in 1997 . . . .</a:t>
            </a:r>
          </a:p>
        </p:txBody>
      </p:sp>
      <p:sp>
        <p:nvSpPr>
          <p:cNvPr id="16" name="TextBox 15"/>
          <p:cNvSpPr txBox="1"/>
          <p:nvPr/>
        </p:nvSpPr>
        <p:spPr>
          <a:xfrm>
            <a:off x="4114800" y="1219200"/>
            <a:ext cx="4724400" cy="523220"/>
          </a:xfrm>
          <a:prstGeom prst="rect">
            <a:avLst/>
          </a:prstGeom>
          <a:noFill/>
        </p:spPr>
        <p:txBody>
          <a:bodyPr wrap="square" rtlCol="0">
            <a:spAutoFit/>
          </a:bodyPr>
          <a:lstStyle/>
          <a:p>
            <a:r>
              <a:rPr lang="en-US" sz="2800" b="1" dirty="0" smtClean="0"/>
              <a:t>- at the </a:t>
            </a:r>
            <a:r>
              <a:rPr lang="en-US" sz="2800" b="1" dirty="0" err="1" smtClean="0"/>
              <a:t>Sterkfontein</a:t>
            </a:r>
            <a:r>
              <a:rPr lang="en-US" sz="2800" b="1" dirty="0" smtClean="0"/>
              <a:t> archives</a:t>
            </a:r>
          </a:p>
        </p:txBody>
      </p:sp>
      <p:sp>
        <p:nvSpPr>
          <p:cNvPr id="3" name="TextBox 2"/>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uiExpand="1"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The Sterkfontein Caves visitor centre and museum"/>
          <p:cNvPicPr>
            <a:picLocks noChangeAspect="1" noChangeArrowheads="1"/>
          </p:cNvPicPr>
          <p:nvPr/>
        </p:nvPicPr>
        <p:blipFill>
          <a:blip r:embed="rId2" cstate="print"/>
          <a:srcRect/>
          <a:stretch>
            <a:fillRect/>
          </a:stretch>
        </p:blipFill>
        <p:spPr bwMode="auto">
          <a:xfrm>
            <a:off x="0" y="685800"/>
            <a:ext cx="9144000" cy="6172201"/>
          </a:xfrm>
          <a:prstGeom prst="rect">
            <a:avLst/>
          </a:prstGeom>
          <a:noFill/>
        </p:spPr>
      </p:pic>
      <p:sp useBgFill="1">
        <p:nvSpPr>
          <p:cNvPr id="21" name="TextBox 20"/>
          <p:cNvSpPr txBox="1"/>
          <p:nvPr/>
        </p:nvSpPr>
        <p:spPr>
          <a:xfrm>
            <a:off x="4419600" y="710625"/>
            <a:ext cx="4724400" cy="584775"/>
          </a:xfrm>
          <a:prstGeom prst="rect">
            <a:avLst/>
          </a:prstGeom>
        </p:spPr>
        <p:txBody>
          <a:bodyPr wrap="square" rtlCol="0">
            <a:spAutoFit/>
          </a:bodyPr>
          <a:lstStyle/>
          <a:p>
            <a:r>
              <a:rPr lang="en-US" sz="3200" b="1" dirty="0" smtClean="0"/>
              <a:t>50 years later, in 1997 . . . .</a:t>
            </a:r>
          </a:p>
        </p:txBody>
      </p:sp>
      <p:sp>
        <p:nvSpPr>
          <p:cNvPr id="22" name="TextBox 21"/>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23" name="TextBox 22"/>
          <p:cNvSpPr txBox="1"/>
          <p:nvPr/>
        </p:nvSpPr>
        <p:spPr>
          <a:xfrm>
            <a:off x="4114800" y="1219200"/>
            <a:ext cx="4724400" cy="523220"/>
          </a:xfrm>
          <a:prstGeom prst="rect">
            <a:avLst/>
          </a:prstGeom>
          <a:noFill/>
        </p:spPr>
        <p:txBody>
          <a:bodyPr wrap="square" rtlCol="0">
            <a:spAutoFit/>
          </a:bodyPr>
          <a:lstStyle/>
          <a:p>
            <a:pPr>
              <a:buFontTx/>
              <a:buChar char="-"/>
            </a:pPr>
            <a:r>
              <a:rPr lang="en-US" sz="2800" b="1" dirty="0" smtClean="0"/>
              <a:t> at the </a:t>
            </a:r>
            <a:r>
              <a:rPr lang="en-US" sz="2800" b="1" dirty="0" err="1" smtClean="0"/>
              <a:t>Sterkfontein</a:t>
            </a:r>
            <a:r>
              <a:rPr lang="en-US" sz="2800" b="1" dirty="0" smtClean="0"/>
              <a:t> archives</a:t>
            </a:r>
          </a:p>
        </p:txBody>
      </p:sp>
      <p:pic>
        <p:nvPicPr>
          <p:cNvPr id="40962" name="Picture 2" descr="File:Little Foot 01.jpg"/>
          <p:cNvPicPr>
            <a:picLocks noChangeAspect="1" noChangeArrowheads="1"/>
          </p:cNvPicPr>
          <p:nvPr/>
        </p:nvPicPr>
        <p:blipFill>
          <a:blip r:embed="rId3" cstate="print"/>
          <a:srcRect/>
          <a:stretch>
            <a:fillRect/>
          </a:stretch>
        </p:blipFill>
        <p:spPr bwMode="auto">
          <a:xfrm>
            <a:off x="0" y="457200"/>
            <a:ext cx="4048125" cy="6431902"/>
          </a:xfrm>
          <a:prstGeom prst="rect">
            <a:avLst/>
          </a:prstGeom>
          <a:noFill/>
        </p:spPr>
      </p:pic>
      <p:sp>
        <p:nvSpPr>
          <p:cNvPr id="6" name="TextBox 5"/>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7" name="Freeform 6"/>
          <p:cNvSpPr/>
          <p:nvPr/>
        </p:nvSpPr>
        <p:spPr>
          <a:xfrm>
            <a:off x="1809018" y="4818185"/>
            <a:ext cx="675542" cy="943708"/>
          </a:xfrm>
          <a:custGeom>
            <a:avLst/>
            <a:gdLst>
              <a:gd name="connsiteX0" fmla="*/ 137745 w 675542"/>
              <a:gd name="connsiteY0" fmla="*/ 114300 h 943708"/>
              <a:gd name="connsiteX1" fmla="*/ 313592 w 675542"/>
              <a:gd name="connsiteY1" fmla="*/ 26377 h 943708"/>
              <a:gd name="connsiteX2" fmla="*/ 401515 w 675542"/>
              <a:gd name="connsiteY2" fmla="*/ 8792 h 943708"/>
              <a:gd name="connsiteX3" fmla="*/ 533399 w 675542"/>
              <a:gd name="connsiteY3" fmla="*/ 79130 h 943708"/>
              <a:gd name="connsiteX4" fmla="*/ 612530 w 675542"/>
              <a:gd name="connsiteY4" fmla="*/ 263769 h 943708"/>
              <a:gd name="connsiteX5" fmla="*/ 656492 w 675542"/>
              <a:gd name="connsiteY5" fmla="*/ 378069 h 943708"/>
              <a:gd name="connsiteX6" fmla="*/ 656492 w 675542"/>
              <a:gd name="connsiteY6" fmla="*/ 395653 h 943708"/>
              <a:gd name="connsiteX7" fmla="*/ 542192 w 675542"/>
              <a:gd name="connsiteY7" fmla="*/ 492369 h 943708"/>
              <a:gd name="connsiteX8" fmla="*/ 533399 w 675542"/>
              <a:gd name="connsiteY8" fmla="*/ 677007 h 943708"/>
              <a:gd name="connsiteX9" fmla="*/ 515815 w 675542"/>
              <a:gd name="connsiteY9" fmla="*/ 826477 h 943708"/>
              <a:gd name="connsiteX10" fmla="*/ 436684 w 675542"/>
              <a:gd name="connsiteY10" fmla="*/ 905607 h 943708"/>
              <a:gd name="connsiteX11" fmla="*/ 339969 w 675542"/>
              <a:gd name="connsiteY11" fmla="*/ 940777 h 943708"/>
              <a:gd name="connsiteX12" fmla="*/ 287215 w 675542"/>
              <a:gd name="connsiteY12" fmla="*/ 923192 h 943708"/>
              <a:gd name="connsiteX13" fmla="*/ 190499 w 675542"/>
              <a:gd name="connsiteY13" fmla="*/ 896815 h 943708"/>
              <a:gd name="connsiteX14" fmla="*/ 164122 w 675542"/>
              <a:gd name="connsiteY14" fmla="*/ 826477 h 943708"/>
              <a:gd name="connsiteX15" fmla="*/ 137745 w 675542"/>
              <a:gd name="connsiteY15" fmla="*/ 677007 h 943708"/>
              <a:gd name="connsiteX16" fmla="*/ 111369 w 675542"/>
              <a:gd name="connsiteY16" fmla="*/ 606669 h 943708"/>
              <a:gd name="connsiteX17" fmla="*/ 32238 w 675542"/>
              <a:gd name="connsiteY17" fmla="*/ 518746 h 943708"/>
              <a:gd name="connsiteX18" fmla="*/ 5861 w 675542"/>
              <a:gd name="connsiteY18" fmla="*/ 422030 h 943708"/>
              <a:gd name="connsiteX19" fmla="*/ 67407 w 675542"/>
              <a:gd name="connsiteY19" fmla="*/ 298938 h 943708"/>
              <a:gd name="connsiteX20" fmla="*/ 164122 w 675542"/>
              <a:gd name="connsiteY20" fmla="*/ 237392 h 943708"/>
              <a:gd name="connsiteX21" fmla="*/ 199292 w 675542"/>
              <a:gd name="connsiteY21" fmla="*/ 202223 h 943708"/>
              <a:gd name="connsiteX22" fmla="*/ 137745 w 675542"/>
              <a:gd name="connsiteY22" fmla="*/ 114300 h 9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5542" h="943708">
                <a:moveTo>
                  <a:pt x="137745" y="114300"/>
                </a:moveTo>
                <a:cubicBezTo>
                  <a:pt x="156795" y="84992"/>
                  <a:pt x="269630" y="43962"/>
                  <a:pt x="313592" y="26377"/>
                </a:cubicBezTo>
                <a:cubicBezTo>
                  <a:pt x="357554" y="8792"/>
                  <a:pt x="364881" y="0"/>
                  <a:pt x="401515" y="8792"/>
                </a:cubicBezTo>
                <a:cubicBezTo>
                  <a:pt x="438149" y="17584"/>
                  <a:pt x="498230" y="36634"/>
                  <a:pt x="533399" y="79130"/>
                </a:cubicBezTo>
                <a:cubicBezTo>
                  <a:pt x="568568" y="121626"/>
                  <a:pt x="592015" y="213946"/>
                  <a:pt x="612530" y="263769"/>
                </a:cubicBezTo>
                <a:cubicBezTo>
                  <a:pt x="633045" y="313592"/>
                  <a:pt x="649165" y="356088"/>
                  <a:pt x="656492" y="378069"/>
                </a:cubicBezTo>
                <a:cubicBezTo>
                  <a:pt x="663819" y="400050"/>
                  <a:pt x="675542" y="376603"/>
                  <a:pt x="656492" y="395653"/>
                </a:cubicBezTo>
                <a:cubicBezTo>
                  <a:pt x="637442" y="414703"/>
                  <a:pt x="562708" y="445477"/>
                  <a:pt x="542192" y="492369"/>
                </a:cubicBezTo>
                <a:cubicBezTo>
                  <a:pt x="521676" y="539261"/>
                  <a:pt x="537795" y="621322"/>
                  <a:pt x="533399" y="677007"/>
                </a:cubicBezTo>
                <a:cubicBezTo>
                  <a:pt x="529003" y="732692"/>
                  <a:pt x="531934" y="788377"/>
                  <a:pt x="515815" y="826477"/>
                </a:cubicBezTo>
                <a:cubicBezTo>
                  <a:pt x="499696" y="864577"/>
                  <a:pt x="465992" y="886557"/>
                  <a:pt x="436684" y="905607"/>
                </a:cubicBezTo>
                <a:cubicBezTo>
                  <a:pt x="407376" y="924657"/>
                  <a:pt x="364881" y="937846"/>
                  <a:pt x="339969" y="940777"/>
                </a:cubicBezTo>
                <a:cubicBezTo>
                  <a:pt x="315058" y="943708"/>
                  <a:pt x="312127" y="930519"/>
                  <a:pt x="287215" y="923192"/>
                </a:cubicBezTo>
                <a:cubicBezTo>
                  <a:pt x="262303" y="915865"/>
                  <a:pt x="211014" y="912934"/>
                  <a:pt x="190499" y="896815"/>
                </a:cubicBezTo>
                <a:cubicBezTo>
                  <a:pt x="169984" y="880696"/>
                  <a:pt x="172914" y="863112"/>
                  <a:pt x="164122" y="826477"/>
                </a:cubicBezTo>
                <a:cubicBezTo>
                  <a:pt x="155330" y="789842"/>
                  <a:pt x="146537" y="713642"/>
                  <a:pt x="137745" y="677007"/>
                </a:cubicBezTo>
                <a:cubicBezTo>
                  <a:pt x="128953" y="640372"/>
                  <a:pt x="128953" y="633046"/>
                  <a:pt x="111369" y="606669"/>
                </a:cubicBezTo>
                <a:cubicBezTo>
                  <a:pt x="93785" y="580292"/>
                  <a:pt x="49823" y="549519"/>
                  <a:pt x="32238" y="518746"/>
                </a:cubicBezTo>
                <a:cubicBezTo>
                  <a:pt x="14653" y="487973"/>
                  <a:pt x="0" y="458665"/>
                  <a:pt x="5861" y="422030"/>
                </a:cubicBezTo>
                <a:cubicBezTo>
                  <a:pt x="11722" y="385395"/>
                  <a:pt x="41030" y="329711"/>
                  <a:pt x="67407" y="298938"/>
                </a:cubicBezTo>
                <a:cubicBezTo>
                  <a:pt x="93784" y="268165"/>
                  <a:pt x="142141" y="253511"/>
                  <a:pt x="164122" y="237392"/>
                </a:cubicBezTo>
                <a:cubicBezTo>
                  <a:pt x="186103" y="221273"/>
                  <a:pt x="203688" y="215412"/>
                  <a:pt x="199292" y="202223"/>
                </a:cubicBezTo>
                <a:cubicBezTo>
                  <a:pt x="194896" y="189035"/>
                  <a:pt x="118695" y="143608"/>
                  <a:pt x="137745" y="11430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99871" y="4613031"/>
            <a:ext cx="744416" cy="593481"/>
          </a:xfrm>
          <a:custGeom>
            <a:avLst/>
            <a:gdLst>
              <a:gd name="connsiteX0" fmla="*/ 741485 w 744416"/>
              <a:gd name="connsiteY0" fmla="*/ 301869 h 593481"/>
              <a:gd name="connsiteX1" fmla="*/ 723900 w 744416"/>
              <a:gd name="connsiteY1" fmla="*/ 442546 h 593481"/>
              <a:gd name="connsiteX2" fmla="*/ 706316 w 744416"/>
              <a:gd name="connsiteY2" fmla="*/ 565638 h 593481"/>
              <a:gd name="connsiteX3" fmla="*/ 618392 w 744416"/>
              <a:gd name="connsiteY3" fmla="*/ 583223 h 593481"/>
              <a:gd name="connsiteX4" fmla="*/ 556846 w 744416"/>
              <a:gd name="connsiteY4" fmla="*/ 504092 h 593481"/>
              <a:gd name="connsiteX5" fmla="*/ 512885 w 744416"/>
              <a:gd name="connsiteY5" fmla="*/ 363415 h 593481"/>
              <a:gd name="connsiteX6" fmla="*/ 451339 w 744416"/>
              <a:gd name="connsiteY6" fmla="*/ 284284 h 593481"/>
              <a:gd name="connsiteX7" fmla="*/ 372208 w 744416"/>
              <a:gd name="connsiteY7" fmla="*/ 213946 h 593481"/>
              <a:gd name="connsiteX8" fmla="*/ 231531 w 744416"/>
              <a:gd name="connsiteY8" fmla="*/ 205154 h 593481"/>
              <a:gd name="connsiteX9" fmla="*/ 126023 w 744416"/>
              <a:gd name="connsiteY9" fmla="*/ 257907 h 593481"/>
              <a:gd name="connsiteX10" fmla="*/ 82062 w 744416"/>
              <a:gd name="connsiteY10" fmla="*/ 275492 h 593481"/>
              <a:gd name="connsiteX11" fmla="*/ 55685 w 744416"/>
              <a:gd name="connsiteY11" fmla="*/ 213946 h 593481"/>
              <a:gd name="connsiteX12" fmla="*/ 2931 w 744416"/>
              <a:gd name="connsiteY12" fmla="*/ 143607 h 593481"/>
              <a:gd name="connsiteX13" fmla="*/ 73269 w 744416"/>
              <a:gd name="connsiteY13" fmla="*/ 90854 h 593481"/>
              <a:gd name="connsiteX14" fmla="*/ 187569 w 744416"/>
              <a:gd name="connsiteY14" fmla="*/ 11723 h 593481"/>
              <a:gd name="connsiteX15" fmla="*/ 345831 w 744416"/>
              <a:gd name="connsiteY15" fmla="*/ 20515 h 593481"/>
              <a:gd name="connsiteX16" fmla="*/ 451339 w 744416"/>
              <a:gd name="connsiteY16" fmla="*/ 29307 h 593481"/>
              <a:gd name="connsiteX17" fmla="*/ 556846 w 744416"/>
              <a:gd name="connsiteY17" fmla="*/ 90854 h 593481"/>
              <a:gd name="connsiteX18" fmla="*/ 644769 w 744416"/>
              <a:gd name="connsiteY18" fmla="*/ 187569 h 593481"/>
              <a:gd name="connsiteX19" fmla="*/ 706316 w 744416"/>
              <a:gd name="connsiteY19" fmla="*/ 257907 h 593481"/>
              <a:gd name="connsiteX20" fmla="*/ 741485 w 744416"/>
              <a:gd name="connsiteY20" fmla="*/ 301869 h 59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4416" h="593481">
                <a:moveTo>
                  <a:pt x="741485" y="301869"/>
                </a:moveTo>
                <a:cubicBezTo>
                  <a:pt x="744416" y="332642"/>
                  <a:pt x="729762" y="398585"/>
                  <a:pt x="723900" y="442546"/>
                </a:cubicBezTo>
                <a:cubicBezTo>
                  <a:pt x="718039" y="486508"/>
                  <a:pt x="723901" y="542192"/>
                  <a:pt x="706316" y="565638"/>
                </a:cubicBezTo>
                <a:cubicBezTo>
                  <a:pt x="688731" y="589084"/>
                  <a:pt x="643304" y="593481"/>
                  <a:pt x="618392" y="583223"/>
                </a:cubicBezTo>
                <a:cubicBezTo>
                  <a:pt x="593480" y="572965"/>
                  <a:pt x="574431" y="540727"/>
                  <a:pt x="556846" y="504092"/>
                </a:cubicBezTo>
                <a:cubicBezTo>
                  <a:pt x="539262" y="467457"/>
                  <a:pt x="530470" y="400050"/>
                  <a:pt x="512885" y="363415"/>
                </a:cubicBezTo>
                <a:cubicBezTo>
                  <a:pt x="495301" y="326780"/>
                  <a:pt x="474785" y="309195"/>
                  <a:pt x="451339" y="284284"/>
                </a:cubicBezTo>
                <a:cubicBezTo>
                  <a:pt x="427893" y="259373"/>
                  <a:pt x="408843" y="227134"/>
                  <a:pt x="372208" y="213946"/>
                </a:cubicBezTo>
                <a:cubicBezTo>
                  <a:pt x="335573" y="200758"/>
                  <a:pt x="272562" y="197827"/>
                  <a:pt x="231531" y="205154"/>
                </a:cubicBezTo>
                <a:cubicBezTo>
                  <a:pt x="190500" y="212481"/>
                  <a:pt x="150935" y="246184"/>
                  <a:pt x="126023" y="257907"/>
                </a:cubicBezTo>
                <a:cubicBezTo>
                  <a:pt x="101112" y="269630"/>
                  <a:pt x="93785" y="282819"/>
                  <a:pt x="82062" y="275492"/>
                </a:cubicBezTo>
                <a:cubicBezTo>
                  <a:pt x="70339" y="268165"/>
                  <a:pt x="68873" y="235927"/>
                  <a:pt x="55685" y="213946"/>
                </a:cubicBezTo>
                <a:cubicBezTo>
                  <a:pt x="42497" y="191965"/>
                  <a:pt x="0" y="164122"/>
                  <a:pt x="2931" y="143607"/>
                </a:cubicBezTo>
                <a:cubicBezTo>
                  <a:pt x="5862" y="123092"/>
                  <a:pt x="42496" y="112835"/>
                  <a:pt x="73269" y="90854"/>
                </a:cubicBezTo>
                <a:cubicBezTo>
                  <a:pt x="104042" y="68873"/>
                  <a:pt x="142142" y="23446"/>
                  <a:pt x="187569" y="11723"/>
                </a:cubicBezTo>
                <a:cubicBezTo>
                  <a:pt x="232996" y="0"/>
                  <a:pt x="301869" y="17584"/>
                  <a:pt x="345831" y="20515"/>
                </a:cubicBezTo>
                <a:cubicBezTo>
                  <a:pt x="389793" y="23446"/>
                  <a:pt x="416170" y="17584"/>
                  <a:pt x="451339" y="29307"/>
                </a:cubicBezTo>
                <a:cubicBezTo>
                  <a:pt x="486508" y="41030"/>
                  <a:pt x="524608" y="64477"/>
                  <a:pt x="556846" y="90854"/>
                </a:cubicBezTo>
                <a:cubicBezTo>
                  <a:pt x="589084" y="117231"/>
                  <a:pt x="619857" y="159727"/>
                  <a:pt x="644769" y="187569"/>
                </a:cubicBezTo>
                <a:cubicBezTo>
                  <a:pt x="669681" y="215411"/>
                  <a:pt x="693128" y="237392"/>
                  <a:pt x="706316" y="257907"/>
                </a:cubicBezTo>
                <a:cubicBezTo>
                  <a:pt x="719504" y="278422"/>
                  <a:pt x="738554" y="271096"/>
                  <a:pt x="741485" y="30186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275009" y="4095750"/>
            <a:ext cx="317989" cy="684335"/>
          </a:xfrm>
          <a:custGeom>
            <a:avLst/>
            <a:gdLst>
              <a:gd name="connsiteX0" fmla="*/ 208085 w 317989"/>
              <a:gd name="connsiteY0" fmla="*/ 133350 h 684335"/>
              <a:gd name="connsiteX1" fmla="*/ 243254 w 317989"/>
              <a:gd name="connsiteY1" fmla="*/ 274027 h 684335"/>
              <a:gd name="connsiteX2" fmla="*/ 269631 w 317989"/>
              <a:gd name="connsiteY2" fmla="*/ 449873 h 684335"/>
              <a:gd name="connsiteX3" fmla="*/ 313593 w 317989"/>
              <a:gd name="connsiteY3" fmla="*/ 564173 h 684335"/>
              <a:gd name="connsiteX4" fmla="*/ 296008 w 317989"/>
              <a:gd name="connsiteY4" fmla="*/ 634512 h 684335"/>
              <a:gd name="connsiteX5" fmla="*/ 269631 w 317989"/>
              <a:gd name="connsiteY5" fmla="*/ 678473 h 684335"/>
              <a:gd name="connsiteX6" fmla="*/ 216878 w 317989"/>
              <a:gd name="connsiteY6" fmla="*/ 599342 h 684335"/>
              <a:gd name="connsiteX7" fmla="*/ 146539 w 317989"/>
              <a:gd name="connsiteY7" fmla="*/ 555381 h 684335"/>
              <a:gd name="connsiteX8" fmla="*/ 76201 w 317989"/>
              <a:gd name="connsiteY8" fmla="*/ 529004 h 684335"/>
              <a:gd name="connsiteX9" fmla="*/ 49824 w 317989"/>
              <a:gd name="connsiteY9" fmla="*/ 458665 h 684335"/>
              <a:gd name="connsiteX10" fmla="*/ 49824 w 317989"/>
              <a:gd name="connsiteY10" fmla="*/ 344365 h 684335"/>
              <a:gd name="connsiteX11" fmla="*/ 32239 w 317989"/>
              <a:gd name="connsiteY11" fmla="*/ 230065 h 684335"/>
              <a:gd name="connsiteX12" fmla="*/ 41031 w 317989"/>
              <a:gd name="connsiteY12" fmla="*/ 186104 h 684335"/>
              <a:gd name="connsiteX13" fmla="*/ 41031 w 317989"/>
              <a:gd name="connsiteY13" fmla="*/ 115765 h 684335"/>
              <a:gd name="connsiteX14" fmla="*/ 5862 w 317989"/>
              <a:gd name="connsiteY14" fmla="*/ 63012 h 684335"/>
              <a:gd name="connsiteX15" fmla="*/ 76201 w 317989"/>
              <a:gd name="connsiteY15" fmla="*/ 10258 h 684335"/>
              <a:gd name="connsiteX16" fmla="*/ 181708 w 317989"/>
              <a:gd name="connsiteY16" fmla="*/ 19050 h 684335"/>
              <a:gd name="connsiteX17" fmla="*/ 208085 w 317989"/>
              <a:gd name="connsiteY17" fmla="*/ 133350 h 68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989" h="684335">
                <a:moveTo>
                  <a:pt x="208085" y="133350"/>
                </a:moveTo>
                <a:cubicBezTo>
                  <a:pt x="218343" y="175846"/>
                  <a:pt x="232996" y="221273"/>
                  <a:pt x="243254" y="274027"/>
                </a:cubicBezTo>
                <a:cubicBezTo>
                  <a:pt x="253512" y="326781"/>
                  <a:pt x="257908" y="401515"/>
                  <a:pt x="269631" y="449873"/>
                </a:cubicBezTo>
                <a:cubicBezTo>
                  <a:pt x="281354" y="498231"/>
                  <a:pt x="309197" y="533400"/>
                  <a:pt x="313593" y="564173"/>
                </a:cubicBezTo>
                <a:cubicBezTo>
                  <a:pt x="317989" y="594946"/>
                  <a:pt x="303335" y="615462"/>
                  <a:pt x="296008" y="634512"/>
                </a:cubicBezTo>
                <a:cubicBezTo>
                  <a:pt x="288681" y="653562"/>
                  <a:pt x="282819" y="684335"/>
                  <a:pt x="269631" y="678473"/>
                </a:cubicBezTo>
                <a:cubicBezTo>
                  <a:pt x="256443" y="672611"/>
                  <a:pt x="237393" y="619857"/>
                  <a:pt x="216878" y="599342"/>
                </a:cubicBezTo>
                <a:cubicBezTo>
                  <a:pt x="196363" y="578827"/>
                  <a:pt x="169985" y="567104"/>
                  <a:pt x="146539" y="555381"/>
                </a:cubicBezTo>
                <a:cubicBezTo>
                  <a:pt x="123093" y="543658"/>
                  <a:pt x="92320" y="545123"/>
                  <a:pt x="76201" y="529004"/>
                </a:cubicBezTo>
                <a:cubicBezTo>
                  <a:pt x="60082" y="512885"/>
                  <a:pt x="54220" y="489438"/>
                  <a:pt x="49824" y="458665"/>
                </a:cubicBezTo>
                <a:cubicBezTo>
                  <a:pt x="45428" y="427892"/>
                  <a:pt x="52755" y="382465"/>
                  <a:pt x="49824" y="344365"/>
                </a:cubicBezTo>
                <a:cubicBezTo>
                  <a:pt x="46893" y="306265"/>
                  <a:pt x="33704" y="256442"/>
                  <a:pt x="32239" y="230065"/>
                </a:cubicBezTo>
                <a:cubicBezTo>
                  <a:pt x="30774" y="203688"/>
                  <a:pt x="39566" y="205154"/>
                  <a:pt x="41031" y="186104"/>
                </a:cubicBezTo>
                <a:cubicBezTo>
                  <a:pt x="42496" y="167054"/>
                  <a:pt x="46892" y="136280"/>
                  <a:pt x="41031" y="115765"/>
                </a:cubicBezTo>
                <a:cubicBezTo>
                  <a:pt x="35170" y="95250"/>
                  <a:pt x="0" y="80597"/>
                  <a:pt x="5862" y="63012"/>
                </a:cubicBezTo>
                <a:cubicBezTo>
                  <a:pt x="11724" y="45428"/>
                  <a:pt x="46893" y="17585"/>
                  <a:pt x="76201" y="10258"/>
                </a:cubicBezTo>
                <a:cubicBezTo>
                  <a:pt x="105509" y="2931"/>
                  <a:pt x="158262" y="0"/>
                  <a:pt x="181708" y="19050"/>
                </a:cubicBezTo>
                <a:cubicBezTo>
                  <a:pt x="205154" y="38100"/>
                  <a:pt x="197827" y="90854"/>
                  <a:pt x="208085" y="1333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348279" y="3691304"/>
            <a:ext cx="357554" cy="571500"/>
          </a:xfrm>
          <a:custGeom>
            <a:avLst/>
            <a:gdLst>
              <a:gd name="connsiteX0" fmla="*/ 2931 w 357554"/>
              <a:gd name="connsiteY0" fmla="*/ 370742 h 571500"/>
              <a:gd name="connsiteX1" fmla="*/ 99646 w 357554"/>
              <a:gd name="connsiteY1" fmla="*/ 221273 h 571500"/>
              <a:gd name="connsiteX2" fmla="*/ 143608 w 357554"/>
              <a:gd name="connsiteY2" fmla="*/ 124558 h 571500"/>
              <a:gd name="connsiteX3" fmla="*/ 178777 w 357554"/>
              <a:gd name="connsiteY3" fmla="*/ 54219 h 571500"/>
              <a:gd name="connsiteX4" fmla="*/ 205154 w 357554"/>
              <a:gd name="connsiteY4" fmla="*/ 1465 h 571500"/>
              <a:gd name="connsiteX5" fmla="*/ 328246 w 357554"/>
              <a:gd name="connsiteY5" fmla="*/ 63011 h 571500"/>
              <a:gd name="connsiteX6" fmla="*/ 354623 w 357554"/>
              <a:gd name="connsiteY6" fmla="*/ 150934 h 571500"/>
              <a:gd name="connsiteX7" fmla="*/ 310661 w 357554"/>
              <a:gd name="connsiteY7" fmla="*/ 309196 h 571500"/>
              <a:gd name="connsiteX8" fmla="*/ 284284 w 357554"/>
              <a:gd name="connsiteY8" fmla="*/ 414704 h 571500"/>
              <a:gd name="connsiteX9" fmla="*/ 249115 w 357554"/>
              <a:gd name="connsiteY9" fmla="*/ 520211 h 571500"/>
              <a:gd name="connsiteX10" fmla="*/ 196361 w 357554"/>
              <a:gd name="connsiteY10" fmla="*/ 555381 h 571500"/>
              <a:gd name="connsiteX11" fmla="*/ 134815 w 357554"/>
              <a:gd name="connsiteY11" fmla="*/ 555381 h 571500"/>
              <a:gd name="connsiteX12" fmla="*/ 134815 w 357554"/>
              <a:gd name="connsiteY12" fmla="*/ 458665 h 571500"/>
              <a:gd name="connsiteX13" fmla="*/ 82061 w 357554"/>
              <a:gd name="connsiteY13" fmla="*/ 414704 h 571500"/>
              <a:gd name="connsiteX14" fmla="*/ 2931 w 357554"/>
              <a:gd name="connsiteY14" fmla="*/ 37074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554" h="571500">
                <a:moveTo>
                  <a:pt x="2931" y="370742"/>
                </a:moveTo>
                <a:cubicBezTo>
                  <a:pt x="5862" y="338504"/>
                  <a:pt x="76200" y="262304"/>
                  <a:pt x="99646" y="221273"/>
                </a:cubicBezTo>
                <a:cubicBezTo>
                  <a:pt x="123092" y="180242"/>
                  <a:pt x="130420" y="152400"/>
                  <a:pt x="143608" y="124558"/>
                </a:cubicBezTo>
                <a:cubicBezTo>
                  <a:pt x="156796" y="96716"/>
                  <a:pt x="178777" y="54219"/>
                  <a:pt x="178777" y="54219"/>
                </a:cubicBezTo>
                <a:cubicBezTo>
                  <a:pt x="189035" y="33704"/>
                  <a:pt x="180243" y="0"/>
                  <a:pt x="205154" y="1465"/>
                </a:cubicBezTo>
                <a:cubicBezTo>
                  <a:pt x="230065" y="2930"/>
                  <a:pt x="303335" y="38100"/>
                  <a:pt x="328246" y="63011"/>
                </a:cubicBezTo>
                <a:cubicBezTo>
                  <a:pt x="353157" y="87922"/>
                  <a:pt x="357554" y="109903"/>
                  <a:pt x="354623" y="150934"/>
                </a:cubicBezTo>
                <a:cubicBezTo>
                  <a:pt x="351692" y="191965"/>
                  <a:pt x="322384" y="265234"/>
                  <a:pt x="310661" y="309196"/>
                </a:cubicBezTo>
                <a:cubicBezTo>
                  <a:pt x="298938" y="353158"/>
                  <a:pt x="294542" y="379535"/>
                  <a:pt x="284284" y="414704"/>
                </a:cubicBezTo>
                <a:cubicBezTo>
                  <a:pt x="274026" y="449873"/>
                  <a:pt x="263769" y="496765"/>
                  <a:pt x="249115" y="520211"/>
                </a:cubicBezTo>
                <a:cubicBezTo>
                  <a:pt x="234461" y="543657"/>
                  <a:pt x="215411" y="549519"/>
                  <a:pt x="196361" y="555381"/>
                </a:cubicBezTo>
                <a:cubicBezTo>
                  <a:pt x="177311" y="561243"/>
                  <a:pt x="145073" y="571500"/>
                  <a:pt x="134815" y="555381"/>
                </a:cubicBezTo>
                <a:cubicBezTo>
                  <a:pt x="124557" y="539262"/>
                  <a:pt x="143607" y="482111"/>
                  <a:pt x="134815" y="458665"/>
                </a:cubicBezTo>
                <a:cubicBezTo>
                  <a:pt x="126023" y="435219"/>
                  <a:pt x="104042" y="424962"/>
                  <a:pt x="82061" y="414704"/>
                </a:cubicBezTo>
                <a:cubicBezTo>
                  <a:pt x="60080" y="404446"/>
                  <a:pt x="0" y="402980"/>
                  <a:pt x="2931" y="37074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vel 10"/>
          <p:cNvSpPr/>
          <p:nvPr/>
        </p:nvSpPr>
        <p:spPr>
          <a:xfrm rot="14216961">
            <a:off x="5630195" y="2553314"/>
            <a:ext cx="2327641" cy="4456418"/>
          </a:xfrm>
          <a:prstGeom prst="bevel">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434631" y="5181601"/>
            <a:ext cx="675542" cy="943708"/>
          </a:xfrm>
          <a:custGeom>
            <a:avLst/>
            <a:gdLst>
              <a:gd name="connsiteX0" fmla="*/ 137745 w 675542"/>
              <a:gd name="connsiteY0" fmla="*/ 114300 h 943708"/>
              <a:gd name="connsiteX1" fmla="*/ 313592 w 675542"/>
              <a:gd name="connsiteY1" fmla="*/ 26377 h 943708"/>
              <a:gd name="connsiteX2" fmla="*/ 401515 w 675542"/>
              <a:gd name="connsiteY2" fmla="*/ 8792 h 943708"/>
              <a:gd name="connsiteX3" fmla="*/ 533399 w 675542"/>
              <a:gd name="connsiteY3" fmla="*/ 79130 h 943708"/>
              <a:gd name="connsiteX4" fmla="*/ 612530 w 675542"/>
              <a:gd name="connsiteY4" fmla="*/ 263769 h 943708"/>
              <a:gd name="connsiteX5" fmla="*/ 656492 w 675542"/>
              <a:gd name="connsiteY5" fmla="*/ 378069 h 943708"/>
              <a:gd name="connsiteX6" fmla="*/ 656492 w 675542"/>
              <a:gd name="connsiteY6" fmla="*/ 395653 h 943708"/>
              <a:gd name="connsiteX7" fmla="*/ 542192 w 675542"/>
              <a:gd name="connsiteY7" fmla="*/ 492369 h 943708"/>
              <a:gd name="connsiteX8" fmla="*/ 533399 w 675542"/>
              <a:gd name="connsiteY8" fmla="*/ 677007 h 943708"/>
              <a:gd name="connsiteX9" fmla="*/ 515815 w 675542"/>
              <a:gd name="connsiteY9" fmla="*/ 826477 h 943708"/>
              <a:gd name="connsiteX10" fmla="*/ 436684 w 675542"/>
              <a:gd name="connsiteY10" fmla="*/ 905607 h 943708"/>
              <a:gd name="connsiteX11" fmla="*/ 339969 w 675542"/>
              <a:gd name="connsiteY11" fmla="*/ 940777 h 943708"/>
              <a:gd name="connsiteX12" fmla="*/ 287215 w 675542"/>
              <a:gd name="connsiteY12" fmla="*/ 923192 h 943708"/>
              <a:gd name="connsiteX13" fmla="*/ 190499 w 675542"/>
              <a:gd name="connsiteY13" fmla="*/ 896815 h 943708"/>
              <a:gd name="connsiteX14" fmla="*/ 164122 w 675542"/>
              <a:gd name="connsiteY14" fmla="*/ 826477 h 943708"/>
              <a:gd name="connsiteX15" fmla="*/ 137745 w 675542"/>
              <a:gd name="connsiteY15" fmla="*/ 677007 h 943708"/>
              <a:gd name="connsiteX16" fmla="*/ 111369 w 675542"/>
              <a:gd name="connsiteY16" fmla="*/ 606669 h 943708"/>
              <a:gd name="connsiteX17" fmla="*/ 32238 w 675542"/>
              <a:gd name="connsiteY17" fmla="*/ 518746 h 943708"/>
              <a:gd name="connsiteX18" fmla="*/ 5861 w 675542"/>
              <a:gd name="connsiteY18" fmla="*/ 422030 h 943708"/>
              <a:gd name="connsiteX19" fmla="*/ 67407 w 675542"/>
              <a:gd name="connsiteY19" fmla="*/ 298938 h 943708"/>
              <a:gd name="connsiteX20" fmla="*/ 164122 w 675542"/>
              <a:gd name="connsiteY20" fmla="*/ 237392 h 943708"/>
              <a:gd name="connsiteX21" fmla="*/ 199292 w 675542"/>
              <a:gd name="connsiteY21" fmla="*/ 202223 h 943708"/>
              <a:gd name="connsiteX22" fmla="*/ 137745 w 675542"/>
              <a:gd name="connsiteY22" fmla="*/ 114300 h 9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5542" h="943708">
                <a:moveTo>
                  <a:pt x="137745" y="114300"/>
                </a:moveTo>
                <a:cubicBezTo>
                  <a:pt x="156795" y="84992"/>
                  <a:pt x="269630" y="43962"/>
                  <a:pt x="313592" y="26377"/>
                </a:cubicBezTo>
                <a:cubicBezTo>
                  <a:pt x="357554" y="8792"/>
                  <a:pt x="364881" y="0"/>
                  <a:pt x="401515" y="8792"/>
                </a:cubicBezTo>
                <a:cubicBezTo>
                  <a:pt x="438149" y="17584"/>
                  <a:pt x="498230" y="36634"/>
                  <a:pt x="533399" y="79130"/>
                </a:cubicBezTo>
                <a:cubicBezTo>
                  <a:pt x="568568" y="121626"/>
                  <a:pt x="592015" y="213946"/>
                  <a:pt x="612530" y="263769"/>
                </a:cubicBezTo>
                <a:cubicBezTo>
                  <a:pt x="633045" y="313592"/>
                  <a:pt x="649165" y="356088"/>
                  <a:pt x="656492" y="378069"/>
                </a:cubicBezTo>
                <a:cubicBezTo>
                  <a:pt x="663819" y="400050"/>
                  <a:pt x="675542" y="376603"/>
                  <a:pt x="656492" y="395653"/>
                </a:cubicBezTo>
                <a:cubicBezTo>
                  <a:pt x="637442" y="414703"/>
                  <a:pt x="562708" y="445477"/>
                  <a:pt x="542192" y="492369"/>
                </a:cubicBezTo>
                <a:cubicBezTo>
                  <a:pt x="521676" y="539261"/>
                  <a:pt x="537795" y="621322"/>
                  <a:pt x="533399" y="677007"/>
                </a:cubicBezTo>
                <a:cubicBezTo>
                  <a:pt x="529003" y="732692"/>
                  <a:pt x="531934" y="788377"/>
                  <a:pt x="515815" y="826477"/>
                </a:cubicBezTo>
                <a:cubicBezTo>
                  <a:pt x="499696" y="864577"/>
                  <a:pt x="465992" y="886557"/>
                  <a:pt x="436684" y="905607"/>
                </a:cubicBezTo>
                <a:cubicBezTo>
                  <a:pt x="407376" y="924657"/>
                  <a:pt x="364881" y="937846"/>
                  <a:pt x="339969" y="940777"/>
                </a:cubicBezTo>
                <a:cubicBezTo>
                  <a:pt x="315058" y="943708"/>
                  <a:pt x="312127" y="930519"/>
                  <a:pt x="287215" y="923192"/>
                </a:cubicBezTo>
                <a:cubicBezTo>
                  <a:pt x="262303" y="915865"/>
                  <a:pt x="211014" y="912934"/>
                  <a:pt x="190499" y="896815"/>
                </a:cubicBezTo>
                <a:cubicBezTo>
                  <a:pt x="169984" y="880696"/>
                  <a:pt x="172914" y="863112"/>
                  <a:pt x="164122" y="826477"/>
                </a:cubicBezTo>
                <a:cubicBezTo>
                  <a:pt x="155330" y="789842"/>
                  <a:pt x="146537" y="713642"/>
                  <a:pt x="137745" y="677007"/>
                </a:cubicBezTo>
                <a:cubicBezTo>
                  <a:pt x="128953" y="640372"/>
                  <a:pt x="128953" y="633046"/>
                  <a:pt x="111369" y="606669"/>
                </a:cubicBezTo>
                <a:cubicBezTo>
                  <a:pt x="93785" y="580292"/>
                  <a:pt x="49823" y="549519"/>
                  <a:pt x="32238" y="518746"/>
                </a:cubicBezTo>
                <a:cubicBezTo>
                  <a:pt x="14653" y="487973"/>
                  <a:pt x="0" y="458665"/>
                  <a:pt x="5861" y="422030"/>
                </a:cubicBezTo>
                <a:cubicBezTo>
                  <a:pt x="11722" y="385395"/>
                  <a:pt x="41030" y="329711"/>
                  <a:pt x="67407" y="298938"/>
                </a:cubicBezTo>
                <a:cubicBezTo>
                  <a:pt x="93784" y="268165"/>
                  <a:pt x="142141" y="253511"/>
                  <a:pt x="164122" y="237392"/>
                </a:cubicBezTo>
                <a:cubicBezTo>
                  <a:pt x="186103" y="221273"/>
                  <a:pt x="203688" y="215412"/>
                  <a:pt x="199292" y="202223"/>
                </a:cubicBezTo>
                <a:cubicBezTo>
                  <a:pt x="194896" y="189035"/>
                  <a:pt x="118695" y="143608"/>
                  <a:pt x="137745" y="114300"/>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25231" y="4876801"/>
            <a:ext cx="744416" cy="593481"/>
          </a:xfrm>
          <a:custGeom>
            <a:avLst/>
            <a:gdLst>
              <a:gd name="connsiteX0" fmla="*/ 741485 w 744416"/>
              <a:gd name="connsiteY0" fmla="*/ 301869 h 593481"/>
              <a:gd name="connsiteX1" fmla="*/ 723900 w 744416"/>
              <a:gd name="connsiteY1" fmla="*/ 442546 h 593481"/>
              <a:gd name="connsiteX2" fmla="*/ 706316 w 744416"/>
              <a:gd name="connsiteY2" fmla="*/ 565638 h 593481"/>
              <a:gd name="connsiteX3" fmla="*/ 618392 w 744416"/>
              <a:gd name="connsiteY3" fmla="*/ 583223 h 593481"/>
              <a:gd name="connsiteX4" fmla="*/ 556846 w 744416"/>
              <a:gd name="connsiteY4" fmla="*/ 504092 h 593481"/>
              <a:gd name="connsiteX5" fmla="*/ 512885 w 744416"/>
              <a:gd name="connsiteY5" fmla="*/ 363415 h 593481"/>
              <a:gd name="connsiteX6" fmla="*/ 451339 w 744416"/>
              <a:gd name="connsiteY6" fmla="*/ 284284 h 593481"/>
              <a:gd name="connsiteX7" fmla="*/ 372208 w 744416"/>
              <a:gd name="connsiteY7" fmla="*/ 213946 h 593481"/>
              <a:gd name="connsiteX8" fmla="*/ 231531 w 744416"/>
              <a:gd name="connsiteY8" fmla="*/ 205154 h 593481"/>
              <a:gd name="connsiteX9" fmla="*/ 126023 w 744416"/>
              <a:gd name="connsiteY9" fmla="*/ 257907 h 593481"/>
              <a:gd name="connsiteX10" fmla="*/ 82062 w 744416"/>
              <a:gd name="connsiteY10" fmla="*/ 275492 h 593481"/>
              <a:gd name="connsiteX11" fmla="*/ 55685 w 744416"/>
              <a:gd name="connsiteY11" fmla="*/ 213946 h 593481"/>
              <a:gd name="connsiteX12" fmla="*/ 2931 w 744416"/>
              <a:gd name="connsiteY12" fmla="*/ 143607 h 593481"/>
              <a:gd name="connsiteX13" fmla="*/ 73269 w 744416"/>
              <a:gd name="connsiteY13" fmla="*/ 90854 h 593481"/>
              <a:gd name="connsiteX14" fmla="*/ 187569 w 744416"/>
              <a:gd name="connsiteY14" fmla="*/ 11723 h 593481"/>
              <a:gd name="connsiteX15" fmla="*/ 345831 w 744416"/>
              <a:gd name="connsiteY15" fmla="*/ 20515 h 593481"/>
              <a:gd name="connsiteX16" fmla="*/ 451339 w 744416"/>
              <a:gd name="connsiteY16" fmla="*/ 29307 h 593481"/>
              <a:gd name="connsiteX17" fmla="*/ 556846 w 744416"/>
              <a:gd name="connsiteY17" fmla="*/ 90854 h 593481"/>
              <a:gd name="connsiteX18" fmla="*/ 644769 w 744416"/>
              <a:gd name="connsiteY18" fmla="*/ 187569 h 593481"/>
              <a:gd name="connsiteX19" fmla="*/ 706316 w 744416"/>
              <a:gd name="connsiteY19" fmla="*/ 257907 h 593481"/>
              <a:gd name="connsiteX20" fmla="*/ 741485 w 744416"/>
              <a:gd name="connsiteY20" fmla="*/ 301869 h 59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4416" h="593481">
                <a:moveTo>
                  <a:pt x="741485" y="301869"/>
                </a:moveTo>
                <a:cubicBezTo>
                  <a:pt x="744416" y="332642"/>
                  <a:pt x="729762" y="398585"/>
                  <a:pt x="723900" y="442546"/>
                </a:cubicBezTo>
                <a:cubicBezTo>
                  <a:pt x="718039" y="486508"/>
                  <a:pt x="723901" y="542192"/>
                  <a:pt x="706316" y="565638"/>
                </a:cubicBezTo>
                <a:cubicBezTo>
                  <a:pt x="688731" y="589084"/>
                  <a:pt x="643304" y="593481"/>
                  <a:pt x="618392" y="583223"/>
                </a:cubicBezTo>
                <a:cubicBezTo>
                  <a:pt x="593480" y="572965"/>
                  <a:pt x="574431" y="540727"/>
                  <a:pt x="556846" y="504092"/>
                </a:cubicBezTo>
                <a:cubicBezTo>
                  <a:pt x="539262" y="467457"/>
                  <a:pt x="530470" y="400050"/>
                  <a:pt x="512885" y="363415"/>
                </a:cubicBezTo>
                <a:cubicBezTo>
                  <a:pt x="495301" y="326780"/>
                  <a:pt x="474785" y="309195"/>
                  <a:pt x="451339" y="284284"/>
                </a:cubicBezTo>
                <a:cubicBezTo>
                  <a:pt x="427893" y="259373"/>
                  <a:pt x="408843" y="227134"/>
                  <a:pt x="372208" y="213946"/>
                </a:cubicBezTo>
                <a:cubicBezTo>
                  <a:pt x="335573" y="200758"/>
                  <a:pt x="272562" y="197827"/>
                  <a:pt x="231531" y="205154"/>
                </a:cubicBezTo>
                <a:cubicBezTo>
                  <a:pt x="190500" y="212481"/>
                  <a:pt x="150935" y="246184"/>
                  <a:pt x="126023" y="257907"/>
                </a:cubicBezTo>
                <a:cubicBezTo>
                  <a:pt x="101112" y="269630"/>
                  <a:pt x="93785" y="282819"/>
                  <a:pt x="82062" y="275492"/>
                </a:cubicBezTo>
                <a:cubicBezTo>
                  <a:pt x="70339" y="268165"/>
                  <a:pt x="68873" y="235927"/>
                  <a:pt x="55685" y="213946"/>
                </a:cubicBezTo>
                <a:cubicBezTo>
                  <a:pt x="42497" y="191965"/>
                  <a:pt x="0" y="164122"/>
                  <a:pt x="2931" y="143607"/>
                </a:cubicBezTo>
                <a:cubicBezTo>
                  <a:pt x="5862" y="123092"/>
                  <a:pt x="42496" y="112835"/>
                  <a:pt x="73269" y="90854"/>
                </a:cubicBezTo>
                <a:cubicBezTo>
                  <a:pt x="104042" y="68873"/>
                  <a:pt x="142142" y="23446"/>
                  <a:pt x="187569" y="11723"/>
                </a:cubicBezTo>
                <a:cubicBezTo>
                  <a:pt x="232996" y="0"/>
                  <a:pt x="301869" y="17584"/>
                  <a:pt x="345831" y="20515"/>
                </a:cubicBezTo>
                <a:cubicBezTo>
                  <a:pt x="389793" y="23446"/>
                  <a:pt x="416170" y="17584"/>
                  <a:pt x="451339" y="29307"/>
                </a:cubicBezTo>
                <a:cubicBezTo>
                  <a:pt x="486508" y="41030"/>
                  <a:pt x="524608" y="64477"/>
                  <a:pt x="556846" y="90854"/>
                </a:cubicBezTo>
                <a:cubicBezTo>
                  <a:pt x="589084" y="117231"/>
                  <a:pt x="619857" y="159727"/>
                  <a:pt x="644769" y="187569"/>
                </a:cubicBezTo>
                <a:cubicBezTo>
                  <a:pt x="669681" y="215411"/>
                  <a:pt x="693128" y="237392"/>
                  <a:pt x="706316" y="257907"/>
                </a:cubicBezTo>
                <a:cubicBezTo>
                  <a:pt x="719504" y="278422"/>
                  <a:pt x="738554" y="271096"/>
                  <a:pt x="741485" y="301869"/>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653831" y="4114801"/>
            <a:ext cx="317989" cy="684335"/>
          </a:xfrm>
          <a:custGeom>
            <a:avLst/>
            <a:gdLst>
              <a:gd name="connsiteX0" fmla="*/ 208085 w 317989"/>
              <a:gd name="connsiteY0" fmla="*/ 133350 h 684335"/>
              <a:gd name="connsiteX1" fmla="*/ 243254 w 317989"/>
              <a:gd name="connsiteY1" fmla="*/ 274027 h 684335"/>
              <a:gd name="connsiteX2" fmla="*/ 269631 w 317989"/>
              <a:gd name="connsiteY2" fmla="*/ 449873 h 684335"/>
              <a:gd name="connsiteX3" fmla="*/ 313593 w 317989"/>
              <a:gd name="connsiteY3" fmla="*/ 564173 h 684335"/>
              <a:gd name="connsiteX4" fmla="*/ 296008 w 317989"/>
              <a:gd name="connsiteY4" fmla="*/ 634512 h 684335"/>
              <a:gd name="connsiteX5" fmla="*/ 269631 w 317989"/>
              <a:gd name="connsiteY5" fmla="*/ 678473 h 684335"/>
              <a:gd name="connsiteX6" fmla="*/ 216878 w 317989"/>
              <a:gd name="connsiteY6" fmla="*/ 599342 h 684335"/>
              <a:gd name="connsiteX7" fmla="*/ 146539 w 317989"/>
              <a:gd name="connsiteY7" fmla="*/ 555381 h 684335"/>
              <a:gd name="connsiteX8" fmla="*/ 76201 w 317989"/>
              <a:gd name="connsiteY8" fmla="*/ 529004 h 684335"/>
              <a:gd name="connsiteX9" fmla="*/ 49824 w 317989"/>
              <a:gd name="connsiteY9" fmla="*/ 458665 h 684335"/>
              <a:gd name="connsiteX10" fmla="*/ 49824 w 317989"/>
              <a:gd name="connsiteY10" fmla="*/ 344365 h 684335"/>
              <a:gd name="connsiteX11" fmla="*/ 32239 w 317989"/>
              <a:gd name="connsiteY11" fmla="*/ 230065 h 684335"/>
              <a:gd name="connsiteX12" fmla="*/ 41031 w 317989"/>
              <a:gd name="connsiteY12" fmla="*/ 186104 h 684335"/>
              <a:gd name="connsiteX13" fmla="*/ 41031 w 317989"/>
              <a:gd name="connsiteY13" fmla="*/ 115765 h 684335"/>
              <a:gd name="connsiteX14" fmla="*/ 5862 w 317989"/>
              <a:gd name="connsiteY14" fmla="*/ 63012 h 684335"/>
              <a:gd name="connsiteX15" fmla="*/ 76201 w 317989"/>
              <a:gd name="connsiteY15" fmla="*/ 10258 h 684335"/>
              <a:gd name="connsiteX16" fmla="*/ 181708 w 317989"/>
              <a:gd name="connsiteY16" fmla="*/ 19050 h 684335"/>
              <a:gd name="connsiteX17" fmla="*/ 208085 w 317989"/>
              <a:gd name="connsiteY17" fmla="*/ 133350 h 68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989" h="684335">
                <a:moveTo>
                  <a:pt x="208085" y="133350"/>
                </a:moveTo>
                <a:cubicBezTo>
                  <a:pt x="218343" y="175846"/>
                  <a:pt x="232996" y="221273"/>
                  <a:pt x="243254" y="274027"/>
                </a:cubicBezTo>
                <a:cubicBezTo>
                  <a:pt x="253512" y="326781"/>
                  <a:pt x="257908" y="401515"/>
                  <a:pt x="269631" y="449873"/>
                </a:cubicBezTo>
                <a:cubicBezTo>
                  <a:pt x="281354" y="498231"/>
                  <a:pt x="309197" y="533400"/>
                  <a:pt x="313593" y="564173"/>
                </a:cubicBezTo>
                <a:cubicBezTo>
                  <a:pt x="317989" y="594946"/>
                  <a:pt x="303335" y="615462"/>
                  <a:pt x="296008" y="634512"/>
                </a:cubicBezTo>
                <a:cubicBezTo>
                  <a:pt x="288681" y="653562"/>
                  <a:pt x="282819" y="684335"/>
                  <a:pt x="269631" y="678473"/>
                </a:cubicBezTo>
                <a:cubicBezTo>
                  <a:pt x="256443" y="672611"/>
                  <a:pt x="237393" y="619857"/>
                  <a:pt x="216878" y="599342"/>
                </a:cubicBezTo>
                <a:cubicBezTo>
                  <a:pt x="196363" y="578827"/>
                  <a:pt x="169985" y="567104"/>
                  <a:pt x="146539" y="555381"/>
                </a:cubicBezTo>
                <a:cubicBezTo>
                  <a:pt x="123093" y="543658"/>
                  <a:pt x="92320" y="545123"/>
                  <a:pt x="76201" y="529004"/>
                </a:cubicBezTo>
                <a:cubicBezTo>
                  <a:pt x="60082" y="512885"/>
                  <a:pt x="54220" y="489438"/>
                  <a:pt x="49824" y="458665"/>
                </a:cubicBezTo>
                <a:cubicBezTo>
                  <a:pt x="45428" y="427892"/>
                  <a:pt x="52755" y="382465"/>
                  <a:pt x="49824" y="344365"/>
                </a:cubicBezTo>
                <a:cubicBezTo>
                  <a:pt x="46893" y="306265"/>
                  <a:pt x="33704" y="256442"/>
                  <a:pt x="32239" y="230065"/>
                </a:cubicBezTo>
                <a:cubicBezTo>
                  <a:pt x="30774" y="203688"/>
                  <a:pt x="39566" y="205154"/>
                  <a:pt x="41031" y="186104"/>
                </a:cubicBezTo>
                <a:cubicBezTo>
                  <a:pt x="42496" y="167054"/>
                  <a:pt x="46892" y="136280"/>
                  <a:pt x="41031" y="115765"/>
                </a:cubicBezTo>
                <a:cubicBezTo>
                  <a:pt x="35170" y="95250"/>
                  <a:pt x="0" y="80597"/>
                  <a:pt x="5862" y="63012"/>
                </a:cubicBezTo>
                <a:cubicBezTo>
                  <a:pt x="11724" y="45428"/>
                  <a:pt x="46893" y="17585"/>
                  <a:pt x="76201" y="10258"/>
                </a:cubicBezTo>
                <a:cubicBezTo>
                  <a:pt x="105509" y="2931"/>
                  <a:pt x="158262" y="0"/>
                  <a:pt x="181708" y="19050"/>
                </a:cubicBezTo>
                <a:cubicBezTo>
                  <a:pt x="205154" y="38100"/>
                  <a:pt x="197827" y="90854"/>
                  <a:pt x="208085" y="133350"/>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415831" y="4038601"/>
            <a:ext cx="357554" cy="571500"/>
          </a:xfrm>
          <a:custGeom>
            <a:avLst/>
            <a:gdLst>
              <a:gd name="connsiteX0" fmla="*/ 2931 w 357554"/>
              <a:gd name="connsiteY0" fmla="*/ 370742 h 571500"/>
              <a:gd name="connsiteX1" fmla="*/ 99646 w 357554"/>
              <a:gd name="connsiteY1" fmla="*/ 221273 h 571500"/>
              <a:gd name="connsiteX2" fmla="*/ 143608 w 357554"/>
              <a:gd name="connsiteY2" fmla="*/ 124558 h 571500"/>
              <a:gd name="connsiteX3" fmla="*/ 178777 w 357554"/>
              <a:gd name="connsiteY3" fmla="*/ 54219 h 571500"/>
              <a:gd name="connsiteX4" fmla="*/ 205154 w 357554"/>
              <a:gd name="connsiteY4" fmla="*/ 1465 h 571500"/>
              <a:gd name="connsiteX5" fmla="*/ 328246 w 357554"/>
              <a:gd name="connsiteY5" fmla="*/ 63011 h 571500"/>
              <a:gd name="connsiteX6" fmla="*/ 354623 w 357554"/>
              <a:gd name="connsiteY6" fmla="*/ 150934 h 571500"/>
              <a:gd name="connsiteX7" fmla="*/ 310661 w 357554"/>
              <a:gd name="connsiteY7" fmla="*/ 309196 h 571500"/>
              <a:gd name="connsiteX8" fmla="*/ 284284 w 357554"/>
              <a:gd name="connsiteY8" fmla="*/ 414704 h 571500"/>
              <a:gd name="connsiteX9" fmla="*/ 249115 w 357554"/>
              <a:gd name="connsiteY9" fmla="*/ 520211 h 571500"/>
              <a:gd name="connsiteX10" fmla="*/ 196361 w 357554"/>
              <a:gd name="connsiteY10" fmla="*/ 555381 h 571500"/>
              <a:gd name="connsiteX11" fmla="*/ 134815 w 357554"/>
              <a:gd name="connsiteY11" fmla="*/ 555381 h 571500"/>
              <a:gd name="connsiteX12" fmla="*/ 134815 w 357554"/>
              <a:gd name="connsiteY12" fmla="*/ 458665 h 571500"/>
              <a:gd name="connsiteX13" fmla="*/ 82061 w 357554"/>
              <a:gd name="connsiteY13" fmla="*/ 414704 h 571500"/>
              <a:gd name="connsiteX14" fmla="*/ 2931 w 357554"/>
              <a:gd name="connsiteY14" fmla="*/ 37074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554" h="571500">
                <a:moveTo>
                  <a:pt x="2931" y="370742"/>
                </a:moveTo>
                <a:cubicBezTo>
                  <a:pt x="5862" y="338504"/>
                  <a:pt x="76200" y="262304"/>
                  <a:pt x="99646" y="221273"/>
                </a:cubicBezTo>
                <a:cubicBezTo>
                  <a:pt x="123092" y="180242"/>
                  <a:pt x="130420" y="152400"/>
                  <a:pt x="143608" y="124558"/>
                </a:cubicBezTo>
                <a:cubicBezTo>
                  <a:pt x="156796" y="96716"/>
                  <a:pt x="178777" y="54219"/>
                  <a:pt x="178777" y="54219"/>
                </a:cubicBezTo>
                <a:cubicBezTo>
                  <a:pt x="189035" y="33704"/>
                  <a:pt x="180243" y="0"/>
                  <a:pt x="205154" y="1465"/>
                </a:cubicBezTo>
                <a:cubicBezTo>
                  <a:pt x="230065" y="2930"/>
                  <a:pt x="303335" y="38100"/>
                  <a:pt x="328246" y="63011"/>
                </a:cubicBezTo>
                <a:cubicBezTo>
                  <a:pt x="353157" y="87922"/>
                  <a:pt x="357554" y="109903"/>
                  <a:pt x="354623" y="150934"/>
                </a:cubicBezTo>
                <a:cubicBezTo>
                  <a:pt x="351692" y="191965"/>
                  <a:pt x="322384" y="265234"/>
                  <a:pt x="310661" y="309196"/>
                </a:cubicBezTo>
                <a:cubicBezTo>
                  <a:pt x="298938" y="353158"/>
                  <a:pt x="294542" y="379535"/>
                  <a:pt x="284284" y="414704"/>
                </a:cubicBezTo>
                <a:cubicBezTo>
                  <a:pt x="274026" y="449873"/>
                  <a:pt x="263769" y="496765"/>
                  <a:pt x="249115" y="520211"/>
                </a:cubicBezTo>
                <a:cubicBezTo>
                  <a:pt x="234461" y="543657"/>
                  <a:pt x="215411" y="549519"/>
                  <a:pt x="196361" y="555381"/>
                </a:cubicBezTo>
                <a:cubicBezTo>
                  <a:pt x="177311" y="561243"/>
                  <a:pt x="145073" y="571500"/>
                  <a:pt x="134815" y="555381"/>
                </a:cubicBezTo>
                <a:cubicBezTo>
                  <a:pt x="124557" y="539262"/>
                  <a:pt x="143607" y="482111"/>
                  <a:pt x="134815" y="458665"/>
                </a:cubicBezTo>
                <a:cubicBezTo>
                  <a:pt x="126023" y="435219"/>
                  <a:pt x="104042" y="424962"/>
                  <a:pt x="82061" y="414704"/>
                </a:cubicBezTo>
                <a:cubicBezTo>
                  <a:pt x="60080" y="404446"/>
                  <a:pt x="0" y="402980"/>
                  <a:pt x="2931" y="370742"/>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982326">
            <a:off x="6196631" y="5257801"/>
            <a:ext cx="389791" cy="827942"/>
          </a:xfrm>
          <a:custGeom>
            <a:avLst/>
            <a:gdLst>
              <a:gd name="connsiteX0" fmla="*/ 137745 w 675542"/>
              <a:gd name="connsiteY0" fmla="*/ 114300 h 943708"/>
              <a:gd name="connsiteX1" fmla="*/ 313592 w 675542"/>
              <a:gd name="connsiteY1" fmla="*/ 26377 h 943708"/>
              <a:gd name="connsiteX2" fmla="*/ 401515 w 675542"/>
              <a:gd name="connsiteY2" fmla="*/ 8792 h 943708"/>
              <a:gd name="connsiteX3" fmla="*/ 533399 w 675542"/>
              <a:gd name="connsiteY3" fmla="*/ 79130 h 943708"/>
              <a:gd name="connsiteX4" fmla="*/ 612530 w 675542"/>
              <a:gd name="connsiteY4" fmla="*/ 263769 h 943708"/>
              <a:gd name="connsiteX5" fmla="*/ 656492 w 675542"/>
              <a:gd name="connsiteY5" fmla="*/ 378069 h 943708"/>
              <a:gd name="connsiteX6" fmla="*/ 656492 w 675542"/>
              <a:gd name="connsiteY6" fmla="*/ 395653 h 943708"/>
              <a:gd name="connsiteX7" fmla="*/ 542192 w 675542"/>
              <a:gd name="connsiteY7" fmla="*/ 492369 h 943708"/>
              <a:gd name="connsiteX8" fmla="*/ 533399 w 675542"/>
              <a:gd name="connsiteY8" fmla="*/ 677007 h 943708"/>
              <a:gd name="connsiteX9" fmla="*/ 515815 w 675542"/>
              <a:gd name="connsiteY9" fmla="*/ 826477 h 943708"/>
              <a:gd name="connsiteX10" fmla="*/ 436684 w 675542"/>
              <a:gd name="connsiteY10" fmla="*/ 905607 h 943708"/>
              <a:gd name="connsiteX11" fmla="*/ 339969 w 675542"/>
              <a:gd name="connsiteY11" fmla="*/ 940777 h 943708"/>
              <a:gd name="connsiteX12" fmla="*/ 287215 w 675542"/>
              <a:gd name="connsiteY12" fmla="*/ 923192 h 943708"/>
              <a:gd name="connsiteX13" fmla="*/ 190499 w 675542"/>
              <a:gd name="connsiteY13" fmla="*/ 896815 h 943708"/>
              <a:gd name="connsiteX14" fmla="*/ 164122 w 675542"/>
              <a:gd name="connsiteY14" fmla="*/ 826477 h 943708"/>
              <a:gd name="connsiteX15" fmla="*/ 137745 w 675542"/>
              <a:gd name="connsiteY15" fmla="*/ 677007 h 943708"/>
              <a:gd name="connsiteX16" fmla="*/ 111369 w 675542"/>
              <a:gd name="connsiteY16" fmla="*/ 606669 h 943708"/>
              <a:gd name="connsiteX17" fmla="*/ 32238 w 675542"/>
              <a:gd name="connsiteY17" fmla="*/ 518746 h 943708"/>
              <a:gd name="connsiteX18" fmla="*/ 5861 w 675542"/>
              <a:gd name="connsiteY18" fmla="*/ 422030 h 943708"/>
              <a:gd name="connsiteX19" fmla="*/ 67407 w 675542"/>
              <a:gd name="connsiteY19" fmla="*/ 298938 h 943708"/>
              <a:gd name="connsiteX20" fmla="*/ 164122 w 675542"/>
              <a:gd name="connsiteY20" fmla="*/ 237392 h 943708"/>
              <a:gd name="connsiteX21" fmla="*/ 199292 w 675542"/>
              <a:gd name="connsiteY21" fmla="*/ 202223 h 943708"/>
              <a:gd name="connsiteX22" fmla="*/ 137745 w 675542"/>
              <a:gd name="connsiteY22" fmla="*/ 114300 h 943708"/>
              <a:gd name="connsiteX0" fmla="*/ 199292 w 675542"/>
              <a:gd name="connsiteY0" fmla="*/ 208085 h 949570"/>
              <a:gd name="connsiteX1" fmla="*/ 313592 w 675542"/>
              <a:gd name="connsiteY1" fmla="*/ 32239 h 949570"/>
              <a:gd name="connsiteX2" fmla="*/ 401515 w 675542"/>
              <a:gd name="connsiteY2" fmla="*/ 14654 h 949570"/>
              <a:gd name="connsiteX3" fmla="*/ 533399 w 675542"/>
              <a:gd name="connsiteY3" fmla="*/ 84992 h 949570"/>
              <a:gd name="connsiteX4" fmla="*/ 612530 w 675542"/>
              <a:gd name="connsiteY4" fmla="*/ 269631 h 949570"/>
              <a:gd name="connsiteX5" fmla="*/ 656492 w 675542"/>
              <a:gd name="connsiteY5" fmla="*/ 383931 h 949570"/>
              <a:gd name="connsiteX6" fmla="*/ 656492 w 675542"/>
              <a:gd name="connsiteY6" fmla="*/ 401515 h 949570"/>
              <a:gd name="connsiteX7" fmla="*/ 542192 w 675542"/>
              <a:gd name="connsiteY7" fmla="*/ 498231 h 949570"/>
              <a:gd name="connsiteX8" fmla="*/ 533399 w 675542"/>
              <a:gd name="connsiteY8" fmla="*/ 682869 h 949570"/>
              <a:gd name="connsiteX9" fmla="*/ 515815 w 675542"/>
              <a:gd name="connsiteY9" fmla="*/ 832339 h 949570"/>
              <a:gd name="connsiteX10" fmla="*/ 436684 w 675542"/>
              <a:gd name="connsiteY10" fmla="*/ 911469 h 949570"/>
              <a:gd name="connsiteX11" fmla="*/ 339969 w 675542"/>
              <a:gd name="connsiteY11" fmla="*/ 946639 h 949570"/>
              <a:gd name="connsiteX12" fmla="*/ 287215 w 675542"/>
              <a:gd name="connsiteY12" fmla="*/ 929054 h 949570"/>
              <a:gd name="connsiteX13" fmla="*/ 190499 w 675542"/>
              <a:gd name="connsiteY13" fmla="*/ 902677 h 949570"/>
              <a:gd name="connsiteX14" fmla="*/ 164122 w 675542"/>
              <a:gd name="connsiteY14" fmla="*/ 832339 h 949570"/>
              <a:gd name="connsiteX15" fmla="*/ 137745 w 675542"/>
              <a:gd name="connsiteY15" fmla="*/ 682869 h 949570"/>
              <a:gd name="connsiteX16" fmla="*/ 111369 w 675542"/>
              <a:gd name="connsiteY16" fmla="*/ 612531 h 949570"/>
              <a:gd name="connsiteX17" fmla="*/ 32238 w 675542"/>
              <a:gd name="connsiteY17" fmla="*/ 524608 h 949570"/>
              <a:gd name="connsiteX18" fmla="*/ 5861 w 675542"/>
              <a:gd name="connsiteY18" fmla="*/ 427892 h 949570"/>
              <a:gd name="connsiteX19" fmla="*/ 67407 w 675542"/>
              <a:gd name="connsiteY19" fmla="*/ 304800 h 949570"/>
              <a:gd name="connsiteX20" fmla="*/ 164122 w 675542"/>
              <a:gd name="connsiteY20" fmla="*/ 243254 h 949570"/>
              <a:gd name="connsiteX21" fmla="*/ 199292 w 675542"/>
              <a:gd name="connsiteY21" fmla="*/ 208085 h 949570"/>
              <a:gd name="connsiteX0" fmla="*/ 199292 w 675542"/>
              <a:gd name="connsiteY0" fmla="*/ 196361 h 937846"/>
              <a:gd name="connsiteX1" fmla="*/ 313592 w 675542"/>
              <a:gd name="connsiteY1" fmla="*/ 20515 h 937846"/>
              <a:gd name="connsiteX2" fmla="*/ 533399 w 675542"/>
              <a:gd name="connsiteY2" fmla="*/ 73268 h 937846"/>
              <a:gd name="connsiteX3" fmla="*/ 612530 w 675542"/>
              <a:gd name="connsiteY3" fmla="*/ 257907 h 937846"/>
              <a:gd name="connsiteX4" fmla="*/ 656492 w 675542"/>
              <a:gd name="connsiteY4" fmla="*/ 372207 h 937846"/>
              <a:gd name="connsiteX5" fmla="*/ 656492 w 675542"/>
              <a:gd name="connsiteY5" fmla="*/ 389791 h 937846"/>
              <a:gd name="connsiteX6" fmla="*/ 542192 w 675542"/>
              <a:gd name="connsiteY6" fmla="*/ 486507 h 937846"/>
              <a:gd name="connsiteX7" fmla="*/ 533399 w 675542"/>
              <a:gd name="connsiteY7" fmla="*/ 671145 h 937846"/>
              <a:gd name="connsiteX8" fmla="*/ 515815 w 675542"/>
              <a:gd name="connsiteY8" fmla="*/ 820615 h 937846"/>
              <a:gd name="connsiteX9" fmla="*/ 436684 w 675542"/>
              <a:gd name="connsiteY9" fmla="*/ 899745 h 937846"/>
              <a:gd name="connsiteX10" fmla="*/ 339969 w 675542"/>
              <a:gd name="connsiteY10" fmla="*/ 934915 h 937846"/>
              <a:gd name="connsiteX11" fmla="*/ 287215 w 675542"/>
              <a:gd name="connsiteY11" fmla="*/ 917330 h 937846"/>
              <a:gd name="connsiteX12" fmla="*/ 190499 w 675542"/>
              <a:gd name="connsiteY12" fmla="*/ 890953 h 937846"/>
              <a:gd name="connsiteX13" fmla="*/ 164122 w 675542"/>
              <a:gd name="connsiteY13" fmla="*/ 820615 h 937846"/>
              <a:gd name="connsiteX14" fmla="*/ 137745 w 675542"/>
              <a:gd name="connsiteY14" fmla="*/ 671145 h 937846"/>
              <a:gd name="connsiteX15" fmla="*/ 111369 w 675542"/>
              <a:gd name="connsiteY15" fmla="*/ 600807 h 937846"/>
              <a:gd name="connsiteX16" fmla="*/ 32238 w 675542"/>
              <a:gd name="connsiteY16" fmla="*/ 512884 h 937846"/>
              <a:gd name="connsiteX17" fmla="*/ 5861 w 675542"/>
              <a:gd name="connsiteY17" fmla="*/ 416168 h 937846"/>
              <a:gd name="connsiteX18" fmla="*/ 67407 w 675542"/>
              <a:gd name="connsiteY18" fmla="*/ 293076 h 937846"/>
              <a:gd name="connsiteX19" fmla="*/ 164122 w 675542"/>
              <a:gd name="connsiteY19" fmla="*/ 231530 h 937846"/>
              <a:gd name="connsiteX20" fmla="*/ 199292 w 675542"/>
              <a:gd name="connsiteY20" fmla="*/ 196361 h 937846"/>
              <a:gd name="connsiteX0" fmla="*/ 199292 w 675542"/>
              <a:gd name="connsiteY0" fmla="*/ 133351 h 874836"/>
              <a:gd name="connsiteX1" fmla="*/ 533399 w 675542"/>
              <a:gd name="connsiteY1" fmla="*/ 10258 h 874836"/>
              <a:gd name="connsiteX2" fmla="*/ 612530 w 675542"/>
              <a:gd name="connsiteY2" fmla="*/ 194897 h 874836"/>
              <a:gd name="connsiteX3" fmla="*/ 656492 w 675542"/>
              <a:gd name="connsiteY3" fmla="*/ 309197 h 874836"/>
              <a:gd name="connsiteX4" fmla="*/ 656492 w 675542"/>
              <a:gd name="connsiteY4" fmla="*/ 326781 h 874836"/>
              <a:gd name="connsiteX5" fmla="*/ 542192 w 675542"/>
              <a:gd name="connsiteY5" fmla="*/ 423497 h 874836"/>
              <a:gd name="connsiteX6" fmla="*/ 533399 w 675542"/>
              <a:gd name="connsiteY6" fmla="*/ 608135 h 874836"/>
              <a:gd name="connsiteX7" fmla="*/ 515815 w 675542"/>
              <a:gd name="connsiteY7" fmla="*/ 757605 h 874836"/>
              <a:gd name="connsiteX8" fmla="*/ 436684 w 675542"/>
              <a:gd name="connsiteY8" fmla="*/ 836735 h 874836"/>
              <a:gd name="connsiteX9" fmla="*/ 339969 w 675542"/>
              <a:gd name="connsiteY9" fmla="*/ 871905 h 874836"/>
              <a:gd name="connsiteX10" fmla="*/ 287215 w 675542"/>
              <a:gd name="connsiteY10" fmla="*/ 854320 h 874836"/>
              <a:gd name="connsiteX11" fmla="*/ 190499 w 675542"/>
              <a:gd name="connsiteY11" fmla="*/ 827943 h 874836"/>
              <a:gd name="connsiteX12" fmla="*/ 164122 w 675542"/>
              <a:gd name="connsiteY12" fmla="*/ 757605 h 874836"/>
              <a:gd name="connsiteX13" fmla="*/ 137745 w 675542"/>
              <a:gd name="connsiteY13" fmla="*/ 608135 h 874836"/>
              <a:gd name="connsiteX14" fmla="*/ 111369 w 675542"/>
              <a:gd name="connsiteY14" fmla="*/ 537797 h 874836"/>
              <a:gd name="connsiteX15" fmla="*/ 32238 w 675542"/>
              <a:gd name="connsiteY15" fmla="*/ 449874 h 874836"/>
              <a:gd name="connsiteX16" fmla="*/ 5861 w 675542"/>
              <a:gd name="connsiteY16" fmla="*/ 353158 h 874836"/>
              <a:gd name="connsiteX17" fmla="*/ 67407 w 675542"/>
              <a:gd name="connsiteY17" fmla="*/ 230066 h 874836"/>
              <a:gd name="connsiteX18" fmla="*/ 164122 w 675542"/>
              <a:gd name="connsiteY18" fmla="*/ 168520 h 874836"/>
              <a:gd name="connsiteX19" fmla="*/ 199292 w 675542"/>
              <a:gd name="connsiteY19" fmla="*/ 133351 h 874836"/>
              <a:gd name="connsiteX0" fmla="*/ 199292 w 675542"/>
              <a:gd name="connsiteY0" fmla="*/ 172916 h 914401"/>
              <a:gd name="connsiteX1" fmla="*/ 389791 w 675542"/>
              <a:gd name="connsiteY1" fmla="*/ 10258 h 914401"/>
              <a:gd name="connsiteX2" fmla="*/ 612530 w 675542"/>
              <a:gd name="connsiteY2" fmla="*/ 234462 h 914401"/>
              <a:gd name="connsiteX3" fmla="*/ 656492 w 675542"/>
              <a:gd name="connsiteY3" fmla="*/ 348762 h 914401"/>
              <a:gd name="connsiteX4" fmla="*/ 656492 w 675542"/>
              <a:gd name="connsiteY4" fmla="*/ 366346 h 914401"/>
              <a:gd name="connsiteX5" fmla="*/ 542192 w 675542"/>
              <a:gd name="connsiteY5" fmla="*/ 463062 h 914401"/>
              <a:gd name="connsiteX6" fmla="*/ 533399 w 675542"/>
              <a:gd name="connsiteY6" fmla="*/ 647700 h 914401"/>
              <a:gd name="connsiteX7" fmla="*/ 515815 w 675542"/>
              <a:gd name="connsiteY7" fmla="*/ 797170 h 914401"/>
              <a:gd name="connsiteX8" fmla="*/ 436684 w 675542"/>
              <a:gd name="connsiteY8" fmla="*/ 876300 h 914401"/>
              <a:gd name="connsiteX9" fmla="*/ 339969 w 675542"/>
              <a:gd name="connsiteY9" fmla="*/ 911470 h 914401"/>
              <a:gd name="connsiteX10" fmla="*/ 287215 w 675542"/>
              <a:gd name="connsiteY10" fmla="*/ 893885 h 914401"/>
              <a:gd name="connsiteX11" fmla="*/ 190499 w 675542"/>
              <a:gd name="connsiteY11" fmla="*/ 867508 h 914401"/>
              <a:gd name="connsiteX12" fmla="*/ 164122 w 675542"/>
              <a:gd name="connsiteY12" fmla="*/ 797170 h 914401"/>
              <a:gd name="connsiteX13" fmla="*/ 137745 w 675542"/>
              <a:gd name="connsiteY13" fmla="*/ 647700 h 914401"/>
              <a:gd name="connsiteX14" fmla="*/ 111369 w 675542"/>
              <a:gd name="connsiteY14" fmla="*/ 577362 h 914401"/>
              <a:gd name="connsiteX15" fmla="*/ 32238 w 675542"/>
              <a:gd name="connsiteY15" fmla="*/ 489439 h 914401"/>
              <a:gd name="connsiteX16" fmla="*/ 5861 w 675542"/>
              <a:gd name="connsiteY16" fmla="*/ 392723 h 914401"/>
              <a:gd name="connsiteX17" fmla="*/ 67407 w 675542"/>
              <a:gd name="connsiteY17" fmla="*/ 269631 h 914401"/>
              <a:gd name="connsiteX18" fmla="*/ 164122 w 675542"/>
              <a:gd name="connsiteY18" fmla="*/ 208085 h 914401"/>
              <a:gd name="connsiteX19" fmla="*/ 199292 w 675542"/>
              <a:gd name="connsiteY19" fmla="*/ 172916 h 9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5542" h="914401">
                <a:moveTo>
                  <a:pt x="199292" y="172916"/>
                </a:moveTo>
                <a:cubicBezTo>
                  <a:pt x="236903" y="139945"/>
                  <a:pt x="320918" y="0"/>
                  <a:pt x="389791" y="10258"/>
                </a:cubicBezTo>
                <a:cubicBezTo>
                  <a:pt x="458664" y="20516"/>
                  <a:pt x="568080" y="178045"/>
                  <a:pt x="612530" y="234462"/>
                </a:cubicBezTo>
                <a:cubicBezTo>
                  <a:pt x="656980" y="290879"/>
                  <a:pt x="649165" y="326781"/>
                  <a:pt x="656492" y="348762"/>
                </a:cubicBezTo>
                <a:cubicBezTo>
                  <a:pt x="663819" y="370743"/>
                  <a:pt x="675542" y="347296"/>
                  <a:pt x="656492" y="366346"/>
                </a:cubicBezTo>
                <a:cubicBezTo>
                  <a:pt x="637442" y="385396"/>
                  <a:pt x="562708" y="416170"/>
                  <a:pt x="542192" y="463062"/>
                </a:cubicBezTo>
                <a:cubicBezTo>
                  <a:pt x="521676" y="509954"/>
                  <a:pt x="537795" y="592015"/>
                  <a:pt x="533399" y="647700"/>
                </a:cubicBezTo>
                <a:cubicBezTo>
                  <a:pt x="529003" y="703385"/>
                  <a:pt x="531934" y="759070"/>
                  <a:pt x="515815" y="797170"/>
                </a:cubicBezTo>
                <a:cubicBezTo>
                  <a:pt x="499696" y="835270"/>
                  <a:pt x="465992" y="857250"/>
                  <a:pt x="436684" y="876300"/>
                </a:cubicBezTo>
                <a:cubicBezTo>
                  <a:pt x="407376" y="895350"/>
                  <a:pt x="364881" y="908539"/>
                  <a:pt x="339969" y="911470"/>
                </a:cubicBezTo>
                <a:cubicBezTo>
                  <a:pt x="315058" y="914401"/>
                  <a:pt x="312127" y="901212"/>
                  <a:pt x="287215" y="893885"/>
                </a:cubicBezTo>
                <a:cubicBezTo>
                  <a:pt x="262303" y="886558"/>
                  <a:pt x="211014" y="883627"/>
                  <a:pt x="190499" y="867508"/>
                </a:cubicBezTo>
                <a:cubicBezTo>
                  <a:pt x="169984" y="851389"/>
                  <a:pt x="172914" y="833805"/>
                  <a:pt x="164122" y="797170"/>
                </a:cubicBezTo>
                <a:cubicBezTo>
                  <a:pt x="155330" y="760535"/>
                  <a:pt x="146537" y="684335"/>
                  <a:pt x="137745" y="647700"/>
                </a:cubicBezTo>
                <a:cubicBezTo>
                  <a:pt x="128953" y="611065"/>
                  <a:pt x="128953" y="603739"/>
                  <a:pt x="111369" y="577362"/>
                </a:cubicBezTo>
                <a:cubicBezTo>
                  <a:pt x="93785" y="550985"/>
                  <a:pt x="49823" y="520212"/>
                  <a:pt x="32238" y="489439"/>
                </a:cubicBezTo>
                <a:cubicBezTo>
                  <a:pt x="14653" y="458666"/>
                  <a:pt x="0" y="429358"/>
                  <a:pt x="5861" y="392723"/>
                </a:cubicBezTo>
                <a:cubicBezTo>
                  <a:pt x="11722" y="356088"/>
                  <a:pt x="41030" y="300404"/>
                  <a:pt x="67407" y="269631"/>
                </a:cubicBezTo>
                <a:cubicBezTo>
                  <a:pt x="93784" y="238858"/>
                  <a:pt x="142141" y="224204"/>
                  <a:pt x="164122" y="208085"/>
                </a:cubicBezTo>
                <a:cubicBezTo>
                  <a:pt x="186103" y="191966"/>
                  <a:pt x="161681" y="205887"/>
                  <a:pt x="199292" y="172916"/>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20497142">
            <a:off x="7111031" y="3505201"/>
            <a:ext cx="1143000" cy="551961"/>
          </a:xfrm>
          <a:custGeom>
            <a:avLst/>
            <a:gdLst>
              <a:gd name="connsiteX0" fmla="*/ 741485 w 744416"/>
              <a:gd name="connsiteY0" fmla="*/ 301869 h 593481"/>
              <a:gd name="connsiteX1" fmla="*/ 723900 w 744416"/>
              <a:gd name="connsiteY1" fmla="*/ 442546 h 593481"/>
              <a:gd name="connsiteX2" fmla="*/ 706316 w 744416"/>
              <a:gd name="connsiteY2" fmla="*/ 565638 h 593481"/>
              <a:gd name="connsiteX3" fmla="*/ 618392 w 744416"/>
              <a:gd name="connsiteY3" fmla="*/ 583223 h 593481"/>
              <a:gd name="connsiteX4" fmla="*/ 556846 w 744416"/>
              <a:gd name="connsiteY4" fmla="*/ 504092 h 593481"/>
              <a:gd name="connsiteX5" fmla="*/ 512885 w 744416"/>
              <a:gd name="connsiteY5" fmla="*/ 363415 h 593481"/>
              <a:gd name="connsiteX6" fmla="*/ 451339 w 744416"/>
              <a:gd name="connsiteY6" fmla="*/ 284284 h 593481"/>
              <a:gd name="connsiteX7" fmla="*/ 372208 w 744416"/>
              <a:gd name="connsiteY7" fmla="*/ 213946 h 593481"/>
              <a:gd name="connsiteX8" fmla="*/ 231531 w 744416"/>
              <a:gd name="connsiteY8" fmla="*/ 205154 h 593481"/>
              <a:gd name="connsiteX9" fmla="*/ 126023 w 744416"/>
              <a:gd name="connsiteY9" fmla="*/ 257907 h 593481"/>
              <a:gd name="connsiteX10" fmla="*/ 82062 w 744416"/>
              <a:gd name="connsiteY10" fmla="*/ 275492 h 593481"/>
              <a:gd name="connsiteX11" fmla="*/ 55685 w 744416"/>
              <a:gd name="connsiteY11" fmla="*/ 213946 h 593481"/>
              <a:gd name="connsiteX12" fmla="*/ 2931 w 744416"/>
              <a:gd name="connsiteY12" fmla="*/ 143607 h 593481"/>
              <a:gd name="connsiteX13" fmla="*/ 73269 w 744416"/>
              <a:gd name="connsiteY13" fmla="*/ 90854 h 593481"/>
              <a:gd name="connsiteX14" fmla="*/ 187569 w 744416"/>
              <a:gd name="connsiteY14" fmla="*/ 11723 h 593481"/>
              <a:gd name="connsiteX15" fmla="*/ 345831 w 744416"/>
              <a:gd name="connsiteY15" fmla="*/ 20515 h 593481"/>
              <a:gd name="connsiteX16" fmla="*/ 451339 w 744416"/>
              <a:gd name="connsiteY16" fmla="*/ 29307 h 593481"/>
              <a:gd name="connsiteX17" fmla="*/ 556846 w 744416"/>
              <a:gd name="connsiteY17" fmla="*/ 90854 h 593481"/>
              <a:gd name="connsiteX18" fmla="*/ 644769 w 744416"/>
              <a:gd name="connsiteY18" fmla="*/ 187569 h 593481"/>
              <a:gd name="connsiteX19" fmla="*/ 706316 w 744416"/>
              <a:gd name="connsiteY19" fmla="*/ 257907 h 593481"/>
              <a:gd name="connsiteX20" fmla="*/ 741485 w 744416"/>
              <a:gd name="connsiteY20" fmla="*/ 301869 h 593481"/>
              <a:gd name="connsiteX0" fmla="*/ 740019 w 742950"/>
              <a:gd name="connsiteY0" fmla="*/ 301869 h 593481"/>
              <a:gd name="connsiteX1" fmla="*/ 722434 w 742950"/>
              <a:gd name="connsiteY1" fmla="*/ 442546 h 593481"/>
              <a:gd name="connsiteX2" fmla="*/ 704850 w 742950"/>
              <a:gd name="connsiteY2" fmla="*/ 565638 h 593481"/>
              <a:gd name="connsiteX3" fmla="*/ 616926 w 742950"/>
              <a:gd name="connsiteY3" fmla="*/ 583223 h 593481"/>
              <a:gd name="connsiteX4" fmla="*/ 555380 w 742950"/>
              <a:gd name="connsiteY4" fmla="*/ 504092 h 593481"/>
              <a:gd name="connsiteX5" fmla="*/ 511419 w 742950"/>
              <a:gd name="connsiteY5" fmla="*/ 363415 h 593481"/>
              <a:gd name="connsiteX6" fmla="*/ 449873 w 742950"/>
              <a:gd name="connsiteY6" fmla="*/ 284284 h 593481"/>
              <a:gd name="connsiteX7" fmla="*/ 370742 w 742950"/>
              <a:gd name="connsiteY7" fmla="*/ 213946 h 593481"/>
              <a:gd name="connsiteX8" fmla="*/ 230065 w 742950"/>
              <a:gd name="connsiteY8" fmla="*/ 205154 h 593481"/>
              <a:gd name="connsiteX9" fmla="*/ 124557 w 742950"/>
              <a:gd name="connsiteY9" fmla="*/ 257907 h 593481"/>
              <a:gd name="connsiteX10" fmla="*/ 80596 w 742950"/>
              <a:gd name="connsiteY10" fmla="*/ 275492 h 593481"/>
              <a:gd name="connsiteX11" fmla="*/ 1465 w 742950"/>
              <a:gd name="connsiteY11" fmla="*/ 143607 h 593481"/>
              <a:gd name="connsiteX12" fmla="*/ 71803 w 742950"/>
              <a:gd name="connsiteY12" fmla="*/ 90854 h 593481"/>
              <a:gd name="connsiteX13" fmla="*/ 186103 w 742950"/>
              <a:gd name="connsiteY13" fmla="*/ 11723 h 593481"/>
              <a:gd name="connsiteX14" fmla="*/ 344365 w 742950"/>
              <a:gd name="connsiteY14" fmla="*/ 20515 h 593481"/>
              <a:gd name="connsiteX15" fmla="*/ 449873 w 742950"/>
              <a:gd name="connsiteY15" fmla="*/ 29307 h 593481"/>
              <a:gd name="connsiteX16" fmla="*/ 555380 w 742950"/>
              <a:gd name="connsiteY16" fmla="*/ 90854 h 593481"/>
              <a:gd name="connsiteX17" fmla="*/ 643303 w 742950"/>
              <a:gd name="connsiteY17" fmla="*/ 187569 h 593481"/>
              <a:gd name="connsiteX18" fmla="*/ 704850 w 742950"/>
              <a:gd name="connsiteY18" fmla="*/ 257907 h 593481"/>
              <a:gd name="connsiteX19" fmla="*/ 740019 w 742950"/>
              <a:gd name="connsiteY19" fmla="*/ 301869 h 593481"/>
              <a:gd name="connsiteX0" fmla="*/ 685800 w 688731"/>
              <a:gd name="connsiteY0" fmla="*/ 301869 h 593481"/>
              <a:gd name="connsiteX1" fmla="*/ 668215 w 688731"/>
              <a:gd name="connsiteY1" fmla="*/ 442546 h 593481"/>
              <a:gd name="connsiteX2" fmla="*/ 650631 w 688731"/>
              <a:gd name="connsiteY2" fmla="*/ 565638 h 593481"/>
              <a:gd name="connsiteX3" fmla="*/ 562707 w 688731"/>
              <a:gd name="connsiteY3" fmla="*/ 583223 h 593481"/>
              <a:gd name="connsiteX4" fmla="*/ 501161 w 688731"/>
              <a:gd name="connsiteY4" fmla="*/ 504092 h 593481"/>
              <a:gd name="connsiteX5" fmla="*/ 457200 w 688731"/>
              <a:gd name="connsiteY5" fmla="*/ 363415 h 593481"/>
              <a:gd name="connsiteX6" fmla="*/ 395654 w 688731"/>
              <a:gd name="connsiteY6" fmla="*/ 284284 h 593481"/>
              <a:gd name="connsiteX7" fmla="*/ 316523 w 688731"/>
              <a:gd name="connsiteY7" fmla="*/ 213946 h 593481"/>
              <a:gd name="connsiteX8" fmla="*/ 175846 w 688731"/>
              <a:gd name="connsiteY8" fmla="*/ 205154 h 593481"/>
              <a:gd name="connsiteX9" fmla="*/ 70338 w 688731"/>
              <a:gd name="connsiteY9" fmla="*/ 257907 h 593481"/>
              <a:gd name="connsiteX10" fmla="*/ 26377 w 688731"/>
              <a:gd name="connsiteY10" fmla="*/ 275492 h 593481"/>
              <a:gd name="connsiteX11" fmla="*/ 17584 w 688731"/>
              <a:gd name="connsiteY11" fmla="*/ 90854 h 593481"/>
              <a:gd name="connsiteX12" fmla="*/ 131884 w 688731"/>
              <a:gd name="connsiteY12" fmla="*/ 11723 h 593481"/>
              <a:gd name="connsiteX13" fmla="*/ 290146 w 688731"/>
              <a:gd name="connsiteY13" fmla="*/ 20515 h 593481"/>
              <a:gd name="connsiteX14" fmla="*/ 395654 w 688731"/>
              <a:gd name="connsiteY14" fmla="*/ 29307 h 593481"/>
              <a:gd name="connsiteX15" fmla="*/ 501161 w 688731"/>
              <a:gd name="connsiteY15" fmla="*/ 90854 h 593481"/>
              <a:gd name="connsiteX16" fmla="*/ 589084 w 688731"/>
              <a:gd name="connsiteY16" fmla="*/ 187569 h 593481"/>
              <a:gd name="connsiteX17" fmla="*/ 650631 w 688731"/>
              <a:gd name="connsiteY17" fmla="*/ 257907 h 593481"/>
              <a:gd name="connsiteX18" fmla="*/ 685800 w 688731"/>
              <a:gd name="connsiteY18" fmla="*/ 301869 h 593481"/>
              <a:gd name="connsiteX0" fmla="*/ 678474 w 681405"/>
              <a:gd name="connsiteY0" fmla="*/ 301869 h 593481"/>
              <a:gd name="connsiteX1" fmla="*/ 660889 w 681405"/>
              <a:gd name="connsiteY1" fmla="*/ 442546 h 593481"/>
              <a:gd name="connsiteX2" fmla="*/ 643305 w 681405"/>
              <a:gd name="connsiteY2" fmla="*/ 565638 h 593481"/>
              <a:gd name="connsiteX3" fmla="*/ 555381 w 681405"/>
              <a:gd name="connsiteY3" fmla="*/ 583223 h 593481"/>
              <a:gd name="connsiteX4" fmla="*/ 493835 w 681405"/>
              <a:gd name="connsiteY4" fmla="*/ 504092 h 593481"/>
              <a:gd name="connsiteX5" fmla="*/ 449874 w 681405"/>
              <a:gd name="connsiteY5" fmla="*/ 363415 h 593481"/>
              <a:gd name="connsiteX6" fmla="*/ 388328 w 681405"/>
              <a:gd name="connsiteY6" fmla="*/ 284284 h 593481"/>
              <a:gd name="connsiteX7" fmla="*/ 309197 w 681405"/>
              <a:gd name="connsiteY7" fmla="*/ 213946 h 593481"/>
              <a:gd name="connsiteX8" fmla="*/ 168520 w 681405"/>
              <a:gd name="connsiteY8" fmla="*/ 205154 h 593481"/>
              <a:gd name="connsiteX9" fmla="*/ 63012 w 681405"/>
              <a:gd name="connsiteY9" fmla="*/ 257907 h 593481"/>
              <a:gd name="connsiteX10" fmla="*/ 10258 w 681405"/>
              <a:gd name="connsiteY10" fmla="*/ 90854 h 593481"/>
              <a:gd name="connsiteX11" fmla="*/ 124558 w 681405"/>
              <a:gd name="connsiteY11" fmla="*/ 11723 h 593481"/>
              <a:gd name="connsiteX12" fmla="*/ 282820 w 681405"/>
              <a:gd name="connsiteY12" fmla="*/ 20515 h 593481"/>
              <a:gd name="connsiteX13" fmla="*/ 388328 w 681405"/>
              <a:gd name="connsiteY13" fmla="*/ 29307 h 593481"/>
              <a:gd name="connsiteX14" fmla="*/ 493835 w 681405"/>
              <a:gd name="connsiteY14" fmla="*/ 90854 h 593481"/>
              <a:gd name="connsiteX15" fmla="*/ 581758 w 681405"/>
              <a:gd name="connsiteY15" fmla="*/ 187569 h 593481"/>
              <a:gd name="connsiteX16" fmla="*/ 643305 w 681405"/>
              <a:gd name="connsiteY16" fmla="*/ 257907 h 593481"/>
              <a:gd name="connsiteX17" fmla="*/ 678474 w 681405"/>
              <a:gd name="connsiteY17" fmla="*/ 301869 h 59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1405" h="593481">
                <a:moveTo>
                  <a:pt x="678474" y="301869"/>
                </a:moveTo>
                <a:cubicBezTo>
                  <a:pt x="681405" y="332642"/>
                  <a:pt x="666751" y="398585"/>
                  <a:pt x="660889" y="442546"/>
                </a:cubicBezTo>
                <a:cubicBezTo>
                  <a:pt x="655028" y="486508"/>
                  <a:pt x="660890" y="542192"/>
                  <a:pt x="643305" y="565638"/>
                </a:cubicBezTo>
                <a:cubicBezTo>
                  <a:pt x="625720" y="589084"/>
                  <a:pt x="580293" y="593481"/>
                  <a:pt x="555381" y="583223"/>
                </a:cubicBezTo>
                <a:cubicBezTo>
                  <a:pt x="530469" y="572965"/>
                  <a:pt x="511420" y="540727"/>
                  <a:pt x="493835" y="504092"/>
                </a:cubicBezTo>
                <a:cubicBezTo>
                  <a:pt x="476251" y="467457"/>
                  <a:pt x="467459" y="400050"/>
                  <a:pt x="449874" y="363415"/>
                </a:cubicBezTo>
                <a:cubicBezTo>
                  <a:pt x="432290" y="326780"/>
                  <a:pt x="411774" y="309195"/>
                  <a:pt x="388328" y="284284"/>
                </a:cubicBezTo>
                <a:cubicBezTo>
                  <a:pt x="364882" y="259373"/>
                  <a:pt x="345832" y="227134"/>
                  <a:pt x="309197" y="213946"/>
                </a:cubicBezTo>
                <a:cubicBezTo>
                  <a:pt x="272562" y="200758"/>
                  <a:pt x="209551" y="197827"/>
                  <a:pt x="168520" y="205154"/>
                </a:cubicBezTo>
                <a:cubicBezTo>
                  <a:pt x="127489" y="212481"/>
                  <a:pt x="89389" y="276957"/>
                  <a:pt x="63012" y="257907"/>
                </a:cubicBezTo>
                <a:cubicBezTo>
                  <a:pt x="36635" y="238857"/>
                  <a:pt x="0" y="131885"/>
                  <a:pt x="10258" y="90854"/>
                </a:cubicBezTo>
                <a:cubicBezTo>
                  <a:pt x="20516" y="49823"/>
                  <a:pt x="79131" y="23446"/>
                  <a:pt x="124558" y="11723"/>
                </a:cubicBezTo>
                <a:cubicBezTo>
                  <a:pt x="169985" y="0"/>
                  <a:pt x="238858" y="17584"/>
                  <a:pt x="282820" y="20515"/>
                </a:cubicBezTo>
                <a:cubicBezTo>
                  <a:pt x="326782" y="23446"/>
                  <a:pt x="353159" y="17584"/>
                  <a:pt x="388328" y="29307"/>
                </a:cubicBezTo>
                <a:cubicBezTo>
                  <a:pt x="423497" y="41030"/>
                  <a:pt x="461597" y="64477"/>
                  <a:pt x="493835" y="90854"/>
                </a:cubicBezTo>
                <a:cubicBezTo>
                  <a:pt x="526073" y="117231"/>
                  <a:pt x="556846" y="159727"/>
                  <a:pt x="581758" y="187569"/>
                </a:cubicBezTo>
                <a:cubicBezTo>
                  <a:pt x="606670" y="215411"/>
                  <a:pt x="630117" y="237392"/>
                  <a:pt x="643305" y="257907"/>
                </a:cubicBezTo>
                <a:cubicBezTo>
                  <a:pt x="656493" y="278422"/>
                  <a:pt x="675543" y="271096"/>
                  <a:pt x="678474" y="301869"/>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587031" y="4495801"/>
            <a:ext cx="701869" cy="662751"/>
          </a:xfrm>
          <a:custGeom>
            <a:avLst/>
            <a:gdLst>
              <a:gd name="connsiteX0" fmla="*/ 208085 w 317989"/>
              <a:gd name="connsiteY0" fmla="*/ 133350 h 684335"/>
              <a:gd name="connsiteX1" fmla="*/ 243254 w 317989"/>
              <a:gd name="connsiteY1" fmla="*/ 274027 h 684335"/>
              <a:gd name="connsiteX2" fmla="*/ 269631 w 317989"/>
              <a:gd name="connsiteY2" fmla="*/ 449873 h 684335"/>
              <a:gd name="connsiteX3" fmla="*/ 313593 w 317989"/>
              <a:gd name="connsiteY3" fmla="*/ 564173 h 684335"/>
              <a:gd name="connsiteX4" fmla="*/ 296008 w 317989"/>
              <a:gd name="connsiteY4" fmla="*/ 634512 h 684335"/>
              <a:gd name="connsiteX5" fmla="*/ 269631 w 317989"/>
              <a:gd name="connsiteY5" fmla="*/ 678473 h 684335"/>
              <a:gd name="connsiteX6" fmla="*/ 216878 w 317989"/>
              <a:gd name="connsiteY6" fmla="*/ 599342 h 684335"/>
              <a:gd name="connsiteX7" fmla="*/ 146539 w 317989"/>
              <a:gd name="connsiteY7" fmla="*/ 555381 h 684335"/>
              <a:gd name="connsiteX8" fmla="*/ 76201 w 317989"/>
              <a:gd name="connsiteY8" fmla="*/ 529004 h 684335"/>
              <a:gd name="connsiteX9" fmla="*/ 49824 w 317989"/>
              <a:gd name="connsiteY9" fmla="*/ 458665 h 684335"/>
              <a:gd name="connsiteX10" fmla="*/ 49824 w 317989"/>
              <a:gd name="connsiteY10" fmla="*/ 344365 h 684335"/>
              <a:gd name="connsiteX11" fmla="*/ 32239 w 317989"/>
              <a:gd name="connsiteY11" fmla="*/ 230065 h 684335"/>
              <a:gd name="connsiteX12" fmla="*/ 41031 w 317989"/>
              <a:gd name="connsiteY12" fmla="*/ 186104 h 684335"/>
              <a:gd name="connsiteX13" fmla="*/ 41031 w 317989"/>
              <a:gd name="connsiteY13" fmla="*/ 115765 h 684335"/>
              <a:gd name="connsiteX14" fmla="*/ 5862 w 317989"/>
              <a:gd name="connsiteY14" fmla="*/ 63012 h 684335"/>
              <a:gd name="connsiteX15" fmla="*/ 76201 w 317989"/>
              <a:gd name="connsiteY15" fmla="*/ 10258 h 684335"/>
              <a:gd name="connsiteX16" fmla="*/ 181708 w 317989"/>
              <a:gd name="connsiteY16" fmla="*/ 19050 h 684335"/>
              <a:gd name="connsiteX17" fmla="*/ 208085 w 317989"/>
              <a:gd name="connsiteY17" fmla="*/ 133350 h 684335"/>
              <a:gd name="connsiteX0" fmla="*/ 208085 w 543658"/>
              <a:gd name="connsiteY0" fmla="*/ 133350 h 684335"/>
              <a:gd name="connsiteX1" fmla="*/ 533400 w 543658"/>
              <a:gd name="connsiteY1" fmla="*/ 304800 h 684335"/>
              <a:gd name="connsiteX2" fmla="*/ 269631 w 543658"/>
              <a:gd name="connsiteY2" fmla="*/ 449873 h 684335"/>
              <a:gd name="connsiteX3" fmla="*/ 313593 w 543658"/>
              <a:gd name="connsiteY3" fmla="*/ 564173 h 684335"/>
              <a:gd name="connsiteX4" fmla="*/ 296008 w 543658"/>
              <a:gd name="connsiteY4" fmla="*/ 634512 h 684335"/>
              <a:gd name="connsiteX5" fmla="*/ 269631 w 543658"/>
              <a:gd name="connsiteY5" fmla="*/ 678473 h 684335"/>
              <a:gd name="connsiteX6" fmla="*/ 216878 w 543658"/>
              <a:gd name="connsiteY6" fmla="*/ 599342 h 684335"/>
              <a:gd name="connsiteX7" fmla="*/ 146539 w 543658"/>
              <a:gd name="connsiteY7" fmla="*/ 555381 h 684335"/>
              <a:gd name="connsiteX8" fmla="*/ 76201 w 543658"/>
              <a:gd name="connsiteY8" fmla="*/ 529004 h 684335"/>
              <a:gd name="connsiteX9" fmla="*/ 49824 w 543658"/>
              <a:gd name="connsiteY9" fmla="*/ 458665 h 684335"/>
              <a:gd name="connsiteX10" fmla="*/ 49824 w 543658"/>
              <a:gd name="connsiteY10" fmla="*/ 344365 h 684335"/>
              <a:gd name="connsiteX11" fmla="*/ 32239 w 543658"/>
              <a:gd name="connsiteY11" fmla="*/ 230065 h 684335"/>
              <a:gd name="connsiteX12" fmla="*/ 41031 w 543658"/>
              <a:gd name="connsiteY12" fmla="*/ 186104 h 684335"/>
              <a:gd name="connsiteX13" fmla="*/ 41031 w 543658"/>
              <a:gd name="connsiteY13" fmla="*/ 115765 h 684335"/>
              <a:gd name="connsiteX14" fmla="*/ 5862 w 543658"/>
              <a:gd name="connsiteY14" fmla="*/ 63012 h 684335"/>
              <a:gd name="connsiteX15" fmla="*/ 76201 w 543658"/>
              <a:gd name="connsiteY15" fmla="*/ 10258 h 684335"/>
              <a:gd name="connsiteX16" fmla="*/ 181708 w 543658"/>
              <a:gd name="connsiteY16" fmla="*/ 19050 h 684335"/>
              <a:gd name="connsiteX17" fmla="*/ 208085 w 543658"/>
              <a:gd name="connsiteY17" fmla="*/ 133350 h 684335"/>
              <a:gd name="connsiteX0" fmla="*/ 457199 w 564661"/>
              <a:gd name="connsiteY0" fmla="*/ 47625 h 731960"/>
              <a:gd name="connsiteX1" fmla="*/ 533400 w 564661"/>
              <a:gd name="connsiteY1" fmla="*/ 352425 h 731960"/>
              <a:gd name="connsiteX2" fmla="*/ 269631 w 564661"/>
              <a:gd name="connsiteY2" fmla="*/ 497498 h 731960"/>
              <a:gd name="connsiteX3" fmla="*/ 313593 w 564661"/>
              <a:gd name="connsiteY3" fmla="*/ 611798 h 731960"/>
              <a:gd name="connsiteX4" fmla="*/ 296008 w 564661"/>
              <a:gd name="connsiteY4" fmla="*/ 682137 h 731960"/>
              <a:gd name="connsiteX5" fmla="*/ 269631 w 564661"/>
              <a:gd name="connsiteY5" fmla="*/ 726098 h 731960"/>
              <a:gd name="connsiteX6" fmla="*/ 216878 w 564661"/>
              <a:gd name="connsiteY6" fmla="*/ 646967 h 731960"/>
              <a:gd name="connsiteX7" fmla="*/ 146539 w 564661"/>
              <a:gd name="connsiteY7" fmla="*/ 603006 h 731960"/>
              <a:gd name="connsiteX8" fmla="*/ 76201 w 564661"/>
              <a:gd name="connsiteY8" fmla="*/ 576629 h 731960"/>
              <a:gd name="connsiteX9" fmla="*/ 49824 w 564661"/>
              <a:gd name="connsiteY9" fmla="*/ 506290 h 731960"/>
              <a:gd name="connsiteX10" fmla="*/ 49824 w 564661"/>
              <a:gd name="connsiteY10" fmla="*/ 391990 h 731960"/>
              <a:gd name="connsiteX11" fmla="*/ 32239 w 564661"/>
              <a:gd name="connsiteY11" fmla="*/ 277690 h 731960"/>
              <a:gd name="connsiteX12" fmla="*/ 41031 w 564661"/>
              <a:gd name="connsiteY12" fmla="*/ 233729 h 731960"/>
              <a:gd name="connsiteX13" fmla="*/ 41031 w 564661"/>
              <a:gd name="connsiteY13" fmla="*/ 163390 h 731960"/>
              <a:gd name="connsiteX14" fmla="*/ 5862 w 564661"/>
              <a:gd name="connsiteY14" fmla="*/ 110637 h 731960"/>
              <a:gd name="connsiteX15" fmla="*/ 76201 w 564661"/>
              <a:gd name="connsiteY15" fmla="*/ 57883 h 731960"/>
              <a:gd name="connsiteX16" fmla="*/ 181708 w 564661"/>
              <a:gd name="connsiteY16" fmla="*/ 66675 h 731960"/>
              <a:gd name="connsiteX17" fmla="*/ 457199 w 564661"/>
              <a:gd name="connsiteY17" fmla="*/ 47625 h 73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4661" h="731960">
                <a:moveTo>
                  <a:pt x="457199" y="47625"/>
                </a:moveTo>
                <a:cubicBezTo>
                  <a:pt x="515814" y="95250"/>
                  <a:pt x="564661" y="277446"/>
                  <a:pt x="533400" y="352425"/>
                </a:cubicBezTo>
                <a:cubicBezTo>
                  <a:pt x="502139" y="427404"/>
                  <a:pt x="306266" y="454269"/>
                  <a:pt x="269631" y="497498"/>
                </a:cubicBezTo>
                <a:cubicBezTo>
                  <a:pt x="232997" y="540727"/>
                  <a:pt x="309197" y="581025"/>
                  <a:pt x="313593" y="611798"/>
                </a:cubicBezTo>
                <a:cubicBezTo>
                  <a:pt x="317989" y="642571"/>
                  <a:pt x="303335" y="663087"/>
                  <a:pt x="296008" y="682137"/>
                </a:cubicBezTo>
                <a:cubicBezTo>
                  <a:pt x="288681" y="701187"/>
                  <a:pt x="282819" y="731960"/>
                  <a:pt x="269631" y="726098"/>
                </a:cubicBezTo>
                <a:cubicBezTo>
                  <a:pt x="256443" y="720236"/>
                  <a:pt x="237393" y="667482"/>
                  <a:pt x="216878" y="646967"/>
                </a:cubicBezTo>
                <a:cubicBezTo>
                  <a:pt x="196363" y="626452"/>
                  <a:pt x="169985" y="614729"/>
                  <a:pt x="146539" y="603006"/>
                </a:cubicBezTo>
                <a:cubicBezTo>
                  <a:pt x="123093" y="591283"/>
                  <a:pt x="92320" y="592748"/>
                  <a:pt x="76201" y="576629"/>
                </a:cubicBezTo>
                <a:cubicBezTo>
                  <a:pt x="60082" y="560510"/>
                  <a:pt x="54220" y="537063"/>
                  <a:pt x="49824" y="506290"/>
                </a:cubicBezTo>
                <a:cubicBezTo>
                  <a:pt x="45428" y="475517"/>
                  <a:pt x="52755" y="430090"/>
                  <a:pt x="49824" y="391990"/>
                </a:cubicBezTo>
                <a:cubicBezTo>
                  <a:pt x="46893" y="353890"/>
                  <a:pt x="33704" y="304067"/>
                  <a:pt x="32239" y="277690"/>
                </a:cubicBezTo>
                <a:cubicBezTo>
                  <a:pt x="30774" y="251313"/>
                  <a:pt x="39566" y="252779"/>
                  <a:pt x="41031" y="233729"/>
                </a:cubicBezTo>
                <a:cubicBezTo>
                  <a:pt x="42496" y="214679"/>
                  <a:pt x="46892" y="183905"/>
                  <a:pt x="41031" y="163390"/>
                </a:cubicBezTo>
                <a:cubicBezTo>
                  <a:pt x="35170" y="142875"/>
                  <a:pt x="0" y="128222"/>
                  <a:pt x="5862" y="110637"/>
                </a:cubicBezTo>
                <a:cubicBezTo>
                  <a:pt x="11724" y="93053"/>
                  <a:pt x="46893" y="65210"/>
                  <a:pt x="76201" y="57883"/>
                </a:cubicBezTo>
                <a:cubicBezTo>
                  <a:pt x="105509" y="50556"/>
                  <a:pt x="118208" y="68385"/>
                  <a:pt x="181708" y="66675"/>
                </a:cubicBezTo>
                <a:cubicBezTo>
                  <a:pt x="245208" y="64965"/>
                  <a:pt x="398584" y="0"/>
                  <a:pt x="457199" y="47625"/>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111031" y="4495801"/>
            <a:ext cx="349721" cy="524097"/>
          </a:xfrm>
          <a:custGeom>
            <a:avLst/>
            <a:gdLst>
              <a:gd name="connsiteX0" fmla="*/ 2931 w 357554"/>
              <a:gd name="connsiteY0" fmla="*/ 370742 h 571500"/>
              <a:gd name="connsiteX1" fmla="*/ 99646 w 357554"/>
              <a:gd name="connsiteY1" fmla="*/ 221273 h 571500"/>
              <a:gd name="connsiteX2" fmla="*/ 143608 w 357554"/>
              <a:gd name="connsiteY2" fmla="*/ 124558 h 571500"/>
              <a:gd name="connsiteX3" fmla="*/ 178777 w 357554"/>
              <a:gd name="connsiteY3" fmla="*/ 54219 h 571500"/>
              <a:gd name="connsiteX4" fmla="*/ 205154 w 357554"/>
              <a:gd name="connsiteY4" fmla="*/ 1465 h 571500"/>
              <a:gd name="connsiteX5" fmla="*/ 328246 w 357554"/>
              <a:gd name="connsiteY5" fmla="*/ 63011 h 571500"/>
              <a:gd name="connsiteX6" fmla="*/ 354623 w 357554"/>
              <a:gd name="connsiteY6" fmla="*/ 150934 h 571500"/>
              <a:gd name="connsiteX7" fmla="*/ 310661 w 357554"/>
              <a:gd name="connsiteY7" fmla="*/ 309196 h 571500"/>
              <a:gd name="connsiteX8" fmla="*/ 284284 w 357554"/>
              <a:gd name="connsiteY8" fmla="*/ 414704 h 571500"/>
              <a:gd name="connsiteX9" fmla="*/ 249115 w 357554"/>
              <a:gd name="connsiteY9" fmla="*/ 520211 h 571500"/>
              <a:gd name="connsiteX10" fmla="*/ 196361 w 357554"/>
              <a:gd name="connsiteY10" fmla="*/ 555381 h 571500"/>
              <a:gd name="connsiteX11" fmla="*/ 134815 w 357554"/>
              <a:gd name="connsiteY11" fmla="*/ 555381 h 571500"/>
              <a:gd name="connsiteX12" fmla="*/ 134815 w 357554"/>
              <a:gd name="connsiteY12" fmla="*/ 458665 h 571500"/>
              <a:gd name="connsiteX13" fmla="*/ 82061 w 357554"/>
              <a:gd name="connsiteY13" fmla="*/ 414704 h 571500"/>
              <a:gd name="connsiteX14" fmla="*/ 2931 w 357554"/>
              <a:gd name="connsiteY14" fmla="*/ 370742 h 571500"/>
              <a:gd name="connsiteX0" fmla="*/ 2931 w 357554"/>
              <a:gd name="connsiteY0" fmla="*/ 370742 h 578827"/>
              <a:gd name="connsiteX1" fmla="*/ 99646 w 357554"/>
              <a:gd name="connsiteY1" fmla="*/ 221273 h 578827"/>
              <a:gd name="connsiteX2" fmla="*/ 143608 w 357554"/>
              <a:gd name="connsiteY2" fmla="*/ 124558 h 578827"/>
              <a:gd name="connsiteX3" fmla="*/ 178777 w 357554"/>
              <a:gd name="connsiteY3" fmla="*/ 54219 h 578827"/>
              <a:gd name="connsiteX4" fmla="*/ 205154 w 357554"/>
              <a:gd name="connsiteY4" fmla="*/ 1465 h 578827"/>
              <a:gd name="connsiteX5" fmla="*/ 328246 w 357554"/>
              <a:gd name="connsiteY5" fmla="*/ 63011 h 578827"/>
              <a:gd name="connsiteX6" fmla="*/ 354623 w 357554"/>
              <a:gd name="connsiteY6" fmla="*/ 150934 h 578827"/>
              <a:gd name="connsiteX7" fmla="*/ 310661 w 357554"/>
              <a:gd name="connsiteY7" fmla="*/ 309196 h 578827"/>
              <a:gd name="connsiteX8" fmla="*/ 284284 w 357554"/>
              <a:gd name="connsiteY8" fmla="*/ 414704 h 578827"/>
              <a:gd name="connsiteX9" fmla="*/ 249115 w 357554"/>
              <a:gd name="connsiteY9" fmla="*/ 520211 h 578827"/>
              <a:gd name="connsiteX10" fmla="*/ 196361 w 357554"/>
              <a:gd name="connsiteY10" fmla="*/ 555381 h 578827"/>
              <a:gd name="connsiteX11" fmla="*/ 134815 w 357554"/>
              <a:gd name="connsiteY11" fmla="*/ 555381 h 578827"/>
              <a:gd name="connsiteX12" fmla="*/ 82061 w 357554"/>
              <a:gd name="connsiteY12" fmla="*/ 414704 h 578827"/>
              <a:gd name="connsiteX13" fmla="*/ 2931 w 357554"/>
              <a:gd name="connsiteY13" fmla="*/ 370742 h 578827"/>
              <a:gd name="connsiteX0" fmla="*/ 5861 w 281354"/>
              <a:gd name="connsiteY0" fmla="*/ 414704 h 578827"/>
              <a:gd name="connsiteX1" fmla="*/ 23446 w 281354"/>
              <a:gd name="connsiteY1" fmla="*/ 221273 h 578827"/>
              <a:gd name="connsiteX2" fmla="*/ 67408 w 281354"/>
              <a:gd name="connsiteY2" fmla="*/ 124558 h 578827"/>
              <a:gd name="connsiteX3" fmla="*/ 102577 w 281354"/>
              <a:gd name="connsiteY3" fmla="*/ 54219 h 578827"/>
              <a:gd name="connsiteX4" fmla="*/ 128954 w 281354"/>
              <a:gd name="connsiteY4" fmla="*/ 1465 h 578827"/>
              <a:gd name="connsiteX5" fmla="*/ 252046 w 281354"/>
              <a:gd name="connsiteY5" fmla="*/ 63011 h 578827"/>
              <a:gd name="connsiteX6" fmla="*/ 278423 w 281354"/>
              <a:gd name="connsiteY6" fmla="*/ 150934 h 578827"/>
              <a:gd name="connsiteX7" fmla="*/ 234461 w 281354"/>
              <a:gd name="connsiteY7" fmla="*/ 309196 h 578827"/>
              <a:gd name="connsiteX8" fmla="*/ 208084 w 281354"/>
              <a:gd name="connsiteY8" fmla="*/ 414704 h 578827"/>
              <a:gd name="connsiteX9" fmla="*/ 172915 w 281354"/>
              <a:gd name="connsiteY9" fmla="*/ 520211 h 578827"/>
              <a:gd name="connsiteX10" fmla="*/ 120161 w 281354"/>
              <a:gd name="connsiteY10" fmla="*/ 555381 h 578827"/>
              <a:gd name="connsiteX11" fmla="*/ 58615 w 281354"/>
              <a:gd name="connsiteY11" fmla="*/ 555381 h 578827"/>
              <a:gd name="connsiteX12" fmla="*/ 5861 w 281354"/>
              <a:gd name="connsiteY12" fmla="*/ 414704 h 5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354" h="578827">
                <a:moveTo>
                  <a:pt x="5861" y="414704"/>
                </a:moveTo>
                <a:cubicBezTo>
                  <a:pt x="0" y="359019"/>
                  <a:pt x="13188" y="269631"/>
                  <a:pt x="23446" y="221273"/>
                </a:cubicBezTo>
                <a:cubicBezTo>
                  <a:pt x="33704" y="172915"/>
                  <a:pt x="54220" y="152400"/>
                  <a:pt x="67408" y="124558"/>
                </a:cubicBezTo>
                <a:cubicBezTo>
                  <a:pt x="80596" y="96716"/>
                  <a:pt x="102577" y="54219"/>
                  <a:pt x="102577" y="54219"/>
                </a:cubicBezTo>
                <a:cubicBezTo>
                  <a:pt x="112835" y="33704"/>
                  <a:pt x="104043" y="0"/>
                  <a:pt x="128954" y="1465"/>
                </a:cubicBezTo>
                <a:cubicBezTo>
                  <a:pt x="153865" y="2930"/>
                  <a:pt x="227135" y="38100"/>
                  <a:pt x="252046" y="63011"/>
                </a:cubicBezTo>
                <a:cubicBezTo>
                  <a:pt x="276957" y="87922"/>
                  <a:pt x="281354" y="109903"/>
                  <a:pt x="278423" y="150934"/>
                </a:cubicBezTo>
                <a:cubicBezTo>
                  <a:pt x="275492" y="191965"/>
                  <a:pt x="246184" y="265234"/>
                  <a:pt x="234461" y="309196"/>
                </a:cubicBezTo>
                <a:cubicBezTo>
                  <a:pt x="222738" y="353158"/>
                  <a:pt x="218342" y="379535"/>
                  <a:pt x="208084" y="414704"/>
                </a:cubicBezTo>
                <a:cubicBezTo>
                  <a:pt x="197826" y="449873"/>
                  <a:pt x="187569" y="496765"/>
                  <a:pt x="172915" y="520211"/>
                </a:cubicBezTo>
                <a:cubicBezTo>
                  <a:pt x="158261" y="543657"/>
                  <a:pt x="139211" y="549519"/>
                  <a:pt x="120161" y="555381"/>
                </a:cubicBezTo>
                <a:cubicBezTo>
                  <a:pt x="101111" y="561243"/>
                  <a:pt x="77665" y="578827"/>
                  <a:pt x="58615" y="555381"/>
                </a:cubicBezTo>
                <a:cubicBezTo>
                  <a:pt x="39565" y="531935"/>
                  <a:pt x="11722" y="470389"/>
                  <a:pt x="5861" y="414704"/>
                </a:cubicBez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114800" y="1676400"/>
            <a:ext cx="5029200" cy="2246769"/>
          </a:xfrm>
          <a:prstGeom prst="rect">
            <a:avLst/>
          </a:prstGeom>
          <a:noFill/>
        </p:spPr>
        <p:txBody>
          <a:bodyPr wrap="square" rtlCol="0">
            <a:spAutoFit/>
          </a:bodyPr>
          <a:lstStyle/>
          <a:p>
            <a:pPr>
              <a:buFontTx/>
              <a:buChar char="-"/>
            </a:pPr>
            <a:r>
              <a:rPr lang="en-US" sz="2800" b="1" dirty="0" smtClean="0"/>
              <a:t> Dr. Ron Clarke, looking in a box</a:t>
            </a:r>
          </a:p>
          <a:p>
            <a:r>
              <a:rPr lang="en-US" sz="2800" b="1" dirty="0" smtClean="0"/>
              <a:t>  of fossils, came across four </a:t>
            </a:r>
          </a:p>
          <a:p>
            <a:r>
              <a:rPr lang="en-US" sz="2800" b="1" dirty="0" smtClean="0"/>
              <a:t>  foot-bone fossils</a:t>
            </a:r>
          </a:p>
          <a:p>
            <a:pPr>
              <a:buFontTx/>
              <a:buChar char="-"/>
            </a:pPr>
            <a:r>
              <a:rPr lang="en-US" sz="2800" b="1" dirty="0" smtClean="0"/>
              <a:t> He recognized these fossils </a:t>
            </a:r>
          </a:p>
          <a:p>
            <a:r>
              <a:rPr lang="en-US" sz="2800" b="1" dirty="0" smtClean="0"/>
              <a:t>  as probably from the same foot</a:t>
            </a:r>
          </a:p>
        </p:txBody>
      </p:sp>
      <p:sp>
        <p:nvSpPr>
          <p:cNvPr id="25" name="TextBox 24"/>
          <p:cNvSpPr txBox="1"/>
          <p:nvPr/>
        </p:nvSpPr>
        <p:spPr>
          <a:xfrm>
            <a:off x="4038600" y="3810000"/>
            <a:ext cx="5257800" cy="1384995"/>
          </a:xfrm>
          <a:prstGeom prst="rect">
            <a:avLst/>
          </a:prstGeom>
          <a:noFill/>
        </p:spPr>
        <p:txBody>
          <a:bodyPr wrap="square" rtlCol="0">
            <a:spAutoFit/>
          </a:bodyPr>
          <a:lstStyle/>
          <a:p>
            <a:pPr>
              <a:buFontTx/>
              <a:buChar char="-"/>
            </a:pPr>
            <a:r>
              <a:rPr lang="en-US" sz="2800" b="1" dirty="0" smtClean="0"/>
              <a:t> 3 years later, in a box of monkey</a:t>
            </a:r>
          </a:p>
          <a:p>
            <a:r>
              <a:rPr lang="en-US" sz="2800" b="1" dirty="0" smtClean="0"/>
              <a:t>  fossils, he came across more </a:t>
            </a:r>
          </a:p>
          <a:p>
            <a:r>
              <a:rPr lang="en-US" sz="2800" b="1" dirty="0" smtClean="0"/>
              <a:t>  bones from the same body</a:t>
            </a:r>
          </a:p>
        </p:txBody>
      </p:sp>
      <p:sp>
        <p:nvSpPr>
          <p:cNvPr id="26" name="TextBox 25"/>
          <p:cNvSpPr txBox="1"/>
          <p:nvPr/>
        </p:nvSpPr>
        <p:spPr>
          <a:xfrm>
            <a:off x="4038600" y="5105400"/>
            <a:ext cx="5334000" cy="954107"/>
          </a:xfrm>
          <a:prstGeom prst="rect">
            <a:avLst/>
          </a:prstGeom>
          <a:noFill/>
        </p:spPr>
        <p:txBody>
          <a:bodyPr wrap="square" rtlCol="0">
            <a:spAutoFit/>
          </a:bodyPr>
          <a:lstStyle/>
          <a:p>
            <a:pPr>
              <a:buFontTx/>
              <a:buChar char="-"/>
            </a:pPr>
            <a:r>
              <a:rPr lang="en-US" sz="2800" b="1" dirty="0" smtClean="0"/>
              <a:t> Because of the small foot size, </a:t>
            </a:r>
          </a:p>
          <a:p>
            <a:r>
              <a:rPr lang="en-US" sz="2800" b="1" dirty="0" smtClean="0"/>
              <a:t>  he called this find ‘Little Foot’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fade">
                                      <p:cBhvr>
                                        <p:cTn id="10" dur="1000"/>
                                        <p:tgtEl>
                                          <p:spTgt spid="2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xEl>
                                              <p:pRg st="2" end="2"/>
                                            </p:txEl>
                                          </p:spTgt>
                                        </p:tgtEl>
                                        <p:attrNameLst>
                                          <p:attrName>style.visibility</p:attrName>
                                        </p:attrNameLst>
                                      </p:cBhvr>
                                      <p:to>
                                        <p:strVal val="visible"/>
                                      </p:to>
                                    </p:set>
                                    <p:animEffect transition="in" filter="fade">
                                      <p:cBhvr>
                                        <p:cTn id="13" dur="1000"/>
                                        <p:tgtEl>
                                          <p:spTgt spid="24">
                                            <p:txEl>
                                              <p:pRg st="2" end="2"/>
                                            </p:txEl>
                                          </p:spTgt>
                                        </p:tgtEl>
                                      </p:cBhvr>
                                    </p:animEffect>
                                  </p:childTnLst>
                                </p:cTn>
                              </p:par>
                            </p:childTnLst>
                          </p:cTn>
                        </p:par>
                        <p:par>
                          <p:cTn id="14" fill="hold">
                            <p:stCondLst>
                              <p:cond delay="1000"/>
                            </p:stCondLst>
                            <p:childTnLst>
                              <p:par>
                                <p:cTn id="15" presetID="10" presetClass="exit" presetSubtype="0" fill="hold" nodeType="afterEffect">
                                  <p:stCondLst>
                                    <p:cond delay="0"/>
                                  </p:stCondLst>
                                  <p:childTnLst>
                                    <p:animEffect transition="out" filter="fade">
                                      <p:cBhvr>
                                        <p:cTn id="16" dur="1000"/>
                                        <p:tgtEl>
                                          <p:spTgt spid="20"/>
                                        </p:tgtEl>
                                      </p:cBhvr>
                                    </p:animEffect>
                                    <p:set>
                                      <p:cBhvr>
                                        <p:cTn id="17" dur="1" fill="hold">
                                          <p:stCondLst>
                                            <p:cond delay="999"/>
                                          </p:stCondLst>
                                        </p:cTn>
                                        <p:tgtEl>
                                          <p:spTgt spid="20"/>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p:cBhvr>
                                        <p:cTn id="48" dur="1000" fill="hold"/>
                                        <p:tgtEl>
                                          <p:spTgt spid="15"/>
                                        </p:tgtEl>
                                        <p:attrNameLst>
                                          <p:attrName>fillcolor</p:attrName>
                                        </p:attrNameLst>
                                      </p:cBhvr>
                                      <p:to>
                                        <a:srgbClr val="3366FF"/>
                                      </p:to>
                                    </p:animClr>
                                    <p:set>
                                      <p:cBhvr>
                                        <p:cTn id="49" dur="1000" fill="hold"/>
                                        <p:tgtEl>
                                          <p:spTgt spid="15"/>
                                        </p:tgtEl>
                                        <p:attrNameLst>
                                          <p:attrName>fill.type</p:attrName>
                                        </p:attrNameLst>
                                      </p:cBhvr>
                                      <p:to>
                                        <p:strVal val="solid"/>
                                      </p:to>
                                    </p:set>
                                    <p:set>
                                      <p:cBhvr>
                                        <p:cTn id="50" dur="1000" fill="hold"/>
                                        <p:tgtEl>
                                          <p:spTgt spid="15"/>
                                        </p:tgtEl>
                                        <p:attrNameLst>
                                          <p:attrName>fill.on</p:attrName>
                                        </p:attrNameLst>
                                      </p:cBhvr>
                                      <p:to>
                                        <p:strVal val="true"/>
                                      </p:to>
                                    </p:set>
                                  </p:childTnLst>
                                </p:cTn>
                              </p:par>
                              <p:par>
                                <p:cTn id="51" presetID="1" presetClass="emph" presetSubtype="2" fill="hold" nodeType="withEffect">
                                  <p:stCondLst>
                                    <p:cond delay="1000"/>
                                  </p:stCondLst>
                                  <p:childTnLst>
                                    <p:animClr clrSpc="rgb">
                                      <p:cBhvr>
                                        <p:cTn id="52" dur="1000" fill="hold"/>
                                        <p:tgtEl>
                                          <p:spTgt spid="14"/>
                                        </p:tgtEl>
                                        <p:attrNameLst>
                                          <p:attrName>fillcolor</p:attrName>
                                        </p:attrNameLst>
                                      </p:cBhvr>
                                      <p:to>
                                        <a:srgbClr val="3366FF"/>
                                      </p:to>
                                    </p:animClr>
                                    <p:set>
                                      <p:cBhvr>
                                        <p:cTn id="53" dur="1000" fill="hold"/>
                                        <p:tgtEl>
                                          <p:spTgt spid="14"/>
                                        </p:tgtEl>
                                        <p:attrNameLst>
                                          <p:attrName>fill.type</p:attrName>
                                        </p:attrNameLst>
                                      </p:cBhvr>
                                      <p:to>
                                        <p:strVal val="solid"/>
                                      </p:to>
                                    </p:set>
                                    <p:set>
                                      <p:cBhvr>
                                        <p:cTn id="54" dur="1000" fill="hold"/>
                                        <p:tgtEl>
                                          <p:spTgt spid="14"/>
                                        </p:tgtEl>
                                        <p:attrNameLst>
                                          <p:attrName>fill.on</p:attrName>
                                        </p:attrNameLst>
                                      </p:cBhvr>
                                      <p:to>
                                        <p:strVal val="true"/>
                                      </p:to>
                                    </p:set>
                                  </p:childTnLst>
                                </p:cTn>
                              </p:par>
                              <p:par>
                                <p:cTn id="55" presetID="1" presetClass="emph" presetSubtype="2" fill="hold" nodeType="withEffect">
                                  <p:stCondLst>
                                    <p:cond delay="1000"/>
                                  </p:stCondLst>
                                  <p:childTnLst>
                                    <p:animClr clrSpc="rgb">
                                      <p:cBhvr>
                                        <p:cTn id="56" dur="1000" fill="hold"/>
                                        <p:tgtEl>
                                          <p:spTgt spid="13"/>
                                        </p:tgtEl>
                                        <p:attrNameLst>
                                          <p:attrName>fillcolor</p:attrName>
                                        </p:attrNameLst>
                                      </p:cBhvr>
                                      <p:to>
                                        <a:srgbClr val="3366FF"/>
                                      </p:to>
                                    </p:animClr>
                                    <p:set>
                                      <p:cBhvr>
                                        <p:cTn id="57" dur="1000" fill="hold"/>
                                        <p:tgtEl>
                                          <p:spTgt spid="13"/>
                                        </p:tgtEl>
                                        <p:attrNameLst>
                                          <p:attrName>fill.type</p:attrName>
                                        </p:attrNameLst>
                                      </p:cBhvr>
                                      <p:to>
                                        <p:strVal val="solid"/>
                                      </p:to>
                                    </p:set>
                                    <p:set>
                                      <p:cBhvr>
                                        <p:cTn id="58" dur="1000" fill="hold"/>
                                        <p:tgtEl>
                                          <p:spTgt spid="13"/>
                                        </p:tgtEl>
                                        <p:attrNameLst>
                                          <p:attrName>fill.on</p:attrName>
                                        </p:attrNameLst>
                                      </p:cBhvr>
                                      <p:to>
                                        <p:strVal val="true"/>
                                      </p:to>
                                    </p:set>
                                  </p:childTnLst>
                                </p:cTn>
                              </p:par>
                              <p:par>
                                <p:cTn id="59" presetID="1" presetClass="emph" presetSubtype="2" fill="hold" nodeType="withEffect">
                                  <p:stCondLst>
                                    <p:cond delay="1000"/>
                                  </p:stCondLst>
                                  <p:childTnLst>
                                    <p:animClr clrSpc="rgb">
                                      <p:cBhvr>
                                        <p:cTn id="60" dur="1000" fill="hold"/>
                                        <p:tgtEl>
                                          <p:spTgt spid="12"/>
                                        </p:tgtEl>
                                        <p:attrNameLst>
                                          <p:attrName>fillcolor</p:attrName>
                                        </p:attrNameLst>
                                      </p:cBhvr>
                                      <p:to>
                                        <a:srgbClr val="3366FF"/>
                                      </p:to>
                                    </p:animClr>
                                    <p:set>
                                      <p:cBhvr>
                                        <p:cTn id="61" dur="1000" fill="hold"/>
                                        <p:tgtEl>
                                          <p:spTgt spid="12"/>
                                        </p:tgtEl>
                                        <p:attrNameLst>
                                          <p:attrName>fill.type</p:attrName>
                                        </p:attrNameLst>
                                      </p:cBhvr>
                                      <p:to>
                                        <p:strVal val="solid"/>
                                      </p:to>
                                    </p:set>
                                    <p:set>
                                      <p:cBhvr>
                                        <p:cTn id="62" dur="1000" fill="hold"/>
                                        <p:tgtEl>
                                          <p:spTgt spid="12"/>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xEl>
                                              <p:pRg st="3" end="3"/>
                                            </p:txEl>
                                          </p:spTgt>
                                        </p:tgtEl>
                                        <p:attrNameLst>
                                          <p:attrName>style.visibility</p:attrName>
                                        </p:attrNameLst>
                                      </p:cBhvr>
                                      <p:to>
                                        <p:strVal val="visible"/>
                                      </p:to>
                                    </p:set>
                                    <p:animEffect transition="in" filter="fade">
                                      <p:cBhvr>
                                        <p:cTn id="67" dur="1000"/>
                                        <p:tgtEl>
                                          <p:spTgt spid="24">
                                            <p:txEl>
                                              <p:pRg st="3" end="3"/>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xEl>
                                              <p:pRg st="4" end="4"/>
                                            </p:txEl>
                                          </p:spTgt>
                                        </p:tgtEl>
                                        <p:attrNameLst>
                                          <p:attrName>style.visibility</p:attrName>
                                        </p:attrNameLst>
                                      </p:cBhvr>
                                      <p:to>
                                        <p:strVal val="visible"/>
                                      </p:to>
                                    </p:set>
                                    <p:animEffect transition="in" filter="fade">
                                      <p:cBhvr>
                                        <p:cTn id="70" dur="1000"/>
                                        <p:tgtEl>
                                          <p:spTgt spid="24">
                                            <p:txEl>
                                              <p:pRg st="4" end="4"/>
                                            </p:txEl>
                                          </p:spTgt>
                                        </p:tgtEl>
                                      </p:cBhvr>
                                    </p:animEffect>
                                  </p:childTnLst>
                                </p:cTn>
                              </p:par>
                            </p:childTnLst>
                          </p:cTn>
                        </p:par>
                        <p:par>
                          <p:cTn id="71" fill="hold">
                            <p:stCondLst>
                              <p:cond delay="1000"/>
                            </p:stCondLst>
                            <p:childTnLst>
                              <p:par>
                                <p:cTn id="72" presetID="63" presetClass="path" presetSubtype="0" accel="50000" decel="50000" fill="hold" grpId="0" nodeType="afterEffect">
                                  <p:stCondLst>
                                    <p:cond delay="0"/>
                                  </p:stCondLst>
                                  <p:childTnLst>
                                    <p:animMotion origin="layout" path="M 1.11022E-16 -2.60116E-6 L -0.39792 -0.05757 " pathEditMode="relative" rAng="0" ptsTypes="AA">
                                      <p:cBhvr>
                                        <p:cTn id="73" dur="1000" fill="hold"/>
                                        <p:tgtEl>
                                          <p:spTgt spid="12"/>
                                        </p:tgtEl>
                                        <p:attrNameLst>
                                          <p:attrName>ppt_x</p:attrName>
                                          <p:attrName>ppt_y</p:attrName>
                                        </p:attrNameLst>
                                      </p:cBhvr>
                                      <p:rCtr x="-199" y="-29"/>
                                    </p:animMotion>
                                  </p:childTnLst>
                                </p:cTn>
                              </p:par>
                              <p:par>
                                <p:cTn id="74" presetID="63" presetClass="path" presetSubtype="0" accel="50000" decel="50000" fill="hold" grpId="0" nodeType="withEffect">
                                  <p:stCondLst>
                                    <p:cond delay="0"/>
                                  </p:stCondLst>
                                  <p:childTnLst>
                                    <p:animMotion origin="layout" path="M 8.33333E-7 3.98844E-6 L -0.46823 -0.04324 " pathEditMode="relative" rAng="0" ptsTypes="AA">
                                      <p:cBhvr>
                                        <p:cTn id="75" dur="1000" fill="hold"/>
                                        <p:tgtEl>
                                          <p:spTgt spid="13"/>
                                        </p:tgtEl>
                                        <p:attrNameLst>
                                          <p:attrName>ppt_x</p:attrName>
                                          <p:attrName>ppt_y</p:attrName>
                                        </p:attrNameLst>
                                      </p:cBhvr>
                                      <p:rCtr x="-234" y="-22"/>
                                    </p:animMotion>
                                  </p:childTnLst>
                                </p:cTn>
                              </p:par>
                              <p:par>
                                <p:cTn id="76" presetID="63" presetClass="path" presetSubtype="0" accel="50000" decel="50000" fill="hold" grpId="0" nodeType="withEffect">
                                  <p:stCondLst>
                                    <p:cond delay="0"/>
                                  </p:stCondLst>
                                  <p:childTnLst>
                                    <p:animMotion origin="layout" path="M 4.72222E-6 2.65896E-6 L -0.4783 -0.00532 " pathEditMode="relative" rAng="0" ptsTypes="AA">
                                      <p:cBhvr>
                                        <p:cTn id="77" dur="1000" fill="hold"/>
                                        <p:tgtEl>
                                          <p:spTgt spid="14"/>
                                        </p:tgtEl>
                                        <p:attrNameLst>
                                          <p:attrName>ppt_x</p:attrName>
                                          <p:attrName>ppt_y</p:attrName>
                                        </p:attrNameLst>
                                      </p:cBhvr>
                                      <p:rCtr x="-239" y="-3"/>
                                    </p:animMotion>
                                  </p:childTnLst>
                                </p:cTn>
                              </p:par>
                              <p:par>
                                <p:cTn id="78" presetID="63" presetClass="path" presetSubtype="0" accel="50000" decel="50000" fill="hold" grpId="0" nodeType="withEffect">
                                  <p:stCondLst>
                                    <p:cond delay="0"/>
                                  </p:stCondLst>
                                  <p:childTnLst>
                                    <p:animMotion origin="layout" path="M -3.33333E-6 3.4104E-6 L -0.55833 -0.05272 " pathEditMode="relative" rAng="0" ptsTypes="AA">
                                      <p:cBhvr>
                                        <p:cTn id="79" dur="1000" fill="hold"/>
                                        <p:tgtEl>
                                          <p:spTgt spid="15"/>
                                        </p:tgtEl>
                                        <p:attrNameLst>
                                          <p:attrName>ppt_x</p:attrName>
                                          <p:attrName>ppt_y</p:attrName>
                                        </p:attrNameLst>
                                      </p:cBhvr>
                                      <p:rCtr x="-279" y="-26"/>
                                    </p:animMotion>
                                  </p:childTnLst>
                                </p:cTn>
                              </p:par>
                              <p:par>
                                <p:cTn id="80" presetID="10" presetClass="entr" presetSubtype="0" fill="hold" grpId="0" nodeType="withEffect">
                                  <p:stCondLst>
                                    <p:cond delay="50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1000"/>
                                        <p:tgtEl>
                                          <p:spTgt spid="7"/>
                                        </p:tgtEl>
                                      </p:cBhvr>
                                    </p:animEffect>
                                  </p:childTnLst>
                                </p:cTn>
                              </p:par>
                              <p:par>
                                <p:cTn id="83" presetID="10" presetClass="entr" presetSubtype="0" fill="hold" grpId="0" nodeType="withEffect">
                                  <p:stCondLst>
                                    <p:cond delay="50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childTnLst>
                                </p:cTn>
                              </p:par>
                              <p:par>
                                <p:cTn id="86" presetID="10" presetClass="entr" presetSubtype="0" fill="hold" grpId="0" nodeType="withEffect">
                                  <p:stCondLst>
                                    <p:cond delay="50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1000"/>
                                        <p:tgtEl>
                                          <p:spTgt spid="9"/>
                                        </p:tgtEl>
                                      </p:cBhvr>
                                    </p:animEffect>
                                  </p:childTnLst>
                                </p:cTn>
                              </p:par>
                              <p:par>
                                <p:cTn id="89" presetID="10" presetClass="entr" presetSubtype="0" fill="hold" grpId="0" nodeType="withEffect">
                                  <p:stCondLst>
                                    <p:cond delay="50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1000"/>
                                        <p:tgtEl>
                                          <p:spTgt spid="10"/>
                                        </p:tgtEl>
                                      </p:cBhvr>
                                    </p:animEffect>
                                  </p:childTnLst>
                                </p:cTn>
                              </p:par>
                              <p:par>
                                <p:cTn id="92" presetID="10" presetClass="exit" presetSubtype="0" fill="hold" grpId="2" nodeType="withEffect">
                                  <p:stCondLst>
                                    <p:cond delay="500"/>
                                  </p:stCondLst>
                                  <p:childTnLst>
                                    <p:animEffect transition="out" filter="fade">
                                      <p:cBhvr>
                                        <p:cTn id="93" dur="1000"/>
                                        <p:tgtEl>
                                          <p:spTgt spid="15"/>
                                        </p:tgtEl>
                                      </p:cBhvr>
                                    </p:animEffect>
                                    <p:set>
                                      <p:cBhvr>
                                        <p:cTn id="94" dur="1" fill="hold">
                                          <p:stCondLst>
                                            <p:cond delay="999"/>
                                          </p:stCondLst>
                                        </p:cTn>
                                        <p:tgtEl>
                                          <p:spTgt spid="15"/>
                                        </p:tgtEl>
                                        <p:attrNameLst>
                                          <p:attrName>style.visibility</p:attrName>
                                        </p:attrNameLst>
                                      </p:cBhvr>
                                      <p:to>
                                        <p:strVal val="hidden"/>
                                      </p:to>
                                    </p:set>
                                  </p:childTnLst>
                                </p:cTn>
                              </p:par>
                              <p:par>
                                <p:cTn id="95" presetID="10" presetClass="exit" presetSubtype="0" fill="hold" grpId="2" nodeType="withEffect">
                                  <p:stCondLst>
                                    <p:cond delay="500"/>
                                  </p:stCondLst>
                                  <p:childTnLst>
                                    <p:animEffect transition="out" filter="fade">
                                      <p:cBhvr>
                                        <p:cTn id="96" dur="1000"/>
                                        <p:tgtEl>
                                          <p:spTgt spid="14"/>
                                        </p:tgtEl>
                                      </p:cBhvr>
                                    </p:animEffect>
                                    <p:set>
                                      <p:cBhvr>
                                        <p:cTn id="97" dur="1" fill="hold">
                                          <p:stCondLst>
                                            <p:cond delay="999"/>
                                          </p:stCondLst>
                                        </p:cTn>
                                        <p:tgtEl>
                                          <p:spTgt spid="14"/>
                                        </p:tgtEl>
                                        <p:attrNameLst>
                                          <p:attrName>style.visibility</p:attrName>
                                        </p:attrNameLst>
                                      </p:cBhvr>
                                      <p:to>
                                        <p:strVal val="hidden"/>
                                      </p:to>
                                    </p:set>
                                  </p:childTnLst>
                                </p:cTn>
                              </p:par>
                              <p:par>
                                <p:cTn id="98" presetID="10" presetClass="exit" presetSubtype="0" fill="hold" grpId="2" nodeType="withEffect">
                                  <p:stCondLst>
                                    <p:cond delay="500"/>
                                  </p:stCondLst>
                                  <p:childTnLst>
                                    <p:animEffect transition="out" filter="fade">
                                      <p:cBhvr>
                                        <p:cTn id="99" dur="1000"/>
                                        <p:tgtEl>
                                          <p:spTgt spid="13"/>
                                        </p:tgtEl>
                                      </p:cBhvr>
                                    </p:animEffect>
                                    <p:set>
                                      <p:cBhvr>
                                        <p:cTn id="100" dur="1" fill="hold">
                                          <p:stCondLst>
                                            <p:cond delay="999"/>
                                          </p:stCondLst>
                                        </p:cTn>
                                        <p:tgtEl>
                                          <p:spTgt spid="13"/>
                                        </p:tgtEl>
                                        <p:attrNameLst>
                                          <p:attrName>style.visibility</p:attrName>
                                        </p:attrNameLst>
                                      </p:cBhvr>
                                      <p:to>
                                        <p:strVal val="hidden"/>
                                      </p:to>
                                    </p:set>
                                  </p:childTnLst>
                                </p:cTn>
                              </p:par>
                              <p:par>
                                <p:cTn id="101" presetID="10" presetClass="exit" presetSubtype="0" fill="hold" grpId="2" nodeType="withEffect">
                                  <p:stCondLst>
                                    <p:cond delay="500"/>
                                  </p:stCondLst>
                                  <p:childTnLst>
                                    <p:animEffect transition="out" filter="fade">
                                      <p:cBhvr>
                                        <p:cTn id="102" dur="1000"/>
                                        <p:tgtEl>
                                          <p:spTgt spid="12"/>
                                        </p:tgtEl>
                                      </p:cBhvr>
                                    </p:animEffect>
                                    <p:set>
                                      <p:cBhvr>
                                        <p:cTn id="103" dur="1" fill="hold">
                                          <p:stCondLst>
                                            <p:cond delay="9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500"/>
                                  </p:stCondLst>
                                  <p:childTnLst>
                                    <p:animEffect transition="out" filter="fade">
                                      <p:cBhvr>
                                        <p:cTn id="105" dur="1000"/>
                                        <p:tgtEl>
                                          <p:spTgt spid="11"/>
                                        </p:tgtEl>
                                      </p:cBhvr>
                                    </p:animEffect>
                                    <p:set>
                                      <p:cBhvr>
                                        <p:cTn id="106" dur="1" fill="hold">
                                          <p:stCondLst>
                                            <p:cond delay="999"/>
                                          </p:stCondLst>
                                        </p:cTn>
                                        <p:tgtEl>
                                          <p:spTgt spid="11"/>
                                        </p:tgtEl>
                                        <p:attrNameLst>
                                          <p:attrName>style.visibility</p:attrName>
                                        </p:attrNameLst>
                                      </p:cBhvr>
                                      <p:to>
                                        <p:strVal val="hidden"/>
                                      </p:to>
                                    </p:set>
                                  </p:childTnLst>
                                </p:cTn>
                              </p:par>
                              <p:par>
                                <p:cTn id="107" presetID="10" presetClass="exit" presetSubtype="0" fill="hold" grpId="1" nodeType="withEffect">
                                  <p:stCondLst>
                                    <p:cond delay="500"/>
                                  </p:stCondLst>
                                  <p:childTnLst>
                                    <p:animEffect transition="out" filter="fade">
                                      <p:cBhvr>
                                        <p:cTn id="108" dur="1000"/>
                                        <p:tgtEl>
                                          <p:spTgt spid="17"/>
                                        </p:tgtEl>
                                      </p:cBhvr>
                                    </p:animEffect>
                                    <p:set>
                                      <p:cBhvr>
                                        <p:cTn id="109" dur="1" fill="hold">
                                          <p:stCondLst>
                                            <p:cond delay="999"/>
                                          </p:stCondLst>
                                        </p:cTn>
                                        <p:tgtEl>
                                          <p:spTgt spid="17"/>
                                        </p:tgtEl>
                                        <p:attrNameLst>
                                          <p:attrName>style.visibility</p:attrName>
                                        </p:attrNameLst>
                                      </p:cBhvr>
                                      <p:to>
                                        <p:strVal val="hidden"/>
                                      </p:to>
                                    </p:set>
                                  </p:childTnLst>
                                </p:cTn>
                              </p:par>
                              <p:par>
                                <p:cTn id="110" presetID="10" presetClass="exit" presetSubtype="0" fill="hold" grpId="1" nodeType="withEffect">
                                  <p:stCondLst>
                                    <p:cond delay="500"/>
                                  </p:stCondLst>
                                  <p:childTnLst>
                                    <p:animEffect transition="out" filter="fade">
                                      <p:cBhvr>
                                        <p:cTn id="111" dur="1000"/>
                                        <p:tgtEl>
                                          <p:spTgt spid="19"/>
                                        </p:tgtEl>
                                      </p:cBhvr>
                                    </p:animEffect>
                                    <p:set>
                                      <p:cBhvr>
                                        <p:cTn id="112" dur="1" fill="hold">
                                          <p:stCondLst>
                                            <p:cond delay="999"/>
                                          </p:stCondLst>
                                        </p:cTn>
                                        <p:tgtEl>
                                          <p:spTgt spid="19"/>
                                        </p:tgtEl>
                                        <p:attrNameLst>
                                          <p:attrName>style.visibility</p:attrName>
                                        </p:attrNameLst>
                                      </p:cBhvr>
                                      <p:to>
                                        <p:strVal val="hidden"/>
                                      </p:to>
                                    </p:set>
                                  </p:childTnLst>
                                </p:cTn>
                              </p:par>
                              <p:par>
                                <p:cTn id="113" presetID="10" presetClass="exit" presetSubtype="0" fill="hold" grpId="1" nodeType="withEffect">
                                  <p:stCondLst>
                                    <p:cond delay="500"/>
                                  </p:stCondLst>
                                  <p:childTnLst>
                                    <p:animEffect transition="out" filter="fade">
                                      <p:cBhvr>
                                        <p:cTn id="114" dur="1000"/>
                                        <p:tgtEl>
                                          <p:spTgt spid="18"/>
                                        </p:tgtEl>
                                      </p:cBhvr>
                                    </p:animEffect>
                                    <p:set>
                                      <p:cBhvr>
                                        <p:cTn id="115" dur="1" fill="hold">
                                          <p:stCondLst>
                                            <p:cond delay="999"/>
                                          </p:stCondLst>
                                        </p:cTn>
                                        <p:tgtEl>
                                          <p:spTgt spid="18"/>
                                        </p:tgtEl>
                                        <p:attrNameLst>
                                          <p:attrName>style.visibility</p:attrName>
                                        </p:attrNameLst>
                                      </p:cBhvr>
                                      <p:to>
                                        <p:strVal val="hidden"/>
                                      </p:to>
                                    </p:set>
                                  </p:childTnLst>
                                </p:cTn>
                              </p:par>
                              <p:par>
                                <p:cTn id="116" presetID="10" presetClass="exit" presetSubtype="0" fill="hold" grpId="1" nodeType="withEffect">
                                  <p:stCondLst>
                                    <p:cond delay="500"/>
                                  </p:stCondLst>
                                  <p:childTnLst>
                                    <p:animEffect transition="out" filter="fade">
                                      <p:cBhvr>
                                        <p:cTn id="117" dur="1000"/>
                                        <p:tgtEl>
                                          <p:spTgt spid="16"/>
                                        </p:tgtEl>
                                      </p:cBhvr>
                                    </p:animEffect>
                                    <p:set>
                                      <p:cBhvr>
                                        <p:cTn id="118" dur="1" fill="hold">
                                          <p:stCondLst>
                                            <p:cond delay="999"/>
                                          </p:stCondLst>
                                        </p:cTn>
                                        <p:tgtEl>
                                          <p:spTgt spid="1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25">
                                            <p:txEl>
                                              <p:pRg st="0" end="0"/>
                                            </p:txEl>
                                          </p:spTgt>
                                        </p:tgtEl>
                                        <p:attrNameLst>
                                          <p:attrName>style.visibility</p:attrName>
                                        </p:attrNameLst>
                                      </p:cBhvr>
                                      <p:to>
                                        <p:strVal val="visible"/>
                                      </p:to>
                                    </p:set>
                                    <p:animEffect transition="in" filter="fade">
                                      <p:cBhvr>
                                        <p:cTn id="123" dur="1000"/>
                                        <p:tgtEl>
                                          <p:spTgt spid="25">
                                            <p:txEl>
                                              <p:pRg st="0" end="0"/>
                                            </p:txEl>
                                          </p:spTgt>
                                        </p:tgtEl>
                                      </p:cBhvr>
                                    </p:animEffect>
                                  </p:childTnLst>
                                </p:cTn>
                              </p:par>
                              <p:par>
                                <p:cTn id="124" presetID="10" presetClass="entr" presetSubtype="0" fill="hold" nodeType="withEffect">
                                  <p:stCondLst>
                                    <p:cond delay="0"/>
                                  </p:stCondLst>
                                  <p:childTnLst>
                                    <p:set>
                                      <p:cBhvr>
                                        <p:cTn id="125" dur="1" fill="hold">
                                          <p:stCondLst>
                                            <p:cond delay="0"/>
                                          </p:stCondLst>
                                        </p:cTn>
                                        <p:tgtEl>
                                          <p:spTgt spid="25">
                                            <p:txEl>
                                              <p:pRg st="1" end="1"/>
                                            </p:txEl>
                                          </p:spTgt>
                                        </p:tgtEl>
                                        <p:attrNameLst>
                                          <p:attrName>style.visibility</p:attrName>
                                        </p:attrNameLst>
                                      </p:cBhvr>
                                      <p:to>
                                        <p:strVal val="visible"/>
                                      </p:to>
                                    </p:set>
                                    <p:animEffect transition="in" filter="fade">
                                      <p:cBhvr>
                                        <p:cTn id="126" dur="1000"/>
                                        <p:tgtEl>
                                          <p:spTgt spid="25">
                                            <p:txEl>
                                              <p:pRg st="1" end="1"/>
                                            </p:txEl>
                                          </p:spTgt>
                                        </p:tgtEl>
                                      </p:cBhvr>
                                    </p:animEffect>
                                  </p:childTnLst>
                                </p:cTn>
                              </p:par>
                              <p:par>
                                <p:cTn id="127" presetID="10" presetClass="entr" presetSubtype="0" fill="hold" nodeType="withEffect">
                                  <p:stCondLst>
                                    <p:cond delay="0"/>
                                  </p:stCondLst>
                                  <p:childTnLst>
                                    <p:set>
                                      <p:cBhvr>
                                        <p:cTn id="128" dur="1" fill="hold">
                                          <p:stCondLst>
                                            <p:cond delay="0"/>
                                          </p:stCondLst>
                                        </p:cTn>
                                        <p:tgtEl>
                                          <p:spTgt spid="25">
                                            <p:txEl>
                                              <p:pRg st="2" end="2"/>
                                            </p:txEl>
                                          </p:spTgt>
                                        </p:tgtEl>
                                        <p:attrNameLst>
                                          <p:attrName>style.visibility</p:attrName>
                                        </p:attrNameLst>
                                      </p:cBhvr>
                                      <p:to>
                                        <p:strVal val="visible"/>
                                      </p:to>
                                    </p:set>
                                    <p:animEffect transition="in" filter="fade">
                                      <p:cBhvr>
                                        <p:cTn id="129" dur="1000"/>
                                        <p:tgtEl>
                                          <p:spTgt spid="25">
                                            <p:txEl>
                                              <p:pRg st="2" end="2"/>
                                            </p:txEl>
                                          </p:spTgt>
                                        </p:tgtEl>
                                      </p:cBhvr>
                                    </p:animEffect>
                                  </p:childTnLst>
                                </p:cTn>
                              </p:par>
                            </p:childTnLst>
                          </p:cTn>
                        </p:par>
                        <p:par>
                          <p:cTn id="130" fill="hold">
                            <p:stCondLst>
                              <p:cond delay="1000"/>
                            </p:stCondLst>
                            <p:childTnLst>
                              <p:par>
                                <p:cTn id="131" presetID="10" presetClass="entr" presetSubtype="0" fill="hold" nodeType="afterEffect">
                                  <p:stCondLst>
                                    <p:cond delay="0"/>
                                  </p:stCondLst>
                                  <p:childTnLst>
                                    <p:set>
                                      <p:cBhvr>
                                        <p:cTn id="132" dur="1" fill="hold">
                                          <p:stCondLst>
                                            <p:cond delay="0"/>
                                          </p:stCondLst>
                                        </p:cTn>
                                        <p:tgtEl>
                                          <p:spTgt spid="40962"/>
                                        </p:tgtEl>
                                        <p:attrNameLst>
                                          <p:attrName>style.visibility</p:attrName>
                                        </p:attrNameLst>
                                      </p:cBhvr>
                                      <p:to>
                                        <p:strVal val="visible"/>
                                      </p:to>
                                    </p:set>
                                    <p:animEffect transition="in" filter="fade">
                                      <p:cBhvr>
                                        <p:cTn id="133" dur="1000"/>
                                        <p:tgtEl>
                                          <p:spTgt spid="40962"/>
                                        </p:tgtEl>
                                      </p:cBhvr>
                                    </p:animEffect>
                                  </p:childTnLst>
                                </p:cTn>
                              </p:par>
                            </p:childTnLst>
                          </p:cTn>
                        </p:par>
                        <p:par>
                          <p:cTn id="134" fill="hold">
                            <p:stCondLst>
                              <p:cond delay="2000"/>
                            </p:stCondLst>
                            <p:childTnLst>
                              <p:par>
                                <p:cTn id="135" presetID="10" presetClass="exit" presetSubtype="0" fill="hold" grpId="1" nodeType="afterEffect">
                                  <p:stCondLst>
                                    <p:cond delay="0"/>
                                  </p:stCondLst>
                                  <p:childTnLst>
                                    <p:animEffect transition="out" filter="fade">
                                      <p:cBhvr>
                                        <p:cTn id="136" dur="2000"/>
                                        <p:tgtEl>
                                          <p:spTgt spid="10"/>
                                        </p:tgtEl>
                                      </p:cBhvr>
                                    </p:animEffect>
                                    <p:set>
                                      <p:cBhvr>
                                        <p:cTn id="137" dur="1" fill="hold">
                                          <p:stCondLst>
                                            <p:cond delay="1999"/>
                                          </p:stCondLst>
                                        </p:cTn>
                                        <p:tgtEl>
                                          <p:spTgt spid="10"/>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2000"/>
                                        <p:tgtEl>
                                          <p:spTgt spid="9"/>
                                        </p:tgtEl>
                                      </p:cBhvr>
                                    </p:animEffect>
                                    <p:set>
                                      <p:cBhvr>
                                        <p:cTn id="140" dur="1" fill="hold">
                                          <p:stCondLst>
                                            <p:cond delay="1999"/>
                                          </p:stCondLst>
                                        </p:cTn>
                                        <p:tgtEl>
                                          <p:spTgt spid="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2000"/>
                                        <p:tgtEl>
                                          <p:spTgt spid="8"/>
                                        </p:tgtEl>
                                      </p:cBhvr>
                                    </p:animEffect>
                                    <p:set>
                                      <p:cBhvr>
                                        <p:cTn id="143" dur="1" fill="hold">
                                          <p:stCondLst>
                                            <p:cond delay="1999"/>
                                          </p:stCondLst>
                                        </p:cTn>
                                        <p:tgtEl>
                                          <p:spTgt spid="8"/>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2000"/>
                                        <p:tgtEl>
                                          <p:spTgt spid="7"/>
                                        </p:tgtEl>
                                      </p:cBhvr>
                                    </p:animEffect>
                                    <p:set>
                                      <p:cBhvr>
                                        <p:cTn id="146" dur="1" fill="hold">
                                          <p:stCondLst>
                                            <p:cond delay="1999"/>
                                          </p:stCondLst>
                                        </p:cTn>
                                        <p:tgtEl>
                                          <p:spTgt spid="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26">
                                            <p:txEl>
                                              <p:pRg st="0" end="0"/>
                                            </p:txEl>
                                          </p:spTgt>
                                        </p:tgtEl>
                                        <p:attrNameLst>
                                          <p:attrName>style.visibility</p:attrName>
                                        </p:attrNameLst>
                                      </p:cBhvr>
                                      <p:to>
                                        <p:strVal val="visible"/>
                                      </p:to>
                                    </p:set>
                                    <p:animEffect transition="in" filter="fade">
                                      <p:cBhvr>
                                        <p:cTn id="151" dur="1000"/>
                                        <p:tgtEl>
                                          <p:spTgt spid="26">
                                            <p:txEl>
                                              <p:pRg st="0" end="0"/>
                                            </p:txEl>
                                          </p:spTgt>
                                        </p:tgtEl>
                                      </p:cBhvr>
                                    </p:animEffect>
                                  </p:childTnLst>
                                </p:cTn>
                              </p:par>
                              <p:par>
                                <p:cTn id="152" presetID="10" presetClass="entr" presetSubtype="0" fill="hold" nodeType="withEffect">
                                  <p:stCondLst>
                                    <p:cond delay="0"/>
                                  </p:stCondLst>
                                  <p:childTnLst>
                                    <p:set>
                                      <p:cBhvr>
                                        <p:cTn id="153" dur="1" fill="hold">
                                          <p:stCondLst>
                                            <p:cond delay="0"/>
                                          </p:stCondLst>
                                        </p:cTn>
                                        <p:tgtEl>
                                          <p:spTgt spid="26">
                                            <p:txEl>
                                              <p:pRg st="1" end="1"/>
                                            </p:txEl>
                                          </p:spTgt>
                                        </p:tgtEl>
                                        <p:attrNameLst>
                                          <p:attrName>style.visibility</p:attrName>
                                        </p:attrNameLst>
                                      </p:cBhvr>
                                      <p:to>
                                        <p:strVal val="visible"/>
                                      </p:to>
                                    </p:set>
                                    <p:animEffect transition="in" filter="fade">
                                      <p:cBhvr>
                                        <p:cTn id="154" dur="1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4038600" y="710625"/>
            <a:ext cx="5334000" cy="5348882"/>
            <a:chOff x="4038600" y="710625"/>
            <a:chExt cx="5334000" cy="5348882"/>
          </a:xfrm>
        </p:grpSpPr>
        <p:sp useBgFill="1">
          <p:nvSpPr>
            <p:cNvPr id="29" name="TextBox 28"/>
            <p:cNvSpPr txBox="1"/>
            <p:nvPr/>
          </p:nvSpPr>
          <p:spPr>
            <a:xfrm>
              <a:off x="4419600" y="710625"/>
              <a:ext cx="4724400" cy="584775"/>
            </a:xfrm>
            <a:prstGeom prst="rect">
              <a:avLst/>
            </a:prstGeom>
          </p:spPr>
          <p:txBody>
            <a:bodyPr wrap="square" rtlCol="0">
              <a:spAutoFit/>
            </a:bodyPr>
            <a:lstStyle/>
            <a:p>
              <a:r>
                <a:rPr lang="en-US" sz="3200" b="1" dirty="0" smtClean="0"/>
                <a:t>50 years later, in 1997 . . . .</a:t>
              </a:r>
            </a:p>
          </p:txBody>
        </p:sp>
        <p:sp>
          <p:nvSpPr>
            <p:cNvPr id="30" name="TextBox 29"/>
            <p:cNvSpPr txBox="1"/>
            <p:nvPr/>
          </p:nvSpPr>
          <p:spPr>
            <a:xfrm>
              <a:off x="4114800" y="1219200"/>
              <a:ext cx="4724400" cy="523220"/>
            </a:xfrm>
            <a:prstGeom prst="rect">
              <a:avLst/>
            </a:prstGeom>
            <a:noFill/>
          </p:spPr>
          <p:txBody>
            <a:bodyPr wrap="square" rtlCol="0">
              <a:spAutoFit/>
            </a:bodyPr>
            <a:lstStyle/>
            <a:p>
              <a:pPr>
                <a:buFontTx/>
                <a:buChar char="-"/>
              </a:pPr>
              <a:r>
                <a:rPr lang="en-US" sz="2800" b="1" dirty="0" smtClean="0"/>
                <a:t> at the </a:t>
              </a:r>
              <a:r>
                <a:rPr lang="en-US" sz="2800" b="1" dirty="0" err="1" smtClean="0"/>
                <a:t>Sterkfontein</a:t>
              </a:r>
              <a:r>
                <a:rPr lang="en-US" sz="2800" b="1" dirty="0" smtClean="0"/>
                <a:t> archives</a:t>
              </a:r>
            </a:p>
          </p:txBody>
        </p:sp>
        <p:sp>
          <p:nvSpPr>
            <p:cNvPr id="32" name="TextBox 31"/>
            <p:cNvSpPr txBox="1"/>
            <p:nvPr/>
          </p:nvSpPr>
          <p:spPr>
            <a:xfrm>
              <a:off x="4114800" y="1676400"/>
              <a:ext cx="5029200" cy="2246769"/>
            </a:xfrm>
            <a:prstGeom prst="rect">
              <a:avLst/>
            </a:prstGeom>
            <a:noFill/>
          </p:spPr>
          <p:txBody>
            <a:bodyPr wrap="square" rtlCol="0">
              <a:spAutoFit/>
            </a:bodyPr>
            <a:lstStyle/>
            <a:p>
              <a:pPr>
                <a:buFontTx/>
                <a:buChar char="-"/>
              </a:pPr>
              <a:r>
                <a:rPr lang="en-US" sz="2800" b="1" dirty="0" smtClean="0"/>
                <a:t> Dr. Ron Clarke, looking in a box</a:t>
              </a:r>
            </a:p>
            <a:p>
              <a:r>
                <a:rPr lang="en-US" sz="2800" b="1" dirty="0" smtClean="0"/>
                <a:t>  of fossils, came across four </a:t>
              </a:r>
            </a:p>
            <a:p>
              <a:r>
                <a:rPr lang="en-US" sz="2800" b="1" dirty="0" smtClean="0"/>
                <a:t>  foot-bone fossils</a:t>
              </a:r>
            </a:p>
            <a:p>
              <a:pPr>
                <a:buFontTx/>
                <a:buChar char="-"/>
              </a:pPr>
              <a:r>
                <a:rPr lang="en-US" sz="2800" b="1" dirty="0" smtClean="0"/>
                <a:t> He recognized these fossils </a:t>
              </a:r>
            </a:p>
            <a:p>
              <a:r>
                <a:rPr lang="en-US" sz="2800" b="1" dirty="0" smtClean="0"/>
                <a:t>  as probably from the same foot</a:t>
              </a:r>
            </a:p>
          </p:txBody>
        </p:sp>
        <p:sp>
          <p:nvSpPr>
            <p:cNvPr id="33" name="TextBox 32"/>
            <p:cNvSpPr txBox="1"/>
            <p:nvPr/>
          </p:nvSpPr>
          <p:spPr>
            <a:xfrm>
              <a:off x="4038600" y="5105400"/>
              <a:ext cx="5334000" cy="954107"/>
            </a:xfrm>
            <a:prstGeom prst="rect">
              <a:avLst/>
            </a:prstGeom>
            <a:noFill/>
          </p:spPr>
          <p:txBody>
            <a:bodyPr wrap="square" rtlCol="0">
              <a:spAutoFit/>
            </a:bodyPr>
            <a:lstStyle/>
            <a:p>
              <a:pPr>
                <a:buFontTx/>
                <a:buChar char="-"/>
              </a:pPr>
              <a:r>
                <a:rPr lang="en-US" sz="2800" b="1" dirty="0" smtClean="0"/>
                <a:t> Because of the small foot size, </a:t>
              </a:r>
            </a:p>
            <a:p>
              <a:r>
                <a:rPr lang="en-US" sz="2800" b="1" dirty="0" smtClean="0"/>
                <a:t>  he called this find ‘Little Foot’</a:t>
              </a:r>
            </a:p>
          </p:txBody>
        </p:sp>
      </p:grpSp>
      <p:sp>
        <p:nvSpPr>
          <p:cNvPr id="38" name="TextBox 37"/>
          <p:cNvSpPr txBox="1"/>
          <p:nvPr/>
        </p:nvSpPr>
        <p:spPr>
          <a:xfrm>
            <a:off x="4038600" y="3810000"/>
            <a:ext cx="5257800" cy="1384995"/>
          </a:xfrm>
          <a:prstGeom prst="rect">
            <a:avLst/>
          </a:prstGeom>
          <a:noFill/>
        </p:spPr>
        <p:txBody>
          <a:bodyPr wrap="square" rtlCol="0">
            <a:spAutoFit/>
          </a:bodyPr>
          <a:lstStyle/>
          <a:p>
            <a:pPr>
              <a:buFontTx/>
              <a:buChar char="-"/>
            </a:pPr>
            <a:r>
              <a:rPr lang="en-US" sz="2800" b="1" dirty="0" smtClean="0"/>
              <a:t> 3 years later, in a box of monkey</a:t>
            </a:r>
          </a:p>
          <a:p>
            <a:r>
              <a:rPr lang="en-US" sz="2800" b="1" dirty="0" smtClean="0"/>
              <a:t>  fossils, he came across more </a:t>
            </a:r>
          </a:p>
          <a:p>
            <a:r>
              <a:rPr lang="en-US" sz="2800" b="1" dirty="0" smtClean="0"/>
              <a:t>  bones from the same body</a:t>
            </a:r>
          </a:p>
        </p:txBody>
      </p:sp>
      <p:pic>
        <p:nvPicPr>
          <p:cNvPr id="13" name="Picture 2" descr="File:Little Foot 01.jpg"/>
          <p:cNvPicPr>
            <a:picLocks noChangeAspect="1" noChangeArrowheads="1"/>
          </p:cNvPicPr>
          <p:nvPr/>
        </p:nvPicPr>
        <p:blipFill>
          <a:blip r:embed="rId2" cstate="print"/>
          <a:srcRect/>
          <a:stretch>
            <a:fillRect/>
          </a:stretch>
        </p:blipFill>
        <p:spPr bwMode="auto">
          <a:xfrm>
            <a:off x="0" y="457200"/>
            <a:ext cx="4048125" cy="6431902"/>
          </a:xfrm>
          <a:prstGeom prst="rect">
            <a:avLst/>
          </a:prstGeom>
          <a:noFill/>
        </p:spPr>
      </p:pic>
      <p:sp useBgFill="1">
        <p:nvSpPr>
          <p:cNvPr id="15" name="TextBox 14"/>
          <p:cNvSpPr txBox="1"/>
          <p:nvPr/>
        </p:nvSpPr>
        <p:spPr>
          <a:xfrm>
            <a:off x="4038600" y="2425005"/>
            <a:ext cx="5105400" cy="1384995"/>
          </a:xfrm>
          <a:prstGeom prst="rect">
            <a:avLst/>
          </a:prstGeom>
        </p:spPr>
        <p:txBody>
          <a:bodyPr wrap="square" rtlCol="0">
            <a:spAutoFit/>
          </a:bodyPr>
          <a:lstStyle/>
          <a:p>
            <a:pPr>
              <a:buFontTx/>
              <a:buChar char="-"/>
            </a:pPr>
            <a:r>
              <a:rPr lang="en-US" sz="2800" b="1" dirty="0" smtClean="0"/>
              <a:t> By 1998, Clarke had excavated</a:t>
            </a:r>
          </a:p>
          <a:p>
            <a:r>
              <a:rPr lang="en-US" sz="2800" b="1" dirty="0" smtClean="0"/>
              <a:t>  the skull, jaw, &amp; other limbs of </a:t>
            </a:r>
          </a:p>
          <a:p>
            <a:r>
              <a:rPr lang="en-US" sz="2800" b="1" dirty="0" smtClean="0"/>
              <a:t>  ‘Little Foot’ in </a:t>
            </a:r>
            <a:r>
              <a:rPr lang="en-US" sz="2800" b="1" dirty="0" err="1" smtClean="0"/>
              <a:t>Sterkfontein</a:t>
            </a:r>
            <a:r>
              <a:rPr lang="en-US" sz="2800" b="1" dirty="0" smtClean="0"/>
              <a:t> Cave</a:t>
            </a:r>
          </a:p>
        </p:txBody>
      </p:sp>
      <p:sp>
        <p:nvSpPr>
          <p:cNvPr id="9" name="TextBox 8"/>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grpSp>
        <p:nvGrpSpPr>
          <p:cNvPr id="31" name="Group 30"/>
          <p:cNvGrpSpPr/>
          <p:nvPr/>
        </p:nvGrpSpPr>
        <p:grpSpPr>
          <a:xfrm>
            <a:off x="2133600" y="1676400"/>
            <a:ext cx="1066800" cy="3733800"/>
            <a:chOff x="2133600" y="1676400"/>
            <a:chExt cx="1066800" cy="3733800"/>
          </a:xfrm>
        </p:grpSpPr>
        <p:cxnSp>
          <p:nvCxnSpPr>
            <p:cNvPr id="20" name="Straight Connector 19"/>
            <p:cNvCxnSpPr/>
            <p:nvPr/>
          </p:nvCxnSpPr>
          <p:spPr>
            <a:xfrm>
              <a:off x="2133600" y="1676400"/>
              <a:ext cx="76200" cy="3733800"/>
            </a:xfrm>
            <a:prstGeom prst="line">
              <a:avLst/>
            </a:prstGeom>
            <a:ln w="101600">
              <a:solidFill>
                <a:srgbClr val="FFFF00"/>
              </a:solidFill>
            </a:ln>
            <a:effectLst>
              <a:outerShdw dist="50800" dir="2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09800" y="2286000"/>
              <a:ext cx="990600" cy="2209800"/>
            </a:xfrm>
            <a:prstGeom prst="line">
              <a:avLst/>
            </a:prstGeom>
            <a:ln w="101600">
              <a:solidFill>
                <a:srgbClr val="FFFF00"/>
              </a:solidFill>
              <a:tailEnd type="arrow"/>
            </a:ln>
            <a:effectLst>
              <a:outerShdw dist="50800" dir="2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781800" y="3302000"/>
            <a:ext cx="2133600" cy="3556000"/>
            <a:chOff x="6781800" y="3302000"/>
            <a:chExt cx="2133600" cy="3556000"/>
          </a:xfrm>
        </p:grpSpPr>
        <p:pic>
          <p:nvPicPr>
            <p:cNvPr id="23" name="Picture 2" descr="Laetoli hominid and modern human footprints ©AMNH"/>
            <p:cNvPicPr>
              <a:picLocks noChangeAspect="1" noChangeArrowheads="1"/>
            </p:cNvPicPr>
            <p:nvPr/>
          </p:nvPicPr>
          <p:blipFill>
            <a:blip r:embed="rId3" cstate="print"/>
            <a:srcRect l="50000"/>
            <a:stretch>
              <a:fillRect/>
            </a:stretch>
          </p:blipFill>
          <p:spPr bwMode="auto">
            <a:xfrm>
              <a:off x="6781800" y="3302000"/>
              <a:ext cx="2133600" cy="3556000"/>
            </a:xfrm>
            <a:prstGeom prst="rect">
              <a:avLst/>
            </a:prstGeom>
            <a:noFill/>
          </p:spPr>
        </p:pic>
        <p:cxnSp>
          <p:nvCxnSpPr>
            <p:cNvPr id="25" name="Straight Arrow Connector 24"/>
            <p:cNvCxnSpPr/>
            <p:nvPr/>
          </p:nvCxnSpPr>
          <p:spPr>
            <a:xfrm flipV="1">
              <a:off x="7924800" y="3810000"/>
              <a:ext cx="152400" cy="1981200"/>
            </a:xfrm>
            <a:prstGeom prst="straightConnector1">
              <a:avLst/>
            </a:prstGeom>
            <a:ln w="76200">
              <a:solidFill>
                <a:srgbClr val="FFFF00"/>
              </a:solidFill>
              <a:tailEnd type="arrow"/>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733798" y="3276600"/>
            <a:ext cx="2229929" cy="3581399"/>
            <a:chOff x="3733798" y="3276600"/>
            <a:chExt cx="2229929" cy="3581399"/>
          </a:xfrm>
        </p:grpSpPr>
        <p:pic>
          <p:nvPicPr>
            <p:cNvPr id="24" name="Picture 3"/>
            <p:cNvPicPr>
              <a:picLocks noChangeAspect="1" noChangeArrowheads="1"/>
            </p:cNvPicPr>
            <p:nvPr/>
          </p:nvPicPr>
          <p:blipFill>
            <a:blip r:embed="rId4" cstate="print"/>
            <a:srcRect/>
            <a:stretch>
              <a:fillRect/>
            </a:stretch>
          </p:blipFill>
          <p:spPr bwMode="auto">
            <a:xfrm flipH="1">
              <a:off x="3733798" y="3276600"/>
              <a:ext cx="2229929" cy="3581399"/>
            </a:xfrm>
            <a:prstGeom prst="rect">
              <a:avLst/>
            </a:prstGeom>
            <a:noFill/>
            <a:ln w="25400">
              <a:solidFill>
                <a:schemeClr val="bg1"/>
              </a:solidFill>
              <a:miter lim="800000"/>
              <a:headEnd/>
              <a:tailEnd/>
            </a:ln>
            <a:effectLst/>
          </p:spPr>
        </p:pic>
        <p:grpSp>
          <p:nvGrpSpPr>
            <p:cNvPr id="26" name="Group 25"/>
            <p:cNvGrpSpPr/>
            <p:nvPr/>
          </p:nvGrpSpPr>
          <p:grpSpPr>
            <a:xfrm>
              <a:off x="4419600" y="4114800"/>
              <a:ext cx="1295400" cy="1676400"/>
              <a:chOff x="914399" y="4114801"/>
              <a:chExt cx="1295400" cy="1676400"/>
            </a:xfrm>
          </p:grpSpPr>
          <p:cxnSp>
            <p:nvCxnSpPr>
              <p:cNvPr id="27" name="Straight Connector 26"/>
              <p:cNvCxnSpPr/>
              <p:nvPr/>
            </p:nvCxnSpPr>
            <p:spPr>
              <a:xfrm>
                <a:off x="914399" y="4114801"/>
                <a:ext cx="533400" cy="1676400"/>
              </a:xfrm>
              <a:prstGeom prst="line">
                <a:avLst/>
              </a:prstGeom>
              <a:ln w="76200">
                <a:solidFill>
                  <a:srgbClr val="FFFF00"/>
                </a:solidFill>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142999" y="4648201"/>
                <a:ext cx="1066800" cy="152400"/>
              </a:xfrm>
              <a:prstGeom prst="straightConnector1">
                <a:avLst/>
              </a:prstGeom>
              <a:ln w="76200">
                <a:solidFill>
                  <a:srgbClr val="FFFF00"/>
                </a:solidFill>
                <a:tailEnd type="arrow"/>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sp useBgFill="1">
        <p:nvSpPr>
          <p:cNvPr id="17" name="TextBox 16"/>
          <p:cNvSpPr txBox="1"/>
          <p:nvPr/>
        </p:nvSpPr>
        <p:spPr>
          <a:xfrm>
            <a:off x="4038600" y="685800"/>
            <a:ext cx="5105400" cy="1815882"/>
          </a:xfrm>
          <a:prstGeom prst="rect">
            <a:avLst/>
          </a:prstGeom>
        </p:spPr>
        <p:txBody>
          <a:bodyPr wrap="square" rtlCol="0">
            <a:spAutoFit/>
          </a:bodyPr>
          <a:lstStyle/>
          <a:p>
            <a:pPr>
              <a:buFontTx/>
              <a:buChar char="-"/>
            </a:pPr>
            <a:r>
              <a:rPr lang="en-US" sz="2800" b="1" dirty="0" smtClean="0"/>
              <a:t>  Slight divergence of the big toe</a:t>
            </a:r>
          </a:p>
          <a:p>
            <a:r>
              <a:rPr lang="en-US" sz="2800" b="1" dirty="0" smtClean="0"/>
              <a:t>   indicates an early species</a:t>
            </a:r>
          </a:p>
          <a:p>
            <a:r>
              <a:rPr lang="en-US" sz="2800" b="1" dirty="0" smtClean="0"/>
              <a:t>   of Australopithecus, living </a:t>
            </a:r>
          </a:p>
          <a:p>
            <a:r>
              <a:rPr lang="en-US" sz="2800" b="1" dirty="0" smtClean="0"/>
              <a:t>   between 3M &amp; 4M YBP</a:t>
            </a:r>
          </a:p>
        </p:txBody>
      </p:sp>
      <p:cxnSp>
        <p:nvCxnSpPr>
          <p:cNvPr id="39" name="Straight Connector 38"/>
          <p:cNvCxnSpPr/>
          <p:nvPr/>
        </p:nvCxnSpPr>
        <p:spPr>
          <a:xfrm>
            <a:off x="6172200" y="1524000"/>
            <a:ext cx="1828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4" descr="image"/>
          <p:cNvPicPr>
            <a:picLocks noChangeAspect="1" noChangeArrowheads="1"/>
          </p:cNvPicPr>
          <p:nvPr/>
        </p:nvPicPr>
        <p:blipFill>
          <a:blip r:embed="rId5" cstate="print"/>
          <a:srcRect/>
          <a:stretch>
            <a:fillRect/>
          </a:stretch>
        </p:blipFill>
        <p:spPr bwMode="auto">
          <a:xfrm>
            <a:off x="4114800" y="3812538"/>
            <a:ext cx="4191000" cy="30454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6"/>
                                        </p:tgtEl>
                                      </p:cBhvr>
                                    </p:animEffect>
                                    <p:set>
                                      <p:cBhvr>
                                        <p:cTn id="7" dur="1" fill="hold">
                                          <p:stCondLst>
                                            <p:cond delay="999"/>
                                          </p:stCondLst>
                                        </p:cTn>
                                        <p:tgtEl>
                                          <p:spTgt spid="3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7">
                                            <p:bg/>
                                          </p:spTgt>
                                        </p:tgtEl>
                                        <p:attrNameLst>
                                          <p:attrName>style.visibility</p:attrName>
                                        </p:attrNameLst>
                                      </p:cBhvr>
                                      <p:to>
                                        <p:strVal val="visible"/>
                                      </p:to>
                                    </p:set>
                                    <p:animEffect transition="in" filter="fade">
                                      <p:cBhvr>
                                        <p:cTn id="14" dur="2000"/>
                                        <p:tgtEl>
                                          <p:spTgt spid="17">
                                            <p:bg/>
                                          </p:spTgt>
                                        </p:tgtEl>
                                      </p:cBhvr>
                                    </p:animEffect>
                                  </p:childTnLst>
                                </p:cTn>
                              </p:par>
                              <p:par>
                                <p:cTn id="15" presetID="22" presetClass="entr" presetSubtype="8" fill="hold" nodeType="withEffect">
                                  <p:stCondLst>
                                    <p:cond delay="50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1000"/>
                                        <p:tgtEl>
                                          <p:spTgt spid="17">
                                            <p:txEl>
                                              <p:pRg st="0" end="0"/>
                                            </p:txEl>
                                          </p:spTgt>
                                        </p:tgtEl>
                                      </p:cBhvr>
                                    </p:animEffect>
                                  </p:childTnLst>
                                </p:cTn>
                              </p:par>
                              <p:par>
                                <p:cTn id="18" presetID="22" presetClass="entr" presetSubtype="4" fill="hold" nodeType="withEffect">
                                  <p:stCondLst>
                                    <p:cond delay="100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1000"/>
                                        <p:tgtEl>
                                          <p:spTgt spid="31"/>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fade">
                                      <p:cBhvr>
                                        <p:cTn id="32" dur="1000"/>
                                        <p:tgtEl>
                                          <p:spTgt spid="17">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fade">
                                      <p:cBhvr>
                                        <p:cTn id="35" dur="1000"/>
                                        <p:tgtEl>
                                          <p:spTgt spid="17">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xEl>
                                              <p:pRg st="3" end="3"/>
                                            </p:txEl>
                                          </p:spTgt>
                                        </p:tgtEl>
                                        <p:attrNameLst>
                                          <p:attrName>style.visibility</p:attrName>
                                        </p:attrNameLst>
                                      </p:cBhvr>
                                      <p:to>
                                        <p:strVal val="visible"/>
                                      </p:to>
                                    </p:set>
                                    <p:animEffect transition="in" filter="fade">
                                      <p:cBhvr>
                                        <p:cTn id="38" dur="1000"/>
                                        <p:tgtEl>
                                          <p:spTgt spid="17">
                                            <p:txEl>
                                              <p:pRg st="3" end="3"/>
                                            </p:txEl>
                                          </p:spTgt>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1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34"/>
                                        </p:tgtEl>
                                      </p:cBhvr>
                                    </p:animEffect>
                                    <p:set>
                                      <p:cBhvr>
                                        <p:cTn id="47" dur="1" fill="hold">
                                          <p:stCondLst>
                                            <p:cond delay="999"/>
                                          </p:stCondLst>
                                        </p:cTn>
                                        <p:tgtEl>
                                          <p:spTgt spid="3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39"/>
                                        </p:tgtEl>
                                      </p:cBhvr>
                                    </p:animEffect>
                                    <p:set>
                                      <p:cBhvr>
                                        <p:cTn id="50" dur="1" fill="hold">
                                          <p:stCondLst>
                                            <p:cond delay="999"/>
                                          </p:stCondLst>
                                        </p:cTn>
                                        <p:tgtEl>
                                          <p:spTgt spid="3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35"/>
                                        </p:tgtEl>
                                      </p:cBhvr>
                                    </p:animEffect>
                                    <p:set>
                                      <p:cBhvr>
                                        <p:cTn id="53" dur="1" fill="hold">
                                          <p:stCondLst>
                                            <p:cond delay="999"/>
                                          </p:stCondLst>
                                        </p:cTn>
                                        <p:tgtEl>
                                          <p:spTgt spid="35"/>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5">
                                            <p:bg/>
                                          </p:spTgt>
                                        </p:tgtEl>
                                        <p:attrNameLst>
                                          <p:attrName>style.visibility</p:attrName>
                                        </p:attrNameLst>
                                      </p:cBhvr>
                                      <p:to>
                                        <p:strVal val="visible"/>
                                      </p:to>
                                    </p:set>
                                    <p:animEffect transition="in" filter="fade">
                                      <p:cBhvr>
                                        <p:cTn id="57" dur="2000"/>
                                        <p:tgtEl>
                                          <p:spTgt spid="15">
                                            <p:bg/>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15">
                                            <p:txEl>
                                              <p:pRg st="0" end="0"/>
                                            </p:txEl>
                                          </p:spTgt>
                                        </p:tgtEl>
                                        <p:attrNameLst>
                                          <p:attrName>style.visibility</p:attrName>
                                        </p:attrNameLst>
                                      </p:cBhvr>
                                      <p:to>
                                        <p:strVal val="visible"/>
                                      </p:to>
                                    </p:set>
                                    <p:animEffect transition="in" filter="wipe(left)">
                                      <p:cBhvr>
                                        <p:cTn id="60" dur="1000"/>
                                        <p:tgtEl>
                                          <p:spTgt spid="15">
                                            <p:txEl>
                                              <p:pRg st="0" end="0"/>
                                            </p:txEl>
                                          </p:spTgt>
                                        </p:tgtEl>
                                      </p:cBhvr>
                                    </p:animEffect>
                                  </p:childTnLst>
                                </p:cTn>
                              </p:par>
                              <p:par>
                                <p:cTn id="61" presetID="22" presetClass="entr" presetSubtype="8" fill="hold" nodeType="withEffect">
                                  <p:stCondLst>
                                    <p:cond delay="1000"/>
                                  </p:stCondLst>
                                  <p:childTnLst>
                                    <p:set>
                                      <p:cBhvr>
                                        <p:cTn id="62" dur="1" fill="hold">
                                          <p:stCondLst>
                                            <p:cond delay="0"/>
                                          </p:stCondLst>
                                        </p:cTn>
                                        <p:tgtEl>
                                          <p:spTgt spid="15">
                                            <p:txEl>
                                              <p:pRg st="1" end="1"/>
                                            </p:txEl>
                                          </p:spTgt>
                                        </p:tgtEl>
                                        <p:attrNameLst>
                                          <p:attrName>style.visibility</p:attrName>
                                        </p:attrNameLst>
                                      </p:cBhvr>
                                      <p:to>
                                        <p:strVal val="visible"/>
                                      </p:to>
                                    </p:set>
                                    <p:animEffect transition="in" filter="wipe(left)">
                                      <p:cBhvr>
                                        <p:cTn id="63" dur="1000"/>
                                        <p:tgtEl>
                                          <p:spTgt spid="15">
                                            <p:txEl>
                                              <p:pRg st="1" end="1"/>
                                            </p:txEl>
                                          </p:spTgt>
                                        </p:tgtEl>
                                      </p:cBhvr>
                                    </p:animEffect>
                                  </p:childTnLst>
                                </p:cTn>
                              </p:par>
                              <p:par>
                                <p:cTn id="64" presetID="10" presetClass="entr" presetSubtype="0" fill="hold" nodeType="withEffect">
                                  <p:stCondLst>
                                    <p:cond delay="100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2000"/>
                                        <p:tgtEl>
                                          <p:spTgt spid="16"/>
                                        </p:tgtEl>
                                      </p:cBhvr>
                                    </p:animEffect>
                                  </p:childTnLst>
                                </p:cTn>
                              </p:par>
                              <p:par>
                                <p:cTn id="67" presetID="22" presetClass="entr" presetSubtype="8" fill="hold" grpId="0" nodeType="withEffect">
                                  <p:stCondLst>
                                    <p:cond delay="2000"/>
                                  </p:stCondLst>
                                  <p:childTnLst>
                                    <p:set>
                                      <p:cBhvr>
                                        <p:cTn id="68" dur="1" fill="hold">
                                          <p:stCondLst>
                                            <p:cond delay="0"/>
                                          </p:stCondLst>
                                        </p:cTn>
                                        <p:tgtEl>
                                          <p:spTgt spid="15">
                                            <p:txEl>
                                              <p:pRg st="2" end="2"/>
                                            </p:txEl>
                                          </p:spTgt>
                                        </p:tgtEl>
                                        <p:attrNameLst>
                                          <p:attrName>style.visibility</p:attrName>
                                        </p:attrNameLst>
                                      </p:cBhvr>
                                      <p:to>
                                        <p:strVal val="visible"/>
                                      </p:to>
                                    </p:set>
                                    <p:animEffect transition="in" filter="wipe(left)">
                                      <p:cBhvr>
                                        <p:cTn id="69" dur="1000"/>
                                        <p:tgtEl>
                                          <p:spTgt spid="15">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mph" presetSubtype="0" fill="hold" nodeType="clickEffect">
                                  <p:stCondLst>
                                    <p:cond delay="0"/>
                                  </p:stCondLst>
                                  <p:childTnLst>
                                    <p:animScale>
                                      <p:cBhvr>
                                        <p:cTn id="73" dur="1000" fill="hold"/>
                                        <p:tgtEl>
                                          <p:spTgt spid="16"/>
                                        </p:tgtEl>
                                      </p:cBhvr>
                                      <p:by x="200000" y="200000"/>
                                    </p:animScale>
                                  </p:childTnLst>
                                </p:cTn>
                              </p:par>
                              <p:par>
                                <p:cTn id="74" presetID="64" presetClass="path" presetSubtype="0" accel="50000" decel="50000" fill="hold" nodeType="withEffect">
                                  <p:stCondLst>
                                    <p:cond delay="0"/>
                                  </p:stCondLst>
                                  <p:childTnLst>
                                    <p:animMotion origin="layout" path="M 3.33333E-6 4.53284E-7 L -0.15417 -0.22225 " pathEditMode="relative" rAng="0" ptsTypes="AA">
                                      <p:cBhvr>
                                        <p:cTn id="75" dur="1000" fill="hold"/>
                                        <p:tgtEl>
                                          <p:spTgt spid="16"/>
                                        </p:tgtEl>
                                        <p:attrNameLst>
                                          <p:attrName>ppt_x</p:attrName>
                                          <p:attrName>ppt_y</p:attrName>
                                        </p:attrNameLst>
                                      </p:cBhvr>
                                      <p:rCtr x="-77" y="-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5" grpId="0" uiExpand="1" build="allAtOnce" animBg="1"/>
      <p:bldP spid="17" grpId="0" uiExpand="1"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6" name="Group 25"/>
          <p:cNvGrpSpPr/>
          <p:nvPr/>
        </p:nvGrpSpPr>
        <p:grpSpPr>
          <a:xfrm>
            <a:off x="0" y="457200"/>
            <a:ext cx="8985504" cy="6431902"/>
            <a:chOff x="0" y="457200"/>
            <a:chExt cx="8985504" cy="6431902"/>
          </a:xfrm>
        </p:grpSpPr>
        <p:pic>
          <p:nvPicPr>
            <p:cNvPr id="25" name="Picture 2" descr="File:Little Foot 01.jpg"/>
            <p:cNvPicPr>
              <a:picLocks noChangeAspect="1" noChangeArrowheads="1"/>
            </p:cNvPicPr>
            <p:nvPr/>
          </p:nvPicPr>
          <p:blipFill>
            <a:blip r:embed="rId2" cstate="print"/>
            <a:srcRect/>
            <a:stretch>
              <a:fillRect/>
            </a:stretch>
          </p:blipFill>
          <p:spPr bwMode="auto">
            <a:xfrm>
              <a:off x="0" y="457200"/>
              <a:ext cx="4048125" cy="6431902"/>
            </a:xfrm>
            <a:prstGeom prst="rect">
              <a:avLst/>
            </a:prstGeom>
            <a:noFill/>
          </p:spPr>
        </p:pic>
        <p:pic>
          <p:nvPicPr>
            <p:cNvPr id="23" name="Picture 4" descr="image"/>
            <p:cNvPicPr preferRelativeResize="0">
              <a:picLocks noChangeAspect="1" noChangeArrowheads="1"/>
            </p:cNvPicPr>
            <p:nvPr/>
          </p:nvPicPr>
          <p:blipFill>
            <a:blip r:embed="rId3" cstate="print"/>
            <a:srcRect/>
            <a:stretch>
              <a:fillRect/>
            </a:stretch>
          </p:blipFill>
          <p:spPr bwMode="auto">
            <a:xfrm>
              <a:off x="603504" y="758952"/>
              <a:ext cx="8382000" cy="6090924"/>
            </a:xfrm>
            <a:prstGeom prst="rect">
              <a:avLst/>
            </a:prstGeom>
            <a:noFill/>
          </p:spPr>
        </p:pic>
      </p:grpSp>
      <p:sp>
        <p:nvSpPr>
          <p:cNvPr id="24" name="Rectangle 23"/>
          <p:cNvSpPr/>
          <p:nvPr/>
        </p:nvSpPr>
        <p:spPr>
          <a:xfrm>
            <a:off x="0" y="685800"/>
            <a:ext cx="91440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Rectangle 3"/>
          <p:cNvSpPr>
            <a:spLocks noChangeArrowheads="1"/>
          </p:cNvSpPr>
          <p:nvPr/>
        </p:nvSpPr>
        <p:spPr bwMode="auto">
          <a:xfrm>
            <a:off x="0" y="0"/>
            <a:ext cx="5241925"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TextBox 16"/>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useBgFill="1">
        <p:nvSpPr>
          <p:cNvPr id="21" name="TextBox 20"/>
          <p:cNvSpPr txBox="1"/>
          <p:nvPr/>
        </p:nvSpPr>
        <p:spPr>
          <a:xfrm>
            <a:off x="457200" y="5791200"/>
            <a:ext cx="3352800" cy="830997"/>
          </a:xfrm>
          <a:prstGeom prst="rect">
            <a:avLst/>
          </a:prstGeom>
        </p:spPr>
        <p:txBody>
          <a:bodyPr wrap="square" rtlCol="0">
            <a:spAutoFit/>
          </a:bodyPr>
          <a:lstStyle/>
          <a:p>
            <a:r>
              <a:rPr lang="en-US" sz="4800" b="1" dirty="0" smtClean="0">
                <a:solidFill>
                  <a:schemeClr val="bg1"/>
                </a:solidFill>
                <a:effectLst>
                  <a:outerShdw dist="25400" dir="5400000" algn="ctr" rotWithShape="0">
                    <a:srgbClr val="FF0000"/>
                  </a:outerShdw>
                </a:effectLst>
                <a:latin typeface="Tempus Sans ITC" pitchFamily="82" charset="0"/>
              </a:rPr>
              <a:t>‘Little Foot’</a:t>
            </a:r>
          </a:p>
        </p:txBody>
      </p:sp>
      <p:pic>
        <p:nvPicPr>
          <p:cNvPr id="13" name="Picture 2" descr="alt=&quot;Dr. Ron Clarke with his 1994-1998 find, 'Australopithecus,' (or “Little Foot”) at the Sterkfontein Caves in South Africa&quot;"/>
          <p:cNvPicPr>
            <a:picLocks noChangeAspect="1" noChangeArrowheads="1"/>
          </p:cNvPicPr>
          <p:nvPr/>
        </p:nvPicPr>
        <p:blipFill>
          <a:blip r:embed="rId4" cstate="print"/>
          <a:srcRect t="13333"/>
          <a:stretch>
            <a:fillRect/>
          </a:stretch>
        </p:blipFill>
        <p:spPr bwMode="auto">
          <a:xfrm>
            <a:off x="4114800" y="716279"/>
            <a:ext cx="4724400" cy="6141721"/>
          </a:xfrm>
          <a:prstGeom prst="rect">
            <a:avLst/>
          </a:prstGeom>
          <a:noFill/>
        </p:spPr>
      </p:pic>
      <p:sp>
        <p:nvSpPr>
          <p:cNvPr id="22" name="TextBox 21"/>
          <p:cNvSpPr txBox="1"/>
          <p:nvPr/>
        </p:nvSpPr>
        <p:spPr>
          <a:xfrm>
            <a:off x="2057400" y="762000"/>
            <a:ext cx="4827155" cy="707886"/>
          </a:xfrm>
          <a:prstGeom prst="rect">
            <a:avLst/>
          </a:prstGeom>
          <a:noFill/>
        </p:spPr>
        <p:txBody>
          <a:bodyPr wrap="none" rtlCol="0">
            <a:spAutoFit/>
          </a:bodyPr>
          <a:lstStyle/>
          <a:p>
            <a:r>
              <a:rPr lang="en-US" sz="4000" b="1" dirty="0" smtClean="0">
                <a:solidFill>
                  <a:schemeClr val="bg1"/>
                </a:solidFill>
                <a:effectLst>
                  <a:outerShdw dist="50800" dir="5400000" algn="ctr" rotWithShape="0">
                    <a:srgbClr val="FF0000"/>
                  </a:outerShdw>
                </a:effectLst>
              </a:rPr>
              <a:t>Where was he found?</a:t>
            </a:r>
            <a:endParaRPr lang="en-US" sz="4000" b="1" dirty="0">
              <a:solidFill>
                <a:schemeClr val="bg1"/>
              </a:solidFill>
              <a:effectLst>
                <a:outerShdw dist="50800" dir="5400000" algn="ctr" rotWithShape="0">
                  <a:srgbClr val="FF0000"/>
                </a:outerShdw>
              </a:effectLst>
            </a:endParaRPr>
          </a:p>
        </p:txBody>
      </p:sp>
      <p:pic>
        <p:nvPicPr>
          <p:cNvPr id="27" name="Picture 3"/>
          <p:cNvPicPr>
            <a:picLocks noChangeAspect="1" noChangeArrowheads="1"/>
          </p:cNvPicPr>
          <p:nvPr/>
        </p:nvPicPr>
        <p:blipFill>
          <a:blip r:embed="rId5"/>
          <a:srcRect r="2381" b="12739"/>
          <a:stretch>
            <a:fillRect/>
          </a:stretch>
        </p:blipFill>
        <p:spPr bwMode="auto">
          <a:xfrm>
            <a:off x="3276600" y="1690049"/>
            <a:ext cx="3657600" cy="47869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26"/>
                                        </p:tgtEl>
                                        <p:attrNameLst>
                                          <p:attrName>ppt_w</p:attrName>
                                        </p:attrNameLst>
                                      </p:cBhvr>
                                      <p:tavLst>
                                        <p:tav tm="0">
                                          <p:val>
                                            <p:strVal val="ppt_w"/>
                                          </p:val>
                                        </p:tav>
                                        <p:tav tm="100000">
                                          <p:val>
                                            <p:fltVal val="0"/>
                                          </p:val>
                                        </p:tav>
                                      </p:tavLst>
                                    </p:anim>
                                    <p:anim calcmode="lin" valueType="num">
                                      <p:cBhvr>
                                        <p:cTn id="7" dur="1000"/>
                                        <p:tgtEl>
                                          <p:spTgt spid="26"/>
                                        </p:tgtEl>
                                        <p:attrNameLst>
                                          <p:attrName>ppt_h</p:attrName>
                                        </p:attrNameLst>
                                      </p:cBhvr>
                                      <p:tavLst>
                                        <p:tav tm="0">
                                          <p:val>
                                            <p:strVal val="ppt_h"/>
                                          </p:val>
                                        </p:tav>
                                        <p:tav tm="100000">
                                          <p:val>
                                            <p:fltVal val="0"/>
                                          </p:val>
                                        </p:tav>
                                      </p:tavLst>
                                    </p:anim>
                                    <p:animEffect transition="out" filter="fade">
                                      <p:cBhvr>
                                        <p:cTn id="8" dur="1000"/>
                                        <p:tgtEl>
                                          <p:spTgt spid="26"/>
                                        </p:tgtEl>
                                      </p:cBhvr>
                                    </p:animEffect>
                                    <p:set>
                                      <p:cBhvr>
                                        <p:cTn id="9" dur="1" fill="hold">
                                          <p:stCondLst>
                                            <p:cond delay="999"/>
                                          </p:stCondLst>
                                        </p:cTn>
                                        <p:tgtEl>
                                          <p:spTgt spid="26"/>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1000" fill="hold"/>
                                        <p:tgtEl>
                                          <p:spTgt spid="27"/>
                                        </p:tgtEl>
                                        <p:attrNameLst>
                                          <p:attrName>ppt_w</p:attrName>
                                        </p:attrNameLst>
                                      </p:cBhvr>
                                      <p:tavLst>
                                        <p:tav tm="0">
                                          <p:val>
                                            <p:fltVal val="0"/>
                                          </p:val>
                                        </p:tav>
                                        <p:tav tm="100000">
                                          <p:val>
                                            <p:strVal val="#ppt_w"/>
                                          </p:val>
                                        </p:tav>
                                      </p:tavLst>
                                    </p:anim>
                                    <p:anim calcmode="lin" valueType="num">
                                      <p:cBhvr>
                                        <p:cTn id="21" dur="1000" fill="hold"/>
                                        <p:tgtEl>
                                          <p:spTgt spid="27"/>
                                        </p:tgtEl>
                                        <p:attrNameLst>
                                          <p:attrName>ppt_h</p:attrName>
                                        </p:attrNameLst>
                                      </p:cBhvr>
                                      <p:tavLst>
                                        <p:tav tm="0">
                                          <p:val>
                                            <p:fltVal val="0"/>
                                          </p:val>
                                        </p:tav>
                                        <p:tav tm="100000">
                                          <p:val>
                                            <p:strVal val="#ppt_h"/>
                                          </p:val>
                                        </p:tav>
                                      </p:tavLst>
                                    </p:anim>
                                    <p:animEffect transition="in" filter="fade">
                                      <p:cBhvr>
                                        <p:cTn id="22" dur="1000"/>
                                        <p:tgtEl>
                                          <p:spTgt spid="27"/>
                                        </p:tgtEl>
                                      </p:cBhvr>
                                    </p:animEffect>
                                  </p:childTnLst>
                                </p:cTn>
                              </p:par>
                              <p:par>
                                <p:cTn id="23" presetID="35" presetClass="path" presetSubtype="0" accel="50000" decel="50000" fill="hold" nodeType="withEffect">
                                  <p:stCondLst>
                                    <p:cond delay="0"/>
                                  </p:stCondLst>
                                  <p:childTnLst>
                                    <p:animMotion origin="layout" path="M -3.33333E-6 3.88529E-7 L -0.325 -0.13969 " pathEditMode="relative" rAng="0" ptsTypes="AA">
                                      <p:cBhvr>
                                        <p:cTn id="24" dur="1000" fill="hold"/>
                                        <p:tgtEl>
                                          <p:spTgt spid="27"/>
                                        </p:tgtEl>
                                        <p:attrNameLst>
                                          <p:attrName>ppt_x</p:attrName>
                                          <p:attrName>ppt_y</p:attrName>
                                        </p:attrNameLst>
                                      </p:cBhvr>
                                      <p:rCtr x="-162" y="-70"/>
                                    </p:animMotion>
                                  </p:childTnLst>
                                </p:cTn>
                              </p:par>
                              <p:par>
                                <p:cTn id="25" presetID="10" presetClass="entr" presetSubtype="0" fill="hold" grpId="0" nodeType="withEffect">
                                  <p:stCondLst>
                                    <p:cond delay="0"/>
                                  </p:stCondLst>
                                  <p:childTnLst>
                                    <p:set>
                                      <p:cBhvr>
                                        <p:cTn id="26" dur="1" fill="hold">
                                          <p:stCondLst>
                                            <p:cond delay="0"/>
                                          </p:stCondLst>
                                        </p:cTn>
                                        <p:tgtEl>
                                          <p:spTgt spid="21">
                                            <p:bg/>
                                          </p:spTgt>
                                        </p:tgtEl>
                                        <p:attrNameLst>
                                          <p:attrName>style.visibility</p:attrName>
                                        </p:attrNameLst>
                                      </p:cBhvr>
                                      <p:to>
                                        <p:strVal val="visible"/>
                                      </p:to>
                                    </p:set>
                                    <p:animEffect transition="in" filter="fade">
                                      <p:cBhvr>
                                        <p:cTn id="27" dur="2000"/>
                                        <p:tgtEl>
                                          <p:spTgt spid="21">
                                            <p:bg/>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10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1000"/>
                                        <p:tgtEl>
                                          <p:spTgt spid="22"/>
                                        </p:tgtEl>
                                      </p:cBhvr>
                                    </p:animEffect>
                                  </p:childTnLst>
                                </p:cTn>
                              </p:par>
                              <p:par>
                                <p:cTn id="36" presetID="10" presetClass="exit" presetSubtype="0" fill="hold" nodeType="withEffect">
                                  <p:stCondLst>
                                    <p:cond delay="0"/>
                                  </p:stCondLst>
                                  <p:childTnLst>
                                    <p:animEffect transition="out" filter="fade">
                                      <p:cBhvr>
                                        <p:cTn id="37" dur="1000"/>
                                        <p:tgtEl>
                                          <p:spTgt spid="13"/>
                                        </p:tgtEl>
                                      </p:cBhvr>
                                    </p:animEffect>
                                    <p:set>
                                      <p:cBhvr>
                                        <p:cTn id="38" dur="1" fill="hold">
                                          <p:stCondLst>
                                            <p:cond delay="999"/>
                                          </p:stCondLst>
                                        </p:cTn>
                                        <p:tgtEl>
                                          <p:spTgt spid="1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21">
                                            <p:txEl>
                                              <p:pRg st="0" end="0"/>
                                            </p:txEl>
                                          </p:spTgt>
                                        </p:tgtEl>
                                      </p:cBhvr>
                                    </p:animEffect>
                                    <p:set>
                                      <p:cBhvr>
                                        <p:cTn id="41" dur="1" fill="hold">
                                          <p:stCondLst>
                                            <p:cond delay="999"/>
                                          </p:stCondLst>
                                        </p:cTn>
                                        <p:tgtEl>
                                          <p:spTgt spid="21">
                                            <p:txEl>
                                              <p:pRg st="0" end="0"/>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27"/>
                                        </p:tgtEl>
                                      </p:cBhvr>
                                    </p:animEffect>
                                    <p:set>
                                      <p:cBhvr>
                                        <p:cTn id="44"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build="allAtOnce" animBg="1"/>
      <p:bldP spid="21" grpId="1" build="allAtOnce"/>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6913425"/>
          </a:xfrm>
          <a:prstGeom prst="rect">
            <a:avLst/>
          </a:prstGeom>
          <a:solidFill>
            <a:schemeClr val="accent1">
              <a:lumMod val="20000"/>
              <a:lumOff val="80000"/>
            </a:schemeClr>
          </a:solidFill>
          <a:ln w="9525">
            <a:noFill/>
            <a:miter lim="800000"/>
            <a:headEnd/>
            <a:tailEnd/>
          </a:ln>
          <a:effectLst/>
        </p:spPr>
        <p:txBody>
          <a:bodyPr vert="horz" wrap="square" lIns="38088" tIns="9522" rIns="38088" bIns="9522" numCol="1" anchor="ctr" anchorCtr="0" compatLnSpc="1">
            <a:prstTxWarp prst="textNoShape">
              <a:avLst/>
            </a:prstTxWarp>
            <a:spAutoFit/>
          </a:bodyPr>
          <a:lstStyle/>
          <a:p>
            <a:pPr lvl="0" fontAlgn="base">
              <a:spcBef>
                <a:spcPct val="0"/>
              </a:spcBef>
              <a:spcAft>
                <a:spcPct val="0"/>
              </a:spcAft>
            </a:pPr>
            <a:r>
              <a:rPr lang="en-US" sz="1600" dirty="0" smtClean="0">
                <a:cs typeface="Arial" pitchFamily="34" charset="0"/>
                <a:hlinkClick r:id="rId2"/>
              </a:rPr>
              <a:t>http://en.wikipedia.org/wiki/Little_Foot</a:t>
            </a:r>
            <a:endParaRPr lang="en-US" sz="1600" dirty="0" smtClean="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cs typeface="Arial" pitchFamily="34" charset="0"/>
              </a:rPr>
              <a:t>‘Little Foot’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effectLst/>
                <a:cs typeface="Arial" pitchFamily="34" charset="0"/>
              </a:rPr>
              <a:t>In 1994 while searching through museum boxes </a:t>
            </a:r>
            <a:r>
              <a:rPr kumimoji="0" lang="en-US" sz="1600" b="0" i="0" u="none" strike="noStrike" cap="none" normalizeH="0" baseline="0" dirty="0" err="1" smtClean="0">
                <a:ln>
                  <a:noFill/>
                </a:ln>
                <a:effectLst/>
                <a:cs typeface="Arial" pitchFamily="34" charset="0"/>
              </a:rPr>
              <a:t>labelled</a:t>
            </a:r>
            <a:r>
              <a:rPr kumimoji="0" lang="en-US" sz="1600" b="0" i="0" u="none" strike="noStrike" cap="none" normalizeH="0" baseline="0" dirty="0" smtClean="0">
                <a:ln>
                  <a:noFill/>
                </a:ln>
                <a:effectLst/>
                <a:cs typeface="Arial" pitchFamily="34" charset="0"/>
              </a:rPr>
              <a:t> '</a:t>
            </a:r>
            <a:r>
              <a:rPr kumimoji="0" lang="en-US" sz="1600" b="0" i="0" u="none" strike="noStrike" cap="none" normalizeH="0" baseline="0" dirty="0" err="1" smtClean="0">
                <a:ln>
                  <a:noFill/>
                </a:ln>
                <a:effectLst/>
                <a:cs typeface="Arial" pitchFamily="34" charset="0"/>
                <a:hlinkClick r:id="rId3" tooltip="Old World monkey"/>
              </a:rPr>
              <a:t>Cercopithecoids</a:t>
            </a:r>
            <a:r>
              <a:rPr kumimoji="0" lang="en-US" sz="1600" b="0" i="0" u="none" strike="noStrike" cap="none" normalizeH="0" baseline="0" dirty="0" smtClean="0">
                <a:ln>
                  <a:noFill/>
                </a:ln>
                <a:effectLst/>
                <a:cs typeface="Arial" pitchFamily="34" charset="0"/>
              </a:rPr>
              <a:t>' containing fossil fragments, paleoanthropologist </a:t>
            </a:r>
            <a:r>
              <a:rPr kumimoji="0" lang="en-US" sz="1600" b="0" i="0" u="none" strike="noStrike" cap="none" normalizeH="0" baseline="0" dirty="0" smtClean="0">
                <a:ln>
                  <a:noFill/>
                </a:ln>
                <a:effectLst/>
                <a:cs typeface="Arial" pitchFamily="34" charset="0"/>
                <a:hlinkClick r:id="rId4" tooltip="Ronald J. Clarke"/>
              </a:rPr>
              <a:t>Ronald J. Clarke</a:t>
            </a:r>
            <a:r>
              <a:rPr kumimoji="0" lang="en-US" sz="1600" b="0" i="0" u="none" strike="noStrike" cap="none" normalizeH="0" baseline="0" dirty="0" smtClean="0">
                <a:ln>
                  <a:noFill/>
                </a:ln>
                <a:effectLst/>
                <a:cs typeface="Arial" pitchFamily="34" charset="0"/>
              </a:rPr>
              <a:t> identified several that were unmistakably </a:t>
            </a:r>
            <a:r>
              <a:rPr kumimoji="0" lang="en-US" sz="1600" b="0" i="0" u="none" strike="noStrike" cap="none" normalizeH="0" baseline="0" dirty="0" err="1" smtClean="0">
                <a:ln>
                  <a:noFill/>
                </a:ln>
                <a:effectLst/>
                <a:cs typeface="Arial" pitchFamily="34" charset="0"/>
              </a:rPr>
              <a:t>hominin</a:t>
            </a:r>
            <a:r>
              <a:rPr kumimoji="0" lang="en-US" sz="1600" b="0" i="0" u="none" strike="noStrike" cap="none" normalizeH="0" baseline="0" dirty="0" smtClean="0">
                <a:ln>
                  <a:noFill/>
                </a:ln>
                <a:effectLst/>
                <a:cs typeface="Arial" pitchFamily="34" charset="0"/>
              </a:rPr>
              <a:t>. He spotted four left foot bones (the </a:t>
            </a:r>
            <a:r>
              <a:rPr kumimoji="0" lang="en-US" sz="1600" b="0" i="0" u="none" strike="noStrike" cap="none" normalizeH="0" baseline="0" dirty="0" smtClean="0">
                <a:ln>
                  <a:noFill/>
                </a:ln>
                <a:effectLst/>
                <a:cs typeface="Arial" pitchFamily="34" charset="0"/>
                <a:hlinkClick r:id="rId5" tooltip="Talus bone"/>
              </a:rPr>
              <a:t>talus</a:t>
            </a:r>
            <a:r>
              <a:rPr kumimoji="0" lang="en-US" sz="1600" b="0" i="0" u="none" strike="noStrike" cap="none" normalizeH="0" baseline="0" dirty="0" smtClean="0">
                <a:ln>
                  <a:noFill/>
                </a:ln>
                <a:effectLst/>
                <a:cs typeface="Arial" pitchFamily="34" charset="0"/>
              </a:rPr>
              <a:t>, </a:t>
            </a:r>
            <a:r>
              <a:rPr kumimoji="0" lang="en-US" sz="1600" b="0" i="0" u="none" strike="noStrike" cap="none" normalizeH="0" baseline="0" dirty="0" err="1" smtClean="0">
                <a:ln>
                  <a:noFill/>
                </a:ln>
                <a:effectLst/>
                <a:cs typeface="Arial" pitchFamily="34" charset="0"/>
                <a:hlinkClick r:id="rId6" tooltip="Navicular"/>
              </a:rPr>
              <a:t>navicular</a:t>
            </a:r>
            <a:r>
              <a:rPr kumimoji="0" lang="en-US" sz="1600" b="0" i="0" u="none" strike="noStrike" cap="none" normalizeH="0" baseline="0" dirty="0" smtClean="0">
                <a:ln>
                  <a:noFill/>
                </a:ln>
                <a:effectLst/>
                <a:cs typeface="Arial" pitchFamily="34" charset="0"/>
              </a:rPr>
              <a:t>, </a:t>
            </a:r>
            <a:r>
              <a:rPr kumimoji="0" lang="en-US" sz="1600" b="0" i="0" u="none" strike="noStrike" cap="none" normalizeH="0" baseline="0" dirty="0" smtClean="0">
                <a:ln>
                  <a:noFill/>
                </a:ln>
                <a:effectLst/>
                <a:cs typeface="Arial" pitchFamily="34" charset="0"/>
                <a:hlinkClick r:id="rId7" tooltip="Medial cuneiform"/>
              </a:rPr>
              <a:t>medial cuneiform</a:t>
            </a:r>
            <a:r>
              <a:rPr kumimoji="0" lang="en-US" sz="1600" b="0" i="0" u="none" strike="noStrike" cap="none" normalizeH="0" baseline="0" dirty="0" smtClean="0">
                <a:ln>
                  <a:noFill/>
                </a:ln>
                <a:effectLst/>
                <a:cs typeface="Arial" pitchFamily="34" charset="0"/>
              </a:rPr>
              <a:t> and </a:t>
            </a:r>
            <a:r>
              <a:rPr kumimoji="0" lang="en-US" sz="1600" b="0" i="0" u="none" strike="noStrike" cap="none" normalizeH="0" baseline="0" dirty="0" smtClean="0">
                <a:ln>
                  <a:noFill/>
                </a:ln>
                <a:effectLst/>
                <a:cs typeface="Arial" pitchFamily="34" charset="0"/>
                <a:hlinkClick r:id="rId8" tooltip="First metatarsal"/>
              </a:rPr>
              <a:t>first metatarsal</a:t>
            </a:r>
            <a:r>
              <a:rPr kumimoji="0" lang="en-US" sz="1600" b="0" i="0" u="none" strike="noStrike" cap="none" normalizeH="0" baseline="0" dirty="0" smtClean="0">
                <a:ln>
                  <a:noFill/>
                </a:ln>
                <a:effectLst/>
                <a:cs typeface="Arial" pitchFamily="34" charset="0"/>
              </a:rPr>
              <a:t>) that were most likely from the same individual. These fragments came from the Silberberg Grotto, a large cavern within the </a:t>
            </a:r>
            <a:r>
              <a:rPr kumimoji="0" lang="en-US" sz="1600" b="0" i="0" u="none" strike="noStrike" cap="none" normalizeH="0" baseline="0" dirty="0" err="1" smtClean="0">
                <a:ln>
                  <a:noFill/>
                </a:ln>
                <a:effectLst/>
                <a:cs typeface="Arial" pitchFamily="34" charset="0"/>
                <a:hlinkClick r:id="rId9" tooltip="Sterkfontein"/>
              </a:rPr>
              <a:t>Sterkfontein</a:t>
            </a:r>
            <a:r>
              <a:rPr kumimoji="0" lang="en-US" sz="1600" b="0" i="0" u="none" strike="noStrike" cap="none" normalizeH="0" baseline="0" dirty="0" smtClean="0">
                <a:ln>
                  <a:noFill/>
                </a:ln>
                <a:effectLst/>
                <a:cs typeface="Arial" pitchFamily="34" charset="0"/>
              </a:rPr>
              <a:t> cave system. They were described as belonging to the genus </a:t>
            </a:r>
            <a:r>
              <a:rPr kumimoji="0" lang="en-US" sz="1600" b="0" i="1" u="none" strike="noStrike" cap="none" normalizeH="0" baseline="0" dirty="0" smtClean="0">
                <a:ln>
                  <a:noFill/>
                </a:ln>
                <a:effectLst/>
                <a:cs typeface="Arial" pitchFamily="34" charset="0"/>
                <a:hlinkClick r:id="rId10" tooltip="Australopithecus"/>
              </a:rPr>
              <a:t>Australopithecus</a:t>
            </a:r>
            <a:r>
              <a:rPr kumimoji="0" lang="en-US" sz="1600" b="0" i="1" u="none" strike="noStrike" cap="none" normalizeH="0" baseline="0" dirty="0" smtClean="0">
                <a:ln>
                  <a:noFill/>
                </a:ln>
                <a:effectLst/>
                <a:cs typeface="Arial" pitchFamily="34" charset="0"/>
              </a:rPr>
              <a:t>,</a:t>
            </a:r>
            <a:r>
              <a:rPr kumimoji="0" lang="en-US" sz="1600" b="0" i="0" u="none" strike="noStrike" cap="none" normalizeH="0" baseline="0" dirty="0" smtClean="0">
                <a:ln>
                  <a:noFill/>
                </a:ln>
                <a:effectLst/>
                <a:cs typeface="Arial" pitchFamily="34" charset="0"/>
              </a:rPr>
              <a:t> and catalogued as </a:t>
            </a:r>
            <a:r>
              <a:rPr kumimoji="0" lang="en-US" sz="1600" b="0" i="0" u="none" strike="noStrike" cap="none" normalizeH="0" baseline="0" dirty="0" err="1" smtClean="0">
                <a:ln>
                  <a:noFill/>
                </a:ln>
                <a:effectLst/>
                <a:cs typeface="Arial" pitchFamily="34" charset="0"/>
              </a:rPr>
              <a:t>Stw</a:t>
            </a:r>
            <a:r>
              <a:rPr kumimoji="0" lang="en-US" sz="1600" b="0" i="0" u="none" strike="noStrike" cap="none" normalizeH="0" baseline="0" dirty="0" smtClean="0">
                <a:ln>
                  <a:noFill/>
                </a:ln>
                <a:effectLst/>
                <a:cs typeface="Arial" pitchFamily="34" charset="0"/>
              </a:rPr>
              <a:t> 573.</a:t>
            </a:r>
            <a:r>
              <a:rPr kumimoji="0" lang="en-US" sz="1600" b="0" i="0" u="none" strike="noStrike" cap="none" normalizeH="0" baseline="30000" dirty="0" smtClean="0">
                <a:ln>
                  <a:noFill/>
                </a:ln>
                <a:effectLst/>
                <a:cs typeface="Arial" pitchFamily="34" charset="0"/>
                <a:hlinkClick r:id=""/>
              </a:rPr>
              <a:t>1</a:t>
            </a:r>
            <a:endParaRPr kumimoji="0" lang="en-US" sz="1600" b="0" i="0" u="none" strike="noStrike" cap="none" normalizeH="0" baseline="0" dirty="0" smtClean="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cs typeface="Arial" pitchFamily="34" charset="0"/>
              </a:rPr>
              <a:t>Due to the diminutive nature of the bones, they were dubbed "Little Foot". Dr. Clarke found further foot bones from the same individual in separate bags in 1997, including a right fragment of the distal tibia that had been clearly sheared off from the rest of the bone. Two fossil </a:t>
            </a:r>
            <a:r>
              <a:rPr kumimoji="0" lang="en-US" sz="1600" b="0" i="0" u="none" strike="noStrike" cap="none" normalizeH="0" baseline="0" dirty="0" err="1" smtClean="0">
                <a:ln>
                  <a:noFill/>
                </a:ln>
                <a:effectLst/>
                <a:cs typeface="Arial" pitchFamily="34" charset="0"/>
              </a:rPr>
              <a:t>preparators</a:t>
            </a:r>
            <a:r>
              <a:rPr kumimoji="0" lang="en-US" sz="1600" b="0" i="0" u="none" strike="noStrike" cap="none" normalizeH="0" baseline="0" dirty="0" smtClean="0">
                <a:ln>
                  <a:noFill/>
                </a:ln>
                <a:effectLst/>
                <a:cs typeface="Arial" pitchFamily="34" charset="0"/>
              </a:rPr>
              <a:t> and assistants of Dr. Clarke, Stephen </a:t>
            </a:r>
            <a:r>
              <a:rPr kumimoji="0" lang="en-US" sz="1600" b="0" i="0" u="none" strike="noStrike" cap="none" normalizeH="0" baseline="0" dirty="0" err="1" smtClean="0">
                <a:ln>
                  <a:noFill/>
                </a:ln>
                <a:effectLst/>
                <a:cs typeface="Arial" pitchFamily="34" charset="0"/>
              </a:rPr>
              <a:t>Motsumi</a:t>
            </a:r>
            <a:r>
              <a:rPr kumimoji="0" lang="en-US" sz="1600" b="0" i="0" u="none" strike="noStrike" cap="none" normalizeH="0" baseline="0" dirty="0" smtClean="0">
                <a:ln>
                  <a:noFill/>
                </a:ln>
                <a:effectLst/>
                <a:cs typeface="Arial" pitchFamily="34" charset="0"/>
              </a:rPr>
              <a:t> and </a:t>
            </a:r>
            <a:r>
              <a:rPr kumimoji="0" lang="en-US" sz="1600" b="0" i="0" u="none" strike="noStrike" cap="none" normalizeH="0" baseline="0" dirty="0" err="1" smtClean="0">
                <a:ln>
                  <a:noFill/>
                </a:ln>
                <a:effectLst/>
                <a:cs typeface="Arial" pitchFamily="34" charset="0"/>
              </a:rPr>
              <a:t>Nkwane</a:t>
            </a:r>
            <a:r>
              <a:rPr kumimoji="0" lang="en-US" sz="1600" b="0" i="0" u="none" strike="noStrike" cap="none" normalizeH="0" baseline="0" dirty="0" smtClean="0">
                <a:ln>
                  <a:noFill/>
                </a:ln>
                <a:effectLst/>
                <a:cs typeface="Arial" pitchFamily="34" charset="0"/>
              </a:rPr>
              <a:t> </a:t>
            </a:r>
            <a:r>
              <a:rPr kumimoji="0" lang="en-US" sz="1600" b="0" i="0" u="none" strike="noStrike" cap="none" normalizeH="0" baseline="0" dirty="0" err="1" smtClean="0">
                <a:ln>
                  <a:noFill/>
                </a:ln>
                <a:effectLst/>
                <a:cs typeface="Arial" pitchFamily="34" charset="0"/>
              </a:rPr>
              <a:t>Molefe</a:t>
            </a:r>
            <a:r>
              <a:rPr kumimoji="0" lang="en-US" sz="1600" b="0" i="0" u="none" strike="noStrike" cap="none" normalizeH="0" baseline="0" dirty="0" smtClean="0">
                <a:ln>
                  <a:noFill/>
                </a:ln>
                <a:effectLst/>
                <a:cs typeface="Arial" pitchFamily="34" charset="0"/>
              </a:rPr>
              <a:t>, were sent to the Silberberg Grotto to try to find the matching piece of tibia that attached to this fragment. Amazingly, within two days they found the remaining part of the bone protruding from the rock in the lower part of the grotto. Careful excavation by Dr. Clarke and his team lead to the uncovering of a complete skull and jaw in articulation, as well as other limb bones.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cs typeface="Arial" pitchFamily="34" charset="0"/>
              </a:rPr>
              <a:t>These were announced to the press in 1998, resulting in considerable media attention around the world.</a:t>
            </a:r>
            <a:r>
              <a:rPr kumimoji="0" lang="en-US" sz="1600" b="0" i="0" u="none" strike="noStrike" cap="none" normalizeH="0" baseline="30000" dirty="0" smtClean="0">
                <a:ln>
                  <a:noFill/>
                </a:ln>
                <a:effectLst/>
                <a:cs typeface="Arial" pitchFamily="34" charset="0"/>
                <a:hlinkClick r:id=""/>
              </a:rPr>
              <a:t>2</a:t>
            </a:r>
            <a:endParaRPr kumimoji="0" lang="en-US" sz="1600" b="0" i="0" u="none" strike="noStrike" cap="none" normalizeH="0" baseline="0" dirty="0" smtClean="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cs typeface="Arial" pitchFamily="34" charset="0"/>
              </a:rPr>
              <a:t>Subsequent work has uncovered a relatively complete skeleton, including a complete forearm and hand in articulation, parts of the pelvis, ribs and vertebrae, a complete </a:t>
            </a:r>
            <a:r>
              <a:rPr kumimoji="0" lang="en-US" sz="1600" b="0" i="0" u="none" strike="noStrike" cap="none" normalizeH="0" baseline="0" dirty="0" err="1" smtClean="0">
                <a:ln>
                  <a:noFill/>
                </a:ln>
                <a:effectLst/>
                <a:cs typeface="Arial" pitchFamily="34" charset="0"/>
              </a:rPr>
              <a:t>humerus</a:t>
            </a:r>
            <a:r>
              <a:rPr kumimoji="0" lang="en-US" sz="1600" b="0" i="0" u="none" strike="noStrike" cap="none" normalizeH="0" baseline="0" dirty="0" smtClean="0">
                <a:ln>
                  <a:noFill/>
                </a:ln>
                <a:effectLst/>
                <a:cs typeface="Arial" pitchFamily="34" charset="0"/>
              </a:rPr>
              <a:t> and most of the lower limb bones. This sensational discovery is still being excavated and is likely to be far more complete than the famous </a:t>
            </a:r>
            <a:r>
              <a:rPr kumimoji="0" lang="en-US" sz="1600" b="0" i="1" u="none" strike="noStrike" cap="none" normalizeH="0" baseline="0" dirty="0" smtClean="0">
                <a:ln>
                  <a:noFill/>
                </a:ln>
                <a:effectLst/>
                <a:cs typeface="Arial" pitchFamily="34" charset="0"/>
                <a:hlinkClick r:id="rId11" tooltip="Australopithecus afarensis"/>
              </a:rPr>
              <a:t>Australopithecus </a:t>
            </a:r>
            <a:r>
              <a:rPr kumimoji="0" lang="en-US" sz="1600" b="0" i="1" u="none" strike="noStrike" cap="none" normalizeH="0" baseline="0" dirty="0" err="1" smtClean="0">
                <a:ln>
                  <a:noFill/>
                </a:ln>
                <a:effectLst/>
                <a:cs typeface="Arial" pitchFamily="34" charset="0"/>
                <a:hlinkClick r:id="rId11" tooltip="Australopithecus afarensis"/>
              </a:rPr>
              <a:t>afarensis</a:t>
            </a:r>
            <a:r>
              <a:rPr kumimoji="0" lang="en-US" sz="1600" b="0" i="0" u="none" strike="noStrike" cap="none" normalizeH="0" baseline="0" dirty="0" smtClean="0">
                <a:ln>
                  <a:noFill/>
                </a:ln>
                <a:effectLst/>
                <a:cs typeface="Arial" pitchFamily="34" charset="0"/>
              </a:rPr>
              <a:t> skeleton, "</a:t>
            </a:r>
            <a:r>
              <a:rPr kumimoji="0" lang="en-US" sz="1600" b="0" i="0" u="none" strike="noStrike" cap="none" normalizeH="0" baseline="0" dirty="0" smtClean="0">
                <a:ln>
                  <a:noFill/>
                </a:ln>
                <a:effectLst/>
                <a:cs typeface="Arial" pitchFamily="34" charset="0"/>
                <a:hlinkClick r:id="rId12" tooltip="Lucy (Australopithecus)"/>
              </a:rPr>
              <a:t>Lucy</a:t>
            </a:r>
            <a:r>
              <a:rPr kumimoji="0" lang="en-US" sz="1600" b="0" i="0" u="none" strike="noStrike" cap="none" normalizeH="0" baseline="0" dirty="0" smtClean="0">
                <a:ln>
                  <a:noFill/>
                </a:ln>
                <a:effectLst/>
                <a:cs typeface="Arial" pitchFamily="34" charset="0"/>
              </a:rPr>
              <a:t>", from the site of </a:t>
            </a:r>
            <a:r>
              <a:rPr kumimoji="0" lang="en-US" sz="1600" b="0" i="0" u="none" strike="noStrike" cap="none" normalizeH="0" baseline="0" dirty="0" err="1" smtClean="0">
                <a:ln>
                  <a:noFill/>
                </a:ln>
                <a:effectLst/>
                <a:cs typeface="Arial" pitchFamily="34" charset="0"/>
                <a:hlinkClick r:id="rId13" tooltip="Hadar, Ethiopia"/>
              </a:rPr>
              <a:t>Hadar</a:t>
            </a:r>
            <a:r>
              <a:rPr kumimoji="0" lang="en-US" sz="1600" b="0" i="0" u="none" strike="noStrike" cap="none" normalizeH="0" baseline="0" dirty="0" smtClean="0">
                <a:ln>
                  <a:noFill/>
                </a:ln>
                <a:effectLst/>
                <a:cs typeface="Arial" pitchFamily="34" charset="0"/>
              </a:rPr>
              <a:t>, </a:t>
            </a:r>
            <a:r>
              <a:rPr kumimoji="0" lang="en-US" sz="1600" b="0" i="0" u="none" strike="noStrike" cap="none" normalizeH="0" baseline="0" dirty="0" smtClean="0">
                <a:ln>
                  <a:noFill/>
                </a:ln>
                <a:effectLst/>
                <a:cs typeface="Arial" pitchFamily="34" charset="0"/>
                <a:hlinkClick r:id="rId14" tooltip="Ethiopia"/>
              </a:rPr>
              <a:t>Ethiopia</a:t>
            </a:r>
            <a:r>
              <a:rPr kumimoji="0" lang="en-US" sz="1600" b="0" i="0" u="none" strike="noStrike" cap="none" normalizeH="0" baseline="0" dirty="0" smtClean="0">
                <a:ln>
                  <a:noFill/>
                </a:ln>
                <a:effectLst/>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cs typeface="Arial" pitchFamily="34" charset="0"/>
              </a:rPr>
              <a:t>Clarke now suggests that Little Foot does not belong to the species </a:t>
            </a:r>
            <a:r>
              <a:rPr kumimoji="0" lang="en-US" sz="1600" b="0" i="1" u="none" strike="noStrike" cap="none" normalizeH="0" baseline="0" dirty="0" smtClean="0">
                <a:ln>
                  <a:noFill/>
                </a:ln>
                <a:effectLst/>
                <a:cs typeface="Arial" pitchFamily="34" charset="0"/>
              </a:rPr>
              <a:t>Australopithecus </a:t>
            </a:r>
            <a:r>
              <a:rPr kumimoji="0" lang="en-US" sz="1600" b="0" i="1" u="none" strike="noStrike" cap="none" normalizeH="0" baseline="0" dirty="0" err="1" smtClean="0">
                <a:ln>
                  <a:noFill/>
                </a:ln>
                <a:effectLst/>
                <a:cs typeface="Arial" pitchFamily="34" charset="0"/>
              </a:rPr>
              <a:t>afarensis</a:t>
            </a:r>
            <a:r>
              <a:rPr kumimoji="0" lang="en-US" sz="1600" b="0" i="0" u="none" strike="noStrike" cap="none" normalizeH="0" baseline="0" dirty="0" smtClean="0">
                <a:ln>
                  <a:noFill/>
                </a:ln>
                <a:effectLst/>
                <a:cs typeface="Arial" pitchFamily="34" charset="0"/>
              </a:rPr>
              <a:t> or </a:t>
            </a:r>
            <a:r>
              <a:rPr kumimoji="0" lang="en-US" sz="1600" b="0" i="1" u="none" strike="noStrike" cap="none" normalizeH="0" baseline="0" dirty="0" smtClean="0">
                <a:ln>
                  <a:noFill/>
                </a:ln>
                <a:effectLst/>
                <a:cs typeface="Arial" pitchFamily="34" charset="0"/>
              </a:rPr>
              <a:t>Australopithecus </a:t>
            </a:r>
            <a:r>
              <a:rPr kumimoji="0" lang="en-US" sz="1600" b="0" i="1" u="none" strike="noStrike" cap="none" normalizeH="0" baseline="0" dirty="0" err="1" smtClean="0">
                <a:ln>
                  <a:noFill/>
                </a:ln>
                <a:effectLst/>
                <a:cs typeface="Arial" pitchFamily="34" charset="0"/>
              </a:rPr>
              <a:t>africanus</a:t>
            </a:r>
            <a:r>
              <a:rPr kumimoji="0" lang="en-US" sz="1600" b="0" i="1" u="none" strike="noStrike" cap="none" normalizeH="0" baseline="0" dirty="0" smtClean="0">
                <a:ln>
                  <a:noFill/>
                </a:ln>
                <a:effectLst/>
                <a:cs typeface="Arial" pitchFamily="34" charset="0"/>
              </a:rPr>
              <a:t>,</a:t>
            </a:r>
            <a:r>
              <a:rPr kumimoji="0" lang="en-US" sz="1600" b="0" i="0" u="none" strike="noStrike" cap="none" normalizeH="0" baseline="0" dirty="0" smtClean="0">
                <a:ln>
                  <a:noFill/>
                </a:ln>
                <a:effectLst/>
                <a:cs typeface="Arial" pitchFamily="34" charset="0"/>
              </a:rPr>
              <a:t> but to a unique </a:t>
            </a:r>
            <a:r>
              <a:rPr kumimoji="0" lang="en-US" sz="1600" b="0" i="1" u="none" strike="noStrike" cap="none" normalizeH="0" baseline="0" dirty="0" smtClean="0">
                <a:ln>
                  <a:noFill/>
                </a:ln>
                <a:effectLst/>
                <a:cs typeface="Arial" pitchFamily="34" charset="0"/>
              </a:rPr>
              <a:t>Australopithecus</a:t>
            </a:r>
            <a:r>
              <a:rPr kumimoji="0" lang="en-US" sz="1600" b="0" i="0" u="none" strike="noStrike" cap="none" normalizeH="0" baseline="0" dirty="0" smtClean="0">
                <a:ln>
                  <a:noFill/>
                </a:ln>
                <a:effectLst/>
                <a:cs typeface="Arial" pitchFamily="34" charset="0"/>
              </a:rPr>
              <a:t> species previously found at </a:t>
            </a:r>
            <a:r>
              <a:rPr kumimoji="0" lang="en-US" sz="1600" b="0" i="0" u="none" strike="noStrike" cap="none" normalizeH="0" baseline="0" dirty="0" err="1" smtClean="0">
                <a:ln>
                  <a:noFill/>
                </a:ln>
                <a:effectLst/>
                <a:cs typeface="Arial" pitchFamily="34" charset="0"/>
              </a:rPr>
              <a:t>Makapansgat</a:t>
            </a:r>
            <a:r>
              <a:rPr kumimoji="0" lang="en-US" sz="1600" b="0" i="0" u="none" strike="noStrike" cap="none" normalizeH="0" baseline="0" dirty="0" smtClean="0">
                <a:ln>
                  <a:noFill/>
                </a:ln>
                <a:effectLst/>
                <a:cs typeface="Arial" pitchFamily="34" charset="0"/>
              </a:rPr>
              <a:t> and </a:t>
            </a:r>
            <a:r>
              <a:rPr kumimoji="0" lang="en-US" sz="1600" b="0" i="0" u="none" strike="noStrike" cap="none" normalizeH="0" baseline="0" dirty="0" err="1" smtClean="0">
                <a:ln>
                  <a:noFill/>
                </a:ln>
                <a:effectLst/>
                <a:cs typeface="Arial" pitchFamily="34" charset="0"/>
              </a:rPr>
              <a:t>Sterkfontein</a:t>
            </a:r>
            <a:r>
              <a:rPr kumimoji="0" lang="en-US" sz="1600" b="0" i="0" u="none" strike="noStrike" cap="none" normalizeH="0" baseline="0" dirty="0" smtClean="0">
                <a:ln>
                  <a:noFill/>
                </a:ln>
                <a:effectLst/>
                <a:cs typeface="Arial" pitchFamily="34" charset="0"/>
              </a:rPr>
              <a:t> Member Four.</a:t>
            </a:r>
            <a:r>
              <a:rPr kumimoji="0" lang="en-US" sz="1600" b="0" i="0" u="none" strike="noStrike" cap="none" normalizeH="0" baseline="30000" dirty="0" smtClean="0">
                <a:ln>
                  <a:noFill/>
                </a:ln>
                <a:effectLst/>
                <a:cs typeface="Arial" pitchFamily="34" charset="0"/>
                <a:hlinkClick r:id=""/>
              </a:rPr>
              <a:t>3</a:t>
            </a:r>
            <a:endParaRPr kumimoji="0" lang="en-US" sz="1600" b="1" i="0" u="none" strike="noStrike" cap="none" normalizeH="0" baseline="0" dirty="0" smtClean="0">
              <a:ln>
                <a:noFill/>
              </a:ln>
              <a:effectLst/>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cs typeface="Courier New" pitchFamily="49" charset="0"/>
              </a:rPr>
              <a:t>The complex geology of </a:t>
            </a:r>
            <a:r>
              <a:rPr kumimoji="0" lang="en-US" sz="1600" b="0" i="0" u="none" strike="noStrike" cap="none" normalizeH="0" baseline="0" dirty="0" err="1" smtClean="0">
                <a:ln>
                  <a:noFill/>
                </a:ln>
                <a:effectLst/>
                <a:cs typeface="Courier New" pitchFamily="49" charset="0"/>
                <a:hlinkClick r:id="rId9" tooltip="Sterkfontein"/>
              </a:rPr>
              <a:t>Sterkfontein</a:t>
            </a:r>
            <a:r>
              <a:rPr kumimoji="0" lang="en-US" sz="1600" b="0" i="0" u="none" strike="noStrike" cap="none" normalizeH="0" baseline="0" dirty="0" smtClean="0">
                <a:ln>
                  <a:noFill/>
                </a:ln>
                <a:effectLst/>
                <a:cs typeface="Courier New" pitchFamily="49" charset="0"/>
              </a:rPr>
              <a:t> makes precise dating of </a:t>
            </a:r>
            <a:r>
              <a:rPr kumimoji="0" lang="en-US" sz="1600" b="0" i="0" u="none" strike="noStrike" cap="none" normalizeH="0" baseline="0" dirty="0" err="1" smtClean="0">
                <a:ln>
                  <a:noFill/>
                </a:ln>
                <a:effectLst/>
                <a:cs typeface="Courier New" pitchFamily="49" charset="0"/>
              </a:rPr>
              <a:t>Stw</a:t>
            </a:r>
            <a:r>
              <a:rPr kumimoji="0" lang="en-US" sz="1600" b="0" i="0" u="none" strike="noStrike" cap="none" normalizeH="0" baseline="0" dirty="0" smtClean="0">
                <a:ln>
                  <a:noFill/>
                </a:ln>
                <a:effectLst/>
                <a:cs typeface="Courier New" pitchFamily="49" charset="0"/>
              </a:rPr>
              <a:t> 573 difficult. There are no volcanic tuffs to ensure accurate radiometric dating, and the </a:t>
            </a:r>
            <a:r>
              <a:rPr kumimoji="0" lang="en-US" sz="1600" b="0" i="0" u="none" strike="noStrike" cap="none" normalizeH="0" baseline="0" dirty="0" err="1" smtClean="0">
                <a:ln>
                  <a:noFill/>
                </a:ln>
                <a:effectLst/>
                <a:cs typeface="Courier New" pitchFamily="49" charset="0"/>
              </a:rPr>
              <a:t>paleomagnetic</a:t>
            </a:r>
            <a:r>
              <a:rPr kumimoji="0" lang="en-US" sz="1600" b="0" i="0" u="none" strike="noStrike" cap="none" normalizeH="0" baseline="0" dirty="0" smtClean="0">
                <a:ln>
                  <a:noFill/>
                </a:ln>
                <a:effectLst/>
                <a:cs typeface="Courier New" pitchFamily="49" charset="0"/>
              </a:rPr>
              <a:t> sequences are incomplete. Further to this, there has been considerable debate in the scientific literature as to how old </a:t>
            </a:r>
            <a:r>
              <a:rPr kumimoji="0" lang="en-US" sz="1600" b="0" i="0" u="none" strike="noStrike" cap="none" normalizeH="0" baseline="0" dirty="0" err="1" smtClean="0">
                <a:ln>
                  <a:noFill/>
                </a:ln>
                <a:effectLst/>
                <a:cs typeface="Courier New" pitchFamily="49" charset="0"/>
              </a:rPr>
              <a:t>Stw</a:t>
            </a:r>
            <a:r>
              <a:rPr kumimoji="0" lang="en-US" sz="1600" b="0" i="0" u="none" strike="noStrike" cap="none" normalizeH="0" baseline="0" dirty="0" smtClean="0">
                <a:ln>
                  <a:noFill/>
                </a:ln>
                <a:effectLst/>
                <a:cs typeface="Courier New" pitchFamily="49" charset="0"/>
              </a:rPr>
              <a:t> 573 is. Estimates range from almost 4 Ma based on </a:t>
            </a:r>
            <a:r>
              <a:rPr kumimoji="0" lang="en-US" sz="1600" b="0" i="0" u="none" strike="noStrike" cap="none" normalizeH="0" baseline="0" dirty="0" err="1" smtClean="0">
                <a:ln>
                  <a:noFill/>
                </a:ln>
                <a:effectLst/>
                <a:cs typeface="Courier New" pitchFamily="49" charset="0"/>
                <a:hlinkClick r:id="rId15" tooltip="Cosmogenic"/>
              </a:rPr>
              <a:t>cosmogenic</a:t>
            </a:r>
            <a:r>
              <a:rPr kumimoji="0" lang="en-US" sz="1600" b="0" i="0" u="none" strike="noStrike" cap="none" normalizeH="0" baseline="0" dirty="0" smtClean="0">
                <a:ln>
                  <a:noFill/>
                </a:ln>
                <a:effectLst/>
                <a:cs typeface="Courier New" pitchFamily="49" charset="0"/>
              </a:rPr>
              <a:t> 26Al and 10Be </a:t>
            </a:r>
            <a:r>
              <a:rPr kumimoji="0" lang="en-US" sz="1600" b="0" i="0" u="none" strike="noStrike" cap="none" normalizeH="0" baseline="0" dirty="0" smtClean="0">
                <a:ln>
                  <a:noFill/>
                </a:ln>
                <a:effectLst/>
                <a:cs typeface="Courier New" pitchFamily="49" charset="0"/>
                <a:hlinkClick r:id="rId16" tooltip="Radiometric dating"/>
              </a:rPr>
              <a:t>radiometric dating</a:t>
            </a:r>
            <a:r>
              <a:rPr kumimoji="0" lang="en-US" sz="1600" b="0" i="0" u="none" strike="noStrike" cap="none" normalizeH="0" baseline="0" dirty="0" smtClean="0">
                <a:ln>
                  <a:noFill/>
                </a:ln>
                <a:effectLst/>
                <a:cs typeface="Courier New" pitchFamily="49" charset="0"/>
              </a:rPr>
              <a:t> </a:t>
            </a:r>
            <a:r>
              <a:rPr kumimoji="0" lang="en-US" sz="1600" b="0" i="0" u="none" strike="noStrike" cap="none" normalizeH="0" baseline="30000" dirty="0" smtClean="0">
                <a:ln>
                  <a:noFill/>
                </a:ln>
                <a:effectLst/>
                <a:cs typeface="Courier New" pitchFamily="49" charset="0"/>
                <a:hlinkClick r:id=""/>
              </a:rPr>
              <a:t>4</a:t>
            </a:r>
            <a:r>
              <a:rPr kumimoji="0" lang="en-US" sz="1600" b="0" i="0" u="none" strike="noStrike" cap="none" normalizeH="0" baseline="0" dirty="0" smtClean="0">
                <a:ln>
                  <a:noFill/>
                </a:ln>
                <a:effectLst/>
                <a:cs typeface="Courier New" pitchFamily="49" charset="0"/>
              </a:rPr>
              <a:t> to 2.2 Ma </a:t>
            </a:r>
            <a:r>
              <a:rPr kumimoji="0" lang="en-US" sz="1600" b="0" i="0" u="none" strike="noStrike" cap="none" normalizeH="0" baseline="30000" dirty="0" smtClean="0">
                <a:ln>
                  <a:noFill/>
                </a:ln>
                <a:effectLst/>
                <a:cs typeface="Courier New" pitchFamily="49" charset="0"/>
                <a:hlinkClick r:id=""/>
              </a:rPr>
              <a:t>5</a:t>
            </a:r>
            <a:r>
              <a:rPr kumimoji="0" lang="en-US" sz="1600" b="0" i="0" u="none" strike="noStrike" cap="none" normalizeH="0" baseline="0" dirty="0" smtClean="0">
                <a:ln>
                  <a:noFill/>
                </a:ln>
                <a:effectLst/>
                <a:cs typeface="Courier New" pitchFamily="49" charset="0"/>
              </a:rPr>
              <a:t> based on </a:t>
            </a:r>
            <a:r>
              <a:rPr kumimoji="0" lang="en-US" sz="1600" b="0" i="0" u="none" strike="noStrike" cap="none" normalizeH="0" baseline="0" dirty="0" smtClean="0">
                <a:ln>
                  <a:noFill/>
                </a:ln>
                <a:effectLst/>
                <a:cs typeface="Courier New" pitchFamily="49" charset="0"/>
                <a:hlinkClick r:id="rId17" tooltip="Uranium-lead dating"/>
              </a:rPr>
              <a:t>uranium-lead dating</a:t>
            </a:r>
            <a:r>
              <a:rPr kumimoji="0" lang="en-US" sz="1600" b="0" i="0" u="none" strike="noStrike" cap="none" normalizeH="0" baseline="0" dirty="0" smtClean="0">
                <a:ln>
                  <a:noFill/>
                </a:ln>
                <a:effectLst/>
                <a:cs typeface="Courier New" pitchFamily="49" charset="0"/>
              </a:rPr>
              <a:t>. A </a:t>
            </a:r>
            <a:r>
              <a:rPr kumimoji="0" lang="en-US" sz="1600" b="0" i="0" u="none" strike="noStrike" cap="none" normalizeH="0" baseline="0" dirty="0" err="1" smtClean="0">
                <a:ln>
                  <a:noFill/>
                </a:ln>
                <a:effectLst/>
                <a:cs typeface="Courier New" pitchFamily="49" charset="0"/>
                <a:hlinkClick r:id="rId18" tooltip="Geomagnetic reversal"/>
              </a:rPr>
              <a:t>magnetochronology</a:t>
            </a:r>
            <a:r>
              <a:rPr kumimoji="0" lang="en-US" sz="1600" b="0" i="0" u="none" strike="noStrike" cap="none" normalizeH="0" baseline="0" dirty="0" smtClean="0">
                <a:ln>
                  <a:noFill/>
                </a:ln>
                <a:effectLst/>
                <a:cs typeface="Courier New" pitchFamily="49" charset="0"/>
              </a:rPr>
              <a:t> estimate places the fossil at about 3.3 </a:t>
            </a:r>
            <a:r>
              <a:rPr kumimoji="0" lang="en-US" sz="1600" b="0" i="0" u="none" strike="noStrike" cap="none" normalizeH="0" baseline="0" dirty="0" smtClean="0">
                <a:ln>
                  <a:noFill/>
                </a:ln>
                <a:effectLst/>
                <a:cs typeface="Courier New" pitchFamily="49" charset="0"/>
              </a:rPr>
              <a:t>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effectLst/>
              <a:cs typeface="Courier New" pitchFamily="49" charset="0"/>
            </a:endParaRPr>
          </a:p>
        </p:txBody>
      </p:sp>
      <p:pic>
        <p:nvPicPr>
          <p:cNvPr id="38916" name="Picture 4" descr="http://bits.wikimedia.org/static-1.21wmf7/skins/common/images/magnify-clip.png">
            <a:hlinkClick r:id="rId19" tooltip="Enlarge"/>
          </p:cNvPr>
          <p:cNvPicPr>
            <a:picLocks noChangeAspect="1" noChangeArrowheads="1"/>
          </p:cNvPicPr>
          <p:nvPr/>
        </p:nvPicPr>
        <p:blipFill>
          <a:blip r:embed="rId20" cstate="print"/>
          <a:srcRect/>
          <a:stretch>
            <a:fillRect/>
          </a:stretch>
        </p:blipFill>
        <p:spPr bwMode="auto">
          <a:xfrm>
            <a:off x="174625" y="1852613"/>
            <a:ext cx="142875" cy="104775"/>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a:off x="0" y="914400"/>
            <a:ext cx="9144000" cy="677108"/>
          </a:xfrm>
          <a:prstGeom prst="rect">
            <a:avLst/>
          </a:prstGeom>
        </p:spPr>
        <p:txBody>
          <a:bodyPr wrap="square" rtlCol="0">
            <a:spAutoFit/>
          </a:bodyPr>
          <a:lstStyle/>
          <a:p>
            <a:pPr algn="ctr"/>
            <a:r>
              <a:rPr lang="en-US" sz="3800" b="1" spc="-150" dirty="0" smtClean="0">
                <a:latin typeface="Tempus Sans ITC" pitchFamily="82" charset="0"/>
              </a:rPr>
              <a:t>Why does hair on our human head grow long?</a:t>
            </a:r>
          </a:p>
        </p:txBody>
      </p:sp>
      <p:grpSp>
        <p:nvGrpSpPr>
          <p:cNvPr id="23" name="Group 22"/>
          <p:cNvGrpSpPr/>
          <p:nvPr/>
        </p:nvGrpSpPr>
        <p:grpSpPr>
          <a:xfrm>
            <a:off x="0" y="914400"/>
            <a:ext cx="9144000" cy="5834122"/>
            <a:chOff x="0" y="914400"/>
            <a:chExt cx="9144000" cy="5834122"/>
          </a:xfrm>
        </p:grpSpPr>
        <p:grpSp>
          <p:nvGrpSpPr>
            <p:cNvPr id="22" name="Group 21"/>
            <p:cNvGrpSpPr/>
            <p:nvPr/>
          </p:nvGrpSpPr>
          <p:grpSpPr>
            <a:xfrm>
              <a:off x="0" y="1600200"/>
              <a:ext cx="9144000" cy="5148322"/>
              <a:chOff x="0" y="1600200"/>
              <a:chExt cx="9144000" cy="5148322"/>
            </a:xfrm>
          </p:grpSpPr>
          <p:grpSp>
            <p:nvGrpSpPr>
              <p:cNvPr id="7" name="Group 6"/>
              <p:cNvGrpSpPr/>
              <p:nvPr/>
            </p:nvGrpSpPr>
            <p:grpSpPr>
              <a:xfrm>
                <a:off x="0" y="1600200"/>
                <a:ext cx="9144000" cy="2297723"/>
                <a:chOff x="914400" y="1904999"/>
                <a:chExt cx="8229600" cy="2297723"/>
              </a:xfrm>
            </p:grpSpPr>
            <p:pic>
              <p:nvPicPr>
                <p:cNvPr id="9" name="Picture 2" descr="Image result for different hair textures"/>
                <p:cNvPicPr>
                  <a:picLocks noChangeAspect="1" noChangeArrowheads="1"/>
                </p:cNvPicPr>
                <p:nvPr/>
              </p:nvPicPr>
              <p:blipFill>
                <a:blip r:embed="rId2"/>
                <a:srcRect l="-713" b="55638"/>
                <a:stretch>
                  <a:fillRect/>
                </a:stretch>
              </p:blipFill>
              <p:spPr bwMode="auto">
                <a:xfrm>
                  <a:off x="5105400" y="1904999"/>
                  <a:ext cx="4038600" cy="2286000"/>
                </a:xfrm>
                <a:prstGeom prst="rect">
                  <a:avLst/>
                </a:prstGeom>
                <a:noFill/>
              </p:spPr>
            </p:pic>
            <p:pic>
              <p:nvPicPr>
                <p:cNvPr id="8" name="Picture 2" descr="Image result for different hair textures"/>
                <p:cNvPicPr>
                  <a:picLocks noChangeAspect="1" noChangeArrowheads="1"/>
                </p:cNvPicPr>
                <p:nvPr/>
              </p:nvPicPr>
              <p:blipFill>
                <a:blip r:embed="rId2"/>
                <a:srcRect t="50277" r="1188" b="8318"/>
                <a:stretch>
                  <a:fillRect/>
                </a:stretch>
              </p:blipFill>
              <p:spPr bwMode="auto">
                <a:xfrm>
                  <a:off x="914400" y="1904999"/>
                  <a:ext cx="4267200" cy="2297723"/>
                </a:xfrm>
                <a:prstGeom prst="rect">
                  <a:avLst/>
                </a:prstGeom>
                <a:noFill/>
              </p:spPr>
            </p:pic>
          </p:grpSp>
          <p:sp>
            <p:nvSpPr>
              <p:cNvPr id="10" name="Rectangle 9"/>
              <p:cNvSpPr/>
              <p:nvPr/>
            </p:nvSpPr>
            <p:spPr>
              <a:xfrm>
                <a:off x="0" y="3886200"/>
                <a:ext cx="9144000" cy="2862322"/>
              </a:xfrm>
              <a:prstGeom prst="rect">
                <a:avLst/>
              </a:prstGeom>
              <a:solidFill>
                <a:schemeClr val="bg1"/>
              </a:solidFill>
            </p:spPr>
            <p:txBody>
              <a:bodyPr wrap="square">
                <a:spAutoFit/>
              </a:bodyPr>
              <a:lstStyle/>
              <a:p>
                <a:r>
                  <a:rPr lang="en-US" sz="3600" dirty="0" smtClean="0"/>
                  <a:t>    Evolutionary changes to the head hair: </a:t>
                </a:r>
              </a:p>
              <a:p>
                <a:r>
                  <a:rPr lang="en-US" sz="3600" dirty="0" smtClean="0"/>
                  <a:t> 	 - faster rate of growth </a:t>
                </a:r>
              </a:p>
              <a:p>
                <a:r>
                  <a:rPr lang="en-US" sz="3600" dirty="0" smtClean="0"/>
                  <a:t> 	 - longer growing phase</a:t>
                </a:r>
              </a:p>
              <a:p>
                <a:r>
                  <a:rPr lang="en-US" sz="3600" dirty="0" smtClean="0"/>
                  <a:t>	 - increased density</a:t>
                </a:r>
              </a:p>
              <a:p>
                <a:r>
                  <a:rPr lang="en-US" sz="3600" dirty="0" smtClean="0"/>
                  <a:t>	 - greater resistance to physical damage</a:t>
                </a:r>
              </a:p>
            </p:txBody>
          </p:sp>
          <p:sp>
            <p:nvSpPr>
              <p:cNvPr id="18" name="Oval 17"/>
              <p:cNvSpPr/>
              <p:nvPr/>
            </p:nvSpPr>
            <p:spPr>
              <a:xfrm>
                <a:off x="381000" y="3886200"/>
                <a:ext cx="25146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p:cNvCxnSpPr>
              <a:endCxn id="20" idx="4"/>
            </p:cNvCxnSpPr>
            <p:nvPr/>
          </p:nvCxnSpPr>
          <p:spPr>
            <a:xfrm rot="16200000" flipV="1">
              <a:off x="76200" y="2286000"/>
              <a:ext cx="2286000" cy="914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0" y="914400"/>
              <a:ext cx="15240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6" name="TextBox 5"/>
          <p:cNvSpPr txBox="1"/>
          <p:nvPr/>
        </p:nvSpPr>
        <p:spPr>
          <a:xfrm>
            <a:off x="0" y="152400"/>
            <a:ext cx="9144000" cy="769441"/>
          </a:xfrm>
          <a:prstGeom prst="rect">
            <a:avLst/>
          </a:prstGeom>
        </p:spPr>
        <p:txBody>
          <a:bodyPr wrap="square" rtlCol="0">
            <a:spAutoFit/>
          </a:bodyPr>
          <a:lstStyle/>
          <a:p>
            <a:pPr algn="ctr"/>
            <a:r>
              <a:rPr lang="en-US" sz="4400" b="1" spc="-150" dirty="0" smtClean="0"/>
              <a:t>Question from last week . . . .</a:t>
            </a:r>
          </a:p>
        </p:txBody>
      </p:sp>
      <p:pic>
        <p:nvPicPr>
          <p:cNvPr id="93186" name="Picture 2"/>
          <p:cNvPicPr>
            <a:picLocks noChangeAspect="1" noChangeArrowheads="1"/>
          </p:cNvPicPr>
          <p:nvPr/>
        </p:nvPicPr>
        <p:blipFill>
          <a:blip r:embed="rId3"/>
          <a:srcRect l="39019" t="53310" r="19924" b="10938"/>
          <a:stretch>
            <a:fillRect/>
          </a:stretch>
        </p:blipFill>
        <p:spPr bwMode="auto">
          <a:xfrm rot="21194056">
            <a:off x="1176091" y="2858167"/>
            <a:ext cx="7315200" cy="3581400"/>
          </a:xfrm>
          <a:prstGeom prst="rect">
            <a:avLst/>
          </a:prstGeom>
          <a:noFill/>
          <a:ln w="9525">
            <a:noFill/>
            <a:miter lim="800000"/>
            <a:headEnd/>
            <a:tailEnd/>
          </a:ln>
          <a:effectLst/>
        </p:spPr>
      </p:pic>
      <p:sp useBgFill="1">
        <p:nvSpPr>
          <p:cNvPr id="4" name="TextBox 3"/>
          <p:cNvSpPr txBox="1"/>
          <p:nvPr/>
        </p:nvSpPr>
        <p:spPr>
          <a:xfrm>
            <a:off x="0" y="1600200"/>
            <a:ext cx="9144000" cy="553998"/>
          </a:xfrm>
          <a:prstGeom prst="rect">
            <a:avLst/>
          </a:prstGeom>
        </p:spPr>
        <p:txBody>
          <a:bodyPr wrap="square" rtlCol="0">
            <a:spAutoFit/>
          </a:bodyPr>
          <a:lstStyle/>
          <a:p>
            <a:pPr algn="ctr"/>
            <a:r>
              <a:rPr lang="en-US" sz="3000" dirty="0" smtClean="0"/>
              <a:t>Charles Darwin, 1875: </a:t>
            </a:r>
            <a:r>
              <a:rPr lang="en-US" sz="3000" b="1" i="1" dirty="0" smtClean="0"/>
              <a:t>The Descent of Man</a:t>
            </a:r>
            <a:r>
              <a:rPr lang="en-US" sz="3000" dirty="0" smtClean="0"/>
              <a:t>, Chapter 20</a:t>
            </a:r>
            <a:endParaRPr lang="en-US" sz="3000" dirty="0"/>
          </a:p>
        </p:txBody>
      </p:sp>
      <p:pic>
        <p:nvPicPr>
          <p:cNvPr id="24" name="Picture 2"/>
          <p:cNvPicPr>
            <a:picLocks noChangeAspect="1" noChangeArrowheads="1"/>
          </p:cNvPicPr>
          <p:nvPr/>
        </p:nvPicPr>
        <p:blipFill>
          <a:blip r:embed="rId3"/>
          <a:srcRect l="38968" t="53310" r="21316" b="41395"/>
          <a:stretch>
            <a:fillRect/>
          </a:stretch>
        </p:blipFill>
        <p:spPr bwMode="auto">
          <a:xfrm rot="21236294">
            <a:off x="-26740" y="2766037"/>
            <a:ext cx="9144000" cy="990600"/>
          </a:xfrm>
          <a:prstGeom prst="rect">
            <a:avLst/>
          </a:prstGeom>
          <a:noFill/>
          <a:ln w="25400">
            <a:solidFill>
              <a:schemeClr val="tx1"/>
            </a:solidFill>
            <a:miter lim="800000"/>
            <a:headEnd/>
            <a:tailEnd/>
          </a:ln>
          <a:effectLst/>
        </p:spPr>
      </p:pic>
      <p:grpSp>
        <p:nvGrpSpPr>
          <p:cNvPr id="28" name="Group 27"/>
          <p:cNvGrpSpPr/>
          <p:nvPr/>
        </p:nvGrpSpPr>
        <p:grpSpPr>
          <a:xfrm>
            <a:off x="-16384" y="4186996"/>
            <a:ext cx="9187392" cy="1615987"/>
            <a:chOff x="-16384" y="4186996"/>
            <a:chExt cx="9187392" cy="1615987"/>
          </a:xfrm>
        </p:grpSpPr>
        <p:pic>
          <p:nvPicPr>
            <p:cNvPr id="25" name="Picture 2"/>
            <p:cNvPicPr>
              <a:picLocks noChangeAspect="1" noChangeArrowheads="1"/>
            </p:cNvPicPr>
            <p:nvPr/>
          </p:nvPicPr>
          <p:blipFill>
            <a:blip r:embed="rId3"/>
            <a:srcRect l="39252" t="69741" r="21469" b="20483"/>
            <a:stretch>
              <a:fillRect/>
            </a:stretch>
          </p:blipFill>
          <p:spPr bwMode="auto">
            <a:xfrm rot="21194056">
              <a:off x="-16384" y="4186996"/>
              <a:ext cx="9187392" cy="1615987"/>
            </a:xfrm>
            <a:prstGeom prst="rect">
              <a:avLst/>
            </a:prstGeom>
            <a:noFill/>
            <a:ln w="25400">
              <a:solidFill>
                <a:schemeClr val="tx1"/>
              </a:solidFill>
              <a:miter lim="800000"/>
              <a:headEnd/>
              <a:tailEnd/>
            </a:ln>
            <a:effectLst/>
          </p:spPr>
        </p:pic>
        <p:sp>
          <p:nvSpPr>
            <p:cNvPr id="26" name="Rectangle 25"/>
            <p:cNvSpPr/>
            <p:nvPr/>
          </p:nvSpPr>
          <p:spPr>
            <a:xfrm rot="21121447">
              <a:off x="125706" y="4682384"/>
              <a:ext cx="637966" cy="457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1180000">
              <a:off x="2123778" y="5330952"/>
              <a:ext cx="6976014" cy="329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7568" y="5996026"/>
            <a:ext cx="9179071" cy="1010599"/>
            <a:chOff x="27568" y="5996026"/>
            <a:chExt cx="9179071" cy="1010599"/>
          </a:xfrm>
        </p:grpSpPr>
        <p:pic>
          <p:nvPicPr>
            <p:cNvPr id="29" name="Picture 2"/>
            <p:cNvPicPr>
              <a:picLocks noChangeAspect="1" noChangeArrowheads="1"/>
            </p:cNvPicPr>
            <p:nvPr/>
          </p:nvPicPr>
          <p:blipFill>
            <a:blip r:embed="rId3"/>
            <a:srcRect l="39097" t="79594" r="21281" b="15583"/>
            <a:stretch>
              <a:fillRect/>
            </a:stretch>
          </p:blipFill>
          <p:spPr bwMode="auto">
            <a:xfrm rot="21194056">
              <a:off x="27568" y="5996026"/>
              <a:ext cx="9179071" cy="1010599"/>
            </a:xfrm>
            <a:prstGeom prst="rect">
              <a:avLst/>
            </a:prstGeom>
            <a:noFill/>
            <a:ln w="25400">
              <a:solidFill>
                <a:schemeClr val="tx1"/>
              </a:solidFill>
              <a:miter lim="800000"/>
              <a:headEnd/>
              <a:tailEnd/>
            </a:ln>
            <a:effectLst/>
          </p:spPr>
        </p:pic>
        <p:sp>
          <p:nvSpPr>
            <p:cNvPr id="30" name="Rectangle 29"/>
            <p:cNvSpPr/>
            <p:nvPr/>
          </p:nvSpPr>
          <p:spPr>
            <a:xfrm rot="21180000">
              <a:off x="402127" y="6180673"/>
              <a:ext cx="57868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lumMod val="75000"/>
                      <a:lumOff val="25000"/>
                    </a:schemeClr>
                  </a:solidFill>
                  <a:effectLst>
                    <a:outerShdw blurRad="50800" dist="25400" dir="5400000" algn="ctr" rotWithShape="0">
                      <a:schemeClr val="tx1">
                        <a:lumMod val="50000"/>
                        <a:lumOff val="50000"/>
                      </a:schemeClr>
                    </a:outerShdw>
                  </a:effectLst>
                  <a:latin typeface="Calibri" pitchFamily="34" charset="0"/>
                  <a:cs typeface="Calibri" pitchFamily="34" charset="0"/>
                </a:rPr>
                <a:t>				 (Long hair)</a:t>
              </a:r>
              <a:endParaRPr lang="en-US" sz="3200" dirty="0">
                <a:solidFill>
                  <a:schemeClr val="tx1">
                    <a:lumMod val="75000"/>
                    <a:lumOff val="25000"/>
                  </a:schemeClr>
                </a:solidFill>
                <a:effectLst>
                  <a:outerShdw blurRad="50800" dist="25400" dir="5400000" algn="ctr" rotWithShape="0">
                    <a:schemeClr val="tx1">
                      <a:lumMod val="50000"/>
                      <a:lumOff val="50000"/>
                    </a:schemeClr>
                  </a:outerShdw>
                </a:effectLst>
                <a:latin typeface="Calibri" pitchFamily="34" charset="0"/>
                <a:cs typeface="Calibri" pitchFamily="34" charset="0"/>
              </a:endParaRPr>
            </a:p>
          </p:txBody>
        </p:sp>
        <p:sp>
          <p:nvSpPr>
            <p:cNvPr id="31" name="Rectangle 30"/>
            <p:cNvSpPr/>
            <p:nvPr/>
          </p:nvSpPr>
          <p:spPr>
            <a:xfrm rot="21121447">
              <a:off x="7645189" y="6012487"/>
              <a:ext cx="1349469" cy="457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a:off x="5181600" y="5715000"/>
            <a:ext cx="26670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TextBox 35"/>
          <p:cNvSpPr txBox="1"/>
          <p:nvPr/>
        </p:nvSpPr>
        <p:spPr>
          <a:xfrm>
            <a:off x="0" y="1600200"/>
            <a:ext cx="9144000" cy="553998"/>
          </a:xfrm>
          <a:prstGeom prst="rect">
            <a:avLst/>
          </a:prstGeom>
        </p:spPr>
        <p:txBody>
          <a:bodyPr wrap="square" rtlCol="0">
            <a:spAutoFit/>
          </a:bodyPr>
          <a:lstStyle/>
          <a:p>
            <a:r>
              <a:rPr lang="en-US" sz="3000" dirty="0" smtClean="0"/>
              <a:t>		- Sexual selection</a:t>
            </a:r>
            <a:endParaRPr lang="en-US" sz="3000" dirty="0"/>
          </a:p>
        </p:txBody>
      </p:sp>
      <p:sp>
        <p:nvSpPr>
          <p:cNvPr id="37" name="TextBox 36"/>
          <p:cNvSpPr txBox="1"/>
          <p:nvPr/>
        </p:nvSpPr>
        <p:spPr>
          <a:xfrm>
            <a:off x="5181600" y="5715000"/>
            <a:ext cx="2743200" cy="553998"/>
          </a:xfrm>
          <a:prstGeom prst="rect">
            <a:avLst/>
          </a:prstGeom>
          <a:noFill/>
        </p:spPr>
        <p:txBody>
          <a:bodyPr wrap="square" rtlCol="0">
            <a:spAutoFit/>
          </a:bodyPr>
          <a:lstStyle/>
          <a:p>
            <a:r>
              <a:rPr lang="en-US" sz="3000" dirty="0" smtClean="0"/>
              <a:t> Sexual selection</a:t>
            </a:r>
            <a:endParaRPr lang="en-US" sz="3000" dirty="0"/>
          </a:p>
        </p:txBody>
      </p:sp>
      <p:sp useBgFill="1">
        <p:nvSpPr>
          <p:cNvPr id="38" name="TextBox 37"/>
          <p:cNvSpPr txBox="1"/>
          <p:nvPr/>
        </p:nvSpPr>
        <p:spPr>
          <a:xfrm>
            <a:off x="0" y="3200400"/>
            <a:ext cx="9144000" cy="553998"/>
          </a:xfrm>
          <a:prstGeom prst="rect">
            <a:avLst/>
          </a:prstGeom>
        </p:spPr>
        <p:txBody>
          <a:bodyPr wrap="square" rtlCol="0">
            <a:spAutoFit/>
          </a:bodyPr>
          <a:lstStyle/>
          <a:p>
            <a:r>
              <a:rPr lang="en-US" sz="3000" dirty="0" smtClean="0"/>
              <a:t>		- protect the head from effects of the sun</a:t>
            </a:r>
            <a:endParaRPr lang="en-US" sz="3000" dirty="0"/>
          </a:p>
        </p:txBody>
      </p:sp>
      <p:sp useBgFill="1">
        <p:nvSpPr>
          <p:cNvPr id="39" name="TextBox 38"/>
          <p:cNvSpPr txBox="1"/>
          <p:nvPr/>
        </p:nvSpPr>
        <p:spPr>
          <a:xfrm>
            <a:off x="0" y="3733800"/>
            <a:ext cx="9144000" cy="553998"/>
          </a:xfrm>
          <a:prstGeom prst="rect">
            <a:avLst/>
          </a:prstGeom>
        </p:spPr>
        <p:txBody>
          <a:bodyPr wrap="square" rtlCol="0">
            <a:spAutoFit/>
          </a:bodyPr>
          <a:lstStyle/>
          <a:p>
            <a:r>
              <a:rPr lang="en-US" sz="3000" dirty="0" smtClean="0"/>
              <a:t>		- provide air gap for evaporation of sweat</a:t>
            </a:r>
            <a:endParaRPr lang="en-US" sz="3000" dirty="0"/>
          </a:p>
        </p:txBody>
      </p:sp>
      <p:sp useBgFill="1">
        <p:nvSpPr>
          <p:cNvPr id="40" name="TextBox 39"/>
          <p:cNvSpPr txBox="1"/>
          <p:nvPr/>
        </p:nvSpPr>
        <p:spPr>
          <a:xfrm>
            <a:off x="0" y="2133600"/>
            <a:ext cx="9144000" cy="553998"/>
          </a:xfrm>
          <a:prstGeom prst="rect">
            <a:avLst/>
          </a:prstGeom>
        </p:spPr>
        <p:txBody>
          <a:bodyPr wrap="square" rtlCol="0">
            <a:spAutoFit/>
          </a:bodyPr>
          <a:lstStyle/>
          <a:p>
            <a:r>
              <a:rPr lang="en-US" sz="3000" dirty="0" smtClean="0"/>
              <a:t>			- enhanced attractiveness</a:t>
            </a:r>
            <a:endParaRPr lang="en-US" sz="3000" dirty="0"/>
          </a:p>
        </p:txBody>
      </p:sp>
      <p:sp useBgFill="1">
        <p:nvSpPr>
          <p:cNvPr id="41" name="TextBox 40"/>
          <p:cNvSpPr txBox="1"/>
          <p:nvPr/>
        </p:nvSpPr>
        <p:spPr>
          <a:xfrm>
            <a:off x="0" y="2667000"/>
            <a:ext cx="9144000" cy="553998"/>
          </a:xfrm>
          <a:prstGeom prst="rect">
            <a:avLst/>
          </a:prstGeom>
        </p:spPr>
        <p:txBody>
          <a:bodyPr wrap="square" rtlCol="0">
            <a:spAutoFit/>
          </a:bodyPr>
          <a:lstStyle/>
          <a:p>
            <a:r>
              <a:rPr lang="en-US" sz="3000" dirty="0" smtClean="0"/>
              <a:t>			- signifies health (mate-ability)</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3186"/>
                                        </p:tgtEl>
                                        <p:attrNameLst>
                                          <p:attrName>style.visibility</p:attrName>
                                        </p:attrNameLst>
                                      </p:cBhvr>
                                      <p:to>
                                        <p:strVal val="visible"/>
                                      </p:to>
                                    </p:set>
                                    <p:animEffect transition="in" filter="fade">
                                      <p:cBhvr>
                                        <p:cTn id="15" dur="1000"/>
                                        <p:tgtEl>
                                          <p:spTgt spid="9318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childTnLst>
                                </p:cTn>
                              </p:par>
                              <p:par>
                                <p:cTn id="21" presetID="9" presetClass="emph" presetSubtype="0" nodeType="withEffect">
                                  <p:stCondLst>
                                    <p:cond delay="0"/>
                                  </p:stCondLst>
                                  <p:childTnLst>
                                    <p:set>
                                      <p:cBhvr rctx="PPT">
                                        <p:cTn id="22" dur="indefinite"/>
                                        <p:tgtEl>
                                          <p:spTgt spid="93186"/>
                                        </p:tgtEl>
                                        <p:attrNameLst>
                                          <p:attrName>style.opacity</p:attrName>
                                        </p:attrNameLst>
                                      </p:cBhvr>
                                      <p:to>
                                        <p:strVal val="0.5"/>
                                      </p:to>
                                    </p:set>
                                    <p:animEffect filter="image" prLst="opacity: 0.5">
                                      <p:cBhvr rctx="IE">
                                        <p:cTn id="23" dur="indefinite"/>
                                        <p:tgtEl>
                                          <p:spTgt spid="93186"/>
                                        </p:tgtEl>
                                      </p:cBhvr>
                                    </p:animEffect>
                                  </p:childTnLst>
                                </p:cTn>
                              </p:par>
                              <p:par>
                                <p:cTn id="24" presetID="8" presetClass="emph" presetSubtype="0" fill="hold" nodeType="withEffect">
                                  <p:stCondLst>
                                    <p:cond delay="0"/>
                                  </p:stCondLst>
                                  <p:childTnLst>
                                    <p:animRot by="360000">
                                      <p:cBhvr>
                                        <p:cTn id="25" dur="1000" fill="hold"/>
                                        <p:tgtEl>
                                          <p:spTgt spid="24"/>
                                        </p:tgtEl>
                                        <p:attrNameLst>
                                          <p:attrName>r</p:attrName>
                                        </p:attrNameLst>
                                      </p:cBhvr>
                                    </p:animRot>
                                  </p:childTnLst>
                                </p:cTn>
                              </p:par>
                              <p:par>
                                <p:cTn id="26" presetID="64" presetClass="path" presetSubtype="0" accel="50000" decel="50000" fill="hold" nodeType="withEffect">
                                  <p:stCondLst>
                                    <p:cond delay="0"/>
                                  </p:stCondLst>
                                  <p:childTnLst>
                                    <p:animMotion origin="layout" path="M -0.00295 0.01112 L 1.38889E-6 -0.08657 " pathEditMode="relative" rAng="0" ptsTypes="AA">
                                      <p:cBhvr>
                                        <p:cTn id="27" dur="1000" fill="hold"/>
                                        <p:tgtEl>
                                          <p:spTgt spid="24"/>
                                        </p:tgtEl>
                                        <p:attrNameLst>
                                          <p:attrName>ppt_x</p:attrName>
                                          <p:attrName>ppt_y</p:attrName>
                                        </p:attrNameLst>
                                      </p:cBhvr>
                                      <p:rCtr x="1" y="-49"/>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par>
                                <p:cTn id="33" presetID="8" presetClass="emph" presetSubtype="0" fill="hold" nodeType="withEffect">
                                  <p:stCondLst>
                                    <p:cond delay="0"/>
                                  </p:stCondLst>
                                  <p:childTnLst>
                                    <p:animRot by="420000">
                                      <p:cBhvr>
                                        <p:cTn id="34" dur="1000" fill="hold"/>
                                        <p:tgtEl>
                                          <p:spTgt spid="28"/>
                                        </p:tgtEl>
                                        <p:attrNameLst>
                                          <p:attrName>r</p:attrName>
                                        </p:attrNameLst>
                                      </p:cBhvr>
                                    </p:animRot>
                                  </p:childTnLst>
                                </p:cTn>
                              </p:par>
                              <p:par>
                                <p:cTn id="35" presetID="64" presetClass="path" presetSubtype="0" accel="50000" decel="50000" fill="hold" nodeType="withEffect">
                                  <p:stCondLst>
                                    <p:cond delay="0"/>
                                  </p:stCondLst>
                                  <p:childTnLst>
                                    <p:animMotion origin="layout" path="M -0.00937 3.7037E-6 L -0.00451 -0.11158 " pathEditMode="relative" rAng="0" ptsTypes="AA">
                                      <p:cBhvr>
                                        <p:cTn id="36" dur="1000" fill="hold"/>
                                        <p:tgtEl>
                                          <p:spTgt spid="28"/>
                                        </p:tgtEl>
                                        <p:attrNameLst>
                                          <p:attrName>ppt_x</p:attrName>
                                          <p:attrName>ppt_y</p:attrName>
                                        </p:attrNameLst>
                                      </p:cBhvr>
                                      <p:rCtr x="2" y="-56"/>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childTnLst>
                                </p:cTn>
                              </p:par>
                              <p:par>
                                <p:cTn id="42" presetID="8" presetClass="emph" presetSubtype="0" fill="hold" nodeType="withEffect">
                                  <p:stCondLst>
                                    <p:cond delay="0"/>
                                  </p:stCondLst>
                                  <p:childTnLst>
                                    <p:animRot by="420000">
                                      <p:cBhvr>
                                        <p:cTn id="43" dur="1000" fill="hold"/>
                                        <p:tgtEl>
                                          <p:spTgt spid="32"/>
                                        </p:tgtEl>
                                        <p:attrNameLst>
                                          <p:attrName>r</p:attrName>
                                        </p:attrNameLst>
                                      </p:cBhvr>
                                    </p:animRot>
                                  </p:childTnLst>
                                </p:cTn>
                              </p:par>
                              <p:par>
                                <p:cTn id="44" presetID="64" presetClass="path" presetSubtype="0" accel="50000" decel="50000" fill="hold" nodeType="withEffect">
                                  <p:stCondLst>
                                    <p:cond delay="0"/>
                                  </p:stCondLst>
                                  <p:childTnLst>
                                    <p:animMotion origin="layout" path="M -2.22222E-6 2.22222E-6 L -0.00139 -0.11459 " pathEditMode="relative" rAng="0" ptsTypes="AA">
                                      <p:cBhvr>
                                        <p:cTn id="45" dur="1000" fill="hold"/>
                                        <p:tgtEl>
                                          <p:spTgt spid="32"/>
                                        </p:tgtEl>
                                        <p:attrNameLst>
                                          <p:attrName>ppt_x</p:attrName>
                                          <p:attrName>ppt_y</p:attrName>
                                        </p:attrNameLst>
                                      </p:cBhvr>
                                      <p:rCtr x="-1" y="-57"/>
                                    </p:animMotion>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10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24"/>
                                        </p:tgtEl>
                                      </p:cBhvr>
                                    </p:animEffect>
                                    <p:set>
                                      <p:cBhvr>
                                        <p:cTn id="55" dur="1" fill="hold">
                                          <p:stCondLst>
                                            <p:cond delay="999"/>
                                          </p:stCondLst>
                                        </p:cTn>
                                        <p:tgtEl>
                                          <p:spTgt spid="2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28"/>
                                        </p:tgtEl>
                                      </p:cBhvr>
                                    </p:animEffect>
                                    <p:set>
                                      <p:cBhvr>
                                        <p:cTn id="58" dur="1" fill="hold">
                                          <p:stCondLst>
                                            <p:cond delay="999"/>
                                          </p:stCondLst>
                                        </p:cTn>
                                        <p:tgtEl>
                                          <p:spTgt spid="2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32"/>
                                        </p:tgtEl>
                                      </p:cBhvr>
                                    </p:animEffect>
                                    <p:set>
                                      <p:cBhvr>
                                        <p:cTn id="61" dur="1" fill="hold">
                                          <p:stCondLst>
                                            <p:cond delay="999"/>
                                          </p:stCondLst>
                                        </p:cTn>
                                        <p:tgtEl>
                                          <p:spTgt spid="3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93186"/>
                                        </p:tgtEl>
                                      </p:cBhvr>
                                    </p:animEffect>
                                    <p:set>
                                      <p:cBhvr>
                                        <p:cTn id="64" dur="1" fill="hold">
                                          <p:stCondLst>
                                            <p:cond delay="999"/>
                                          </p:stCondLst>
                                        </p:cTn>
                                        <p:tgtEl>
                                          <p:spTgt spid="9318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33"/>
                                        </p:tgtEl>
                                      </p:cBhvr>
                                    </p:animEffect>
                                    <p:set>
                                      <p:cBhvr>
                                        <p:cTn id="67" dur="1" fill="hold">
                                          <p:stCondLst>
                                            <p:cond delay="999"/>
                                          </p:stCondLst>
                                        </p:cTn>
                                        <p:tgtEl>
                                          <p:spTgt spid="3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4"/>
                                        </p:tgtEl>
                                      </p:cBhvr>
                                    </p:animEffect>
                                    <p:set>
                                      <p:cBhvr>
                                        <p:cTn id="70" dur="1" fill="hold">
                                          <p:stCondLst>
                                            <p:cond delay="999"/>
                                          </p:stCondLst>
                                        </p:cTn>
                                        <p:tgtEl>
                                          <p:spTgt spid="4"/>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64" presetClass="path" presetSubtype="0" accel="50000" decel="50000" fill="hold" grpId="1" nodeType="withEffect">
                                  <p:stCondLst>
                                    <p:cond delay="0"/>
                                  </p:stCondLst>
                                  <p:childTnLst>
                                    <p:animMotion origin="layout" path="M 3.33333E-6 -1.11111E-6 L -0.375 -0.59583 " pathEditMode="relative" rAng="0" ptsTypes="AA">
                                      <p:cBhvr>
                                        <p:cTn id="74" dur="1000" fill="hold"/>
                                        <p:tgtEl>
                                          <p:spTgt spid="37"/>
                                        </p:tgtEl>
                                        <p:attrNameLst>
                                          <p:attrName>ppt_x</p:attrName>
                                          <p:attrName>ppt_y</p:attrName>
                                        </p:attrNameLst>
                                      </p:cBhvr>
                                      <p:rCtr x="-188" y="-298"/>
                                    </p:animMotion>
                                  </p:childTnLst>
                                </p:cTn>
                              </p:par>
                              <p:par>
                                <p:cTn id="75" presetID="10" presetClass="entr" presetSubtype="0" fill="hold" grpId="0" nodeType="with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childTnLst>
                                </p:cTn>
                              </p:par>
                              <p:par>
                                <p:cTn id="78" presetID="10" presetClass="exit" presetSubtype="0" fill="hold" grpId="2" nodeType="withEffect">
                                  <p:stCondLst>
                                    <p:cond delay="500"/>
                                  </p:stCondLst>
                                  <p:childTnLst>
                                    <p:animEffect transition="out" filter="fade">
                                      <p:cBhvr>
                                        <p:cTn id="79" dur="1000"/>
                                        <p:tgtEl>
                                          <p:spTgt spid="37"/>
                                        </p:tgtEl>
                                      </p:cBhvr>
                                    </p:animEffect>
                                    <p:set>
                                      <p:cBhvr>
                                        <p:cTn id="80" dur="1" fill="hold">
                                          <p:stCondLst>
                                            <p:cond delay="9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wipe(left)">
                                      <p:cBhvr>
                                        <p:cTn id="85" dur="1000"/>
                                        <p:tgtEl>
                                          <p:spTgt spid="4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wipe(left)">
                                      <p:cBhvr>
                                        <p:cTn id="90" dur="1000"/>
                                        <p:tgtEl>
                                          <p:spTgt spid="4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left)">
                                      <p:cBhvr>
                                        <p:cTn id="95" dur="10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left)">
                                      <p:cBhvr>
                                        <p:cTn id="10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3" grpId="0" animBg="1"/>
      <p:bldP spid="33" grpId="1" animBg="1"/>
      <p:bldP spid="36" grpId="0" animBg="1"/>
      <p:bldP spid="37" grpId="0"/>
      <p:bldP spid="37" grpId="1"/>
      <p:bldP spid="37" grpId="2"/>
      <p:bldP spid="38" grpId="0" animBg="1"/>
      <p:bldP spid="39" grpId="0" animBg="1"/>
      <p:bldP spid="40" grpId="0" animBg="1"/>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78806"/>
          </a:xfrm>
          <a:prstGeom prst="rect">
            <a:avLst/>
          </a:prstGeom>
        </p:spPr>
        <p:txBody>
          <a:bodyPr wrap="square">
            <a:spAutoFit/>
          </a:bodyPr>
          <a:lstStyle/>
          <a:p>
            <a:r>
              <a:rPr lang="en-US" sz="1050" dirty="0" smtClean="0">
                <a:hlinkClick r:id="rId2"/>
              </a:rPr>
              <a:t>http://www.maropeng.co.za/index.php/exhibition_guide/sterkfontein/little_foot/</a:t>
            </a:r>
            <a:endParaRPr lang="en-US" sz="1050" dirty="0" smtClean="0"/>
          </a:p>
          <a:p>
            <a:endParaRPr lang="en-US" sz="1050" dirty="0" smtClean="0"/>
          </a:p>
          <a:p>
            <a:r>
              <a:rPr lang="en-US" sz="1050" dirty="0" smtClean="0"/>
              <a:t>“Little Foot”, an extraordinary </a:t>
            </a:r>
            <a:r>
              <a:rPr lang="en-US" sz="1050" dirty="0" err="1" smtClean="0"/>
              <a:t>fossilised</a:t>
            </a:r>
            <a:r>
              <a:rPr lang="en-US" sz="1050" dirty="0" smtClean="0"/>
              <a:t> skeleton of an early form of </a:t>
            </a:r>
            <a:r>
              <a:rPr lang="en-US" sz="1050" i="1" dirty="0" smtClean="0"/>
              <a:t>Australopithecus</a:t>
            </a:r>
            <a:r>
              <a:rPr lang="en-US" sz="1050" dirty="0" smtClean="0"/>
              <a:t>, is between 4.1-million and 3.3-million years old, making it the oldest known hominid from the Cradle of Humankind. The finding of Little Foot, deep inside a </a:t>
            </a:r>
            <a:r>
              <a:rPr lang="en-US" sz="1050" dirty="0" err="1" smtClean="0"/>
              <a:t>Sterkfontein</a:t>
            </a:r>
            <a:r>
              <a:rPr lang="en-US" sz="1050" dirty="0" smtClean="0"/>
              <a:t> cavern, was one of the most remarkable discoveries ever made in the field of </a:t>
            </a:r>
            <a:r>
              <a:rPr lang="en-US" sz="1050" dirty="0" err="1" smtClean="0"/>
              <a:t>palaeoanthropology</a:t>
            </a:r>
            <a:endParaRPr lang="en-US" sz="1050" dirty="0" smtClean="0"/>
          </a:p>
          <a:p>
            <a:r>
              <a:rPr lang="en-US" sz="1050" dirty="0" smtClean="0"/>
              <a:t>The story of how Little Foot was found, more than 3-million years after he fell into the cave, is almost as remarkable as the skeleton itself.</a:t>
            </a:r>
          </a:p>
          <a:p>
            <a:r>
              <a:rPr lang="en-US" sz="1050" dirty="0" smtClean="0"/>
              <a:t>In 1994, </a:t>
            </a:r>
            <a:r>
              <a:rPr lang="en-US" sz="1050" dirty="0" err="1" smtClean="0"/>
              <a:t>palaeoanthropologist</a:t>
            </a:r>
            <a:r>
              <a:rPr lang="en-US" sz="1050" dirty="0" smtClean="0"/>
              <a:t> Professor Ron Clarke was in the workroom at </a:t>
            </a:r>
            <a:r>
              <a:rPr lang="en-US" sz="1050" dirty="0" err="1" smtClean="0"/>
              <a:t>Sterkfontein</a:t>
            </a:r>
            <a:r>
              <a:rPr lang="en-US" sz="1050" dirty="0" smtClean="0"/>
              <a:t>, sorting through a box of animal bones from the Silberberg Grotto in the caves, when he came across four foot bones which he </a:t>
            </a:r>
            <a:r>
              <a:rPr lang="en-US" sz="1050" dirty="0" err="1" smtClean="0"/>
              <a:t>realised</a:t>
            </a:r>
            <a:r>
              <a:rPr lang="en-US" sz="1050" dirty="0" smtClean="0"/>
              <a:t> belonged to an </a:t>
            </a:r>
            <a:r>
              <a:rPr lang="en-US" sz="1050" i="1" dirty="0" smtClean="0"/>
              <a:t>Australopithecus</a:t>
            </a:r>
            <a:r>
              <a:rPr lang="en-US" sz="1050" dirty="0" smtClean="0"/>
              <a:t>. The following year, he and esteemed </a:t>
            </a:r>
            <a:r>
              <a:rPr lang="en-US" sz="1050" dirty="0" err="1" smtClean="0"/>
              <a:t>palaeoanthropologist</a:t>
            </a:r>
            <a:r>
              <a:rPr lang="en-US" sz="1050" dirty="0" smtClean="0"/>
              <a:t> Professor Phillip Tobias, also of the University of the Witwatersrand, announced the discovery of the fossil </a:t>
            </a:r>
            <a:r>
              <a:rPr lang="en-US" sz="1050" dirty="0" err="1" smtClean="0"/>
              <a:t>Stw</a:t>
            </a:r>
            <a:r>
              <a:rPr lang="en-US" sz="1050" dirty="0" smtClean="0"/>
              <a:t> 573, nicknamed “Little Foot”, consisting of four articulating foot bones. The bones had actually been found in 1980, but had not been </a:t>
            </a:r>
            <a:r>
              <a:rPr lang="en-US" sz="1050" dirty="0" err="1" smtClean="0"/>
              <a:t>recognised</a:t>
            </a:r>
            <a:r>
              <a:rPr lang="en-US" sz="1050" dirty="0" smtClean="0"/>
              <a:t>.</a:t>
            </a:r>
          </a:p>
          <a:p>
            <a:r>
              <a:rPr lang="en-US" sz="1050" dirty="0" smtClean="0"/>
              <a:t>Then, in 1997, Clarke discovered more bones in a box of monkey fossils, which he </a:t>
            </a:r>
            <a:r>
              <a:rPr lang="en-US" sz="1050" dirty="0" err="1" smtClean="0"/>
              <a:t>realised</a:t>
            </a:r>
            <a:r>
              <a:rPr lang="en-US" sz="1050" dirty="0" smtClean="0"/>
              <a:t> also belonged to </a:t>
            </a:r>
            <a:r>
              <a:rPr lang="en-US" sz="1050" dirty="0" err="1" smtClean="0"/>
              <a:t>Stw</a:t>
            </a:r>
            <a:r>
              <a:rPr lang="en-US" sz="1050" dirty="0" smtClean="0"/>
              <a:t> 573. </a:t>
            </a:r>
            <a:r>
              <a:rPr lang="en-US" sz="1050" dirty="0" err="1" smtClean="0"/>
              <a:t>Thebones</a:t>
            </a:r>
            <a:r>
              <a:rPr lang="en-US" sz="1050" dirty="0" smtClean="0"/>
              <a:t> had originally been blasted out by lime miners, and the broken bone from the second leg was among them. Clarke guessed that because there were bones from two feet, the rest of the skeleton could still be in the caves.</a:t>
            </a:r>
          </a:p>
          <a:p>
            <a:r>
              <a:rPr lang="en-US" sz="1050" dirty="0" smtClean="0"/>
              <a:t>He approached his technical assistants, Stephen </a:t>
            </a:r>
            <a:r>
              <a:rPr lang="en-US" sz="1050" dirty="0" err="1" smtClean="0"/>
              <a:t>Motsumi</a:t>
            </a:r>
            <a:r>
              <a:rPr lang="en-US" sz="1050" dirty="0" smtClean="0"/>
              <a:t> and </a:t>
            </a:r>
            <a:r>
              <a:rPr lang="en-US" sz="1050" dirty="0" err="1" smtClean="0"/>
              <a:t>Nkwane</a:t>
            </a:r>
            <a:r>
              <a:rPr lang="en-US" sz="1050" dirty="0" smtClean="0"/>
              <a:t> </a:t>
            </a:r>
            <a:r>
              <a:rPr lang="en-US" sz="1050" dirty="0" err="1" smtClean="0"/>
              <a:t>Molefe</a:t>
            </a:r>
            <a:r>
              <a:rPr lang="en-US" sz="1050" dirty="0" smtClean="0"/>
              <a:t>, with a cast of the broken tibia, or shin bone, and asked them to search for the piece from which it had been snapped in the vast and dark Silberberg Grotto – a task akin to finding the proverbial needle in a haystack. Searching with only hand-held lamps, the two men astonishingly found the matching bone after just two days. It was embedded in </a:t>
            </a:r>
            <a:r>
              <a:rPr lang="en-US" sz="1050" dirty="0" err="1" smtClean="0"/>
              <a:t>breccia</a:t>
            </a:r>
            <a:r>
              <a:rPr lang="en-US" sz="1050" dirty="0" smtClean="0"/>
              <a:t>, deep inside the Silberberg Grotto.</a:t>
            </a:r>
          </a:p>
          <a:p>
            <a:r>
              <a:rPr lang="en-US" sz="1050" dirty="0" smtClean="0"/>
              <a:t>Clarke said he </a:t>
            </a:r>
            <a:r>
              <a:rPr lang="en-US" sz="1050" dirty="0" err="1" smtClean="0"/>
              <a:t>realised</a:t>
            </a:r>
            <a:r>
              <a:rPr lang="en-US" sz="1050" dirty="0" smtClean="0"/>
              <a:t> there was an australopithecine skeleton lying somewhere in the </a:t>
            </a:r>
            <a:r>
              <a:rPr lang="en-US" sz="1050" dirty="0" err="1" smtClean="0"/>
              <a:t>Sterkfontein</a:t>
            </a:r>
            <a:r>
              <a:rPr lang="en-US" sz="1050" dirty="0" smtClean="0"/>
              <a:t> Caves when he found the broken bone from the second leg, which lime miners had blasted from the </a:t>
            </a:r>
            <a:r>
              <a:rPr lang="en-US" sz="1050" dirty="0" err="1" smtClean="0"/>
              <a:t>breccia</a:t>
            </a:r>
            <a:r>
              <a:rPr lang="en-US" sz="1050" dirty="0" smtClean="0"/>
              <a:t> a century before.</a:t>
            </a:r>
          </a:p>
          <a:p>
            <a:r>
              <a:rPr lang="en-US" sz="1050" dirty="0" smtClean="0"/>
              <a:t>Describing the extraordinary discovery, Clarke said:</a:t>
            </a:r>
            <a:br>
              <a:rPr lang="en-US" sz="1050" dirty="0" smtClean="0"/>
            </a:br>
            <a:r>
              <a:rPr lang="en-US" sz="1050" dirty="0" smtClean="0"/>
              <a:t>“When I found the second tibia, that’s when I knew [there was a </a:t>
            </a:r>
            <a:r>
              <a:rPr lang="en-US" sz="1050" dirty="0" err="1" smtClean="0"/>
              <a:t>skeketon</a:t>
            </a:r>
            <a:r>
              <a:rPr lang="en-US" sz="1050" dirty="0" smtClean="0"/>
              <a:t>]. I </a:t>
            </a:r>
            <a:r>
              <a:rPr lang="en-US" sz="1050" dirty="0" err="1" smtClean="0"/>
              <a:t>realised</a:t>
            </a:r>
            <a:r>
              <a:rPr lang="en-US" sz="1050" dirty="0" smtClean="0"/>
              <a:t> we had both legs. I didn’t know that we’d find it, but I knew the skeleton must be there and we must look for it. But the chances were almost nil. No-one was more surprised than me when Stephen said, ‘We think we’ve found the bone!’ He seemed low-key, though. The impact of what it meant was like a </a:t>
            </a:r>
            <a:r>
              <a:rPr lang="en-US" sz="1050" dirty="0" err="1" smtClean="0"/>
              <a:t>dream.I</a:t>
            </a:r>
            <a:r>
              <a:rPr lang="en-US" sz="1050" dirty="0" smtClean="0"/>
              <a:t> said to him ‘am I dreaming?’”</a:t>
            </a:r>
          </a:p>
          <a:p>
            <a:r>
              <a:rPr lang="en-US" sz="1050" dirty="0" smtClean="0"/>
              <a:t>He added: “</a:t>
            </a:r>
            <a:r>
              <a:rPr lang="en-US" sz="1050" dirty="0" err="1" smtClean="0"/>
              <a:t>Alun</a:t>
            </a:r>
            <a:r>
              <a:rPr lang="en-US" sz="1050" dirty="0" smtClean="0"/>
              <a:t> Hughes [Clarke’s predecessor who excavated </a:t>
            </a:r>
            <a:r>
              <a:rPr lang="en-US" sz="1050" dirty="0" err="1" smtClean="0"/>
              <a:t>Sterkfontein</a:t>
            </a:r>
            <a:r>
              <a:rPr lang="en-US" sz="1050" dirty="0" smtClean="0"/>
              <a:t>] had a recurrent dream of breaking through into a cavern and finding a complete skeleton. By chance we made his dream a reality.”</a:t>
            </a:r>
          </a:p>
          <a:p>
            <a:r>
              <a:rPr lang="en-US" sz="1050" dirty="0" smtClean="0"/>
              <a:t>Little Foot is still lying partially in </a:t>
            </a:r>
            <a:r>
              <a:rPr lang="en-US" sz="1050" dirty="0" err="1" smtClean="0"/>
              <a:t>breccia</a:t>
            </a:r>
            <a:r>
              <a:rPr lang="en-US" sz="1050" dirty="0" smtClean="0"/>
              <a:t>, while Clarke painstakingly excavates it. Once fully revealed, Little Foot will present unique insights into the world of our australopithecine ancestors.</a:t>
            </a:r>
          </a:p>
          <a:p>
            <a:r>
              <a:rPr lang="en-US" sz="1050" dirty="0" smtClean="0"/>
              <a:t>Who was Little Foot and how did he get into the cave?</a:t>
            </a:r>
          </a:p>
          <a:p>
            <a:r>
              <a:rPr lang="en-US" sz="1050" dirty="0" smtClean="0"/>
              <a:t>Little Foot lived in the Cradle of Humankind sometime between 4.1-million and 3.3-million years ago. An early form of </a:t>
            </a:r>
            <a:r>
              <a:rPr lang="en-US" sz="1050" i="1" dirty="0" smtClean="0"/>
              <a:t>Australopithecus</a:t>
            </a:r>
            <a:r>
              <a:rPr lang="en-US" sz="1050" dirty="0" smtClean="0"/>
              <a:t>, he was smaller than most modern humans, and had a smaller brain. He walked upright but, thanks to his powerful hands and a slightly divergent big toe, was better at climbing than we are. This was important as he probably slept in the safety of trees at night, to escape the prowling predators, like </a:t>
            </a:r>
            <a:r>
              <a:rPr lang="en-US" sz="1050" dirty="0" err="1" smtClean="0"/>
              <a:t>sabre</a:t>
            </a:r>
            <a:r>
              <a:rPr lang="en-US" sz="1050" dirty="0" smtClean="0"/>
              <a:t>-toothed cats and hunting hyenas that roamed his world.</a:t>
            </a:r>
          </a:p>
          <a:p>
            <a:r>
              <a:rPr lang="en-US" sz="1050" dirty="0" smtClean="0"/>
              <a:t>Little Foot probably fell into a deep shaft that was covered with undergrowth. Perhaps he was fleeing from a beast of prey and didn’t see where he was going, or was running in pursuit of, or away from, a rival australopithecine. He would have originally fallen at least 10 m (about 30 ft) into the cave. He never got out.</a:t>
            </a:r>
          </a:p>
          <a:p>
            <a:r>
              <a:rPr lang="en-US" sz="1050" dirty="0" smtClean="0"/>
              <a:t>Many of his bones are fractured and slightly displaced. Much of this damage was caused when the middle of his skeleton collapsed into a cavity many thousands of years ago and, over time, rocks tumbled onto his bones. As his bones are still articulated, his body was apparently mummified before being covered by sediments. The sediments were subsequently calcified, and the skeleton was preserved in </a:t>
            </a:r>
            <a:r>
              <a:rPr lang="en-US" sz="1050" dirty="0" err="1" smtClean="0"/>
              <a:t>breccia</a:t>
            </a:r>
            <a:r>
              <a:rPr lang="en-US" sz="1050" dirty="0" smtClean="0"/>
              <a:t> for millions of years.</a:t>
            </a:r>
          </a:p>
          <a:p>
            <a:r>
              <a:rPr lang="en-US" sz="1050" dirty="0" smtClean="0"/>
              <a:t>Little Foot appears not to belong to </a:t>
            </a:r>
            <a:r>
              <a:rPr lang="en-US" sz="1050" i="1" dirty="0" smtClean="0"/>
              <a:t>Australopithecus </a:t>
            </a:r>
            <a:r>
              <a:rPr lang="en-US" sz="1050" i="1" dirty="0" err="1" smtClean="0"/>
              <a:t>africanus</a:t>
            </a:r>
            <a:r>
              <a:rPr lang="en-US" sz="1050" dirty="0" smtClean="0"/>
              <a:t>, but probably to an earlier species yet to be determined after the skeleton is fully excavated.</a:t>
            </a:r>
          </a:p>
          <a:p>
            <a:r>
              <a:rPr lang="en-US" sz="1050" dirty="0" smtClean="0"/>
              <a:t>What makes Little Foot so special is that, at between 4.1-million and 3.3-million years old, he is not only one of the most ancient human ancestors yet discovered, but, also, his skeleton is almost complete – a rare find. Usually, fossil hominid bones are found in fragments, their relationships to one another the subject of scientific hypothesis. Because Little Foot is so complete, this specimen can be studied in its totality, without conjecture.</a:t>
            </a:r>
          </a:p>
          <a:p>
            <a:r>
              <a:rPr lang="en-US" sz="1050" dirty="0" smtClean="0"/>
              <a:t>This almost complete australopithecine is one of the most important hominid discoveries ever made, and contributed to the Cradle of Humankind being declared a World Heritage Site in 1999</a:t>
            </a:r>
            <a:endParaRPr lang="en-US" sz="105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85800"/>
            <a:ext cx="91440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0" y="609600"/>
            <a:ext cx="9167813" cy="6248400"/>
          </a:xfrm>
          <a:prstGeom prst="rect">
            <a:avLst/>
          </a:prstGeom>
          <a:noFill/>
          <a:ln w="9525">
            <a:noFill/>
            <a:miter lim="800000"/>
            <a:headEnd/>
            <a:tailEnd/>
          </a:ln>
          <a:effectLst/>
        </p:spPr>
      </p:pic>
      <p:pic>
        <p:nvPicPr>
          <p:cNvPr id="2" name="Picture 3"/>
          <p:cNvPicPr>
            <a:picLocks noChangeAspect="1" noChangeArrowheads="1"/>
          </p:cNvPicPr>
          <p:nvPr/>
        </p:nvPicPr>
        <p:blipFill>
          <a:blip r:embed="rId3" cstate="print"/>
          <a:srcRect/>
          <a:stretch>
            <a:fillRect/>
          </a:stretch>
        </p:blipFill>
        <p:spPr bwMode="auto">
          <a:xfrm>
            <a:off x="914400" y="669727"/>
            <a:ext cx="4114800" cy="6188273"/>
          </a:xfrm>
          <a:prstGeom prst="rect">
            <a:avLst/>
          </a:prstGeom>
          <a:noFill/>
          <a:ln w="38100">
            <a:solidFill>
              <a:schemeClr val="tx1"/>
            </a:solidFill>
            <a:miter lim="800000"/>
            <a:headEnd/>
            <a:tailEnd/>
          </a:ln>
          <a:effectLst/>
        </p:spPr>
      </p:pic>
      <p:pic>
        <p:nvPicPr>
          <p:cNvPr id="4" name="Picture 3"/>
          <p:cNvPicPr>
            <a:picLocks noChangeAspect="1" noChangeArrowheads="1"/>
          </p:cNvPicPr>
          <p:nvPr/>
        </p:nvPicPr>
        <p:blipFill>
          <a:blip r:embed="rId4" cstate="print"/>
          <a:srcRect/>
          <a:stretch>
            <a:fillRect/>
          </a:stretch>
        </p:blipFill>
        <p:spPr bwMode="auto">
          <a:xfrm>
            <a:off x="3007219" y="948640"/>
            <a:ext cx="6136781" cy="4080560"/>
          </a:xfrm>
          <a:prstGeom prst="rect">
            <a:avLst/>
          </a:prstGeom>
          <a:noFill/>
          <a:ln w="38100">
            <a:solidFill>
              <a:schemeClr val="tx1"/>
            </a:solidFill>
            <a:miter lim="800000"/>
            <a:headEnd/>
            <a:tailEnd/>
          </a:ln>
          <a:effectLst/>
        </p:spPr>
      </p:pic>
      <p:pic>
        <p:nvPicPr>
          <p:cNvPr id="5" name="Picture 2"/>
          <p:cNvPicPr>
            <a:picLocks noChangeAspect="1" noChangeArrowheads="1"/>
          </p:cNvPicPr>
          <p:nvPr/>
        </p:nvPicPr>
        <p:blipFill>
          <a:blip r:embed="rId5" cstate="print"/>
          <a:srcRect/>
          <a:stretch>
            <a:fillRect/>
          </a:stretch>
        </p:blipFill>
        <p:spPr bwMode="auto">
          <a:xfrm>
            <a:off x="112812" y="2133600"/>
            <a:ext cx="5615285" cy="3733800"/>
          </a:xfrm>
          <a:prstGeom prst="rect">
            <a:avLst/>
          </a:prstGeom>
          <a:noFill/>
          <a:ln w="38100">
            <a:solidFill>
              <a:schemeClr val="tx1"/>
            </a:solidFill>
            <a:miter lim="800000"/>
            <a:headEnd/>
            <a:tailEnd/>
          </a:ln>
          <a:effectLst/>
        </p:spPr>
      </p:pic>
      <p:pic>
        <p:nvPicPr>
          <p:cNvPr id="6" name="Picture 3"/>
          <p:cNvPicPr>
            <a:picLocks noChangeAspect="1" noChangeArrowheads="1"/>
          </p:cNvPicPr>
          <p:nvPr/>
        </p:nvPicPr>
        <p:blipFill>
          <a:blip r:embed="rId6" cstate="print"/>
          <a:srcRect t="18841"/>
          <a:stretch>
            <a:fillRect/>
          </a:stretch>
        </p:blipFill>
        <p:spPr bwMode="auto">
          <a:xfrm>
            <a:off x="5029200" y="1835634"/>
            <a:ext cx="4114800" cy="5022366"/>
          </a:xfrm>
          <a:prstGeom prst="rect">
            <a:avLst/>
          </a:prstGeom>
          <a:noFill/>
          <a:ln w="38100">
            <a:solidFill>
              <a:schemeClr val="tx1"/>
            </a:solidFill>
            <a:miter lim="800000"/>
            <a:headEnd/>
            <a:tailEnd/>
          </a:ln>
          <a:effectLst/>
        </p:spPr>
      </p:pic>
      <p:pic>
        <p:nvPicPr>
          <p:cNvPr id="7" name="Picture 2"/>
          <p:cNvPicPr>
            <a:picLocks noChangeAspect="1" noChangeArrowheads="1"/>
          </p:cNvPicPr>
          <p:nvPr/>
        </p:nvPicPr>
        <p:blipFill>
          <a:blip r:embed="rId7" cstate="print"/>
          <a:srcRect/>
          <a:stretch>
            <a:fillRect/>
          </a:stretch>
        </p:blipFill>
        <p:spPr bwMode="auto">
          <a:xfrm>
            <a:off x="2590800" y="669727"/>
            <a:ext cx="4114800" cy="6188273"/>
          </a:xfrm>
          <a:prstGeom prst="rect">
            <a:avLst/>
          </a:prstGeom>
          <a:noFill/>
          <a:ln w="38100">
            <a:solidFill>
              <a:schemeClr val="tx1"/>
            </a:solidFill>
            <a:miter lim="800000"/>
            <a:headEnd/>
            <a:tailEnd/>
          </a:ln>
          <a:effectLst/>
        </p:spPr>
      </p:pic>
      <p:sp>
        <p:nvSpPr>
          <p:cNvPr id="3" name="TextBox 2"/>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10" name="TextBox 9"/>
          <p:cNvSpPr txBox="1"/>
          <p:nvPr/>
        </p:nvSpPr>
        <p:spPr>
          <a:xfrm>
            <a:off x="2057400" y="762000"/>
            <a:ext cx="4827155" cy="707886"/>
          </a:xfrm>
          <a:prstGeom prst="rect">
            <a:avLst/>
          </a:prstGeom>
          <a:noFill/>
        </p:spPr>
        <p:txBody>
          <a:bodyPr wrap="none" rtlCol="0">
            <a:spAutoFit/>
          </a:bodyPr>
          <a:lstStyle/>
          <a:p>
            <a:r>
              <a:rPr lang="en-US" sz="4000" b="1" dirty="0" smtClean="0">
                <a:solidFill>
                  <a:schemeClr val="bg1"/>
                </a:solidFill>
                <a:effectLst>
                  <a:outerShdw dist="50800" dir="5400000" algn="ctr" rotWithShape="0">
                    <a:srgbClr val="FF0000"/>
                  </a:outerShdw>
                </a:effectLst>
              </a:rPr>
              <a:t>Where was he found?</a:t>
            </a:r>
            <a:endParaRPr lang="en-US" sz="4000" b="1" dirty="0">
              <a:solidFill>
                <a:schemeClr val="bg1"/>
              </a:solidFill>
              <a:effectLst>
                <a:outerShdw dist="50800" dir="5400000" algn="ctr" rotWithShape="0">
                  <a:srgbClr val="FF0000"/>
                </a:outerShdw>
              </a:effectLst>
            </a:endParaRPr>
          </a:p>
        </p:txBody>
      </p:sp>
      <p:sp>
        <p:nvSpPr>
          <p:cNvPr id="11" name="TextBox 10"/>
          <p:cNvSpPr txBox="1"/>
          <p:nvPr/>
        </p:nvSpPr>
        <p:spPr>
          <a:xfrm>
            <a:off x="0" y="5943600"/>
            <a:ext cx="4714945" cy="707886"/>
          </a:xfrm>
          <a:prstGeom prst="rect">
            <a:avLst/>
          </a:prstGeom>
          <a:solidFill>
            <a:schemeClr val="tx1"/>
          </a:solidFill>
        </p:spPr>
        <p:txBody>
          <a:bodyPr wrap="none" rtlCol="0">
            <a:spAutoFit/>
          </a:bodyPr>
          <a:lstStyle/>
          <a:p>
            <a:r>
              <a:rPr lang="en-US" sz="4000" b="1" dirty="0" smtClean="0">
                <a:solidFill>
                  <a:schemeClr val="bg1"/>
                </a:solidFill>
                <a:effectLst>
                  <a:outerShdw dist="50800" dir="5400000" algn="ctr" rotWithShape="0">
                    <a:srgbClr val="FF0000"/>
                  </a:outerShdw>
                </a:effectLst>
              </a:rPr>
              <a:t>How did he get here?</a:t>
            </a:r>
            <a:endParaRPr lang="en-US" sz="4000" b="1" dirty="0">
              <a:solidFill>
                <a:schemeClr val="bg1"/>
              </a:solidFill>
              <a:effectLst>
                <a:outerShdw dist="508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10" presetClass="exit" presetSubtype="0" fill="hold" nodeType="withEffect">
                                  <p:stCondLst>
                                    <p:cond delay="0"/>
                                  </p:stCondLst>
                                  <p:childTnLst>
                                    <p:animEffect transition="out" filter="fade">
                                      <p:cBhvr>
                                        <p:cTn id="14" dur="2000"/>
                                        <p:tgtEl>
                                          <p:spTgt spid="3074"/>
                                        </p:tgtEl>
                                      </p:cBhvr>
                                    </p:animEffect>
                                    <p:set>
                                      <p:cBhvr>
                                        <p:cTn id="15" dur="1" fill="hold">
                                          <p:stCondLst>
                                            <p:cond delay="1999"/>
                                          </p:stCondLst>
                                        </p:cTn>
                                        <p:tgtEl>
                                          <p:spTgt spid="307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par>
                                <p:cTn id="21" presetID="10" presetClass="exit" presetSubtype="0" fill="hold" nodeType="withEffect">
                                  <p:stCondLst>
                                    <p:cond delay="0"/>
                                  </p:stCondLst>
                                  <p:childTnLst>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par>
                                <p:cTn id="29" presetID="10" presetClass="exit" presetSubtype="0" fill="hold" nodeType="withEffect">
                                  <p:stCondLst>
                                    <p:cond delay="0"/>
                                  </p:stCondLst>
                                  <p:childTnLst>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par>
                                <p:cTn id="37" presetID="10" presetClass="exit" presetSubtype="0" fill="hold" nodeType="withEffect">
                                  <p:stCondLst>
                                    <p:cond delay="0"/>
                                  </p:stCondLst>
                                  <p:childTnLst>
                                    <p:animEffect transition="out" filter="fade">
                                      <p:cBhvr>
                                        <p:cTn id="38" dur="1000"/>
                                        <p:tgtEl>
                                          <p:spTgt spid="5"/>
                                        </p:tgtEl>
                                      </p:cBhvr>
                                    </p:animEffect>
                                    <p:set>
                                      <p:cBhvr>
                                        <p:cTn id="39" dur="1" fill="hold">
                                          <p:stCondLst>
                                            <p:cond delay="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000"/>
                                        <p:tgtEl>
                                          <p:spTgt spid="7"/>
                                        </p:tgtEl>
                                      </p:cBhvr>
                                    </p:animEffect>
                                  </p:childTnLst>
                                </p:cTn>
                              </p:par>
                              <p:par>
                                <p:cTn id="45" presetID="10" presetClass="exit" presetSubtype="0" fill="hold" nodeType="withEffect">
                                  <p:stCondLst>
                                    <p:cond delay="0"/>
                                  </p:stCondLst>
                                  <p:childTnLst>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par>
                                <p:cTn id="53" presetID="22" presetClass="entr" presetSubtype="8" fill="hold" grpId="0"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TextBox 11"/>
          <p:cNvSpPr txBox="1"/>
          <p:nvPr/>
        </p:nvSpPr>
        <p:spPr>
          <a:xfrm>
            <a:off x="0" y="739676"/>
            <a:ext cx="9144000" cy="1754326"/>
          </a:xfrm>
          <a:prstGeom prst="rect">
            <a:avLst/>
          </a:prstGeom>
        </p:spPr>
        <p:txBody>
          <a:bodyPr wrap="square" rtlCol="0">
            <a:spAutoFit/>
          </a:bodyPr>
          <a:lstStyle/>
          <a:p>
            <a:pPr algn="ctr"/>
            <a:r>
              <a:rPr lang="en-US" sz="3600" b="1" dirty="0" smtClean="0">
                <a:effectLst>
                  <a:outerShdw dist="38100" dir="7200000" algn="ctr" rotWithShape="0">
                    <a:schemeClr val="bg1"/>
                  </a:outerShdw>
                </a:effectLst>
                <a:latin typeface="Tempus Sans ITC" pitchFamily="82" charset="0"/>
              </a:rPr>
              <a:t> “this skeleton is one of the earliest </a:t>
            </a:r>
          </a:p>
          <a:p>
            <a:pPr algn="ctr"/>
            <a:r>
              <a:rPr lang="en-US" sz="3600" b="1" dirty="0" smtClean="0">
                <a:effectLst>
                  <a:outerShdw dist="38100" dir="7200000" algn="ctr" rotWithShape="0">
                    <a:schemeClr val="bg1"/>
                  </a:outerShdw>
                </a:effectLst>
                <a:latin typeface="Tempus Sans ITC" pitchFamily="82" charset="0"/>
              </a:rPr>
              <a:t>&amp; most important hominid discoveries</a:t>
            </a:r>
          </a:p>
          <a:p>
            <a:pPr algn="ctr"/>
            <a:r>
              <a:rPr lang="en-US" sz="3600" b="1" dirty="0" smtClean="0">
                <a:effectLst>
                  <a:outerShdw dist="38100" dir="7200000" algn="ctr" rotWithShape="0">
                    <a:schemeClr val="bg1"/>
                  </a:outerShdw>
                </a:effectLst>
                <a:latin typeface="Tempus Sans ITC" pitchFamily="82" charset="0"/>
              </a:rPr>
              <a:t>in </a:t>
            </a:r>
            <a:r>
              <a:rPr lang="en-US" sz="3600" b="1" dirty="0" err="1" smtClean="0">
                <a:effectLst>
                  <a:outerShdw dist="38100" dir="7200000" algn="ctr" rotWithShape="0">
                    <a:schemeClr val="bg1"/>
                  </a:outerShdw>
                </a:effectLst>
                <a:latin typeface="Tempus Sans ITC" pitchFamily="82" charset="0"/>
              </a:rPr>
              <a:t>paleoanthropology</a:t>
            </a:r>
            <a:r>
              <a:rPr lang="en-US" sz="3600" b="1" dirty="0" smtClean="0">
                <a:effectLst>
                  <a:outerShdw dist="38100" dir="7200000" algn="ctr" rotWithShape="0">
                    <a:schemeClr val="bg1"/>
                  </a:outerShdw>
                </a:effectLst>
                <a:latin typeface="Tempus Sans ITC" pitchFamily="82" charset="0"/>
              </a:rPr>
              <a:t>”</a:t>
            </a:r>
          </a:p>
        </p:txBody>
      </p:sp>
      <p:sp>
        <p:nvSpPr>
          <p:cNvPr id="5" name="Rectangle 4"/>
          <p:cNvSpPr/>
          <p:nvPr/>
        </p:nvSpPr>
        <p:spPr>
          <a:xfrm>
            <a:off x="0" y="685800"/>
            <a:ext cx="91440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2"/>
          <p:cNvPicPr>
            <a:picLocks noChangeAspect="1" noChangeArrowheads="1"/>
          </p:cNvPicPr>
          <p:nvPr/>
        </p:nvPicPr>
        <p:blipFill>
          <a:blip r:embed="rId2" cstate="print"/>
          <a:srcRect/>
          <a:stretch>
            <a:fillRect/>
          </a:stretch>
        </p:blipFill>
        <p:spPr bwMode="auto">
          <a:xfrm>
            <a:off x="-23813" y="609600"/>
            <a:ext cx="9167813" cy="6248400"/>
          </a:xfrm>
          <a:prstGeom prst="rect">
            <a:avLst/>
          </a:prstGeom>
          <a:noFill/>
          <a:ln w="9525">
            <a:noFill/>
            <a:miter lim="800000"/>
            <a:headEnd/>
            <a:tailEnd/>
          </a:ln>
          <a:effectLst/>
        </p:spPr>
      </p:pic>
      <p:grpSp>
        <p:nvGrpSpPr>
          <p:cNvPr id="14" name="Group 13"/>
          <p:cNvGrpSpPr/>
          <p:nvPr/>
        </p:nvGrpSpPr>
        <p:grpSpPr>
          <a:xfrm>
            <a:off x="457200" y="2895600"/>
            <a:ext cx="3048000" cy="3936980"/>
            <a:chOff x="-3886200" y="3048000"/>
            <a:chExt cx="3048000" cy="3936980"/>
          </a:xfrm>
        </p:grpSpPr>
        <p:sp>
          <p:nvSpPr>
            <p:cNvPr id="15" name="TextBox 14"/>
            <p:cNvSpPr txBox="1"/>
            <p:nvPr/>
          </p:nvSpPr>
          <p:spPr>
            <a:xfrm>
              <a:off x="-3886200" y="6461760"/>
              <a:ext cx="3048000" cy="523220"/>
            </a:xfrm>
            <a:prstGeom prst="rect">
              <a:avLst/>
            </a:prstGeom>
            <a:solidFill>
              <a:srgbClr val="18170E"/>
            </a:solidFill>
          </p:spPr>
          <p:txBody>
            <a:bodyPr wrap="square" rtlCol="0">
              <a:spAutoFit/>
            </a:bodyPr>
            <a:lstStyle/>
            <a:p>
              <a:pPr algn="ctr"/>
              <a:r>
                <a:rPr lang="en-US" sz="2800" b="1" dirty="0" err="1" smtClean="0">
                  <a:solidFill>
                    <a:schemeClr val="bg1"/>
                  </a:solidFill>
                </a:rPr>
                <a:t>africanus</a:t>
              </a:r>
              <a:endParaRPr lang="en-US" sz="2800" b="1" dirty="0">
                <a:solidFill>
                  <a:schemeClr val="bg1"/>
                </a:solidFill>
              </a:endParaRPr>
            </a:p>
          </p:txBody>
        </p:sp>
        <p:pic>
          <p:nvPicPr>
            <p:cNvPr id="16" name="Picture 1"/>
            <p:cNvPicPr>
              <a:picLocks noChangeAspect="1" noChangeArrowheads="1"/>
            </p:cNvPicPr>
            <p:nvPr/>
          </p:nvPicPr>
          <p:blipFill>
            <a:blip r:embed="rId3"/>
            <a:srcRect/>
            <a:stretch>
              <a:fillRect/>
            </a:stretch>
          </p:blipFill>
          <p:spPr bwMode="auto">
            <a:xfrm>
              <a:off x="-3886200" y="3048000"/>
              <a:ext cx="3048000" cy="3505200"/>
            </a:xfrm>
            <a:prstGeom prst="rect">
              <a:avLst/>
            </a:prstGeom>
            <a:noFill/>
            <a:ln w="9525">
              <a:noFill/>
              <a:miter lim="800000"/>
              <a:headEnd/>
              <a:tailEnd/>
            </a:ln>
            <a:effectLst/>
          </p:spPr>
        </p:pic>
      </p:grpSp>
      <p:pic>
        <p:nvPicPr>
          <p:cNvPr id="6" name="Picture 2"/>
          <p:cNvPicPr>
            <a:picLocks noChangeAspect="1" noChangeArrowheads="1"/>
          </p:cNvPicPr>
          <p:nvPr/>
        </p:nvPicPr>
        <p:blipFill>
          <a:blip r:embed="rId4" cstate="print"/>
          <a:srcRect/>
          <a:stretch>
            <a:fillRect/>
          </a:stretch>
        </p:blipFill>
        <p:spPr bwMode="auto">
          <a:xfrm>
            <a:off x="3200400" y="2961681"/>
            <a:ext cx="2590800" cy="3896319"/>
          </a:xfrm>
          <a:prstGeom prst="rect">
            <a:avLst/>
          </a:prstGeom>
          <a:noFill/>
          <a:ln w="9525">
            <a:noFill/>
            <a:miter lim="800000"/>
            <a:headEnd/>
            <a:tailEnd/>
          </a:ln>
          <a:effectLst/>
        </p:spPr>
      </p:pic>
      <p:sp>
        <p:nvSpPr>
          <p:cNvPr id="4" name="TextBox 3"/>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8" name="TextBox 7"/>
          <p:cNvSpPr txBox="1"/>
          <p:nvPr/>
        </p:nvSpPr>
        <p:spPr>
          <a:xfrm>
            <a:off x="0" y="685800"/>
            <a:ext cx="9144000" cy="523220"/>
          </a:xfrm>
          <a:prstGeom prst="rect">
            <a:avLst/>
          </a:prstGeom>
          <a:noFill/>
        </p:spPr>
        <p:txBody>
          <a:bodyPr wrap="square" rtlCol="0">
            <a:spAutoFit/>
          </a:bodyPr>
          <a:lstStyle/>
          <a:p>
            <a:pPr>
              <a:buFontTx/>
              <a:buChar char="-"/>
            </a:pPr>
            <a:r>
              <a:rPr lang="en-US" sz="2800" b="1" dirty="0" smtClean="0">
                <a:solidFill>
                  <a:schemeClr val="bg1"/>
                </a:solidFill>
              </a:rPr>
              <a:t> 3M YBP ‘Little Foot’ fell through a brush-covered cave shaft</a:t>
            </a:r>
          </a:p>
        </p:txBody>
      </p:sp>
      <p:sp>
        <p:nvSpPr>
          <p:cNvPr id="9" name="TextBox 8"/>
          <p:cNvSpPr txBox="1"/>
          <p:nvPr/>
        </p:nvSpPr>
        <p:spPr>
          <a:xfrm>
            <a:off x="0" y="1219200"/>
            <a:ext cx="9144000" cy="523220"/>
          </a:xfrm>
          <a:prstGeom prst="rect">
            <a:avLst/>
          </a:prstGeom>
          <a:noFill/>
        </p:spPr>
        <p:txBody>
          <a:bodyPr wrap="square" rtlCol="0">
            <a:spAutoFit/>
          </a:bodyPr>
          <a:lstStyle/>
          <a:p>
            <a:pPr>
              <a:buFontTx/>
              <a:buChar char="-"/>
            </a:pPr>
            <a:r>
              <a:rPr lang="en-US" sz="2800" b="1" dirty="0" smtClean="0">
                <a:solidFill>
                  <a:schemeClr val="bg1"/>
                </a:solidFill>
              </a:rPr>
              <a:t> falling at least 30’, he fractured many bones and died</a:t>
            </a:r>
          </a:p>
        </p:txBody>
      </p:sp>
      <p:sp>
        <p:nvSpPr>
          <p:cNvPr id="10" name="TextBox 9"/>
          <p:cNvSpPr txBox="1"/>
          <p:nvPr/>
        </p:nvSpPr>
        <p:spPr>
          <a:xfrm>
            <a:off x="0" y="1752600"/>
            <a:ext cx="9144000" cy="523220"/>
          </a:xfrm>
          <a:prstGeom prst="rect">
            <a:avLst/>
          </a:prstGeom>
          <a:noFill/>
        </p:spPr>
        <p:txBody>
          <a:bodyPr wrap="square" rtlCol="0">
            <a:spAutoFit/>
          </a:bodyPr>
          <a:lstStyle/>
          <a:p>
            <a:pPr>
              <a:buFontTx/>
              <a:buChar char="-"/>
            </a:pPr>
            <a:r>
              <a:rPr lang="en-US" sz="2800" b="1" dirty="0" smtClean="0">
                <a:solidFill>
                  <a:schemeClr val="bg1"/>
                </a:solidFill>
              </a:rPr>
              <a:t> sediments &amp; rocks covered his body and solidified</a:t>
            </a:r>
          </a:p>
        </p:txBody>
      </p:sp>
      <p:sp>
        <p:nvSpPr>
          <p:cNvPr id="11" name="TextBox 10"/>
          <p:cNvSpPr txBox="1"/>
          <p:nvPr/>
        </p:nvSpPr>
        <p:spPr>
          <a:xfrm>
            <a:off x="0" y="2286000"/>
            <a:ext cx="9144000" cy="523220"/>
          </a:xfrm>
          <a:prstGeom prst="rect">
            <a:avLst/>
          </a:prstGeom>
          <a:noFill/>
        </p:spPr>
        <p:txBody>
          <a:bodyPr wrap="square" rtlCol="0">
            <a:spAutoFit/>
          </a:bodyPr>
          <a:lstStyle/>
          <a:p>
            <a:pPr>
              <a:buFontTx/>
              <a:buChar char="-"/>
            </a:pPr>
            <a:r>
              <a:rPr lang="en-US" sz="2800" b="1" dirty="0" smtClean="0">
                <a:solidFill>
                  <a:schemeClr val="bg1"/>
                </a:solidFill>
              </a:rPr>
              <a:t> the skeleton was preserved, embedded in rock</a:t>
            </a:r>
          </a:p>
        </p:txBody>
      </p:sp>
      <p:sp>
        <p:nvSpPr>
          <p:cNvPr id="13" name="TextBox 12"/>
          <p:cNvSpPr txBox="1"/>
          <p:nvPr/>
        </p:nvSpPr>
        <p:spPr>
          <a:xfrm rot="19933386">
            <a:off x="7242048" y="4837176"/>
            <a:ext cx="1649811" cy="830997"/>
          </a:xfrm>
          <a:prstGeom prst="rect">
            <a:avLst/>
          </a:prstGeom>
          <a:noFill/>
        </p:spPr>
        <p:txBody>
          <a:bodyPr wrap="none" rtlCol="0">
            <a:spAutoFit/>
          </a:bodyPr>
          <a:lstStyle/>
          <a:p>
            <a:r>
              <a:rPr lang="en-US" sz="4800" b="1" dirty="0" smtClean="0">
                <a:solidFill>
                  <a:srgbClr val="FF0000"/>
                </a:solidFill>
                <a:latin typeface="Tempus Sans ITC" pitchFamily="82" charset="0"/>
              </a:rPr>
              <a:t>Why?</a:t>
            </a:r>
            <a:endParaRPr lang="en-US" sz="4800" b="1" dirty="0">
              <a:solidFill>
                <a:srgbClr val="FF0000"/>
              </a:solidFill>
              <a:latin typeface="Tempus Sans ITC" pitchFamily="82" charset="0"/>
            </a:endParaRPr>
          </a:p>
        </p:txBody>
      </p:sp>
      <p:sp>
        <p:nvSpPr>
          <p:cNvPr id="17" name="TextBox 16"/>
          <p:cNvSpPr txBox="1"/>
          <p:nvPr/>
        </p:nvSpPr>
        <p:spPr>
          <a:xfrm>
            <a:off x="0" y="5943600"/>
            <a:ext cx="4714945" cy="707886"/>
          </a:xfrm>
          <a:prstGeom prst="rect">
            <a:avLst/>
          </a:prstGeom>
          <a:solidFill>
            <a:schemeClr val="tx1"/>
          </a:solidFill>
        </p:spPr>
        <p:txBody>
          <a:bodyPr wrap="none" rtlCol="0">
            <a:spAutoFit/>
          </a:bodyPr>
          <a:lstStyle/>
          <a:p>
            <a:r>
              <a:rPr lang="en-US" sz="4000" b="1" dirty="0" smtClean="0">
                <a:solidFill>
                  <a:schemeClr val="bg1"/>
                </a:solidFill>
                <a:effectLst>
                  <a:outerShdw dist="50800" dir="5400000" algn="ctr" rotWithShape="0">
                    <a:srgbClr val="FF0000"/>
                  </a:outerShdw>
                </a:effectLst>
              </a:rPr>
              <a:t>How did he get here?</a:t>
            </a:r>
            <a:endParaRPr lang="en-US" sz="4000" b="1" dirty="0">
              <a:solidFill>
                <a:schemeClr val="bg1"/>
              </a:solidFill>
              <a:effectLst>
                <a:outerShdw dist="508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par>
                                <p:cTn id="11" presetID="9" presetClass="entr" presetSubtype="0" fill="hold" nodeType="withEffect">
                                  <p:stCondLst>
                                    <p:cond delay="500"/>
                                  </p:stCondLst>
                                  <p:childTnLst>
                                    <p:set>
                                      <p:cBhvr>
                                        <p:cTn id="12" dur="1" fill="hold">
                                          <p:stCondLst>
                                            <p:cond delay="0"/>
                                          </p:stCondLst>
                                        </p:cTn>
                                        <p:tgtEl>
                                          <p:spTgt spid="49154"/>
                                        </p:tgtEl>
                                        <p:attrNameLst>
                                          <p:attrName>style.visibility</p:attrName>
                                        </p:attrNameLst>
                                      </p:cBhvr>
                                      <p:to>
                                        <p:strVal val="visible"/>
                                      </p:to>
                                    </p:set>
                                    <p:animEffect transition="in" filter="dissolve">
                                      <p:cBhvr>
                                        <p:cTn id="13" dur="1000"/>
                                        <p:tgtEl>
                                          <p:spTgt spid="491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2000"/>
                                        <p:tgtEl>
                                          <p:spTgt spid="9">
                                            <p:txEl>
                                              <p:pRg st="0" end="0"/>
                                            </p:txEl>
                                          </p:spTgt>
                                        </p:tgtEl>
                                      </p:cBhvr>
                                    </p:animEffect>
                                  </p:childTnLst>
                                </p:cTn>
                              </p:par>
                              <p:par>
                                <p:cTn id="19" presetID="6" presetClass="emph" presetSubtype="0" fill="hold" nodeType="withEffect">
                                  <p:stCondLst>
                                    <p:cond delay="0"/>
                                  </p:stCondLst>
                                  <p:childTnLst>
                                    <p:animScale>
                                      <p:cBhvr>
                                        <p:cTn id="20" dur="3000" fill="hold"/>
                                        <p:tgtEl>
                                          <p:spTgt spid="49154"/>
                                        </p:tgtEl>
                                      </p:cBhvr>
                                      <p:by x="25000" y="25000"/>
                                    </p:animScale>
                                  </p:childTnLst>
                                </p:cTn>
                              </p:par>
                              <p:par>
                                <p:cTn id="21" presetID="49" presetClass="exit" presetSubtype="0" accel="100000" fill="hold" nodeType="withEffect">
                                  <p:stCondLst>
                                    <p:cond delay="0"/>
                                  </p:stCondLst>
                                  <p:childTnLst>
                                    <p:anim calcmode="lin" valueType="num">
                                      <p:cBhvr>
                                        <p:cTn id="22" dur="3000"/>
                                        <p:tgtEl>
                                          <p:spTgt spid="49154"/>
                                        </p:tgtEl>
                                        <p:attrNameLst>
                                          <p:attrName>ppt_w</p:attrName>
                                        </p:attrNameLst>
                                      </p:cBhvr>
                                      <p:tavLst>
                                        <p:tav tm="0">
                                          <p:val>
                                            <p:strVal val="ppt_w"/>
                                          </p:val>
                                        </p:tav>
                                        <p:tav tm="100000">
                                          <p:val>
                                            <p:fltVal val="0"/>
                                          </p:val>
                                        </p:tav>
                                      </p:tavLst>
                                    </p:anim>
                                    <p:anim calcmode="lin" valueType="num">
                                      <p:cBhvr>
                                        <p:cTn id="23" dur="3000"/>
                                        <p:tgtEl>
                                          <p:spTgt spid="49154"/>
                                        </p:tgtEl>
                                        <p:attrNameLst>
                                          <p:attrName>ppt_h</p:attrName>
                                        </p:attrNameLst>
                                      </p:cBhvr>
                                      <p:tavLst>
                                        <p:tav tm="0">
                                          <p:val>
                                            <p:strVal val="ppt_h"/>
                                          </p:val>
                                        </p:tav>
                                        <p:tav tm="100000">
                                          <p:val>
                                            <p:fltVal val="0"/>
                                          </p:val>
                                        </p:tav>
                                      </p:tavLst>
                                    </p:anim>
                                    <p:anim calcmode="lin" valueType="num">
                                      <p:cBhvr>
                                        <p:cTn id="24" dur="3000"/>
                                        <p:tgtEl>
                                          <p:spTgt spid="49154"/>
                                        </p:tgtEl>
                                        <p:attrNameLst>
                                          <p:attrName>style.rotation</p:attrName>
                                        </p:attrNameLst>
                                      </p:cBhvr>
                                      <p:tavLst>
                                        <p:tav tm="0">
                                          <p:val>
                                            <p:fltVal val="0"/>
                                          </p:val>
                                        </p:tav>
                                        <p:tav tm="100000">
                                          <p:val>
                                            <p:fltVal val="360"/>
                                          </p:val>
                                        </p:tav>
                                      </p:tavLst>
                                    </p:anim>
                                    <p:animEffect transition="out" filter="fade">
                                      <p:cBhvr>
                                        <p:cTn id="25" dur="3000"/>
                                        <p:tgtEl>
                                          <p:spTgt spid="49154"/>
                                        </p:tgtEl>
                                      </p:cBhvr>
                                    </p:animEffect>
                                    <p:set>
                                      <p:cBhvr>
                                        <p:cTn id="26" dur="1" fill="hold">
                                          <p:stCondLst>
                                            <p:cond delay="2999"/>
                                          </p:stCondLst>
                                        </p:cTn>
                                        <p:tgtEl>
                                          <p:spTgt spid="4915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2000"/>
                                        <p:tgtEl>
                                          <p:spTgt spid="10">
                                            <p:txEl>
                                              <p:pRg st="0" end="0"/>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20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9">
                                            <p:txEl>
                                              <p:pRg st="0" end="0"/>
                                            </p:txEl>
                                          </p:spTgt>
                                        </p:tgtEl>
                                      </p:cBhvr>
                                    </p:animEffect>
                                    <p:set>
                                      <p:cBhvr>
                                        <p:cTn id="48" dur="1" fill="hold">
                                          <p:stCondLst>
                                            <p:cond delay="999"/>
                                          </p:stCondLst>
                                        </p:cTn>
                                        <p:tgtEl>
                                          <p:spTgt spid="9">
                                            <p:txEl>
                                              <p:pRg st="0" end="0"/>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8">
                                            <p:txEl>
                                              <p:pRg st="0" end="0"/>
                                            </p:txEl>
                                          </p:spTgt>
                                        </p:tgtEl>
                                      </p:cBhvr>
                                    </p:animEffect>
                                    <p:set>
                                      <p:cBhvr>
                                        <p:cTn id="51" dur="1" fill="hold">
                                          <p:stCondLst>
                                            <p:cond delay="999"/>
                                          </p:stCondLst>
                                        </p:cTn>
                                        <p:tgtEl>
                                          <p:spTgt spid="8">
                                            <p:txEl>
                                              <p:pRg st="0" end="0"/>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10">
                                            <p:txEl>
                                              <p:pRg st="0" end="0"/>
                                            </p:txEl>
                                          </p:spTgt>
                                        </p:tgtEl>
                                      </p:cBhvr>
                                    </p:animEffect>
                                    <p:set>
                                      <p:cBhvr>
                                        <p:cTn id="54" dur="1" fill="hold">
                                          <p:stCondLst>
                                            <p:cond delay="999"/>
                                          </p:stCondLst>
                                        </p:cTn>
                                        <p:tgtEl>
                                          <p:spTgt spid="10">
                                            <p:txEl>
                                              <p:pRg st="0" end="0"/>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11">
                                            <p:txEl>
                                              <p:pRg st="0" end="0"/>
                                            </p:txEl>
                                          </p:spTgt>
                                        </p:tgtEl>
                                      </p:cBhvr>
                                    </p:animEffect>
                                    <p:set>
                                      <p:cBhvr>
                                        <p:cTn id="57" dur="1" fill="hold">
                                          <p:stCondLst>
                                            <p:cond delay="999"/>
                                          </p:stCondLst>
                                        </p:cTn>
                                        <p:tgtEl>
                                          <p:spTgt spid="11">
                                            <p:txEl>
                                              <p:pRg st="0" end="0"/>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par>
                                <p:cTn id="65" presetID="22" presetClass="entr" presetSubtype="8" fill="hold" nodeType="with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wipe(left)">
                                      <p:cBhvr>
                                        <p:cTn id="67" dur="1000"/>
                                        <p:tgtEl>
                                          <p:spTgt spid="12">
                                            <p:txEl>
                                              <p:pRg st="0" end="0"/>
                                            </p:txEl>
                                          </p:spTgt>
                                        </p:tgtEl>
                                      </p:cBhvr>
                                    </p:animEffect>
                                  </p:childTnLst>
                                </p:cTn>
                              </p:par>
                            </p:childTnLst>
                          </p:cTn>
                        </p:par>
                        <p:par>
                          <p:cTn id="68" fill="hold">
                            <p:stCondLst>
                              <p:cond delay="2000"/>
                            </p:stCondLst>
                            <p:childTnLst>
                              <p:par>
                                <p:cTn id="69" presetID="22" presetClass="entr" presetSubtype="8" fill="hold" nodeType="afterEffect">
                                  <p:stCondLst>
                                    <p:cond delay="0"/>
                                  </p:stCondLst>
                                  <p:childTnLst>
                                    <p:set>
                                      <p:cBhvr>
                                        <p:cTn id="70" dur="1" fill="hold">
                                          <p:stCondLst>
                                            <p:cond delay="0"/>
                                          </p:stCondLst>
                                        </p:cTn>
                                        <p:tgtEl>
                                          <p:spTgt spid="12">
                                            <p:txEl>
                                              <p:pRg st="1" end="1"/>
                                            </p:txEl>
                                          </p:spTgt>
                                        </p:tgtEl>
                                        <p:attrNameLst>
                                          <p:attrName>style.visibility</p:attrName>
                                        </p:attrNameLst>
                                      </p:cBhvr>
                                      <p:to>
                                        <p:strVal val="visible"/>
                                      </p:to>
                                    </p:set>
                                    <p:animEffect transition="in" filter="wipe(left)">
                                      <p:cBhvr>
                                        <p:cTn id="71" dur="1000"/>
                                        <p:tgtEl>
                                          <p:spTgt spid="12">
                                            <p:txEl>
                                              <p:pRg st="1" end="1"/>
                                            </p:txEl>
                                          </p:spTgt>
                                        </p:tgtEl>
                                      </p:cBhvr>
                                    </p:animEffect>
                                  </p:childTnLst>
                                </p:cTn>
                              </p:par>
                            </p:childTnLst>
                          </p:cTn>
                        </p:par>
                        <p:par>
                          <p:cTn id="72" fill="hold">
                            <p:stCondLst>
                              <p:cond delay="3000"/>
                            </p:stCondLst>
                            <p:childTnLst>
                              <p:par>
                                <p:cTn id="73" presetID="22" presetClass="entr" presetSubtype="8" fill="hold" nodeType="afterEffect">
                                  <p:stCondLst>
                                    <p:cond delay="0"/>
                                  </p:stCondLst>
                                  <p:childTnLst>
                                    <p:set>
                                      <p:cBhvr>
                                        <p:cTn id="74" dur="1" fill="hold">
                                          <p:stCondLst>
                                            <p:cond delay="0"/>
                                          </p:stCondLst>
                                        </p:cTn>
                                        <p:tgtEl>
                                          <p:spTgt spid="12">
                                            <p:txEl>
                                              <p:pRg st="2" end="2"/>
                                            </p:txEl>
                                          </p:spTgt>
                                        </p:tgtEl>
                                        <p:attrNameLst>
                                          <p:attrName>style.visibility</p:attrName>
                                        </p:attrNameLst>
                                      </p:cBhvr>
                                      <p:to>
                                        <p:strVal val="visible"/>
                                      </p:to>
                                    </p:set>
                                    <p:animEffect transition="in" filter="wipe(left)">
                                      <p:cBhvr>
                                        <p:cTn id="75" dur="1000"/>
                                        <p:tgtEl>
                                          <p:spTgt spid="1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p:cTn id="80" dur="1000" fill="hold"/>
                                        <p:tgtEl>
                                          <p:spTgt spid="13"/>
                                        </p:tgtEl>
                                        <p:attrNameLst>
                                          <p:attrName>ppt_w</p:attrName>
                                        </p:attrNameLst>
                                      </p:cBhvr>
                                      <p:tavLst>
                                        <p:tav tm="0">
                                          <p:val>
                                            <p:fltVal val="0"/>
                                          </p:val>
                                        </p:tav>
                                        <p:tav tm="100000">
                                          <p:val>
                                            <p:strVal val="#ppt_w"/>
                                          </p:val>
                                        </p:tav>
                                      </p:tavLst>
                                    </p:anim>
                                    <p:anim calcmode="lin" valueType="num">
                                      <p:cBhvr>
                                        <p:cTn id="81" dur="1000" fill="hold"/>
                                        <p:tgtEl>
                                          <p:spTgt spid="13"/>
                                        </p:tgtEl>
                                        <p:attrNameLst>
                                          <p:attrName>ppt_h</p:attrName>
                                        </p:attrNameLst>
                                      </p:cBhvr>
                                      <p:tavLst>
                                        <p:tav tm="0">
                                          <p:val>
                                            <p:fltVal val="0"/>
                                          </p:val>
                                        </p:tav>
                                        <p:tav tm="100000">
                                          <p:val>
                                            <p:strVal val="#ppt_h"/>
                                          </p:val>
                                        </p:tav>
                                      </p:tavLst>
                                    </p:anim>
                                    <p:animEffect transition="in" filter="fade">
                                      <p:cBhvr>
                                        <p:cTn id="8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P spid="9" grpId="0" build="allAtOnce"/>
      <p:bldP spid="10" grpId="0" build="allAtOnce"/>
      <p:bldP spid="11" grpId="0" build="allAtOnce"/>
      <p:bldP spid="13" grpId="0"/>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0" y="740664"/>
            <a:ext cx="9144000" cy="1754326"/>
          </a:xfrm>
          <a:prstGeom prst="rect">
            <a:avLst/>
          </a:prstGeom>
        </p:spPr>
        <p:txBody>
          <a:bodyPr wrap="square" rtlCol="0">
            <a:spAutoFit/>
          </a:bodyPr>
          <a:lstStyle/>
          <a:p>
            <a:pPr algn="ctr"/>
            <a:r>
              <a:rPr lang="en-US" sz="3600" b="1" dirty="0" smtClean="0">
                <a:effectLst>
                  <a:outerShdw dist="38100" dir="7200000" algn="ctr" rotWithShape="0">
                    <a:schemeClr val="bg1"/>
                  </a:outerShdw>
                </a:effectLst>
                <a:latin typeface="Tempus Sans ITC" pitchFamily="82" charset="0"/>
              </a:rPr>
              <a:t> “this skeleton is one of the earliest </a:t>
            </a:r>
          </a:p>
          <a:p>
            <a:pPr algn="ctr"/>
            <a:r>
              <a:rPr lang="en-US" sz="3600" b="1" dirty="0" smtClean="0">
                <a:effectLst>
                  <a:outerShdw dist="38100" dir="7200000" algn="ctr" rotWithShape="0">
                    <a:schemeClr val="bg1"/>
                  </a:outerShdw>
                </a:effectLst>
                <a:latin typeface="Tempus Sans ITC" pitchFamily="82" charset="0"/>
              </a:rPr>
              <a:t>&amp; most important hominid discoveries </a:t>
            </a:r>
          </a:p>
          <a:p>
            <a:pPr algn="ctr"/>
            <a:r>
              <a:rPr lang="en-US" sz="3600" b="1" dirty="0" smtClean="0">
                <a:effectLst>
                  <a:outerShdw dist="38100" dir="7200000" algn="ctr" rotWithShape="0">
                    <a:schemeClr val="bg1"/>
                  </a:outerShdw>
                </a:effectLst>
                <a:latin typeface="Tempus Sans ITC" pitchFamily="82" charset="0"/>
              </a:rPr>
              <a:t>in </a:t>
            </a:r>
            <a:r>
              <a:rPr lang="en-US" sz="3600" b="1" dirty="0" err="1" smtClean="0">
                <a:effectLst>
                  <a:outerShdw dist="38100" dir="7200000" algn="ctr" rotWithShape="0">
                    <a:schemeClr val="bg1"/>
                  </a:outerShdw>
                </a:effectLst>
                <a:latin typeface="Tempus Sans ITC" pitchFamily="82" charset="0"/>
              </a:rPr>
              <a:t>paleoanthropology</a:t>
            </a:r>
            <a:r>
              <a:rPr lang="en-US" sz="3600" b="1" dirty="0" smtClean="0">
                <a:effectLst>
                  <a:outerShdw dist="38100" dir="7200000" algn="ctr" rotWithShape="0">
                    <a:schemeClr val="bg1"/>
                  </a:outerShdw>
                </a:effectLst>
                <a:latin typeface="Tempus Sans ITC" pitchFamily="82" charset="0"/>
              </a:rPr>
              <a:t>”</a:t>
            </a:r>
          </a:p>
        </p:txBody>
      </p:sp>
      <p:sp>
        <p:nvSpPr>
          <p:cNvPr id="4" name="TextBox 3"/>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9" name="TextBox 8"/>
          <p:cNvSpPr txBox="1"/>
          <p:nvPr/>
        </p:nvSpPr>
        <p:spPr>
          <a:xfrm rot="19933386">
            <a:off x="7243208" y="4832353"/>
            <a:ext cx="1649811" cy="830997"/>
          </a:xfrm>
          <a:prstGeom prst="rect">
            <a:avLst/>
          </a:prstGeom>
          <a:noFill/>
        </p:spPr>
        <p:txBody>
          <a:bodyPr wrap="none" rtlCol="0">
            <a:spAutoFit/>
          </a:bodyPr>
          <a:lstStyle/>
          <a:p>
            <a:r>
              <a:rPr lang="en-US" sz="4800" b="1" dirty="0" smtClean="0">
                <a:solidFill>
                  <a:srgbClr val="FF0000"/>
                </a:solidFill>
                <a:latin typeface="Tempus Sans ITC" pitchFamily="82" charset="0"/>
              </a:rPr>
              <a:t>Why?</a:t>
            </a:r>
            <a:endParaRPr lang="en-US" sz="4800" b="1" dirty="0">
              <a:solidFill>
                <a:srgbClr val="FF0000"/>
              </a:solidFill>
              <a:latin typeface="Tempus Sans ITC" pitchFamily="82" charset="0"/>
            </a:endParaRPr>
          </a:p>
        </p:txBody>
      </p:sp>
      <p:sp>
        <p:nvSpPr>
          <p:cNvPr id="10" name="TextBox 9"/>
          <p:cNvSpPr txBox="1"/>
          <p:nvPr/>
        </p:nvSpPr>
        <p:spPr>
          <a:xfrm>
            <a:off x="0" y="762000"/>
            <a:ext cx="9144000" cy="1938992"/>
          </a:xfrm>
          <a:prstGeom prst="rect">
            <a:avLst/>
          </a:prstGeom>
          <a:noFill/>
        </p:spPr>
        <p:txBody>
          <a:bodyPr wrap="square" rtlCol="0">
            <a:spAutoFit/>
          </a:bodyPr>
          <a:lstStyle/>
          <a:p>
            <a:r>
              <a:rPr lang="en-US" sz="3000" b="1" dirty="0" smtClean="0"/>
              <a:t>  . . . </a:t>
            </a:r>
            <a:r>
              <a:rPr lang="en-US" sz="3000" b="1" dirty="0" err="1" smtClean="0"/>
              <a:t>africanus</a:t>
            </a:r>
            <a:r>
              <a:rPr lang="en-US" sz="3000" b="1" dirty="0" smtClean="0"/>
              <a:t> fossils are more human-like than</a:t>
            </a:r>
          </a:p>
          <a:p>
            <a:r>
              <a:rPr lang="en-US" sz="3000" b="1" dirty="0" smtClean="0"/>
              <a:t>	 are Australopithecus </a:t>
            </a:r>
            <a:r>
              <a:rPr lang="en-US" sz="3000" b="1" dirty="0" err="1" smtClean="0"/>
              <a:t>afarensis</a:t>
            </a:r>
            <a:r>
              <a:rPr lang="en-US" sz="3000" b="1" dirty="0" smtClean="0"/>
              <a:t> fossils:</a:t>
            </a:r>
          </a:p>
          <a:p>
            <a:r>
              <a:rPr lang="en-US" sz="3000" b="1" dirty="0" smtClean="0"/>
              <a:t>		1) more human-like cranium; larger brain</a:t>
            </a:r>
          </a:p>
          <a:p>
            <a:r>
              <a:rPr lang="en-US" sz="3000" b="1" dirty="0" smtClean="0"/>
              <a:t>		2) more human-like facial features</a:t>
            </a:r>
          </a:p>
        </p:txBody>
      </p:sp>
      <p:grpSp>
        <p:nvGrpSpPr>
          <p:cNvPr id="24" name="Group 23"/>
          <p:cNvGrpSpPr/>
          <p:nvPr/>
        </p:nvGrpSpPr>
        <p:grpSpPr>
          <a:xfrm>
            <a:off x="3803650" y="2895600"/>
            <a:ext cx="3243326" cy="3952220"/>
            <a:chOff x="3803650" y="2895600"/>
            <a:chExt cx="3243326" cy="3952220"/>
          </a:xfrm>
        </p:grpSpPr>
        <p:pic>
          <p:nvPicPr>
            <p:cNvPr id="32770" name="Picture 2" descr="Image of male reconstruction based on AL444-2 by John Gurche. 3/4 view"/>
            <p:cNvPicPr>
              <a:picLocks noChangeAspect="1" noChangeArrowheads="1"/>
            </p:cNvPicPr>
            <p:nvPr/>
          </p:nvPicPr>
          <p:blipFill>
            <a:blip r:embed="rId3"/>
            <a:srcRect l="-342" t="46" r="4133" b="-632"/>
            <a:stretch>
              <a:fillRect/>
            </a:stretch>
          </p:blipFill>
          <p:spPr bwMode="auto">
            <a:xfrm>
              <a:off x="3803650" y="2895600"/>
              <a:ext cx="3236976" cy="3531247"/>
            </a:xfrm>
            <a:prstGeom prst="rect">
              <a:avLst/>
            </a:prstGeom>
            <a:noFill/>
          </p:spPr>
        </p:pic>
        <p:sp>
          <p:nvSpPr>
            <p:cNvPr id="22" name="TextBox 21"/>
            <p:cNvSpPr txBox="1"/>
            <p:nvPr/>
          </p:nvSpPr>
          <p:spPr>
            <a:xfrm>
              <a:off x="3810000" y="6324600"/>
              <a:ext cx="3236976" cy="523220"/>
            </a:xfrm>
            <a:prstGeom prst="rect">
              <a:avLst/>
            </a:prstGeom>
            <a:solidFill>
              <a:srgbClr val="18170E"/>
            </a:solidFill>
          </p:spPr>
          <p:txBody>
            <a:bodyPr wrap="square" rtlCol="0">
              <a:spAutoFit/>
            </a:bodyPr>
            <a:lstStyle/>
            <a:p>
              <a:pPr algn="ctr"/>
              <a:r>
                <a:rPr lang="en-US" sz="2800" b="1" dirty="0" err="1" smtClean="0">
                  <a:solidFill>
                    <a:schemeClr val="bg1"/>
                  </a:solidFill>
                </a:rPr>
                <a:t>afarensis</a:t>
              </a:r>
              <a:endParaRPr lang="en-US" sz="2800" b="1" dirty="0">
                <a:solidFill>
                  <a:schemeClr val="bg1"/>
                </a:solidFill>
              </a:endParaRPr>
            </a:p>
          </p:txBody>
        </p:sp>
      </p:grpSp>
      <p:grpSp>
        <p:nvGrpSpPr>
          <p:cNvPr id="17" name="Group 16"/>
          <p:cNvGrpSpPr/>
          <p:nvPr/>
        </p:nvGrpSpPr>
        <p:grpSpPr>
          <a:xfrm>
            <a:off x="457200" y="2895600"/>
            <a:ext cx="3048000" cy="3936980"/>
            <a:chOff x="-3886200" y="3048000"/>
            <a:chExt cx="3048000" cy="3936980"/>
          </a:xfrm>
        </p:grpSpPr>
        <p:sp>
          <p:nvSpPr>
            <p:cNvPr id="14" name="TextBox 13"/>
            <p:cNvSpPr txBox="1"/>
            <p:nvPr/>
          </p:nvSpPr>
          <p:spPr>
            <a:xfrm>
              <a:off x="-3886200" y="6461760"/>
              <a:ext cx="3048000" cy="523220"/>
            </a:xfrm>
            <a:prstGeom prst="rect">
              <a:avLst/>
            </a:prstGeom>
            <a:solidFill>
              <a:srgbClr val="18170E"/>
            </a:solidFill>
          </p:spPr>
          <p:txBody>
            <a:bodyPr wrap="square" rtlCol="0">
              <a:spAutoFit/>
            </a:bodyPr>
            <a:lstStyle/>
            <a:p>
              <a:pPr algn="ctr"/>
              <a:r>
                <a:rPr lang="en-US" sz="2800" b="1" dirty="0" err="1" smtClean="0">
                  <a:solidFill>
                    <a:schemeClr val="bg1"/>
                  </a:solidFill>
                </a:rPr>
                <a:t>africanus</a:t>
              </a:r>
              <a:endParaRPr lang="en-US" sz="2800" b="1" dirty="0">
                <a:solidFill>
                  <a:schemeClr val="bg1"/>
                </a:solidFill>
              </a:endParaRPr>
            </a:p>
          </p:txBody>
        </p:sp>
        <p:pic>
          <p:nvPicPr>
            <p:cNvPr id="81921" name="Picture 1"/>
            <p:cNvPicPr>
              <a:picLocks noChangeAspect="1" noChangeArrowheads="1"/>
            </p:cNvPicPr>
            <p:nvPr/>
          </p:nvPicPr>
          <p:blipFill>
            <a:blip r:embed="rId4"/>
            <a:srcRect/>
            <a:stretch>
              <a:fillRect/>
            </a:stretch>
          </p:blipFill>
          <p:spPr bwMode="auto">
            <a:xfrm>
              <a:off x="-3886200" y="3048000"/>
              <a:ext cx="3048000" cy="3505200"/>
            </a:xfrm>
            <a:prstGeom prst="rect">
              <a:avLst/>
            </a:prstGeom>
            <a:noFill/>
            <a:ln w="9525">
              <a:noFill/>
              <a:miter lim="800000"/>
              <a:headEnd/>
              <a:tailEnd/>
            </a:ln>
            <a:effectLst/>
          </p:spPr>
        </p:pic>
      </p:grpSp>
      <p:grpSp>
        <p:nvGrpSpPr>
          <p:cNvPr id="16" name="Group 15"/>
          <p:cNvGrpSpPr/>
          <p:nvPr/>
        </p:nvGrpSpPr>
        <p:grpSpPr>
          <a:xfrm>
            <a:off x="609600" y="822960"/>
            <a:ext cx="1676400" cy="2072640"/>
            <a:chOff x="609600" y="822960"/>
            <a:chExt cx="1676400" cy="2072640"/>
          </a:xfrm>
        </p:grpSpPr>
        <p:sp>
          <p:nvSpPr>
            <p:cNvPr id="12" name="Oval 11"/>
            <p:cNvSpPr/>
            <p:nvPr/>
          </p:nvSpPr>
          <p:spPr>
            <a:xfrm>
              <a:off x="609600" y="822960"/>
              <a:ext cx="1676400" cy="533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5400000">
              <a:off x="343694" y="2094706"/>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343400" y="1219200"/>
            <a:ext cx="1676400" cy="1676400"/>
            <a:chOff x="609600" y="822960"/>
            <a:chExt cx="1676400" cy="1676400"/>
          </a:xfrm>
        </p:grpSpPr>
        <p:sp>
          <p:nvSpPr>
            <p:cNvPr id="19" name="Oval 18"/>
            <p:cNvSpPr/>
            <p:nvPr/>
          </p:nvSpPr>
          <p:spPr>
            <a:xfrm>
              <a:off x="609600" y="822960"/>
              <a:ext cx="1676400" cy="533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5400000">
              <a:off x="1228011" y="1896983"/>
              <a:ext cx="1203166"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xEl>
                                              <p:pRg st="0" end="0"/>
                                            </p:txEl>
                                          </p:spTgt>
                                        </p:tgtEl>
                                      </p:cBhvr>
                                    </p:animEffect>
                                    <p:set>
                                      <p:cBhvr>
                                        <p:cTn id="7" dur="1" fill="hold">
                                          <p:stCondLst>
                                            <p:cond delay="999"/>
                                          </p:stCondLst>
                                        </p:cTn>
                                        <p:tgtEl>
                                          <p:spTgt spid="8">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8">
                                            <p:txEl>
                                              <p:pRg st="1" end="1"/>
                                            </p:txEl>
                                          </p:spTgt>
                                        </p:tgtEl>
                                      </p:cBhvr>
                                    </p:animEffect>
                                    <p:set>
                                      <p:cBhvr>
                                        <p:cTn id="10" dur="1" fill="hold">
                                          <p:stCondLst>
                                            <p:cond delay="999"/>
                                          </p:stCondLst>
                                        </p:cTn>
                                        <p:tgtEl>
                                          <p:spTgt spid="8">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8">
                                            <p:txEl>
                                              <p:pRg st="2" end="2"/>
                                            </p:txEl>
                                          </p:spTgt>
                                        </p:tgtEl>
                                      </p:cBhvr>
                                    </p:animEffect>
                                    <p:set>
                                      <p:cBhvr>
                                        <p:cTn id="13" dur="1" fill="hold">
                                          <p:stCondLst>
                                            <p:cond delay="999"/>
                                          </p:stCondLst>
                                        </p:cTn>
                                        <p:tgtEl>
                                          <p:spTgt spid="8">
                                            <p:txEl>
                                              <p:pRg st="2" end="2"/>
                                            </p:txEl>
                                          </p:spTgt>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1000"/>
                                        <p:tgtEl>
                                          <p:spTgt spid="10">
                                            <p:txEl>
                                              <p:pRg st="0" end="0"/>
                                            </p:txEl>
                                          </p:spTgt>
                                        </p:tgtEl>
                                      </p:cBhvr>
                                    </p:animEffect>
                                  </p:childTnLst>
                                </p:cTn>
                              </p:par>
                              <p:par>
                                <p:cTn id="18" presetID="22" presetClass="entr" presetSubtype="8" fill="hold" nodeType="withEffect">
                                  <p:stCondLst>
                                    <p:cond delay="100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1000"/>
                                        <p:tgtEl>
                                          <p:spTgt spid="10">
                                            <p:txEl>
                                              <p:pRg st="1" end="1"/>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1000"/>
                                        <p:tgtEl>
                                          <p:spTgt spid="16"/>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18"/>
                                        </p:tgtEl>
                                      </p:cBhvr>
                                    </p:animEffect>
                                    <p:set>
                                      <p:cBhvr>
                                        <p:cTn id="37" dur="1" fill="hold">
                                          <p:stCondLst>
                                            <p:cond delay="999"/>
                                          </p:stCondLst>
                                        </p:cTn>
                                        <p:tgtEl>
                                          <p:spTgt spid="18"/>
                                        </p:tgtEl>
                                        <p:attrNameLst>
                                          <p:attrName>style.visibility</p:attrName>
                                        </p:attrNameLst>
                                      </p:cBhvr>
                                      <p:to>
                                        <p:strVal val="hidden"/>
                                      </p:to>
                                    </p:se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Effect transition="in" filter="fade">
                                      <p:cBhvr>
                                        <p:cTn id="41" dur="1000"/>
                                        <p:tgtEl>
                                          <p:spTgt spid="10">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Effect transition="in" filter="fade">
                                      <p:cBhvr>
                                        <p:cTn id="46" dur="1000"/>
                                        <p:tgtEl>
                                          <p:spTgt spid="10">
                                            <p:txEl>
                                              <p:pRg st="3" end="3"/>
                                            </p:txEl>
                                          </p:spTgt>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1000"/>
                                        <p:tgtEl>
                                          <p:spTgt spid="9"/>
                                        </p:tgtEl>
                                      </p:cBhvr>
                                    </p:animEffect>
                                    <p:set>
                                      <p:cBhvr>
                                        <p:cTn id="5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28600" y="2895600"/>
            <a:ext cx="6818376" cy="3952220"/>
            <a:chOff x="228600" y="2895600"/>
            <a:chExt cx="6818376" cy="3952220"/>
          </a:xfrm>
        </p:grpSpPr>
        <p:grpSp>
          <p:nvGrpSpPr>
            <p:cNvPr id="22" name="Group 21"/>
            <p:cNvGrpSpPr/>
            <p:nvPr/>
          </p:nvGrpSpPr>
          <p:grpSpPr>
            <a:xfrm>
              <a:off x="228600" y="2895600"/>
              <a:ext cx="6818376" cy="3952220"/>
              <a:chOff x="228600" y="2895600"/>
              <a:chExt cx="6818376" cy="3952220"/>
            </a:xfrm>
          </p:grpSpPr>
          <p:sp>
            <p:nvSpPr>
              <p:cNvPr id="18" name="TextBox 17"/>
              <p:cNvSpPr txBox="1"/>
              <p:nvPr/>
            </p:nvSpPr>
            <p:spPr>
              <a:xfrm>
                <a:off x="228600" y="6324600"/>
                <a:ext cx="3276600" cy="523220"/>
              </a:xfrm>
              <a:prstGeom prst="rect">
                <a:avLst/>
              </a:prstGeom>
              <a:solidFill>
                <a:srgbClr val="18170E"/>
              </a:solidFill>
            </p:spPr>
            <p:txBody>
              <a:bodyPr wrap="square" rtlCol="0">
                <a:spAutoFit/>
              </a:bodyPr>
              <a:lstStyle/>
              <a:p>
                <a:pPr algn="ctr"/>
                <a:r>
                  <a:rPr lang="en-US" sz="2800" b="1" dirty="0" err="1" smtClean="0">
                    <a:solidFill>
                      <a:schemeClr val="bg1"/>
                    </a:solidFill>
                  </a:rPr>
                  <a:t>africanus</a:t>
                </a:r>
                <a:endParaRPr lang="en-US" sz="2800" b="1" dirty="0">
                  <a:solidFill>
                    <a:schemeClr val="bg1"/>
                  </a:solidFill>
                </a:endParaRPr>
              </a:p>
            </p:txBody>
          </p:sp>
          <p:grpSp>
            <p:nvGrpSpPr>
              <p:cNvPr id="19" name="Group 18"/>
              <p:cNvGrpSpPr/>
              <p:nvPr/>
            </p:nvGrpSpPr>
            <p:grpSpPr>
              <a:xfrm>
                <a:off x="3803650" y="2895600"/>
                <a:ext cx="3243326" cy="3952220"/>
                <a:chOff x="3803650" y="2895600"/>
                <a:chExt cx="3243326" cy="3952220"/>
              </a:xfrm>
            </p:grpSpPr>
            <p:pic>
              <p:nvPicPr>
                <p:cNvPr id="20" name="Picture 2" descr="Image of male reconstruction based on AL444-2 by John Gurche. 3/4 view"/>
                <p:cNvPicPr>
                  <a:picLocks noChangeAspect="1" noChangeArrowheads="1"/>
                </p:cNvPicPr>
                <p:nvPr/>
              </p:nvPicPr>
              <p:blipFill>
                <a:blip r:embed="rId2"/>
                <a:srcRect l="-342" t="46" r="4133" b="-632"/>
                <a:stretch>
                  <a:fillRect/>
                </a:stretch>
              </p:blipFill>
              <p:spPr bwMode="auto">
                <a:xfrm>
                  <a:off x="3803650" y="2895600"/>
                  <a:ext cx="3236976" cy="3531247"/>
                </a:xfrm>
                <a:prstGeom prst="rect">
                  <a:avLst/>
                </a:prstGeom>
                <a:noFill/>
              </p:spPr>
            </p:pic>
            <p:sp>
              <p:nvSpPr>
                <p:cNvPr id="21" name="TextBox 20"/>
                <p:cNvSpPr txBox="1"/>
                <p:nvPr/>
              </p:nvSpPr>
              <p:spPr>
                <a:xfrm>
                  <a:off x="3810000" y="6324600"/>
                  <a:ext cx="3236976" cy="523220"/>
                </a:xfrm>
                <a:prstGeom prst="rect">
                  <a:avLst/>
                </a:prstGeom>
                <a:solidFill>
                  <a:srgbClr val="18170E"/>
                </a:solidFill>
              </p:spPr>
              <p:txBody>
                <a:bodyPr wrap="square" rtlCol="0">
                  <a:spAutoFit/>
                </a:bodyPr>
                <a:lstStyle/>
                <a:p>
                  <a:pPr algn="ctr"/>
                  <a:r>
                    <a:rPr lang="en-US" sz="2800" b="1" dirty="0" err="1" smtClean="0">
                      <a:solidFill>
                        <a:schemeClr val="bg1"/>
                      </a:solidFill>
                    </a:rPr>
                    <a:t>afarensis</a:t>
                  </a:r>
                  <a:endParaRPr lang="en-US" sz="2800" b="1" dirty="0">
                    <a:solidFill>
                      <a:schemeClr val="bg1"/>
                    </a:solidFill>
                  </a:endParaRPr>
                </a:p>
              </p:txBody>
            </p:sp>
          </p:grpSp>
        </p:grpSp>
        <p:grpSp>
          <p:nvGrpSpPr>
            <p:cNvPr id="23" name="Group 22"/>
            <p:cNvGrpSpPr/>
            <p:nvPr/>
          </p:nvGrpSpPr>
          <p:grpSpPr>
            <a:xfrm>
              <a:off x="457200" y="2895600"/>
              <a:ext cx="3048000" cy="3936980"/>
              <a:chOff x="-3886200" y="3048000"/>
              <a:chExt cx="3048000" cy="3936980"/>
            </a:xfrm>
          </p:grpSpPr>
          <p:sp>
            <p:nvSpPr>
              <p:cNvPr id="24" name="TextBox 23"/>
              <p:cNvSpPr txBox="1"/>
              <p:nvPr/>
            </p:nvSpPr>
            <p:spPr>
              <a:xfrm>
                <a:off x="-3886200" y="6461760"/>
                <a:ext cx="3048000" cy="523220"/>
              </a:xfrm>
              <a:prstGeom prst="rect">
                <a:avLst/>
              </a:prstGeom>
              <a:solidFill>
                <a:srgbClr val="18170E"/>
              </a:solidFill>
            </p:spPr>
            <p:txBody>
              <a:bodyPr wrap="square" rtlCol="0">
                <a:spAutoFit/>
              </a:bodyPr>
              <a:lstStyle/>
              <a:p>
                <a:pPr algn="ctr"/>
                <a:r>
                  <a:rPr lang="en-US" sz="2800" b="1" dirty="0" err="1" smtClean="0">
                    <a:solidFill>
                      <a:schemeClr val="bg1"/>
                    </a:solidFill>
                  </a:rPr>
                  <a:t>africanus</a:t>
                </a:r>
                <a:endParaRPr lang="en-US" sz="2800" b="1" dirty="0">
                  <a:solidFill>
                    <a:schemeClr val="bg1"/>
                  </a:solidFill>
                </a:endParaRPr>
              </a:p>
            </p:txBody>
          </p:sp>
          <p:pic>
            <p:nvPicPr>
              <p:cNvPr id="25" name="Picture 1"/>
              <p:cNvPicPr>
                <a:picLocks noChangeAspect="1" noChangeArrowheads="1"/>
              </p:cNvPicPr>
              <p:nvPr/>
            </p:nvPicPr>
            <p:blipFill>
              <a:blip r:embed="rId3"/>
              <a:srcRect/>
              <a:stretch>
                <a:fillRect/>
              </a:stretch>
            </p:blipFill>
            <p:spPr bwMode="auto">
              <a:xfrm>
                <a:off x="-3886200" y="3048000"/>
                <a:ext cx="3048000" cy="3505200"/>
              </a:xfrm>
              <a:prstGeom prst="rect">
                <a:avLst/>
              </a:prstGeom>
              <a:noFill/>
              <a:ln w="9525">
                <a:noFill/>
                <a:miter lim="800000"/>
                <a:headEnd/>
                <a:tailEnd/>
              </a:ln>
              <a:effectLst/>
            </p:spPr>
          </p:pic>
        </p:grpSp>
      </p:grpSp>
      <p:pic>
        <p:nvPicPr>
          <p:cNvPr id="6" name="Picture 1" descr="Five skulls belonging to some ancestors and relatives of modern humans. From left to right, the skulls are: Australopithecus africanus (3-1.8 mya); Homo habilis (or H. rudolfensis, 2.1-1.6 mya); Homo erectus (or H. ergaster, 1.8-0.3 mya, although the ergaster classification is generally recognised to mean the earlier part of this period); a modern human (Homo sapiens sapiens) from the Qafzeh site in Israel, which is around 92,000 years old; and a French Cro-Magnon human from around 22,000 years ago (Image: Pascal Goetcheluck / SPL)"/>
          <p:cNvPicPr>
            <a:picLocks noChangeAspect="1" noChangeArrowheads="1"/>
          </p:cNvPicPr>
          <p:nvPr/>
        </p:nvPicPr>
        <p:blipFill>
          <a:blip r:embed="rId4" cstate="print"/>
          <a:srcRect l="1429" t="42530" b="17654"/>
          <a:stretch>
            <a:fillRect/>
          </a:stretch>
        </p:blipFill>
        <p:spPr bwMode="auto">
          <a:xfrm>
            <a:off x="0" y="4038600"/>
            <a:ext cx="9144000" cy="2819400"/>
          </a:xfrm>
          <a:prstGeom prst="rect">
            <a:avLst/>
          </a:prstGeom>
          <a:noFill/>
        </p:spPr>
      </p:pic>
      <p:sp>
        <p:nvSpPr>
          <p:cNvPr id="4" name="TextBox 3"/>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10" name="TextBox 9"/>
          <p:cNvSpPr txBox="1"/>
          <p:nvPr/>
        </p:nvSpPr>
        <p:spPr>
          <a:xfrm>
            <a:off x="0" y="762000"/>
            <a:ext cx="9144000" cy="1938992"/>
          </a:xfrm>
          <a:prstGeom prst="rect">
            <a:avLst/>
          </a:prstGeom>
          <a:noFill/>
        </p:spPr>
        <p:txBody>
          <a:bodyPr wrap="square" rtlCol="0">
            <a:spAutoFit/>
          </a:bodyPr>
          <a:lstStyle/>
          <a:p>
            <a:r>
              <a:rPr lang="en-US" sz="3000" b="1" dirty="0" smtClean="0"/>
              <a:t>  . . . </a:t>
            </a:r>
            <a:r>
              <a:rPr lang="en-US" sz="3000" b="1" dirty="0" err="1" smtClean="0"/>
              <a:t>africanus</a:t>
            </a:r>
            <a:r>
              <a:rPr lang="en-US" sz="3000" b="1" dirty="0" smtClean="0"/>
              <a:t> fossils are more human-like than</a:t>
            </a:r>
          </a:p>
          <a:p>
            <a:r>
              <a:rPr lang="en-US" sz="3000" b="1" dirty="0" smtClean="0"/>
              <a:t>	 are Australopithecus </a:t>
            </a:r>
            <a:r>
              <a:rPr lang="en-US" sz="3000" b="1" dirty="0" err="1" smtClean="0"/>
              <a:t>afarensis</a:t>
            </a:r>
            <a:r>
              <a:rPr lang="en-US" sz="3000" b="1" dirty="0" smtClean="0"/>
              <a:t> fossils:</a:t>
            </a:r>
          </a:p>
          <a:p>
            <a:r>
              <a:rPr lang="en-US" sz="3000" b="1" dirty="0" smtClean="0"/>
              <a:t>		1) more human-like cranium; larger brain</a:t>
            </a:r>
          </a:p>
          <a:p>
            <a:r>
              <a:rPr lang="en-US" sz="3000" b="1" dirty="0" smtClean="0"/>
              <a:t>		2) more human-like facial features</a:t>
            </a:r>
          </a:p>
        </p:txBody>
      </p:sp>
      <p:sp useBgFill="1">
        <p:nvSpPr>
          <p:cNvPr id="7" name="TextBox 6"/>
          <p:cNvSpPr txBox="1"/>
          <p:nvPr/>
        </p:nvSpPr>
        <p:spPr>
          <a:xfrm rot="19633921">
            <a:off x="385627" y="3696044"/>
            <a:ext cx="1943353" cy="523220"/>
          </a:xfrm>
          <a:prstGeom prst="rect">
            <a:avLst/>
          </a:prstGeom>
        </p:spPr>
        <p:txBody>
          <a:bodyPr wrap="none" rtlCol="0">
            <a:spAutoFit/>
          </a:bodyPr>
          <a:lstStyle/>
          <a:p>
            <a:r>
              <a:rPr lang="en-US" sz="2800" b="1" dirty="0" smtClean="0"/>
              <a:t>A. </a:t>
            </a:r>
            <a:r>
              <a:rPr lang="en-US" sz="2800" b="1" dirty="0" err="1" smtClean="0"/>
              <a:t>africanus</a:t>
            </a:r>
            <a:endParaRPr lang="en-US" sz="2800" b="1" dirty="0"/>
          </a:p>
        </p:txBody>
      </p:sp>
      <p:grpSp>
        <p:nvGrpSpPr>
          <p:cNvPr id="2" name="Group 19"/>
          <p:cNvGrpSpPr/>
          <p:nvPr/>
        </p:nvGrpSpPr>
        <p:grpSpPr>
          <a:xfrm>
            <a:off x="2286000" y="4038600"/>
            <a:ext cx="6248400" cy="461665"/>
            <a:chOff x="2286000" y="4038600"/>
            <a:chExt cx="6248400" cy="461665"/>
          </a:xfrm>
        </p:grpSpPr>
        <p:sp>
          <p:nvSpPr>
            <p:cNvPr id="13" name="TextBox 12"/>
            <p:cNvSpPr txBox="1"/>
            <p:nvPr/>
          </p:nvSpPr>
          <p:spPr>
            <a:xfrm>
              <a:off x="4648200" y="4038600"/>
              <a:ext cx="2028119" cy="461665"/>
            </a:xfrm>
            <a:prstGeom prst="rect">
              <a:avLst/>
            </a:prstGeom>
            <a:noFill/>
          </p:spPr>
          <p:txBody>
            <a:bodyPr wrap="none" rtlCol="0">
              <a:spAutoFit/>
            </a:bodyPr>
            <a:lstStyle/>
            <a:p>
              <a:r>
                <a:rPr lang="en-US" sz="2400" b="1" dirty="0" smtClean="0">
                  <a:solidFill>
                    <a:schemeClr val="bg1"/>
                  </a:solidFill>
                </a:rPr>
                <a:t>HOMO GENUS</a:t>
              </a:r>
              <a:endParaRPr lang="en-US" sz="2400" b="1" dirty="0">
                <a:solidFill>
                  <a:schemeClr val="bg1"/>
                </a:solidFill>
              </a:endParaRPr>
            </a:p>
          </p:txBody>
        </p:sp>
        <p:cxnSp>
          <p:nvCxnSpPr>
            <p:cNvPr id="15" name="Straight Arrow Connector 14"/>
            <p:cNvCxnSpPr>
              <a:stCxn id="13" idx="3"/>
            </p:cNvCxnSpPr>
            <p:nvPr/>
          </p:nvCxnSpPr>
          <p:spPr>
            <a:xfrm flipV="1">
              <a:off x="6676319" y="4267200"/>
              <a:ext cx="1858081" cy="2233"/>
            </a:xfrm>
            <a:prstGeom prst="straightConnector1">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286000" y="4267200"/>
              <a:ext cx="2275211" cy="2234"/>
            </a:xfrm>
            <a:prstGeom prst="straightConnector1">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grpSp>
      <p:sp useBgFill="1">
        <p:nvSpPr>
          <p:cNvPr id="11" name="TextBox 10"/>
          <p:cNvSpPr txBox="1"/>
          <p:nvPr/>
        </p:nvSpPr>
        <p:spPr>
          <a:xfrm rot="19633921">
            <a:off x="2455995" y="3809114"/>
            <a:ext cx="1558440" cy="523220"/>
          </a:xfrm>
          <a:prstGeom prst="rect">
            <a:avLst/>
          </a:prstGeom>
        </p:spPr>
        <p:txBody>
          <a:bodyPr wrap="none" rtlCol="0">
            <a:spAutoFit/>
          </a:bodyPr>
          <a:lstStyle/>
          <a:p>
            <a:r>
              <a:rPr lang="en-US" sz="2800" b="1" dirty="0" smtClean="0"/>
              <a:t>H. </a:t>
            </a:r>
            <a:r>
              <a:rPr lang="en-US" sz="2800" b="1" dirty="0" err="1" smtClean="0"/>
              <a:t>habilis</a:t>
            </a:r>
            <a:endParaRPr lang="en-US" sz="2800" b="1" dirty="0"/>
          </a:p>
        </p:txBody>
      </p:sp>
      <p:sp useBgFill="1">
        <p:nvSpPr>
          <p:cNvPr id="12" name="TextBox 11"/>
          <p:cNvSpPr txBox="1"/>
          <p:nvPr/>
        </p:nvSpPr>
        <p:spPr>
          <a:xfrm rot="19633921">
            <a:off x="7090828" y="3204826"/>
            <a:ext cx="1968231" cy="892552"/>
          </a:xfrm>
          <a:prstGeom prst="rect">
            <a:avLst/>
          </a:prstGeom>
        </p:spPr>
        <p:txBody>
          <a:bodyPr wrap="none" rtlCol="0">
            <a:spAutoFit/>
          </a:bodyPr>
          <a:lstStyle/>
          <a:p>
            <a:pPr marL="514350" indent="-514350"/>
            <a:r>
              <a:rPr lang="en-US" sz="2800" b="1" dirty="0" smtClean="0"/>
              <a:t>H. sapiens</a:t>
            </a:r>
          </a:p>
          <a:p>
            <a:pPr marL="514350" indent="-514350"/>
            <a:r>
              <a:rPr lang="en-US" sz="2400" b="1" dirty="0" smtClean="0"/>
              <a:t>(Cro-Magnon)</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9"/>
          <p:cNvSpPr txBox="1"/>
          <p:nvPr/>
        </p:nvSpPr>
        <p:spPr>
          <a:xfrm>
            <a:off x="0" y="762000"/>
            <a:ext cx="9144000" cy="1938992"/>
          </a:xfrm>
          <a:prstGeom prst="rect">
            <a:avLst/>
          </a:prstGeom>
        </p:spPr>
        <p:txBody>
          <a:bodyPr wrap="square" rtlCol="0">
            <a:spAutoFit/>
          </a:bodyPr>
          <a:lstStyle/>
          <a:p>
            <a:r>
              <a:rPr lang="en-US" sz="3000" b="1" dirty="0" smtClean="0"/>
              <a:t>  . . . </a:t>
            </a:r>
            <a:r>
              <a:rPr lang="en-US" sz="3000" b="1" dirty="0" err="1" smtClean="0"/>
              <a:t>africanus</a:t>
            </a:r>
            <a:r>
              <a:rPr lang="en-US" sz="3000" b="1" dirty="0" smtClean="0"/>
              <a:t> fossils are more human-like than </a:t>
            </a:r>
          </a:p>
          <a:p>
            <a:r>
              <a:rPr lang="en-US" sz="3000" b="1" dirty="0" smtClean="0"/>
              <a:t>	 are Australopithecus </a:t>
            </a:r>
            <a:r>
              <a:rPr lang="en-US" sz="3000" b="1" dirty="0" err="1" smtClean="0"/>
              <a:t>afarensis</a:t>
            </a:r>
            <a:r>
              <a:rPr lang="en-US" sz="3000" b="1" dirty="0" smtClean="0"/>
              <a:t> fossils:</a:t>
            </a:r>
          </a:p>
          <a:p>
            <a:r>
              <a:rPr lang="en-US" sz="3000" b="1" dirty="0" smtClean="0"/>
              <a:t>		1) more human-like cranium; larger brain</a:t>
            </a:r>
          </a:p>
          <a:p>
            <a:r>
              <a:rPr lang="en-US" sz="3000" b="1" dirty="0" smtClean="0"/>
              <a:t>		2) more human-like facial features</a:t>
            </a:r>
          </a:p>
        </p:txBody>
      </p:sp>
      <p:sp useBgFill="1">
        <p:nvSpPr>
          <p:cNvPr id="18" name="TextBox 17"/>
          <p:cNvSpPr txBox="1"/>
          <p:nvPr/>
        </p:nvSpPr>
        <p:spPr>
          <a:xfrm>
            <a:off x="1219200" y="838200"/>
            <a:ext cx="6656887" cy="1754326"/>
          </a:xfrm>
          <a:prstGeom prst="rect">
            <a:avLst/>
          </a:prstGeom>
        </p:spPr>
        <p:txBody>
          <a:bodyPr wrap="none" rtlCol="0">
            <a:spAutoFit/>
          </a:bodyPr>
          <a:lstStyle/>
          <a:p>
            <a:r>
              <a:rPr lang="en-US" sz="3600" b="1" dirty="0" smtClean="0"/>
              <a:t>EXTINCTION:  2M YBP </a:t>
            </a:r>
          </a:p>
          <a:p>
            <a:r>
              <a:rPr lang="en-US" sz="3600" b="1" dirty="0" smtClean="0"/>
              <a:t>    - global cooling  </a:t>
            </a:r>
          </a:p>
          <a:p>
            <a:r>
              <a:rPr lang="en-US" sz="3600" b="1" dirty="0" smtClean="0"/>
              <a:t>    - competition with Homo genus</a:t>
            </a:r>
            <a:endParaRPr lang="en-US" sz="3600" b="1" dirty="0"/>
          </a:p>
        </p:txBody>
      </p:sp>
      <p:sp>
        <p:nvSpPr>
          <p:cNvPr id="4" name="TextBox 3"/>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sp>
        <p:nvSpPr>
          <p:cNvPr id="9" name="TextBox 8"/>
          <p:cNvSpPr txBox="1"/>
          <p:nvPr/>
        </p:nvSpPr>
        <p:spPr>
          <a:xfrm rot="19933386">
            <a:off x="6880381" y="4908552"/>
            <a:ext cx="1649811" cy="830997"/>
          </a:xfrm>
          <a:prstGeom prst="rect">
            <a:avLst/>
          </a:prstGeom>
          <a:noFill/>
        </p:spPr>
        <p:txBody>
          <a:bodyPr wrap="none" rtlCol="0">
            <a:spAutoFit/>
          </a:bodyPr>
          <a:lstStyle/>
          <a:p>
            <a:r>
              <a:rPr lang="en-US" sz="4800" b="1" dirty="0" smtClean="0">
                <a:solidFill>
                  <a:srgbClr val="FF0000"/>
                </a:solidFill>
                <a:latin typeface="Tempus Sans ITC" pitchFamily="82" charset="0"/>
              </a:rPr>
              <a:t>Why?</a:t>
            </a:r>
            <a:endParaRPr lang="en-US" sz="4800" b="1" dirty="0">
              <a:solidFill>
                <a:srgbClr val="FF0000"/>
              </a:solidFill>
              <a:latin typeface="Tempus Sans ITC" pitchFamily="82" charset="0"/>
            </a:endParaRPr>
          </a:p>
        </p:txBody>
      </p:sp>
      <p:pic>
        <p:nvPicPr>
          <p:cNvPr id="6" name="Picture 1" descr="Five skulls belonging to some ancestors and relatives of modern humans. From left to right, the skulls are: Australopithecus africanus (3-1.8 mya); Homo habilis (or H. rudolfensis, 2.1-1.6 mya); Homo erectus (or H. ergaster, 1.8-0.3 mya, although the ergaster classification is generally recognised to mean the earlier part of this period); a modern human (Homo sapiens sapiens) from the Qafzeh site in Israel, which is around 92,000 years old; and a French Cro-Magnon human from around 22,000 years ago (Image: Pascal Goetcheluck / SPL)"/>
          <p:cNvPicPr>
            <a:picLocks noChangeAspect="1" noChangeArrowheads="1"/>
          </p:cNvPicPr>
          <p:nvPr/>
        </p:nvPicPr>
        <p:blipFill>
          <a:blip r:embed="rId2" cstate="print"/>
          <a:srcRect l="1429" t="42530" b="17654"/>
          <a:stretch>
            <a:fillRect/>
          </a:stretch>
        </p:blipFill>
        <p:spPr bwMode="auto">
          <a:xfrm>
            <a:off x="0" y="4038600"/>
            <a:ext cx="9144000" cy="2819400"/>
          </a:xfrm>
          <a:prstGeom prst="rect">
            <a:avLst/>
          </a:prstGeom>
          <a:noFill/>
        </p:spPr>
      </p:pic>
      <p:grpSp>
        <p:nvGrpSpPr>
          <p:cNvPr id="2" name="Group 19"/>
          <p:cNvGrpSpPr/>
          <p:nvPr/>
        </p:nvGrpSpPr>
        <p:grpSpPr>
          <a:xfrm>
            <a:off x="2286000" y="4038600"/>
            <a:ext cx="6248400" cy="461665"/>
            <a:chOff x="2286000" y="4038600"/>
            <a:chExt cx="6248400" cy="461665"/>
          </a:xfrm>
        </p:grpSpPr>
        <p:sp>
          <p:nvSpPr>
            <p:cNvPr id="13" name="TextBox 12"/>
            <p:cNvSpPr txBox="1"/>
            <p:nvPr/>
          </p:nvSpPr>
          <p:spPr>
            <a:xfrm>
              <a:off x="4648200" y="4038600"/>
              <a:ext cx="2028119" cy="461665"/>
            </a:xfrm>
            <a:prstGeom prst="rect">
              <a:avLst/>
            </a:prstGeom>
            <a:noFill/>
          </p:spPr>
          <p:txBody>
            <a:bodyPr wrap="none" rtlCol="0">
              <a:spAutoFit/>
            </a:bodyPr>
            <a:lstStyle/>
            <a:p>
              <a:r>
                <a:rPr lang="en-US" sz="2400" b="1" dirty="0" smtClean="0">
                  <a:solidFill>
                    <a:schemeClr val="bg1"/>
                  </a:solidFill>
                </a:rPr>
                <a:t>HOMO GENUS</a:t>
              </a:r>
              <a:endParaRPr lang="en-US" sz="2400" b="1" dirty="0">
                <a:solidFill>
                  <a:schemeClr val="bg1"/>
                </a:solidFill>
              </a:endParaRPr>
            </a:p>
          </p:txBody>
        </p:sp>
        <p:cxnSp>
          <p:nvCxnSpPr>
            <p:cNvPr id="15" name="Straight Arrow Connector 14"/>
            <p:cNvCxnSpPr>
              <a:stCxn id="13" idx="3"/>
            </p:cNvCxnSpPr>
            <p:nvPr/>
          </p:nvCxnSpPr>
          <p:spPr>
            <a:xfrm flipV="1">
              <a:off x="6676319" y="4267200"/>
              <a:ext cx="1858081" cy="2233"/>
            </a:xfrm>
            <a:prstGeom prst="straightConnector1">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286000" y="4267200"/>
              <a:ext cx="2275211" cy="2234"/>
            </a:xfrm>
            <a:prstGeom prst="straightConnector1">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455995" y="3204826"/>
            <a:ext cx="6603064" cy="1127508"/>
            <a:chOff x="2455995" y="3204826"/>
            <a:chExt cx="6603064" cy="1127508"/>
          </a:xfrm>
        </p:grpSpPr>
        <p:sp useBgFill="1">
          <p:nvSpPr>
            <p:cNvPr id="11" name="TextBox 10"/>
            <p:cNvSpPr txBox="1"/>
            <p:nvPr/>
          </p:nvSpPr>
          <p:spPr>
            <a:xfrm rot="19633921">
              <a:off x="2455995" y="3809114"/>
              <a:ext cx="1558440" cy="523220"/>
            </a:xfrm>
            <a:prstGeom prst="rect">
              <a:avLst/>
            </a:prstGeom>
          </p:spPr>
          <p:txBody>
            <a:bodyPr wrap="none" rtlCol="0">
              <a:spAutoFit/>
            </a:bodyPr>
            <a:lstStyle/>
            <a:p>
              <a:r>
                <a:rPr lang="en-US" sz="2800" b="1" dirty="0" smtClean="0"/>
                <a:t>H. </a:t>
              </a:r>
              <a:r>
                <a:rPr lang="en-US" sz="2800" b="1" dirty="0" err="1" smtClean="0"/>
                <a:t>habilis</a:t>
              </a:r>
              <a:endParaRPr lang="en-US" sz="2800" b="1" dirty="0"/>
            </a:p>
          </p:txBody>
        </p:sp>
        <p:sp useBgFill="1">
          <p:nvSpPr>
            <p:cNvPr id="12" name="TextBox 11"/>
            <p:cNvSpPr txBox="1"/>
            <p:nvPr/>
          </p:nvSpPr>
          <p:spPr>
            <a:xfrm rot="19633921">
              <a:off x="7090828" y="3204826"/>
              <a:ext cx="1968231" cy="892552"/>
            </a:xfrm>
            <a:prstGeom prst="rect">
              <a:avLst/>
            </a:prstGeom>
          </p:spPr>
          <p:txBody>
            <a:bodyPr wrap="none" rtlCol="0">
              <a:spAutoFit/>
            </a:bodyPr>
            <a:lstStyle/>
            <a:p>
              <a:pPr marL="514350" indent="-514350"/>
              <a:r>
                <a:rPr lang="en-US" sz="2800" b="1" dirty="0" smtClean="0"/>
                <a:t>H. sapiens</a:t>
              </a:r>
            </a:p>
            <a:p>
              <a:pPr marL="514350" indent="-514350"/>
              <a:r>
                <a:rPr lang="en-US" sz="2400" b="1" dirty="0" smtClean="0"/>
                <a:t>(Cro-Magnon)</a:t>
              </a:r>
              <a:endParaRPr lang="en-US" sz="2400" b="1" dirty="0"/>
            </a:p>
          </p:txBody>
        </p:sp>
      </p:grpSp>
      <p:sp>
        <p:nvSpPr>
          <p:cNvPr id="21" name="Rectangle 20"/>
          <p:cNvSpPr/>
          <p:nvPr/>
        </p:nvSpPr>
        <p:spPr>
          <a:xfrm>
            <a:off x="0" y="2667000"/>
            <a:ext cx="9144000" cy="584775"/>
          </a:xfrm>
          <a:prstGeom prst="rect">
            <a:avLst/>
          </a:prstGeom>
        </p:spPr>
        <p:txBody>
          <a:bodyPr wrap="square">
            <a:spAutoFit/>
          </a:bodyPr>
          <a:lstStyle/>
          <a:p>
            <a:pPr algn="ctr"/>
            <a:r>
              <a:rPr lang="en-US" sz="3200" b="1" dirty="0" smtClean="0">
                <a:solidFill>
                  <a:srgbClr val="FF0000"/>
                </a:solidFill>
                <a:effectLst>
                  <a:outerShdw dist="50800" dir="5400000" algn="ctr" rotWithShape="0">
                    <a:schemeClr val="tx1"/>
                  </a:outerShdw>
                </a:effectLst>
                <a:latin typeface="Tempus Sans ITC" pitchFamily="82" charset="0"/>
              </a:rPr>
              <a:t> . . . may be a direct ancestor to modern humans . . </a:t>
            </a:r>
            <a:endParaRPr lang="en-US" sz="3200" dirty="0">
              <a:solidFill>
                <a:srgbClr val="FF0000"/>
              </a:solidFill>
              <a:effectLst>
                <a:outerShdw dist="50800" dir="5400000" algn="ctr" rotWithShape="0">
                  <a:schemeClr val="tx1"/>
                </a:outerShdw>
              </a:effectLst>
              <a:latin typeface="Tempus Sans ITC" pitchFamily="82" charset="0"/>
            </a:endParaRPr>
          </a:p>
        </p:txBody>
      </p:sp>
      <p:sp>
        <p:nvSpPr>
          <p:cNvPr id="20" name="Rectangle 19"/>
          <p:cNvSpPr/>
          <p:nvPr/>
        </p:nvSpPr>
        <p:spPr>
          <a:xfrm>
            <a:off x="0" y="4191000"/>
            <a:ext cx="16002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TextBox 6"/>
          <p:cNvSpPr txBox="1"/>
          <p:nvPr/>
        </p:nvSpPr>
        <p:spPr>
          <a:xfrm rot="19633921">
            <a:off x="385627" y="3696044"/>
            <a:ext cx="1943353" cy="523220"/>
          </a:xfrm>
          <a:prstGeom prst="rect">
            <a:avLst/>
          </a:prstGeom>
        </p:spPr>
        <p:txBody>
          <a:bodyPr wrap="none" rtlCol="0">
            <a:spAutoFit/>
          </a:bodyPr>
          <a:lstStyle/>
          <a:p>
            <a:r>
              <a:rPr lang="en-US" sz="2800" b="1" dirty="0" smtClean="0"/>
              <a:t>A. </a:t>
            </a:r>
            <a:r>
              <a:rPr lang="en-US" sz="2800" b="1" dirty="0" err="1" smtClean="0"/>
              <a:t>africanus</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par>
                                <p:cTn id="10" presetID="10" presetClass="exit" presetSubtype="0" fill="hold" nodeType="withEffect">
                                  <p:stCondLst>
                                    <p:cond delay="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bg/>
                                          </p:spTgt>
                                        </p:tgtEl>
                                        <p:attrNameLst>
                                          <p:attrName>style.visibility</p:attrName>
                                        </p:attrNameLst>
                                      </p:cBhvr>
                                      <p:to>
                                        <p:strVal val="visible"/>
                                      </p:to>
                                    </p:set>
                                    <p:animEffect transition="in" filter="fade">
                                      <p:cBhvr>
                                        <p:cTn id="20" dur="1000"/>
                                        <p:tgtEl>
                                          <p:spTgt spid="18">
                                            <p:bg/>
                                          </p:spTgt>
                                        </p:tgtEl>
                                      </p:cBhvr>
                                    </p:animEffect>
                                  </p:childTnLst>
                                </p:cTn>
                              </p:par>
                              <p:par>
                                <p:cTn id="21" presetID="53" presetClass="entr" presetSubtype="0" fill="hold"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p:cTn id="23"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8">
                                            <p:txEl>
                                              <p:pRg st="0" end="0"/>
                                            </p:txEl>
                                          </p:spTgt>
                                        </p:tgtEl>
                                      </p:cBhvr>
                                    </p:animEffect>
                                  </p:childTnLst>
                                </p:cTn>
                              </p:par>
                              <p:par>
                                <p:cTn id="26" presetID="9" presetClass="exit" presetSubtype="0" fill="hold" grpId="0" nodeType="withEffect">
                                  <p:stCondLst>
                                    <p:cond delay="0"/>
                                  </p:stCondLst>
                                  <p:childTnLst>
                                    <p:animEffect transition="out" filter="dissolve">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8">
                                            <p:txEl>
                                              <p:pRg st="1" end="1"/>
                                            </p:txEl>
                                          </p:spTgt>
                                        </p:tgtEl>
                                        <p:attrNameLst>
                                          <p:attrName>style.visibility</p:attrName>
                                        </p:attrNameLst>
                                      </p:cBhvr>
                                      <p:to>
                                        <p:strVal val="visible"/>
                                      </p:to>
                                    </p:set>
                                    <p:animEffect transition="in" filter="wipe(left)">
                                      <p:cBhvr>
                                        <p:cTn id="36" dur="1000"/>
                                        <p:tgtEl>
                                          <p:spTgt spid="18">
                                            <p:txEl>
                                              <p:pRg st="1" end="1"/>
                                            </p:txEl>
                                          </p:spTgt>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8">
                                            <p:txEl>
                                              <p:pRg st="2" end="2"/>
                                            </p:txEl>
                                          </p:spTgt>
                                        </p:tgtEl>
                                        <p:attrNameLst>
                                          <p:attrName>style.visibility</p:attrName>
                                        </p:attrNameLst>
                                      </p:cBhvr>
                                      <p:to>
                                        <p:strVal val="visible"/>
                                      </p:to>
                                    </p:set>
                                    <p:animEffect transition="in" filter="wipe(left)">
                                      <p:cBhvr>
                                        <p:cTn id="40" dur="1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uiExpand="1" build="allAtOnce" animBg="1"/>
      <p:bldP spid="21" grpId="0"/>
      <p:bldP spid="20"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217634"/>
          </a:xfrm>
          <a:prstGeom prst="rect">
            <a:avLst/>
          </a:prstGeom>
        </p:spPr>
        <p:txBody>
          <a:bodyPr wrap="square">
            <a:spAutoFit/>
          </a:bodyPr>
          <a:lstStyle/>
          <a:p>
            <a:r>
              <a:rPr lang="en-US" sz="1200" dirty="0" smtClean="0">
                <a:hlinkClick r:id="rId2"/>
              </a:rPr>
              <a:t>http://en.wikipedia.org/wiki/Australopithecus_africanus</a:t>
            </a:r>
            <a:endParaRPr lang="en-US" sz="1200" dirty="0" smtClean="0"/>
          </a:p>
          <a:p>
            <a:endParaRPr lang="en-US" sz="1200" dirty="0" smtClean="0"/>
          </a:p>
          <a:p>
            <a:r>
              <a:rPr lang="en-US" sz="1200" b="1" i="1" dirty="0" smtClean="0"/>
              <a:t>Australopithecus </a:t>
            </a:r>
            <a:r>
              <a:rPr lang="en-US" sz="1200" b="1" i="1" dirty="0" err="1" smtClean="0"/>
              <a:t>africanus</a:t>
            </a:r>
            <a:r>
              <a:rPr lang="en-US" sz="1200" dirty="0" smtClean="0"/>
              <a:t> was an early </a:t>
            </a:r>
            <a:r>
              <a:rPr lang="en-US" sz="1200" dirty="0" smtClean="0">
                <a:hlinkClick r:id="rId3" action="ppaction://hlinkfile" tooltip="Hominidae"/>
              </a:rPr>
              <a:t>hominid</a:t>
            </a:r>
            <a:r>
              <a:rPr lang="en-US" sz="1200" dirty="0" smtClean="0"/>
              <a:t>, an </a:t>
            </a:r>
            <a:r>
              <a:rPr lang="en-US" sz="1200" dirty="0" smtClean="0">
                <a:hlinkClick r:id="rId4" action="ppaction://hlinkfile" tooltip="Australopithecine"/>
              </a:rPr>
              <a:t>australopithecine</a:t>
            </a:r>
            <a:r>
              <a:rPr lang="en-US" sz="1200" dirty="0" smtClean="0"/>
              <a:t>, who lived between ~3.03 and 2.04 million years ago in the later </a:t>
            </a:r>
            <a:r>
              <a:rPr lang="en-US" sz="1200" dirty="0" smtClean="0">
                <a:hlinkClick r:id="rId5" action="ppaction://hlinkfile" tooltip="Pliocene"/>
              </a:rPr>
              <a:t>Pliocene</a:t>
            </a:r>
            <a:r>
              <a:rPr lang="en-US" sz="1200" dirty="0" smtClean="0"/>
              <a:t> and early Pleistocene.</a:t>
            </a:r>
            <a:r>
              <a:rPr lang="en-US" sz="1200" baseline="30000" dirty="0" smtClean="0">
                <a:hlinkClick r:id="" action="ppaction://hlinkfile"/>
              </a:rPr>
              <a:t>[2]</a:t>
            </a:r>
            <a:r>
              <a:rPr lang="en-US" sz="1200" dirty="0" smtClean="0"/>
              <a:t> In common with the older </a:t>
            </a:r>
            <a:r>
              <a:rPr lang="en-US" sz="1200" i="1" dirty="0" smtClean="0">
                <a:hlinkClick r:id="rId6" action="ppaction://hlinkfile" tooltip="Australopithecus afarensis"/>
              </a:rPr>
              <a:t>Australopithecus </a:t>
            </a:r>
            <a:r>
              <a:rPr lang="en-US" sz="1200" i="1" dirty="0" err="1" smtClean="0">
                <a:hlinkClick r:id="rId6" action="ppaction://hlinkfile" tooltip="Australopithecus afarensis"/>
              </a:rPr>
              <a:t>afarensis</a:t>
            </a:r>
            <a:r>
              <a:rPr lang="en-US" sz="1200" dirty="0" smtClean="0"/>
              <a:t>, </a:t>
            </a:r>
            <a:r>
              <a:rPr lang="en-US" sz="1200" i="1" dirty="0" smtClean="0"/>
              <a:t>Au. </a:t>
            </a:r>
            <a:r>
              <a:rPr lang="en-US" sz="1200" i="1" dirty="0" err="1" smtClean="0"/>
              <a:t>africanus</a:t>
            </a:r>
            <a:r>
              <a:rPr lang="en-US" sz="1200" dirty="0" smtClean="0"/>
              <a:t> was of </a:t>
            </a:r>
            <a:r>
              <a:rPr lang="en-US" sz="1200" dirty="0" smtClean="0">
                <a:hlinkClick r:id="rId7" action="ppaction://hlinkfile" tooltip="Gracility"/>
              </a:rPr>
              <a:t>slender build, or </a:t>
            </a:r>
            <a:r>
              <a:rPr lang="en-US" sz="1200" dirty="0" err="1" smtClean="0">
                <a:hlinkClick r:id="rId7" action="ppaction://hlinkfile" tooltip="Gracility"/>
              </a:rPr>
              <a:t>gracile</a:t>
            </a:r>
            <a:r>
              <a:rPr lang="en-US" sz="1200" dirty="0" smtClean="0"/>
              <a:t>, and was thought to have been a direct ancestor of </a:t>
            </a:r>
            <a:r>
              <a:rPr lang="en-US" sz="1200" dirty="0" smtClean="0">
                <a:hlinkClick r:id="rId8" action="ppaction://hlinkfile" tooltip="Modern humans"/>
              </a:rPr>
              <a:t>modern humans</a:t>
            </a:r>
            <a:r>
              <a:rPr lang="en-US" sz="1200" dirty="0" smtClean="0"/>
              <a:t>. </a:t>
            </a:r>
            <a:r>
              <a:rPr lang="en-US" sz="1200" dirty="0" smtClean="0">
                <a:hlinkClick r:id="rId9" action="ppaction://hlinkfile" tooltip="Fossil"/>
              </a:rPr>
              <a:t>Fossil</a:t>
            </a:r>
            <a:r>
              <a:rPr lang="en-US" sz="1200" dirty="0" smtClean="0"/>
              <a:t> remains indicate that </a:t>
            </a:r>
            <a:r>
              <a:rPr lang="en-US" sz="1200" i="1" dirty="0" smtClean="0"/>
              <a:t>Au. </a:t>
            </a:r>
            <a:r>
              <a:rPr lang="en-US" sz="1200" i="1" dirty="0" err="1" smtClean="0"/>
              <a:t>africanus</a:t>
            </a:r>
            <a:r>
              <a:rPr lang="en-US" sz="1200" dirty="0" smtClean="0"/>
              <a:t> was significantly more like modern humans than </a:t>
            </a:r>
            <a:r>
              <a:rPr lang="en-US" sz="1200" i="1" dirty="0" smtClean="0"/>
              <a:t>Au. </a:t>
            </a:r>
            <a:r>
              <a:rPr lang="en-US" sz="1200" i="1" dirty="0" err="1" smtClean="0"/>
              <a:t>afarensis</a:t>
            </a:r>
            <a:r>
              <a:rPr lang="en-US" sz="1200" dirty="0" smtClean="0"/>
              <a:t>, with a more human-like </a:t>
            </a:r>
            <a:r>
              <a:rPr lang="en-US" sz="1200" dirty="0" smtClean="0">
                <a:hlinkClick r:id="rId10" action="ppaction://hlinkfile" tooltip="Human cranium"/>
              </a:rPr>
              <a:t>cranium</a:t>
            </a:r>
            <a:r>
              <a:rPr lang="en-US" sz="1200" dirty="0" smtClean="0"/>
              <a:t> permitting a larger </a:t>
            </a:r>
            <a:r>
              <a:rPr lang="en-US" sz="1200" dirty="0" smtClean="0">
                <a:hlinkClick r:id="rId11" action="ppaction://hlinkfile" tooltip="Brain"/>
              </a:rPr>
              <a:t>brain</a:t>
            </a:r>
            <a:r>
              <a:rPr lang="en-US" sz="1200" dirty="0" smtClean="0"/>
              <a:t> and more humanoid facial features. </a:t>
            </a:r>
            <a:r>
              <a:rPr lang="en-US" sz="1200" i="1" dirty="0" smtClean="0"/>
              <a:t>Au. </a:t>
            </a:r>
            <a:r>
              <a:rPr lang="en-US" sz="1200" i="1" dirty="0" err="1" smtClean="0"/>
              <a:t>africanus</a:t>
            </a:r>
            <a:r>
              <a:rPr lang="en-US" sz="1200" dirty="0" smtClean="0"/>
              <a:t> has been found at only four sites in southern Africa — </a:t>
            </a:r>
            <a:r>
              <a:rPr lang="en-US" sz="1200" dirty="0" err="1" smtClean="0"/>
              <a:t>Taung</a:t>
            </a:r>
            <a:r>
              <a:rPr lang="en-US" sz="1200" dirty="0" smtClean="0"/>
              <a:t> (1924), </a:t>
            </a:r>
            <a:r>
              <a:rPr lang="en-US" sz="1200" dirty="0" err="1" smtClean="0">
                <a:hlinkClick r:id="rId12" action="ppaction://hlinkfile" tooltip="Sterkfontein"/>
              </a:rPr>
              <a:t>Sterkfontein</a:t>
            </a:r>
            <a:r>
              <a:rPr lang="en-US" sz="1200" dirty="0" smtClean="0"/>
              <a:t> (1935), </a:t>
            </a:r>
            <a:r>
              <a:rPr lang="en-US" sz="1200" dirty="0" err="1" smtClean="0">
                <a:hlinkClick r:id="rId13" action="ppaction://hlinkfile" tooltip="Makapansgat"/>
              </a:rPr>
              <a:t>Makapansgat</a:t>
            </a:r>
            <a:r>
              <a:rPr lang="en-US" sz="1200" dirty="0" smtClean="0"/>
              <a:t> (1948) and </a:t>
            </a:r>
            <a:r>
              <a:rPr lang="en-US" sz="1200" dirty="0" err="1" smtClean="0">
                <a:hlinkClick r:id="rId14" action="ppaction://hlinkfile" tooltip="Gladysvale Cave South Africa"/>
              </a:rPr>
              <a:t>Gladysvale</a:t>
            </a:r>
            <a:r>
              <a:rPr lang="en-US" sz="1200" dirty="0" smtClean="0"/>
              <a:t> (1992).</a:t>
            </a:r>
          </a:p>
          <a:p>
            <a:r>
              <a:rPr lang="en-US" sz="1200" dirty="0" smtClean="0">
                <a:hlinkClick r:id="rId15" action="ppaction://hlinkfile" tooltip="Raymond Dart"/>
              </a:rPr>
              <a:t>Raymond Dart</a:t>
            </a:r>
            <a:r>
              <a:rPr lang="en-US" sz="1200" dirty="0" smtClean="0"/>
              <a:t> became interested in fossils found at the </a:t>
            </a:r>
            <a:r>
              <a:rPr lang="en-US" sz="1200" dirty="0" smtClean="0">
                <a:hlinkClick r:id="rId16" action="ppaction://hlinkfile" tooltip="Lime (mineral)"/>
              </a:rPr>
              <a:t>lime</a:t>
            </a:r>
            <a:r>
              <a:rPr lang="en-US" sz="1200" dirty="0" smtClean="0"/>
              <a:t> mine at </a:t>
            </a:r>
            <a:r>
              <a:rPr lang="en-US" sz="1200" dirty="0" err="1" smtClean="0">
                <a:hlinkClick r:id="rId17" action="ppaction://hlinkfile" tooltip="Taung"/>
              </a:rPr>
              <a:t>Taung</a:t>
            </a:r>
            <a:r>
              <a:rPr lang="en-US" sz="1200" dirty="0" smtClean="0"/>
              <a:t> near </a:t>
            </a:r>
            <a:r>
              <a:rPr lang="en-US" sz="1200" dirty="0" smtClean="0">
                <a:hlinkClick r:id="rId18" action="ppaction://hlinkfile" tooltip="Kimberley, South Africa"/>
              </a:rPr>
              <a:t>Kimberley</a:t>
            </a:r>
            <a:r>
              <a:rPr lang="en-US" sz="1200" dirty="0" smtClean="0"/>
              <a:t>, </a:t>
            </a:r>
            <a:r>
              <a:rPr lang="en-US" sz="1200" dirty="0" smtClean="0">
                <a:hlinkClick r:id="rId19" action="ppaction://hlinkfile" tooltip="South Africa"/>
              </a:rPr>
              <a:t>South Africa</a:t>
            </a:r>
            <a:r>
              <a:rPr lang="en-US" sz="1200" dirty="0" smtClean="0"/>
              <a:t> in 1924.</a:t>
            </a:r>
            <a:r>
              <a:rPr lang="en-US" sz="1200" baseline="30000" dirty="0" smtClean="0">
                <a:hlinkClick r:id="" action="ppaction://hlinkfile"/>
              </a:rPr>
              <a:t>[3][4]</a:t>
            </a:r>
            <a:r>
              <a:rPr lang="en-US" sz="1200" dirty="0" smtClean="0"/>
              <a:t> The most promising of these was a skull of an odd </a:t>
            </a:r>
            <a:r>
              <a:rPr lang="en-US" sz="1200" dirty="0" smtClean="0">
                <a:hlinkClick r:id="rId20" action="ppaction://hlinkfile" tooltip="Ape"/>
              </a:rPr>
              <a:t>ape</a:t>
            </a:r>
            <a:r>
              <a:rPr lang="en-US" sz="1200" dirty="0" smtClean="0"/>
              <a:t>-creature sharing human traits such as eye orbits, teeth, and, most importantly, the hole at the base of the skull over the spinal column (the </a:t>
            </a:r>
            <a:r>
              <a:rPr lang="en-US" sz="1200" dirty="0" smtClean="0">
                <a:hlinkClick r:id="rId21" action="ppaction://hlinkfile" tooltip="Foramen magnum"/>
              </a:rPr>
              <a:t>foramen magnum</a:t>
            </a:r>
            <a:r>
              <a:rPr lang="en-US" sz="1200" dirty="0" smtClean="0"/>
              <a:t>) indicating a human-like posture. Dart assigned the specimen the name </a:t>
            </a:r>
            <a:r>
              <a:rPr lang="en-US" sz="1200" i="1" dirty="0" smtClean="0"/>
              <a:t>Australopithecus </a:t>
            </a:r>
            <a:r>
              <a:rPr lang="en-US" sz="1200" i="1" dirty="0" err="1" smtClean="0"/>
              <a:t>africanus</a:t>
            </a:r>
            <a:r>
              <a:rPr lang="en-US" sz="1200" dirty="0" smtClean="0"/>
              <a:t> ("southern ape of Africa").</a:t>
            </a:r>
            <a:r>
              <a:rPr lang="en-US" sz="1200" baseline="30000" dirty="0" smtClean="0">
                <a:hlinkClick r:id="" action="ppaction://hlinkfile"/>
              </a:rPr>
              <a:t>[1]</a:t>
            </a:r>
            <a:endParaRPr lang="en-US" sz="1200" dirty="0" smtClean="0"/>
          </a:p>
          <a:p>
            <a:r>
              <a:rPr lang="en-US" sz="1200" dirty="0" smtClean="0"/>
              <a:t>This was the first time the word </a:t>
            </a:r>
            <a:r>
              <a:rPr lang="en-US" sz="1200" i="1" dirty="0" smtClean="0"/>
              <a:t>Australopithecus</a:t>
            </a:r>
            <a:r>
              <a:rPr lang="en-US" sz="1200" dirty="0" smtClean="0"/>
              <a:t> was assigned to any hominid. Dart claimed that the skull must have been an intermediate species between ape and humans, but his claim about the </a:t>
            </a:r>
            <a:r>
              <a:rPr lang="en-US" sz="1200" dirty="0" err="1" smtClean="0">
                <a:hlinkClick r:id="rId22" action="ppaction://hlinkfile" tooltip="Taung Child"/>
              </a:rPr>
              <a:t>Taung</a:t>
            </a:r>
            <a:r>
              <a:rPr lang="en-US" sz="1200" dirty="0" smtClean="0">
                <a:hlinkClick r:id="rId22" action="ppaction://hlinkfile" tooltip="Taung Child"/>
              </a:rPr>
              <a:t> Child</a:t>
            </a:r>
            <a:r>
              <a:rPr lang="en-US" sz="1200" dirty="0" smtClean="0"/>
              <a:t> was rejected by the scientific community at the time due to the belief that a large cranial capacity must precede bipedal locomotion.</a:t>
            </a:r>
            <a:r>
              <a:rPr lang="en-US" sz="1200" baseline="30000" dirty="0" smtClean="0">
                <a:hlinkClick r:id="" action="ppaction://hlinkfile"/>
              </a:rPr>
              <a:t>[1]</a:t>
            </a:r>
            <a:r>
              <a:rPr lang="en-US" sz="1200" dirty="0" smtClean="0"/>
              <a:t> This was exacerbated by the widespread acceptance of the </a:t>
            </a:r>
            <a:r>
              <a:rPr lang="en-US" sz="1200" dirty="0" smtClean="0">
                <a:hlinkClick r:id="rId23" action="ppaction://hlinkfile" tooltip="Piltdown Man"/>
              </a:rPr>
              <a:t>Piltdown Man</a:t>
            </a:r>
            <a:r>
              <a:rPr lang="en-US" sz="1200" dirty="0" smtClean="0"/>
              <a:t>. Sir </a:t>
            </a:r>
            <a:r>
              <a:rPr lang="en-US" sz="1200" dirty="0" smtClean="0">
                <a:hlinkClick r:id="rId24" action="ppaction://hlinkfile" tooltip="Arthur Keith"/>
              </a:rPr>
              <a:t>Arthur Keith</a:t>
            </a:r>
            <a:r>
              <a:rPr lang="en-US" sz="1200" dirty="0" smtClean="0"/>
              <a:t>, a fellow anatomist and anthropologist, suggested that the skull belonged to a young ape, most likely from an infant </a:t>
            </a:r>
            <a:r>
              <a:rPr lang="en-US" sz="1200" dirty="0" smtClean="0">
                <a:hlinkClick r:id="rId25" action="ppaction://hlinkfile" tooltip="Gorilla"/>
              </a:rPr>
              <a:t>gorilla</a:t>
            </a:r>
            <a:r>
              <a:rPr lang="en-US" sz="1200" dirty="0" smtClean="0"/>
              <a:t>. It was not until 20 years later that the public accepted the new </a:t>
            </a:r>
            <a:r>
              <a:rPr lang="en-US" sz="1200" i="1" dirty="0" smtClean="0"/>
              <a:t>genus</a:t>
            </a:r>
            <a:r>
              <a:rPr lang="en-US" sz="1200" dirty="0" smtClean="0"/>
              <a:t> and that </a:t>
            </a:r>
            <a:r>
              <a:rPr lang="en-US" sz="1200" i="1" dirty="0" smtClean="0">
                <a:hlinkClick r:id="rId26" action="ppaction://hlinkfile" tooltip="Australopithecines"/>
              </a:rPr>
              <a:t>australopithecines</a:t>
            </a:r>
            <a:r>
              <a:rPr lang="en-US" sz="1200" dirty="0" smtClean="0"/>
              <a:t> were a true member of </a:t>
            </a:r>
            <a:r>
              <a:rPr lang="en-US" sz="1200" dirty="0" err="1" smtClean="0">
                <a:hlinkClick r:id="rId27" action="ppaction://hlinkfile" tooltip="Homininae"/>
              </a:rPr>
              <a:t>Homininae</a:t>
            </a:r>
            <a:endParaRPr lang="en-US" sz="1200" dirty="0" smtClean="0"/>
          </a:p>
          <a:p>
            <a:r>
              <a:rPr lang="en-US" sz="1200" dirty="0" smtClean="0"/>
              <a:t>Dart's theory was supported by </a:t>
            </a:r>
            <a:r>
              <a:rPr lang="en-US" sz="1200" dirty="0" smtClean="0">
                <a:hlinkClick r:id="rId28" action="ppaction://hlinkfile" tooltip="Robert Broom"/>
              </a:rPr>
              <a:t>Robert Broom</a:t>
            </a:r>
            <a:r>
              <a:rPr lang="en-US" sz="1200" dirty="0" smtClean="0"/>
              <a:t>.</a:t>
            </a:r>
            <a:r>
              <a:rPr lang="en-US" sz="1200" baseline="30000" dirty="0" smtClean="0">
                <a:hlinkClick r:id="" action="ppaction://hlinkfile"/>
              </a:rPr>
              <a:t>[5]</a:t>
            </a:r>
            <a:r>
              <a:rPr lang="en-US" sz="1200" dirty="0" smtClean="0"/>
              <a:t> In 1938 Broom classified an adult </a:t>
            </a:r>
            <a:r>
              <a:rPr lang="en-US" sz="1200" dirty="0" err="1" smtClean="0">
                <a:hlinkClick r:id="rId29" action="ppaction://hlinkfile" tooltip="Endocranial cast"/>
              </a:rPr>
              <a:t>endocranial</a:t>
            </a:r>
            <a:r>
              <a:rPr lang="en-US" sz="1200" dirty="0" smtClean="0">
                <a:hlinkClick r:id="rId29" action="ppaction://hlinkfile" tooltip="Endocranial cast"/>
              </a:rPr>
              <a:t> cast</a:t>
            </a:r>
            <a:r>
              <a:rPr lang="en-US" sz="1200" dirty="0" smtClean="0"/>
              <a:t> having a brain capacity of 485 cc, which had been found by </a:t>
            </a:r>
            <a:r>
              <a:rPr lang="en-US" sz="1200" dirty="0" smtClean="0">
                <a:hlinkClick r:id="rId30" action="ppaction://hlinkfile" tooltip="G. W. Barlow (page does not exist)"/>
              </a:rPr>
              <a:t>G. W. Barlow</a:t>
            </a:r>
            <a:r>
              <a:rPr lang="en-US" sz="1200" dirty="0" smtClean="0"/>
              <a:t>, as </a:t>
            </a:r>
            <a:r>
              <a:rPr lang="en-US" sz="1200" i="1" dirty="0" err="1" smtClean="0"/>
              <a:t>Plesianthropus</a:t>
            </a:r>
            <a:r>
              <a:rPr lang="en-US" sz="1200" i="1" dirty="0" smtClean="0"/>
              <a:t> </a:t>
            </a:r>
            <a:r>
              <a:rPr lang="en-US" sz="1200" i="1" dirty="0" err="1" smtClean="0"/>
              <a:t>transvaalensis</a:t>
            </a:r>
            <a:r>
              <a:rPr lang="en-US" sz="1200" dirty="0" smtClean="0"/>
              <a:t>. On April 18, 1947, Broom and </a:t>
            </a:r>
            <a:r>
              <a:rPr lang="en-US" sz="1200" dirty="0" smtClean="0">
                <a:hlinkClick r:id="rId31" action="ppaction://hlinkfile" tooltip="John T. Robinson"/>
              </a:rPr>
              <a:t>John T. Robinson</a:t>
            </a:r>
            <a:r>
              <a:rPr lang="en-US" sz="1200" dirty="0" smtClean="0"/>
              <a:t> discovered a skull belonging to a middle-aged female,</a:t>
            </a:r>
            <a:r>
              <a:rPr lang="en-US" sz="1200" baseline="30000" dirty="0" smtClean="0">
                <a:hlinkClick r:id="" action="ppaction://hlinkfile"/>
              </a:rPr>
              <a:t>[6]</a:t>
            </a:r>
            <a:r>
              <a:rPr lang="en-US" sz="1200" dirty="0" smtClean="0"/>
              <a:t> (catalogue number STS 5), while blasting at </a:t>
            </a:r>
            <a:r>
              <a:rPr lang="en-US" sz="1200" dirty="0" err="1" smtClean="0">
                <a:hlinkClick r:id="rId12" action="ppaction://hlinkfile" tooltip="Sterkfontein"/>
              </a:rPr>
              <a:t>Sterkfontein</a:t>
            </a:r>
            <a:r>
              <a:rPr lang="en-US" sz="1200" dirty="0" smtClean="0"/>
              <a:t>. Broom classified it also as </a:t>
            </a:r>
            <a:r>
              <a:rPr lang="en-US" sz="1200" i="1" dirty="0" err="1" smtClean="0"/>
              <a:t>Plesianthropus</a:t>
            </a:r>
            <a:r>
              <a:rPr lang="en-US" sz="1200" i="1" dirty="0" smtClean="0"/>
              <a:t> </a:t>
            </a:r>
            <a:r>
              <a:rPr lang="en-US" sz="1200" i="1" dirty="0" err="1" smtClean="0"/>
              <a:t>transvaalensis</a:t>
            </a:r>
            <a:r>
              <a:rPr lang="en-US" sz="1200" dirty="0" smtClean="0"/>
              <a:t>, and it was dubbed Mrs. </a:t>
            </a:r>
            <a:r>
              <a:rPr lang="en-US" sz="1200" dirty="0" err="1" smtClean="0"/>
              <a:t>Ples</a:t>
            </a:r>
            <a:r>
              <a:rPr lang="en-US" sz="1200" dirty="0" smtClean="0"/>
              <a:t> by Broom's young coworkers (though the skull is now thought to have belonged to a young male). The lack of facial projection in comparison to apes was noted by Raymond Dart (including from </a:t>
            </a:r>
            <a:r>
              <a:rPr lang="en-US" sz="1200" dirty="0" err="1" smtClean="0"/>
              <a:t>Taung</a:t>
            </a:r>
            <a:r>
              <a:rPr lang="en-US" sz="1200" dirty="0" smtClean="0"/>
              <a:t> Child), a trait in common with more advanced hominines. Both fossils were later classified as </a:t>
            </a:r>
            <a:r>
              <a:rPr lang="en-US" sz="1200" i="1" dirty="0" smtClean="0"/>
              <a:t>Australopithecus </a:t>
            </a:r>
            <a:r>
              <a:rPr lang="en-US" sz="1200" i="1" dirty="0" err="1" smtClean="0"/>
              <a:t>africanus</a:t>
            </a:r>
            <a:r>
              <a:rPr lang="en-US" sz="1200" i="1" dirty="0" smtClean="0"/>
              <a:t>.</a:t>
            </a:r>
          </a:p>
          <a:p>
            <a:r>
              <a:rPr lang="en-US" sz="1200" dirty="0" smtClean="0"/>
              <a:t>Like </a:t>
            </a:r>
            <a:r>
              <a:rPr lang="en-US" sz="1200" i="1" dirty="0" smtClean="0">
                <a:hlinkClick r:id="rId6" action="ppaction://hlinkfile" tooltip="Australopithecus afarensis"/>
              </a:rPr>
              <a:t>Au. </a:t>
            </a:r>
            <a:r>
              <a:rPr lang="en-US" sz="1200" i="1" dirty="0" err="1" smtClean="0">
                <a:hlinkClick r:id="rId6" action="ppaction://hlinkfile" tooltip="Australopithecus afarensis"/>
              </a:rPr>
              <a:t>afarensis</a:t>
            </a:r>
            <a:r>
              <a:rPr lang="en-US" sz="1200" dirty="0" smtClean="0"/>
              <a:t>, </a:t>
            </a:r>
            <a:r>
              <a:rPr lang="en-US" sz="1200" i="1" dirty="0" smtClean="0"/>
              <a:t>Au. </a:t>
            </a:r>
            <a:r>
              <a:rPr lang="en-US" sz="1200" i="1" dirty="0" err="1" smtClean="0"/>
              <a:t>africanus</a:t>
            </a:r>
            <a:r>
              <a:rPr lang="en-US" sz="1200" dirty="0" smtClean="0"/>
              <a:t> the </a:t>
            </a:r>
            <a:r>
              <a:rPr lang="en-US" sz="1200" dirty="0" smtClean="0">
                <a:hlinkClick r:id="rId32" action="ppaction://hlinkfile" tooltip="South African"/>
              </a:rPr>
              <a:t>South African</a:t>
            </a:r>
            <a:r>
              <a:rPr lang="en-US" sz="1200" dirty="0" smtClean="0"/>
              <a:t> counterpart was generally similar in many traits, a bipedal </a:t>
            </a:r>
            <a:r>
              <a:rPr lang="en-US" sz="1200" dirty="0" smtClean="0">
                <a:hlinkClick r:id="rId33" action="ppaction://hlinkfile" tooltip="Hominid"/>
              </a:rPr>
              <a:t>hominid</a:t>
            </a:r>
            <a:r>
              <a:rPr lang="en-US" sz="1200" dirty="0" smtClean="0"/>
              <a:t> with arms slightly larger than the legs (a physical trait also found in </a:t>
            </a:r>
            <a:r>
              <a:rPr lang="en-US" sz="1200" dirty="0" smtClean="0">
                <a:hlinkClick r:id="rId34" action="ppaction://hlinkfile" tooltip="Chimpanzee"/>
              </a:rPr>
              <a:t>chimpanzees</a:t>
            </a:r>
            <a:r>
              <a:rPr lang="en-US" sz="1200" dirty="0" smtClean="0"/>
              <a:t>). Despite its slightly more human-like cranial features, seen for example in the crania </a:t>
            </a:r>
            <a:r>
              <a:rPr lang="en-US" sz="1200" i="1" dirty="0" smtClean="0"/>
              <a:t>Mrs. </a:t>
            </a:r>
            <a:r>
              <a:rPr lang="en-US" sz="1200" i="1" dirty="0" err="1" smtClean="0"/>
              <a:t>Ples</a:t>
            </a:r>
            <a:r>
              <a:rPr lang="en-US" sz="1200" dirty="0" smtClean="0"/>
              <a:t> and STS 71, other more primitive features including ape-like curved fingers for tree climbing are also present.</a:t>
            </a:r>
          </a:p>
          <a:p>
            <a:r>
              <a:rPr lang="en-US" sz="1200" dirty="0" smtClean="0"/>
              <a:t>Due to other more primitive features visible on </a:t>
            </a:r>
            <a:r>
              <a:rPr lang="en-US" sz="1200" i="1" dirty="0" smtClean="0"/>
              <a:t>Au. </a:t>
            </a:r>
            <a:r>
              <a:rPr lang="en-US" sz="1200" i="1" dirty="0" err="1" smtClean="0"/>
              <a:t>africanus</a:t>
            </a:r>
            <a:r>
              <a:rPr lang="en-US" sz="1200" dirty="0" smtClean="0"/>
              <a:t>, some researchers believe the </a:t>
            </a:r>
            <a:r>
              <a:rPr lang="en-US" sz="1200" dirty="0" err="1" smtClean="0"/>
              <a:t>hominin</a:t>
            </a:r>
            <a:r>
              <a:rPr lang="en-US" sz="1200" dirty="0" smtClean="0"/>
              <a:t>, instead of being a direct ancestor of more modern </a:t>
            </a:r>
            <a:r>
              <a:rPr lang="en-US" sz="1200" dirty="0" err="1" smtClean="0"/>
              <a:t>hominins</a:t>
            </a:r>
            <a:r>
              <a:rPr lang="en-US" sz="1200" dirty="0" smtClean="0"/>
              <a:t>, evolved into </a:t>
            </a:r>
            <a:r>
              <a:rPr lang="en-US" sz="1200" i="1" dirty="0" err="1" smtClean="0">
                <a:hlinkClick r:id="rId35" action="ppaction://hlinkfile" tooltip="Paranthropus"/>
              </a:rPr>
              <a:t>Paranthropus</a:t>
            </a:r>
            <a:r>
              <a:rPr lang="en-US" sz="1200" dirty="0" smtClean="0"/>
              <a:t>. One robust australopithecine seen as a descendent of </a:t>
            </a:r>
            <a:r>
              <a:rPr lang="en-US" sz="1200" i="1" dirty="0" smtClean="0"/>
              <a:t>Au. </a:t>
            </a:r>
            <a:r>
              <a:rPr lang="en-US" sz="1200" i="1" dirty="0" err="1" smtClean="0"/>
              <a:t>africanus</a:t>
            </a:r>
            <a:r>
              <a:rPr lang="en-US" sz="1200" dirty="0" smtClean="0"/>
              <a:t> is </a:t>
            </a:r>
            <a:r>
              <a:rPr lang="en-US" sz="1200" i="1" dirty="0" err="1" smtClean="0">
                <a:hlinkClick r:id="rId36" action="ppaction://hlinkfile" tooltip="Paranthropus robustus"/>
              </a:rPr>
              <a:t>Paranthropus</a:t>
            </a:r>
            <a:r>
              <a:rPr lang="en-US" sz="1200" i="1" dirty="0" smtClean="0">
                <a:hlinkClick r:id="rId36" action="ppaction://hlinkfile" tooltip="Paranthropus robustus"/>
              </a:rPr>
              <a:t> </a:t>
            </a:r>
            <a:r>
              <a:rPr lang="en-US" sz="1200" i="1" dirty="0" err="1" smtClean="0">
                <a:hlinkClick r:id="rId36" action="ppaction://hlinkfile" tooltip="Paranthropus robustus"/>
              </a:rPr>
              <a:t>robustus</a:t>
            </a:r>
            <a:r>
              <a:rPr lang="en-US" sz="1200" dirty="0" smtClean="0"/>
              <a:t>. Both </a:t>
            </a:r>
            <a:r>
              <a:rPr lang="en-US" sz="1200" i="1" dirty="0" smtClean="0"/>
              <a:t>P. </a:t>
            </a:r>
            <a:r>
              <a:rPr lang="en-US" sz="1200" i="1" dirty="0" err="1" smtClean="0"/>
              <a:t>robustus</a:t>
            </a:r>
            <a:r>
              <a:rPr lang="en-US" sz="1200" dirty="0" smtClean="0"/>
              <a:t> and </a:t>
            </a:r>
            <a:r>
              <a:rPr lang="en-US" sz="1200" i="1" dirty="0" smtClean="0"/>
              <a:t>Au. </a:t>
            </a:r>
            <a:r>
              <a:rPr lang="en-US" sz="1200" i="1" dirty="0" err="1" smtClean="0"/>
              <a:t>africanus</a:t>
            </a:r>
            <a:r>
              <a:rPr lang="en-US" sz="1200" dirty="0" smtClean="0"/>
              <a:t> crania seem very alike despite the more heavily built features of </a:t>
            </a:r>
            <a:r>
              <a:rPr lang="en-US" sz="1200" i="1" dirty="0" smtClean="0"/>
              <a:t>P. </a:t>
            </a:r>
            <a:r>
              <a:rPr lang="en-US" sz="1200" i="1" dirty="0" err="1" smtClean="0"/>
              <a:t>robustus</a:t>
            </a:r>
            <a:r>
              <a:rPr lang="en-US" sz="1200" dirty="0" smtClean="0"/>
              <a:t> that are adaptations for heavy chewing like a </a:t>
            </a:r>
            <a:r>
              <a:rPr lang="en-US" sz="1200" dirty="0" smtClean="0">
                <a:hlinkClick r:id="rId25" action="ppaction://hlinkfile" tooltip="Gorilla"/>
              </a:rPr>
              <a:t>gorilla</a:t>
            </a:r>
            <a:r>
              <a:rPr lang="en-US" sz="1200" dirty="0" smtClean="0"/>
              <a:t>. </a:t>
            </a:r>
            <a:r>
              <a:rPr lang="en-US" sz="1200" i="1" dirty="0" smtClean="0"/>
              <a:t>Au. </a:t>
            </a:r>
            <a:r>
              <a:rPr lang="en-US" sz="1200" i="1" dirty="0" err="1" smtClean="0"/>
              <a:t>africanus</a:t>
            </a:r>
            <a:r>
              <a:rPr lang="en-US" sz="1200" dirty="0" smtClean="0"/>
              <a:t>, on the other hand, had a cranium which quite closely resembled that of a chimp, yet both their brains measure about 400 cc to 500 cc and probably had an ape-like intelligence.</a:t>
            </a:r>
            <a:r>
              <a:rPr lang="en-US" sz="1200" baseline="30000" dirty="0" smtClean="0">
                <a:hlinkClick r:id="" action="ppaction://hlinkfile"/>
              </a:rPr>
              <a:t>[5]</a:t>
            </a:r>
            <a:r>
              <a:rPr lang="en-US" sz="1200" dirty="0" smtClean="0"/>
              <a:t> </a:t>
            </a:r>
            <a:r>
              <a:rPr lang="en-US" sz="1200" i="1" dirty="0" smtClean="0"/>
              <a:t>Au. </a:t>
            </a:r>
            <a:r>
              <a:rPr lang="en-US" sz="1200" i="1" dirty="0" err="1" smtClean="0"/>
              <a:t>africanus</a:t>
            </a:r>
            <a:r>
              <a:rPr lang="en-US" sz="1200" dirty="0" smtClean="0"/>
              <a:t> had a pelvis that was built for slightly better </a:t>
            </a:r>
            <a:r>
              <a:rPr lang="en-US" sz="1200" dirty="0" err="1" smtClean="0"/>
              <a:t>bipedalism</a:t>
            </a:r>
            <a:r>
              <a:rPr lang="en-US" sz="1200" dirty="0" smtClean="0"/>
              <a:t> than that of </a:t>
            </a:r>
            <a:r>
              <a:rPr lang="en-US" sz="1200" i="1" dirty="0" smtClean="0"/>
              <a:t>Au. </a:t>
            </a:r>
            <a:r>
              <a:rPr lang="en-US" sz="1200" i="1" dirty="0" err="1" smtClean="0"/>
              <a:t>afarensis</a:t>
            </a:r>
            <a:r>
              <a:rPr lang="en-US" sz="1200" dirty="0" smtClean="0"/>
              <a:t>.</a:t>
            </a:r>
          </a:p>
          <a:p>
            <a:r>
              <a:rPr lang="en-US" sz="1200" dirty="0" smtClean="0"/>
              <a:t>Recent evidence regarding modern human </a:t>
            </a:r>
            <a:r>
              <a:rPr lang="en-US" sz="1200" dirty="0" smtClean="0">
                <a:hlinkClick r:id="rId37" action="ppaction://hlinkfile" tooltip="Sexual dimorphism"/>
              </a:rPr>
              <a:t>sexual dimorphism</a:t>
            </a:r>
            <a:r>
              <a:rPr lang="en-US" sz="1200" dirty="0" smtClean="0"/>
              <a:t> (physical differences between men and women) in the </a:t>
            </a:r>
            <a:r>
              <a:rPr lang="en-US" sz="1200" dirty="0" smtClean="0">
                <a:hlinkClick r:id="rId38" action="ppaction://hlinkfile" tooltip="Lumbar spine"/>
              </a:rPr>
              <a:t>lumbar spine</a:t>
            </a:r>
            <a:r>
              <a:rPr lang="en-US" sz="1200" dirty="0" smtClean="0"/>
              <a:t> has been seen in pre-modern primates such as </a:t>
            </a:r>
            <a:r>
              <a:rPr lang="en-US" sz="1200" i="1" dirty="0" smtClean="0"/>
              <a:t>Au. </a:t>
            </a:r>
            <a:r>
              <a:rPr lang="en-US" sz="1200" i="1" dirty="0" err="1" smtClean="0"/>
              <a:t>africanus</a:t>
            </a:r>
            <a:r>
              <a:rPr lang="en-US" sz="1200" dirty="0" smtClean="0"/>
              <a:t>. This dimorphism has been seen as an evolutionary adaptation of females to better bear lumbar load during </a:t>
            </a:r>
            <a:r>
              <a:rPr lang="en-US" sz="1200" dirty="0" smtClean="0">
                <a:hlinkClick r:id="rId39" action="ppaction://hlinkfile" tooltip="Pregnancy"/>
              </a:rPr>
              <a:t>pregnancy</a:t>
            </a:r>
            <a:r>
              <a:rPr lang="en-US" sz="1200" dirty="0" smtClean="0"/>
              <a:t>, an adaptation that non-bipedal primates would not need to make.</a:t>
            </a:r>
            <a:r>
              <a:rPr lang="en-US" sz="1200" baseline="30000" dirty="0" smtClean="0">
                <a:hlinkClick r:id="" action="ppaction://hlinkfile"/>
              </a:rPr>
              <a:t>[7][8]</a:t>
            </a:r>
            <a:endParaRPr lang="en-US" sz="1200" dirty="0" smtClean="0"/>
          </a:p>
          <a:p>
            <a:r>
              <a:rPr lang="en-US" sz="1200" dirty="0" smtClean="0"/>
              <a:t>A 2011 study using ratios of strontium isotopes in teeth suggested that </a:t>
            </a:r>
            <a:r>
              <a:rPr lang="en-US" sz="1200" i="1" dirty="0" smtClean="0"/>
              <a:t>Au. </a:t>
            </a:r>
            <a:r>
              <a:rPr lang="en-US" sz="1200" i="1" dirty="0" err="1" smtClean="0"/>
              <a:t>africanus</a:t>
            </a:r>
            <a:r>
              <a:rPr lang="en-US" sz="1200" dirty="0" smtClean="0"/>
              <a:t> and </a:t>
            </a:r>
            <a:r>
              <a:rPr lang="en-US" sz="1200" dirty="0" err="1" smtClean="0">
                <a:hlinkClick r:id="rId36" action="ppaction://hlinkfile" tooltip="Paranthropus robustus"/>
              </a:rPr>
              <a:t>Paranthropus</a:t>
            </a:r>
            <a:r>
              <a:rPr lang="en-US" sz="1200" dirty="0" smtClean="0">
                <a:hlinkClick r:id="rId36" action="ppaction://hlinkfile" tooltip="Paranthropus robustus"/>
              </a:rPr>
              <a:t> </a:t>
            </a:r>
            <a:r>
              <a:rPr lang="en-US" sz="1200" dirty="0" err="1" smtClean="0">
                <a:hlinkClick r:id="rId36" action="ppaction://hlinkfile" tooltip="Paranthropus robustus"/>
              </a:rPr>
              <a:t>robustus</a:t>
            </a:r>
            <a:r>
              <a:rPr lang="en-US" sz="1200" dirty="0" smtClean="0"/>
              <a:t> groups in southern Africa were </a:t>
            </a:r>
            <a:r>
              <a:rPr lang="en-US" sz="1200" dirty="0" err="1" smtClean="0">
                <a:hlinkClick r:id="rId40" action="ppaction://hlinkfile" tooltip="Patrilocal residence"/>
              </a:rPr>
              <a:t>patrilocal</a:t>
            </a:r>
            <a:r>
              <a:rPr lang="en-US" sz="1200" dirty="0" smtClean="0"/>
              <a:t>: women tended to settle farther from their region of birth than men did.</a:t>
            </a:r>
          </a:p>
          <a:p>
            <a:r>
              <a:rPr lang="en-US" sz="1200" dirty="0" smtClean="0"/>
              <a:t>Based on current data </a:t>
            </a:r>
            <a:r>
              <a:rPr lang="en-US" sz="1200" i="1" dirty="0" smtClean="0"/>
              <a:t>Au. </a:t>
            </a:r>
            <a:r>
              <a:rPr lang="en-US" sz="1200" i="1" dirty="0" err="1" smtClean="0"/>
              <a:t>africanus</a:t>
            </a:r>
            <a:r>
              <a:rPr lang="en-US" sz="1200" dirty="0" smtClean="0"/>
              <a:t> dates to between 3.03 and 2.04 million years </a:t>
            </a:r>
            <a:r>
              <a:rPr lang="en-US" sz="1200" baseline="30000" dirty="0" smtClean="0">
                <a:hlinkClick r:id="" action="ppaction://hlinkfile"/>
              </a:rPr>
              <a:t>[11]</a:t>
            </a:r>
            <a:r>
              <a:rPr lang="en-US" sz="1200" dirty="0" smtClean="0"/>
              <a:t> based on a combination of </a:t>
            </a:r>
            <a:r>
              <a:rPr lang="en-US" sz="1200" dirty="0" err="1" smtClean="0">
                <a:hlinkClick r:id="rId41" action="ppaction://hlinkfile" tooltip="Palaeomagnetism"/>
              </a:rPr>
              <a:t>palaeomagnetism</a:t>
            </a:r>
            <a:r>
              <a:rPr lang="en-US" sz="1200" dirty="0" smtClean="0"/>
              <a:t> (Andy </a:t>
            </a:r>
            <a:r>
              <a:rPr lang="en-US" sz="1200" dirty="0" err="1" smtClean="0"/>
              <a:t>Herries</a:t>
            </a:r>
            <a:r>
              <a:rPr lang="en-US" sz="1200" dirty="0" smtClean="0"/>
              <a:t>, </a:t>
            </a:r>
            <a:r>
              <a:rPr lang="en-US" sz="1200" dirty="0" smtClean="0">
                <a:hlinkClick r:id="rId42" action="ppaction://hlinkfile" tooltip="La Trobe University"/>
              </a:rPr>
              <a:t>La Trobe University</a:t>
            </a:r>
            <a:r>
              <a:rPr lang="en-US" sz="1200" dirty="0" smtClean="0"/>
              <a:t>, Australia, Uranium-lead (Robyn Pickering (U. Melbourne, Australia), electron spin resonance (Darren </a:t>
            </a:r>
            <a:r>
              <a:rPr lang="en-US" sz="1200" dirty="0" err="1" smtClean="0"/>
              <a:t>Curnoe</a:t>
            </a:r>
            <a:r>
              <a:rPr lang="en-US" sz="1200" dirty="0" smtClean="0"/>
              <a:t>, UNSW, Australia) and faunal dating.</a:t>
            </a:r>
            <a:r>
              <a:rPr lang="en-US" sz="1200" baseline="30000" dirty="0" smtClean="0">
                <a:hlinkClick r:id="" action="ppaction://hlinkfile"/>
              </a:rPr>
              <a:t>[12]</a:t>
            </a:r>
            <a:r>
              <a:rPr lang="en-US" sz="1200" dirty="0" smtClean="0"/>
              <a:t> The </a:t>
            </a:r>
            <a:r>
              <a:rPr lang="en-US" sz="1200" i="1" dirty="0" err="1" smtClean="0"/>
              <a:t>Makapansgat</a:t>
            </a:r>
            <a:r>
              <a:rPr lang="en-US" sz="1200" dirty="0" smtClean="0"/>
              <a:t> fossils date to between 3.03 and 2.58 million years with fossils MLD37/38 likely dating close to 2.58 million years; </a:t>
            </a:r>
            <a:r>
              <a:rPr lang="en-US" sz="1200" dirty="0" err="1" smtClean="0">
                <a:hlinkClick r:id="rId12" action="ppaction://hlinkfile" tooltip="Sterkfontein"/>
              </a:rPr>
              <a:t>Sterkfontein</a:t>
            </a:r>
            <a:r>
              <a:rPr lang="en-US" sz="1200" dirty="0" smtClean="0"/>
              <a:t> dates to between 2.58 and 2.04 million years with the Sts 5 </a:t>
            </a:r>
            <a:r>
              <a:rPr lang="en-US" sz="1200" dirty="0" err="1" smtClean="0">
                <a:hlinkClick r:id="rId43" action="ppaction://hlinkfile" tooltip="Mrs Ples"/>
              </a:rPr>
              <a:t>Mrs</a:t>
            </a:r>
            <a:r>
              <a:rPr lang="en-US" sz="1200" dirty="0" smtClean="0">
                <a:hlinkClick r:id="rId43" action="ppaction://hlinkfile" tooltip="Mrs Ples"/>
              </a:rPr>
              <a:t> </a:t>
            </a:r>
            <a:r>
              <a:rPr lang="en-US" sz="1200" dirty="0" err="1" smtClean="0">
                <a:hlinkClick r:id="rId43" action="ppaction://hlinkfile" tooltip="Mrs Ples"/>
              </a:rPr>
              <a:t>Ples</a:t>
            </a:r>
            <a:r>
              <a:rPr lang="en-US" sz="1200" dirty="0" smtClean="0"/>
              <a:t> fossil dating to around 2.04 million years; and </a:t>
            </a:r>
            <a:r>
              <a:rPr lang="en-US" sz="1200" dirty="0" err="1" smtClean="0">
                <a:hlinkClick r:id="rId44" action="ppaction://hlinkfile" tooltip="Gladysvale"/>
              </a:rPr>
              <a:t>Gladysvale</a:t>
            </a:r>
            <a:r>
              <a:rPr lang="en-US" sz="1200" dirty="0" smtClean="0"/>
              <a:t> dates to between 2.4 and 2.0 million years. The age of the </a:t>
            </a:r>
            <a:r>
              <a:rPr lang="en-US" sz="1200" dirty="0" err="1" smtClean="0">
                <a:hlinkClick r:id="rId45" action="ppaction://hlinkfile" tooltip="Taung child"/>
              </a:rPr>
              <a:t>Taung</a:t>
            </a:r>
            <a:r>
              <a:rPr lang="en-US" sz="1200" dirty="0" smtClean="0">
                <a:hlinkClick r:id="rId45" action="ppaction://hlinkfile" tooltip="Taung child"/>
              </a:rPr>
              <a:t> child</a:t>
            </a:r>
            <a:r>
              <a:rPr lang="en-US" sz="1200" dirty="0" smtClean="0"/>
              <a:t> remains more difficult to determine and is the focus of a current project by Brian Kuhn (U. Witwatersrand, S. Africa), Phil </a:t>
            </a:r>
            <a:r>
              <a:rPr lang="en-US" sz="1200" dirty="0" err="1" smtClean="0"/>
              <a:t>Hopley</a:t>
            </a:r>
            <a:r>
              <a:rPr lang="en-US" sz="1200" dirty="0" smtClean="0"/>
              <a:t> (</a:t>
            </a:r>
            <a:r>
              <a:rPr lang="en-US" sz="1200" dirty="0" err="1" smtClean="0"/>
              <a:t>Birkbeck</a:t>
            </a:r>
            <a:r>
              <a:rPr lang="en-US" sz="1200" dirty="0" smtClean="0"/>
              <a:t> College, UK), Colin </a:t>
            </a:r>
            <a:r>
              <a:rPr lang="en-US" sz="1200" dirty="0" err="1" smtClean="0"/>
              <a:t>Menter</a:t>
            </a:r>
            <a:r>
              <a:rPr lang="en-US" sz="1200" dirty="0" smtClean="0"/>
              <a:t> (U. Johannesburg, S. Africa) and Andy </a:t>
            </a:r>
            <a:r>
              <a:rPr lang="en-US" sz="1200" dirty="0" err="1" smtClean="0"/>
              <a:t>Herries</a:t>
            </a:r>
            <a:r>
              <a:rPr lang="en-US" sz="1200" dirty="0" smtClean="0"/>
              <a:t> (La Trobe University, Australia).</a:t>
            </a:r>
          </a:p>
          <a:p>
            <a:endParaRPr lang="en-US" sz="12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89" name="Picture 1" descr="Five skulls belonging to some ancestors and relatives of modern humans. From left to right, the skulls are: Australopithecus africanus (3-1.8 mya); Homo habilis (or H. rudolfensis, 2.1-1.6 mya); Homo erectus (or H. ergaster, 1.8-0.3 mya, although the ergaster classification is generally recognised to mean the earlier part of this period); a modern human (Homo sapiens sapiens) from the Qafzeh site in Israel, which is around 92,000 years old; and a French Cro-Magnon human from around 22,000 years ago (Image: Pascal Goetcheluck / SPL)"/>
          <p:cNvPicPr>
            <a:picLocks noChangeAspect="1" noChangeArrowheads="1"/>
          </p:cNvPicPr>
          <p:nvPr/>
        </p:nvPicPr>
        <p:blipFill>
          <a:blip r:embed="rId2" cstate="print"/>
          <a:srcRect l="1429" t="46834" b="13350"/>
          <a:stretch>
            <a:fillRect/>
          </a:stretch>
        </p:blipFill>
        <p:spPr bwMode="auto">
          <a:xfrm>
            <a:off x="0" y="2895600"/>
            <a:ext cx="9144000" cy="2819400"/>
          </a:xfrm>
          <a:prstGeom prst="rect">
            <a:avLst/>
          </a:prstGeom>
          <a:noFill/>
        </p:spPr>
      </p:pic>
      <p:sp>
        <p:nvSpPr>
          <p:cNvPr id="63490" name="Rectangle 2"/>
          <p:cNvSpPr>
            <a:spLocks noChangeArrowheads="1"/>
          </p:cNvSpPr>
          <p:nvPr/>
        </p:nvSpPr>
        <p:spPr bwMode="auto">
          <a:xfrm>
            <a:off x="0" y="304800"/>
            <a:ext cx="9144000" cy="1723549"/>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lvl="0" fontAlgn="base">
              <a:spcBef>
                <a:spcPct val="0"/>
              </a:spcBef>
              <a:spcAft>
                <a:spcPct val="0"/>
              </a:spcAft>
            </a:pPr>
            <a:r>
              <a:rPr lang="en-US" sz="1400" dirty="0" smtClean="0">
                <a:latin typeface="Arial" pitchFamily="34" charset="0"/>
                <a:cs typeface="Arial" pitchFamily="34" charset="0"/>
                <a:hlinkClick r:id="rId3"/>
              </a:rPr>
              <a:t>http://www.newscientist.com/article/dn9989-timeline-human-evolution.html</a:t>
            </a:r>
            <a:endParaRPr lang="en-US" sz="1400" dirty="0" smtClean="0">
              <a:latin typeface="Arial" pitchFamily="34" charset="0"/>
              <a:cs typeface="Arial" pitchFamily="34" charset="0"/>
            </a:endParaRPr>
          </a:p>
          <a:p>
            <a:pPr lvl="0" algn="ctr" fontAlgn="base">
              <a:spcBef>
                <a:spcPct val="0"/>
              </a:spcBef>
              <a:spcAft>
                <a:spcPct val="0"/>
              </a:spcAft>
            </a:pPr>
            <a:endParaRPr lang="en-US" sz="1400" dirty="0" smtClean="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Arial" pitchFamily="34" charset="0"/>
                <a:cs typeface="Arial" pitchFamily="34" charset="0"/>
              </a:rPr>
              <a:t>Five skulls belonging to some ancestors and relatives of modern humans. From left to right, the skulls are: Australopithecus </a:t>
            </a:r>
            <a:r>
              <a:rPr kumimoji="0" lang="en-US" sz="1400" b="0" i="0" u="none" strike="noStrike" cap="none" normalizeH="0" baseline="0" dirty="0" err="1" smtClean="0">
                <a:ln>
                  <a:noFill/>
                </a:ln>
                <a:effectLst/>
                <a:latin typeface="Arial" pitchFamily="34" charset="0"/>
                <a:cs typeface="Arial" pitchFamily="34" charset="0"/>
              </a:rPr>
              <a:t>africanus</a:t>
            </a:r>
            <a:r>
              <a:rPr kumimoji="0" lang="en-US" sz="1400" b="0" i="0" u="none" strike="noStrike" cap="none" normalizeH="0" baseline="0" dirty="0" smtClean="0">
                <a:ln>
                  <a:noFill/>
                </a:ln>
                <a:effectLst/>
                <a:latin typeface="Arial" pitchFamily="34" charset="0"/>
                <a:cs typeface="Arial" pitchFamily="34" charset="0"/>
              </a:rPr>
              <a:t> (3-1.8 </a:t>
            </a:r>
            <a:r>
              <a:rPr kumimoji="0" lang="en-US" sz="1400" b="0" i="0" u="none" strike="noStrike" cap="none" normalizeH="0" baseline="0" dirty="0" err="1" smtClean="0">
                <a:ln>
                  <a:noFill/>
                </a:ln>
                <a:effectLst/>
                <a:latin typeface="Arial" pitchFamily="34" charset="0"/>
                <a:cs typeface="Arial" pitchFamily="34" charset="0"/>
              </a:rPr>
              <a:t>mya</a:t>
            </a:r>
            <a:r>
              <a:rPr kumimoji="0" lang="en-US" sz="1400" b="0" i="0" u="none" strike="noStrike" cap="none" normalizeH="0" baseline="0" dirty="0" smtClean="0">
                <a:ln>
                  <a:noFill/>
                </a:ln>
                <a:effectLst/>
                <a:latin typeface="Arial" pitchFamily="34" charset="0"/>
                <a:cs typeface="Arial" pitchFamily="34" charset="0"/>
              </a:rPr>
              <a:t>); Homo </a:t>
            </a:r>
            <a:r>
              <a:rPr kumimoji="0" lang="en-US" sz="1400" b="0" i="0" u="none" strike="noStrike" cap="none" normalizeH="0" baseline="0" dirty="0" err="1" smtClean="0">
                <a:ln>
                  <a:noFill/>
                </a:ln>
                <a:effectLst/>
                <a:latin typeface="Arial" pitchFamily="34" charset="0"/>
                <a:cs typeface="Arial" pitchFamily="34" charset="0"/>
              </a:rPr>
              <a:t>habilis</a:t>
            </a:r>
            <a:r>
              <a:rPr kumimoji="0" lang="en-US" sz="1400" b="0" i="0" u="none" strike="noStrike" cap="none" normalizeH="0" baseline="0" dirty="0" smtClean="0">
                <a:ln>
                  <a:noFill/>
                </a:ln>
                <a:effectLst/>
                <a:latin typeface="Arial" pitchFamily="34" charset="0"/>
                <a:cs typeface="Arial" pitchFamily="34" charset="0"/>
              </a:rPr>
              <a:t> (or H. </a:t>
            </a:r>
            <a:r>
              <a:rPr kumimoji="0" lang="en-US" sz="1400" b="0" i="0" u="none" strike="noStrike" cap="none" normalizeH="0" baseline="0" dirty="0" err="1" smtClean="0">
                <a:ln>
                  <a:noFill/>
                </a:ln>
                <a:effectLst/>
                <a:latin typeface="Arial" pitchFamily="34" charset="0"/>
                <a:cs typeface="Arial" pitchFamily="34" charset="0"/>
              </a:rPr>
              <a:t>rudolfensis</a:t>
            </a:r>
            <a:r>
              <a:rPr kumimoji="0" lang="en-US" sz="1400" b="0" i="0" u="none" strike="noStrike" cap="none" normalizeH="0" baseline="0" dirty="0" smtClean="0">
                <a:ln>
                  <a:noFill/>
                </a:ln>
                <a:effectLst/>
                <a:latin typeface="Arial" pitchFamily="34" charset="0"/>
                <a:cs typeface="Arial" pitchFamily="34" charset="0"/>
              </a:rPr>
              <a:t>, 2.1-1.6 </a:t>
            </a:r>
            <a:r>
              <a:rPr kumimoji="0" lang="en-US" sz="1400" b="0" i="0" u="none" strike="noStrike" cap="none" normalizeH="0" baseline="0" dirty="0" err="1" smtClean="0">
                <a:ln>
                  <a:noFill/>
                </a:ln>
                <a:effectLst/>
                <a:latin typeface="Arial" pitchFamily="34" charset="0"/>
                <a:cs typeface="Arial" pitchFamily="34" charset="0"/>
              </a:rPr>
              <a:t>mya</a:t>
            </a:r>
            <a:r>
              <a:rPr kumimoji="0" lang="en-US" sz="1400" b="0" i="0" u="none" strike="noStrike" cap="none" normalizeH="0" baseline="0" dirty="0" smtClean="0">
                <a:ln>
                  <a:noFill/>
                </a:ln>
                <a:effectLst/>
                <a:latin typeface="Arial" pitchFamily="34" charset="0"/>
                <a:cs typeface="Arial" pitchFamily="34" charset="0"/>
              </a:rPr>
              <a:t>); Homo erectus (or H. </a:t>
            </a:r>
            <a:r>
              <a:rPr kumimoji="0" lang="en-US" sz="1400" b="0" i="0" u="none" strike="noStrike" cap="none" normalizeH="0" baseline="0" dirty="0" err="1" smtClean="0">
                <a:ln>
                  <a:noFill/>
                </a:ln>
                <a:effectLst/>
                <a:latin typeface="Arial" pitchFamily="34" charset="0"/>
                <a:cs typeface="Arial" pitchFamily="34" charset="0"/>
              </a:rPr>
              <a:t>ergaster</a:t>
            </a:r>
            <a:r>
              <a:rPr kumimoji="0" lang="en-US" sz="1400" b="0" i="0" u="none" strike="noStrike" cap="none" normalizeH="0" baseline="0" dirty="0" smtClean="0">
                <a:ln>
                  <a:noFill/>
                </a:ln>
                <a:effectLst/>
                <a:latin typeface="Arial" pitchFamily="34" charset="0"/>
                <a:cs typeface="Arial" pitchFamily="34" charset="0"/>
              </a:rPr>
              <a:t>, 1.8-0.3 </a:t>
            </a:r>
            <a:r>
              <a:rPr kumimoji="0" lang="en-US" sz="1400" b="0" i="0" u="none" strike="noStrike" cap="none" normalizeH="0" baseline="0" dirty="0" err="1" smtClean="0">
                <a:ln>
                  <a:noFill/>
                </a:ln>
                <a:effectLst/>
                <a:latin typeface="Arial" pitchFamily="34" charset="0"/>
                <a:cs typeface="Arial" pitchFamily="34" charset="0"/>
              </a:rPr>
              <a:t>mya</a:t>
            </a:r>
            <a:r>
              <a:rPr kumimoji="0" lang="en-US" sz="1400" b="0" i="0" u="none" strike="noStrike" cap="none" normalizeH="0" baseline="0" dirty="0" smtClean="0">
                <a:ln>
                  <a:noFill/>
                </a:ln>
                <a:effectLst/>
                <a:latin typeface="Arial" pitchFamily="34" charset="0"/>
                <a:cs typeface="Arial" pitchFamily="34" charset="0"/>
              </a:rPr>
              <a:t>, although the </a:t>
            </a:r>
            <a:r>
              <a:rPr kumimoji="0" lang="en-US" sz="1400" b="0" i="0" u="none" strike="noStrike" cap="none" normalizeH="0" baseline="0" dirty="0" err="1" smtClean="0">
                <a:ln>
                  <a:noFill/>
                </a:ln>
                <a:effectLst/>
                <a:latin typeface="Arial" pitchFamily="34" charset="0"/>
                <a:cs typeface="Arial" pitchFamily="34" charset="0"/>
              </a:rPr>
              <a:t>ergaster</a:t>
            </a:r>
            <a:r>
              <a:rPr kumimoji="0" lang="en-US" sz="1400" b="0" i="0" u="none" strike="noStrike" cap="none" normalizeH="0" baseline="0" dirty="0" smtClean="0">
                <a:ln>
                  <a:noFill/>
                </a:ln>
                <a:effectLst/>
                <a:latin typeface="Arial" pitchFamily="34" charset="0"/>
                <a:cs typeface="Arial" pitchFamily="34" charset="0"/>
              </a:rPr>
              <a:t> classification is generally </a:t>
            </a:r>
            <a:r>
              <a:rPr kumimoji="0" lang="en-US" sz="1400" b="0" i="0" u="none" strike="noStrike" cap="none" normalizeH="0" baseline="0" dirty="0" err="1" smtClean="0">
                <a:ln>
                  <a:noFill/>
                </a:ln>
                <a:effectLst/>
                <a:latin typeface="Arial" pitchFamily="34" charset="0"/>
                <a:cs typeface="Arial" pitchFamily="34" charset="0"/>
              </a:rPr>
              <a:t>recognised</a:t>
            </a:r>
            <a:r>
              <a:rPr kumimoji="0" lang="en-US" sz="1400" b="0" i="0" u="none" strike="noStrike" cap="none" normalizeH="0" baseline="0" dirty="0" smtClean="0">
                <a:ln>
                  <a:noFill/>
                </a:ln>
                <a:effectLst/>
                <a:latin typeface="Arial" pitchFamily="34" charset="0"/>
                <a:cs typeface="Arial" pitchFamily="34" charset="0"/>
              </a:rPr>
              <a:t> to mean the earlier part of this period); a modern human (Homo sapiens </a:t>
            </a:r>
            <a:r>
              <a:rPr kumimoji="0" lang="en-US" sz="1400" b="0" i="0" u="none" strike="noStrike" cap="none" normalizeH="0" baseline="0" dirty="0" err="1" smtClean="0">
                <a:ln>
                  <a:noFill/>
                </a:ln>
                <a:effectLst/>
                <a:latin typeface="Arial" pitchFamily="34" charset="0"/>
                <a:cs typeface="Arial" pitchFamily="34" charset="0"/>
              </a:rPr>
              <a:t>sapiens</a:t>
            </a:r>
            <a:r>
              <a:rPr kumimoji="0" lang="en-US" sz="1400" b="0" i="0" u="none" strike="noStrike" cap="none" normalizeH="0" baseline="0" dirty="0" smtClean="0">
                <a:ln>
                  <a:noFill/>
                </a:ln>
                <a:effectLst/>
                <a:latin typeface="Arial" pitchFamily="34" charset="0"/>
                <a:cs typeface="Arial" pitchFamily="34" charset="0"/>
              </a:rPr>
              <a:t>) from the </a:t>
            </a:r>
            <a:r>
              <a:rPr kumimoji="0" lang="en-US" sz="1400" b="0" i="0" u="none" strike="noStrike" cap="none" normalizeH="0" baseline="0" dirty="0" err="1" smtClean="0">
                <a:ln>
                  <a:noFill/>
                </a:ln>
                <a:effectLst/>
                <a:latin typeface="Arial" pitchFamily="34" charset="0"/>
                <a:cs typeface="Arial" pitchFamily="34" charset="0"/>
              </a:rPr>
              <a:t>Qafzeh</a:t>
            </a:r>
            <a:r>
              <a:rPr kumimoji="0" lang="en-US" sz="1400" b="0" i="0" u="none" strike="noStrike" cap="none" normalizeH="0" baseline="0" dirty="0" smtClean="0">
                <a:ln>
                  <a:noFill/>
                </a:ln>
                <a:effectLst/>
                <a:latin typeface="Arial" pitchFamily="34" charset="0"/>
                <a:cs typeface="Arial" pitchFamily="34" charset="0"/>
              </a:rPr>
              <a:t> site in Israel, which is around 92,000 years old; and a French Cro-Magnon human from around 22,000 years ago (Image: Pascal </a:t>
            </a:r>
            <a:r>
              <a:rPr kumimoji="0" lang="en-US" sz="1400" b="0" i="0" u="none" strike="noStrike" cap="none" normalizeH="0" baseline="0" dirty="0" err="1" smtClean="0">
                <a:ln>
                  <a:noFill/>
                </a:ln>
                <a:effectLst/>
                <a:latin typeface="Arial" pitchFamily="34" charset="0"/>
                <a:cs typeface="Arial" pitchFamily="34" charset="0"/>
              </a:rPr>
              <a:t>Goetcheluck</a:t>
            </a:r>
            <a:r>
              <a:rPr kumimoji="0" lang="en-US" sz="1400" b="0" i="0" u="none" strike="noStrike" cap="none" normalizeH="0" baseline="0" dirty="0" smtClean="0">
                <a:ln>
                  <a:noFill/>
                </a:ln>
                <a:effectLst/>
                <a:latin typeface="Arial" pitchFamily="34" charset="0"/>
                <a:cs typeface="Arial" pitchFamily="34" charset="0"/>
              </a:rPr>
              <a:t> / SPL)</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228600"/>
            <a:ext cx="9144000" cy="6629400"/>
            <a:chOff x="0" y="228600"/>
            <a:chExt cx="9144000" cy="6629400"/>
          </a:xfrm>
        </p:grpSpPr>
        <p:grpSp>
          <p:nvGrpSpPr>
            <p:cNvPr id="2" name="Group 46"/>
            <p:cNvGrpSpPr/>
            <p:nvPr/>
          </p:nvGrpSpPr>
          <p:grpSpPr>
            <a:xfrm>
              <a:off x="0" y="838200"/>
              <a:ext cx="9144000" cy="6019800"/>
              <a:chOff x="0" y="838200"/>
              <a:chExt cx="9144000" cy="6019800"/>
            </a:xfrm>
          </p:grpSpPr>
          <p:grpSp>
            <p:nvGrpSpPr>
              <p:cNvPr id="3" name="Group 11"/>
              <p:cNvGrpSpPr/>
              <p:nvPr/>
            </p:nvGrpSpPr>
            <p:grpSpPr>
              <a:xfrm>
                <a:off x="0" y="838200"/>
                <a:ext cx="9144000" cy="6019800"/>
                <a:chOff x="0" y="1270000"/>
                <a:chExt cx="9144000" cy="5588000"/>
              </a:xfrm>
            </p:grpSpPr>
            <p:pic>
              <p:nvPicPr>
                <p:cNvPr id="6"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7" name="Rectangle 6"/>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 name="Freeform 3"/>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8" name="TextBox 7"/>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grpSp>
      <p:grpSp>
        <p:nvGrpSpPr>
          <p:cNvPr id="22" name="Group 21"/>
          <p:cNvGrpSpPr/>
          <p:nvPr/>
        </p:nvGrpSpPr>
        <p:grpSpPr>
          <a:xfrm>
            <a:off x="0" y="0"/>
            <a:ext cx="9144000" cy="6858000"/>
            <a:chOff x="0" y="0"/>
            <a:chExt cx="9144000" cy="6858000"/>
          </a:xfrm>
        </p:grpSpPr>
        <p:sp useBgFill="1">
          <p:nvSpPr>
            <p:cNvPr id="10" name="TextBox 9"/>
            <p:cNvSpPr txBox="1"/>
            <p:nvPr/>
          </p:nvSpPr>
          <p:spPr>
            <a:xfrm>
              <a:off x="1219200" y="838200"/>
              <a:ext cx="6656887" cy="1754326"/>
            </a:xfrm>
            <a:prstGeom prst="rect">
              <a:avLst/>
            </a:prstGeom>
          </p:spPr>
          <p:txBody>
            <a:bodyPr wrap="none" rtlCol="0">
              <a:spAutoFit/>
            </a:bodyPr>
            <a:lstStyle/>
            <a:p>
              <a:r>
                <a:rPr lang="en-US" sz="3600" b="1" dirty="0" smtClean="0"/>
                <a:t>EXTINCTION:  2M YBP </a:t>
              </a:r>
            </a:p>
            <a:p>
              <a:r>
                <a:rPr lang="en-US" sz="3600" b="1" dirty="0" smtClean="0"/>
                <a:t>    - global cooling  </a:t>
              </a:r>
            </a:p>
            <a:p>
              <a:r>
                <a:rPr lang="en-US" sz="3600" b="1" dirty="0" smtClean="0"/>
                <a:t>    - competition with Homo genus</a:t>
              </a:r>
              <a:endParaRPr lang="en-US" sz="3600" b="1" dirty="0"/>
            </a:p>
          </p:txBody>
        </p:sp>
        <p:sp>
          <p:nvSpPr>
            <p:cNvPr id="11" name="TextBox 10"/>
            <p:cNvSpPr txBox="1"/>
            <p:nvPr/>
          </p:nvSpPr>
          <p:spPr>
            <a:xfrm>
              <a:off x="0" y="0"/>
              <a:ext cx="9144000" cy="707886"/>
            </a:xfrm>
            <a:prstGeom prst="rect">
              <a:avLst/>
            </a:prstGeom>
            <a:solidFill>
              <a:srgbClr val="FFFF00"/>
            </a:solidFill>
            <a:ln w="25400">
              <a:solidFill>
                <a:schemeClr val="tx1"/>
              </a:solidFill>
            </a:ln>
          </p:spPr>
          <p:txBody>
            <a:bodyPr wrap="square" rtlCol="0">
              <a:spAutoFit/>
            </a:bodyPr>
            <a:lstStyle/>
            <a:p>
              <a:pPr algn="ctr"/>
              <a:r>
                <a:rPr lang="en-US" sz="4000" b="1" dirty="0" smtClean="0">
                  <a:latin typeface="Arial" pitchFamily="34" charset="0"/>
                  <a:cs typeface="Arial" pitchFamily="34" charset="0"/>
                </a:rPr>
                <a:t>Australopithecus </a:t>
              </a:r>
              <a:r>
                <a:rPr lang="en-US" sz="4000" b="1" dirty="0" err="1" smtClean="0">
                  <a:latin typeface="Arial" pitchFamily="34" charset="0"/>
                  <a:cs typeface="Arial" pitchFamily="34" charset="0"/>
                </a:rPr>
                <a:t>africanus</a:t>
              </a:r>
              <a:endParaRPr lang="en-US" sz="4000" b="1" dirty="0">
                <a:latin typeface="Arial" pitchFamily="34" charset="0"/>
                <a:cs typeface="Arial" pitchFamily="34" charset="0"/>
              </a:endParaRPr>
            </a:p>
          </p:txBody>
        </p:sp>
        <p:pic>
          <p:nvPicPr>
            <p:cNvPr id="12" name="Picture 1" descr="Five skulls belonging to some ancestors and relatives of modern humans. From left to right, the skulls are: Australopithecus africanus (3-1.8 mya); Homo habilis (or H. rudolfensis, 2.1-1.6 mya); Homo erectus (or H. ergaster, 1.8-0.3 mya, although the ergaster classification is generally recognised to mean the earlier part of this period); a modern human (Homo sapiens sapiens) from the Qafzeh site in Israel, which is around 92,000 years old; and a French Cro-Magnon human from around 22,000 years ago (Image: Pascal Goetcheluck / SPL)"/>
            <p:cNvPicPr>
              <a:picLocks noChangeAspect="1" noChangeArrowheads="1"/>
            </p:cNvPicPr>
            <p:nvPr/>
          </p:nvPicPr>
          <p:blipFill>
            <a:blip r:embed="rId3" cstate="print"/>
            <a:srcRect l="1429" t="42530" b="17654"/>
            <a:stretch>
              <a:fillRect/>
            </a:stretch>
          </p:blipFill>
          <p:spPr bwMode="auto">
            <a:xfrm>
              <a:off x="0" y="4038600"/>
              <a:ext cx="9144000" cy="2819400"/>
            </a:xfrm>
            <a:prstGeom prst="rect">
              <a:avLst/>
            </a:prstGeom>
            <a:noFill/>
          </p:spPr>
        </p:pic>
        <p:grpSp>
          <p:nvGrpSpPr>
            <p:cNvPr id="13" name="Group 19"/>
            <p:cNvGrpSpPr/>
            <p:nvPr/>
          </p:nvGrpSpPr>
          <p:grpSpPr>
            <a:xfrm>
              <a:off x="2286000" y="4038600"/>
              <a:ext cx="6248400" cy="461665"/>
              <a:chOff x="2286000" y="4038600"/>
              <a:chExt cx="6248400" cy="461665"/>
            </a:xfrm>
          </p:grpSpPr>
          <p:sp>
            <p:nvSpPr>
              <p:cNvPr id="14" name="TextBox 13"/>
              <p:cNvSpPr txBox="1"/>
              <p:nvPr/>
            </p:nvSpPr>
            <p:spPr>
              <a:xfrm>
                <a:off x="4648200" y="4038600"/>
                <a:ext cx="2028119" cy="461665"/>
              </a:xfrm>
              <a:prstGeom prst="rect">
                <a:avLst/>
              </a:prstGeom>
              <a:noFill/>
            </p:spPr>
            <p:txBody>
              <a:bodyPr wrap="none" rtlCol="0">
                <a:spAutoFit/>
              </a:bodyPr>
              <a:lstStyle/>
              <a:p>
                <a:r>
                  <a:rPr lang="en-US" sz="2400" b="1" dirty="0" smtClean="0">
                    <a:solidFill>
                      <a:schemeClr val="bg1"/>
                    </a:solidFill>
                  </a:rPr>
                  <a:t>HOMO GENUS</a:t>
                </a:r>
                <a:endParaRPr lang="en-US" sz="2400" b="1" dirty="0">
                  <a:solidFill>
                    <a:schemeClr val="bg1"/>
                  </a:solidFill>
                </a:endParaRPr>
              </a:p>
            </p:txBody>
          </p:sp>
          <p:cxnSp>
            <p:nvCxnSpPr>
              <p:cNvPr id="15" name="Straight Arrow Connector 14"/>
              <p:cNvCxnSpPr>
                <a:stCxn id="14" idx="3"/>
              </p:cNvCxnSpPr>
              <p:nvPr/>
            </p:nvCxnSpPr>
            <p:spPr>
              <a:xfrm flipV="1">
                <a:off x="6676319" y="4267200"/>
                <a:ext cx="1858081" cy="2233"/>
              </a:xfrm>
              <a:prstGeom prst="straightConnector1">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286000" y="4267200"/>
                <a:ext cx="2275211" cy="2234"/>
              </a:xfrm>
              <a:prstGeom prst="straightConnector1">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0" y="2667000"/>
              <a:ext cx="9144000" cy="584775"/>
            </a:xfrm>
            <a:prstGeom prst="rect">
              <a:avLst/>
            </a:prstGeom>
          </p:spPr>
          <p:txBody>
            <a:bodyPr wrap="square">
              <a:spAutoFit/>
            </a:bodyPr>
            <a:lstStyle/>
            <a:p>
              <a:pPr algn="ctr"/>
              <a:r>
                <a:rPr lang="en-US" sz="3200" b="1" dirty="0" smtClean="0">
                  <a:solidFill>
                    <a:srgbClr val="FF0000"/>
                  </a:solidFill>
                  <a:effectLst>
                    <a:outerShdw dist="50800" dir="5400000" algn="ctr" rotWithShape="0">
                      <a:schemeClr val="tx1"/>
                    </a:outerShdw>
                  </a:effectLst>
                  <a:latin typeface="Tempus Sans ITC" pitchFamily="82" charset="0"/>
                </a:rPr>
                <a:t> . . . may be a direct ancestor to modern humans . . </a:t>
              </a:r>
              <a:endParaRPr lang="en-US" sz="3200" dirty="0">
                <a:solidFill>
                  <a:srgbClr val="FF0000"/>
                </a:solidFill>
                <a:effectLst>
                  <a:outerShdw dist="50800" dir="5400000" algn="ctr" rotWithShape="0">
                    <a:schemeClr val="tx1"/>
                  </a:outerShdw>
                </a:effectLst>
                <a:latin typeface="Tempus Sans ITC" pitchFamily="82" charset="0"/>
              </a:endParaRPr>
            </a:p>
          </p:txBody>
        </p:sp>
        <p:sp>
          <p:nvSpPr>
            <p:cNvPr id="21" name="Rectangle 20"/>
            <p:cNvSpPr/>
            <p:nvPr/>
          </p:nvSpPr>
          <p:spPr>
            <a:xfrm>
              <a:off x="0" y="4191000"/>
              <a:ext cx="16002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p:nvPr/>
        </p:nvGrpSpPr>
        <p:grpSpPr>
          <a:xfrm>
            <a:off x="0" y="838200"/>
            <a:ext cx="9144000" cy="6019800"/>
            <a:chOff x="0" y="838200"/>
            <a:chExt cx="9144000" cy="6019800"/>
          </a:xfrm>
        </p:grpSpPr>
        <p:grpSp>
          <p:nvGrpSpPr>
            <p:cNvPr id="3" name="Group 11"/>
            <p:cNvGrpSpPr/>
            <p:nvPr/>
          </p:nvGrpSpPr>
          <p:grpSpPr>
            <a:xfrm>
              <a:off x="0" y="838200"/>
              <a:ext cx="9144000" cy="6019800"/>
              <a:chOff x="0" y="1270000"/>
              <a:chExt cx="9144000" cy="5588000"/>
            </a:xfrm>
          </p:grpSpPr>
          <p:pic>
            <p:nvPicPr>
              <p:cNvPr id="51"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52" name="Rectangle 51"/>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Freeform 48"/>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32" name="TextBox 31"/>
          <p:cNvSpPr txBox="1"/>
          <p:nvPr/>
        </p:nvSpPr>
        <p:spPr>
          <a:xfrm>
            <a:off x="6858000" y="1828800"/>
            <a:ext cx="2185214" cy="461665"/>
          </a:xfrm>
          <a:prstGeom prst="rect">
            <a:avLst/>
          </a:prstGeom>
          <a:solidFill>
            <a:srgbClr val="FFC000"/>
          </a:solidFill>
        </p:spPr>
        <p:txBody>
          <a:bodyPr wrap="none" rtlCol="0">
            <a:spAutoFit/>
          </a:bodyPr>
          <a:lstStyle/>
          <a:p>
            <a:r>
              <a:rPr lang="en-US" sz="2400" b="1" dirty="0" err="1" smtClean="0">
                <a:effectLst>
                  <a:outerShdw dist="38100" dir="7200000" algn="ctr" rotWithShape="0">
                    <a:schemeClr val="bg1"/>
                  </a:outerShdw>
                </a:effectLst>
                <a:latin typeface="Arial" pitchFamily="34" charset="0"/>
                <a:cs typeface="Arial" pitchFamily="34" charset="0"/>
              </a:rPr>
              <a:t>Paranthropus</a:t>
            </a:r>
            <a:endParaRPr lang="en-US" sz="2400" b="1" dirty="0">
              <a:effectLst>
                <a:outerShdw dist="38100" dir="7200000" algn="ctr" rotWithShape="0">
                  <a:schemeClr val="bg1"/>
                </a:outerShdw>
              </a:effectLst>
              <a:latin typeface="Arial" pitchFamily="34" charset="0"/>
              <a:cs typeface="Arial" pitchFamily="34" charset="0"/>
            </a:endParaRPr>
          </a:p>
        </p:txBody>
      </p:sp>
      <p:sp>
        <p:nvSpPr>
          <p:cNvPr id="37" name="Oval 36"/>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2"/>
          <p:cNvGrpSpPr/>
          <p:nvPr/>
        </p:nvGrpSpPr>
        <p:grpSpPr>
          <a:xfrm>
            <a:off x="0" y="2590800"/>
            <a:ext cx="6400800" cy="800100"/>
            <a:chOff x="-7315200" y="3352800"/>
            <a:chExt cx="6400800" cy="800100"/>
          </a:xfrm>
        </p:grpSpPr>
        <p:cxnSp>
          <p:nvCxnSpPr>
            <p:cNvPr id="35" name="Straight Arrow Connector 34"/>
            <p:cNvCxnSpPr>
              <a:stCxn id="34" idx="3"/>
              <a:endCxn id="38" idx="2"/>
            </p:cNvCxnSpPr>
            <p:nvPr/>
          </p:nvCxnSpPr>
          <p:spPr>
            <a:xfrm>
              <a:off x="-4724363" y="3537466"/>
              <a:ext cx="3809963" cy="615434"/>
            </a:xfrm>
            <a:prstGeom prst="straightConnector1">
              <a:avLst/>
            </a:prstGeom>
            <a:ln w="50800">
              <a:solidFill>
                <a:srgbClr val="FFC0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15200" y="3352800"/>
              <a:ext cx="2590837" cy="369332"/>
            </a:xfrm>
            <a:prstGeom prst="rect">
              <a:avLst/>
            </a:prstGeom>
            <a:solidFill>
              <a:srgbClr val="FFC000"/>
            </a:solidFill>
          </p:spPr>
          <p:txBody>
            <a:bodyPr wrap="none" rtlCol="0">
              <a:spAutoFit/>
            </a:bodyPr>
            <a:lstStyle/>
            <a:p>
              <a:r>
                <a:rPr lang="en-US" b="1" dirty="0" smtClean="0"/>
                <a:t>‘Nutcracker Man’ (</a:t>
              </a:r>
              <a:r>
                <a:rPr lang="en-US" b="1" dirty="0" err="1" smtClean="0"/>
                <a:t>boisei</a:t>
              </a:r>
              <a:r>
                <a:rPr lang="en-US" b="1" dirty="0" smtClean="0"/>
                <a:t>)</a:t>
              </a:r>
              <a:endParaRPr lang="en-US" b="1" dirty="0"/>
            </a:p>
          </p:txBody>
        </p:sp>
      </p:grpSp>
      <p:sp>
        <p:nvSpPr>
          <p:cNvPr id="38" name="Oval 37"/>
          <p:cNvSpPr/>
          <p:nvPr/>
        </p:nvSpPr>
        <p:spPr>
          <a:xfrm>
            <a:off x="6400800" y="30480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4"/>
          <p:cNvGrpSpPr/>
          <p:nvPr/>
        </p:nvGrpSpPr>
        <p:grpSpPr>
          <a:xfrm>
            <a:off x="0" y="3048000"/>
            <a:ext cx="1537074" cy="923330"/>
            <a:chOff x="-228600" y="3818930"/>
            <a:chExt cx="1537074" cy="923330"/>
          </a:xfrm>
        </p:grpSpPr>
        <p:cxnSp>
          <p:nvCxnSpPr>
            <p:cNvPr id="28" name="Straight Arrow Connector 27"/>
            <p:cNvCxnSpPr/>
            <p:nvPr/>
          </p:nvCxnSpPr>
          <p:spPr>
            <a:xfrm flipV="1">
              <a:off x="838200" y="4276130"/>
              <a:ext cx="470274" cy="13074"/>
            </a:xfrm>
            <a:prstGeom prst="straightConnector1">
              <a:avLst/>
            </a:prstGeom>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8600" y="3818930"/>
              <a:ext cx="1264385" cy="923330"/>
            </a:xfrm>
            <a:prstGeom prst="rect">
              <a:avLst/>
            </a:prstGeom>
            <a:solidFill>
              <a:srgbClr val="FFFF00"/>
            </a:solidFill>
          </p:spPr>
          <p:txBody>
            <a:bodyPr wrap="none" rtlCol="0">
              <a:spAutoFit/>
            </a:bodyPr>
            <a:lstStyle/>
            <a:p>
              <a:r>
                <a:rPr lang="en-US" b="1" dirty="0" smtClean="0"/>
                <a:t>‘Little Foot’</a:t>
              </a:r>
            </a:p>
            <a:p>
              <a:r>
                <a:rPr lang="en-US" b="1" dirty="0" smtClean="0"/>
                <a:t>‘Ms </a:t>
              </a:r>
              <a:r>
                <a:rPr lang="en-US" b="1" dirty="0" err="1" smtClean="0"/>
                <a:t>Ples</a:t>
              </a:r>
              <a:r>
                <a:rPr lang="en-US" b="1" dirty="0" smtClean="0"/>
                <a:t>’</a:t>
              </a:r>
            </a:p>
            <a:p>
              <a:r>
                <a:rPr lang="en-US" b="1" dirty="0" smtClean="0"/>
                <a:t>(</a:t>
              </a:r>
              <a:r>
                <a:rPr lang="en-US" b="1" dirty="0" err="1" smtClean="0"/>
                <a:t>africanus</a:t>
              </a:r>
              <a:r>
                <a:rPr lang="en-US" b="1" dirty="0" smtClean="0"/>
                <a:t>)</a:t>
              </a:r>
              <a:endParaRPr lang="en-US" b="1" dirty="0"/>
            </a:p>
          </p:txBody>
        </p:sp>
      </p:grpSp>
      <p:sp>
        <p:nvSpPr>
          <p:cNvPr id="45" name="Oval 44"/>
          <p:cNvSpPr/>
          <p:nvPr/>
        </p:nvSpPr>
        <p:spPr>
          <a:xfrm>
            <a:off x="1524000" y="31242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59425" y="4491335"/>
            <a:ext cx="2698175" cy="461665"/>
          </a:xfrm>
          <a:prstGeom prst="rect">
            <a:avLst/>
          </a:prstGeom>
          <a:solidFill>
            <a:srgbClr val="FFFF00"/>
          </a:solid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nvGrpSpPr>
          <p:cNvPr id="6" name="Group 21"/>
          <p:cNvGrpSpPr/>
          <p:nvPr/>
        </p:nvGrpSpPr>
        <p:grpSpPr>
          <a:xfrm>
            <a:off x="0" y="4038600"/>
            <a:ext cx="3505200" cy="369332"/>
            <a:chOff x="0" y="2438400"/>
            <a:chExt cx="3505200" cy="369332"/>
          </a:xfrm>
          <a:solidFill>
            <a:srgbClr val="FFFF00"/>
          </a:solidFill>
        </p:grpSpPr>
        <p:sp>
          <p:nvSpPr>
            <p:cNvPr id="14" name="TextBox 13"/>
            <p:cNvSpPr txBox="1"/>
            <p:nvPr/>
          </p:nvSpPr>
          <p:spPr>
            <a:xfrm>
              <a:off x="0" y="2438400"/>
              <a:ext cx="2286000" cy="369332"/>
            </a:xfrm>
            <a:prstGeom prst="rect">
              <a:avLst/>
            </a:prstGeom>
            <a:grpFill/>
          </p:spPr>
          <p:txBody>
            <a:bodyPr wrap="square" rtlCol="0">
              <a:spAutoFit/>
            </a:bodyPr>
            <a:lstStyle/>
            <a:p>
              <a:r>
                <a:rPr lang="en-US" b="1" dirty="0" smtClean="0"/>
                <a:t>footprints (</a:t>
              </a:r>
              <a:r>
                <a:rPr lang="en-US" b="1" dirty="0" err="1" smtClean="0"/>
                <a:t>afarensis</a:t>
              </a:r>
              <a:r>
                <a:rPr lang="en-US" b="1" dirty="0" smtClean="0"/>
                <a:t>)</a:t>
              </a:r>
              <a:endParaRPr lang="en-US" b="1" dirty="0"/>
            </a:p>
          </p:txBody>
        </p:sp>
        <p:cxnSp>
          <p:nvCxnSpPr>
            <p:cNvPr id="19" name="Straight Arrow Connector 18"/>
            <p:cNvCxnSpPr>
              <a:stCxn id="14" idx="3"/>
            </p:cNvCxnSpPr>
            <p:nvPr/>
          </p:nvCxnSpPr>
          <p:spPr>
            <a:xfrm flipV="1">
              <a:off x="2286000" y="2514600"/>
              <a:ext cx="1219200" cy="108466"/>
            </a:xfrm>
            <a:prstGeom prst="straightConnector1">
              <a:avLst/>
            </a:prstGeom>
            <a:grpFill/>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rot="201011">
            <a:off x="990567" y="3124199"/>
            <a:ext cx="3429000" cy="1296520"/>
          </a:xfrm>
          <a:prstGeom prst="ellipse">
            <a:avLst/>
          </a:prstGeom>
          <a:noFill/>
          <a:ln w="76200">
            <a:solidFill>
              <a:srgbClr val="FFFF00"/>
            </a:solidFill>
          </a:ln>
          <a:effectLst>
            <a:outerShdw dist="50800" dir="7200000" algn="ctr" rotWithShape="0">
              <a:schemeClr val="accent6">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1016263">
            <a:off x="5428982" y="2565547"/>
            <a:ext cx="3429000" cy="1415963"/>
          </a:xfrm>
          <a:prstGeom prst="ellipse">
            <a:avLst/>
          </a:prstGeom>
          <a:noFill/>
          <a:ln w="76200">
            <a:solidFill>
              <a:srgbClr val="FFC000"/>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3611699" y="2179637"/>
            <a:ext cx="3618383" cy="3504629"/>
            <a:chOff x="3611699" y="2179637"/>
            <a:chExt cx="3618383" cy="3504629"/>
          </a:xfrm>
        </p:grpSpPr>
        <p:sp>
          <p:nvSpPr>
            <p:cNvPr id="62" name="Up Arrow 61"/>
            <p:cNvSpPr/>
            <p:nvPr/>
          </p:nvSpPr>
          <p:spPr>
            <a:xfrm rot="519426">
              <a:off x="6891229" y="2179637"/>
              <a:ext cx="338853" cy="3504629"/>
            </a:xfrm>
            <a:prstGeom prst="upArrow">
              <a:avLst>
                <a:gd name="adj1" fmla="val 50000"/>
                <a:gd name="adj2" fmla="val 834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Up Arrow 62"/>
            <p:cNvSpPr/>
            <p:nvPr/>
          </p:nvSpPr>
          <p:spPr>
            <a:xfrm rot="17144982">
              <a:off x="5130225" y="3397795"/>
              <a:ext cx="419798" cy="3456850"/>
            </a:xfrm>
            <a:prstGeom prst="upArrow">
              <a:avLst>
                <a:gd name="adj1" fmla="val 50000"/>
                <a:gd name="adj2" fmla="val 834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0" y="5562600"/>
            <a:ext cx="9144000" cy="707886"/>
          </a:xfrm>
          <a:prstGeom prst="rect">
            <a:avLst/>
          </a:prstGeom>
          <a:solidFill>
            <a:schemeClr val="accent6">
              <a:lumMod val="20000"/>
              <a:lumOff val="80000"/>
            </a:schemeClr>
          </a:solidFill>
          <a:ln w="50800">
            <a:solidFill>
              <a:schemeClr val="tx1"/>
            </a:solidFill>
          </a:ln>
        </p:spPr>
        <p:txBody>
          <a:bodyPr wrap="square" rtlCol="0">
            <a:spAutoFit/>
          </a:bodyPr>
          <a:lstStyle/>
          <a:p>
            <a:pPr algn="ctr"/>
            <a:r>
              <a:rPr lang="en-US" sz="4000" b="1" dirty="0" smtClean="0">
                <a:effectLst>
                  <a:outerShdw dist="25400" dir="5400000" algn="ctr" rotWithShape="0">
                    <a:srgbClr val="FF0000"/>
                  </a:outerShdw>
                </a:effectLst>
                <a:latin typeface="Tempus Sans ITC" pitchFamily="82" charset="0"/>
              </a:rPr>
              <a:t>How dispersed were these two genera?</a:t>
            </a:r>
            <a:endParaRPr lang="en-US" sz="4000" b="1" dirty="0">
              <a:effectLst>
                <a:outerShdw dist="25400" dir="5400000" algn="ctr" rotWithShape="0">
                  <a:srgbClr val="FF0000"/>
                </a:outerShdw>
              </a:effectLst>
              <a:latin typeface="Tempus Sans ITC" pitchFamily="82" charset="0"/>
            </a:endParaRPr>
          </a:p>
        </p:txBody>
      </p:sp>
      <p:sp useBgFill="1">
        <p:nvSpPr>
          <p:cNvPr id="30" name="TextBox 29"/>
          <p:cNvSpPr txBox="1"/>
          <p:nvPr/>
        </p:nvSpPr>
        <p:spPr>
          <a:xfrm>
            <a:off x="0" y="914400"/>
            <a:ext cx="9144000" cy="646331"/>
          </a:xfrm>
          <a:prstGeom prst="rect">
            <a:avLst/>
          </a:prstGeom>
          <a:ln w="50800">
            <a:solidFill>
              <a:schemeClr val="tx1"/>
            </a:solidFill>
          </a:ln>
        </p:spPr>
        <p:txBody>
          <a:bodyPr wrap="square" rtlCol="0">
            <a:spAutoFit/>
          </a:bodyPr>
          <a:lstStyle/>
          <a:p>
            <a:pPr algn="ctr"/>
            <a:r>
              <a:rPr lang="en-US" sz="3600" b="1" dirty="0" smtClean="0">
                <a:effectLst>
                  <a:outerShdw dist="25400" dir="5400000" algn="ctr" rotWithShape="0">
                    <a:srgbClr val="FF0000"/>
                  </a:outerShdw>
                </a:effectLst>
              </a:rPr>
              <a:t>Two genera that are now extinct . . .</a:t>
            </a:r>
            <a:endParaRPr lang="en-US" sz="3600" b="1" dirty="0">
              <a:effectLst>
                <a:outerShdw dist="254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10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1000"/>
                                        <p:tgtEl>
                                          <p:spTgt spid="37"/>
                                        </p:tgtEl>
                                      </p:cBhvr>
                                    </p:animEffect>
                                  </p:childTnLst>
                                </p:cTn>
                              </p:par>
                            </p:childTnLst>
                          </p:cTn>
                        </p:par>
                        <p:par>
                          <p:cTn id="21" fill="hold">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Effect transition="in" filter="fade">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1000"/>
                                        <p:tgtEl>
                                          <p:spTgt spid="38"/>
                                        </p:tgtEl>
                                      </p:cBhvr>
                                    </p:animEffect>
                                  </p:childTnLst>
                                </p:cTn>
                              </p:par>
                            </p:childTnLst>
                          </p:cTn>
                        </p:par>
                        <p:par>
                          <p:cTn id="36" fill="hold">
                            <p:stCondLst>
                              <p:cond delay="2000"/>
                            </p:stCondLst>
                            <p:childTnLst>
                              <p:par>
                                <p:cTn id="37" presetID="53"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1000" fill="hold"/>
                                        <p:tgtEl>
                                          <p:spTgt spid="32"/>
                                        </p:tgtEl>
                                        <p:attrNameLst>
                                          <p:attrName>ppt_w</p:attrName>
                                        </p:attrNameLst>
                                      </p:cBhvr>
                                      <p:tavLst>
                                        <p:tav tm="0">
                                          <p:val>
                                            <p:fltVal val="0"/>
                                          </p:val>
                                        </p:tav>
                                        <p:tav tm="100000">
                                          <p:val>
                                            <p:strVal val="#ppt_w"/>
                                          </p:val>
                                        </p:tav>
                                      </p:tavLst>
                                    </p:anim>
                                    <p:anim calcmode="lin" valueType="num">
                                      <p:cBhvr>
                                        <p:cTn id="40" dur="1000" fill="hold"/>
                                        <p:tgtEl>
                                          <p:spTgt spid="32"/>
                                        </p:tgtEl>
                                        <p:attrNameLst>
                                          <p:attrName>ppt_h</p:attrName>
                                        </p:attrNameLst>
                                      </p:cBhvr>
                                      <p:tavLst>
                                        <p:tav tm="0">
                                          <p:val>
                                            <p:fltVal val="0"/>
                                          </p:val>
                                        </p:tav>
                                        <p:tav tm="100000">
                                          <p:val>
                                            <p:strVal val="#ppt_h"/>
                                          </p:val>
                                        </p:tav>
                                      </p:tavLst>
                                    </p:anim>
                                    <p:animEffect transition="in" filter="fade">
                                      <p:cBhvr>
                                        <p:cTn id="41" dur="10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1000"/>
                                        <p:tgtEl>
                                          <p:spTgt spid="29"/>
                                        </p:tgtEl>
                                      </p:cBhvr>
                                    </p:animEffect>
                                  </p:childTnLst>
                                </p:cTn>
                              </p:par>
                              <p:par>
                                <p:cTn id="57" presetID="22" presetClass="entr" presetSubtype="8" fill="hold" grpId="1"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10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1000"/>
                                        <p:tgtEl>
                                          <p:spTgt spid="61"/>
                                        </p:tgtEl>
                                      </p:cBhvr>
                                    </p:animEffect>
                                  </p:childTnLst>
                                </p:cTn>
                              </p:par>
                            </p:childTnLst>
                          </p:cTn>
                        </p:par>
                        <p:par>
                          <p:cTn id="70" fill="hold">
                            <p:stCondLst>
                              <p:cond delay="1000"/>
                            </p:stCondLst>
                            <p:childTnLst>
                              <p:par>
                                <p:cTn id="71" presetID="22" presetClass="entr" presetSubtype="4" fill="hold" nodeType="after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wipe(down)">
                                      <p:cBhvr>
                                        <p:cTn id="73" dur="1000"/>
                                        <p:tgtEl>
                                          <p:spTgt spid="64"/>
                                        </p:tgtEl>
                                      </p:cBhvr>
                                    </p:animEffect>
                                  </p:childTnLst>
                                </p:cTn>
                              </p:par>
                              <p:par>
                                <p:cTn id="74" presetID="10" presetClass="exit" presetSubtype="0" fill="hold" grpId="1" nodeType="withEffect">
                                  <p:stCondLst>
                                    <p:cond delay="0"/>
                                  </p:stCondLst>
                                  <p:childTnLst>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8" grpId="0" animBg="1"/>
      <p:bldP spid="45" grpId="0" animBg="1"/>
      <p:bldP spid="31" grpId="0" animBg="1"/>
      <p:bldP spid="27" grpId="1" animBg="1"/>
      <p:bldP spid="29" grpId="0" animBg="1"/>
      <p:bldP spid="61" grpId="0" animBg="1"/>
      <p:bldP spid="30" grpId="0" animBg="1"/>
      <p:bldP spid="3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sp useBgFill="1">
          <p:nvSpPr>
            <p:cNvPr id="3"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LAST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grpSp>
      <p:grpSp>
        <p:nvGrpSpPr>
          <p:cNvPr id="14" name="Group 13"/>
          <p:cNvGrpSpPr/>
          <p:nvPr/>
        </p:nvGrpSpPr>
        <p:grpSpPr>
          <a:xfrm>
            <a:off x="0" y="152400"/>
            <a:ext cx="9144000" cy="4135398"/>
            <a:chOff x="0" y="152400"/>
            <a:chExt cx="9144000" cy="4135398"/>
          </a:xfrm>
        </p:grpSpPr>
        <p:grpSp>
          <p:nvGrpSpPr>
            <p:cNvPr id="8" name="Group 7"/>
            <p:cNvGrpSpPr/>
            <p:nvPr/>
          </p:nvGrpSpPr>
          <p:grpSpPr>
            <a:xfrm>
              <a:off x="0" y="152400"/>
              <a:ext cx="9144000" cy="1439108"/>
              <a:chOff x="0" y="152400"/>
              <a:chExt cx="9144000" cy="1439108"/>
            </a:xfrm>
          </p:grpSpPr>
          <p:sp useBgFill="1">
            <p:nvSpPr>
              <p:cNvPr id="5" name="TextBox 4"/>
              <p:cNvSpPr txBox="1"/>
              <p:nvPr/>
            </p:nvSpPr>
            <p:spPr>
              <a:xfrm>
                <a:off x="0" y="152400"/>
                <a:ext cx="9144000" cy="769441"/>
              </a:xfrm>
              <a:prstGeom prst="rect">
                <a:avLst/>
              </a:prstGeom>
            </p:spPr>
            <p:txBody>
              <a:bodyPr wrap="square" rtlCol="0">
                <a:spAutoFit/>
              </a:bodyPr>
              <a:lstStyle/>
              <a:p>
                <a:pPr algn="ctr"/>
                <a:r>
                  <a:rPr lang="en-US" sz="4400" b="1" spc="-150" dirty="0" smtClean="0"/>
                  <a:t>Question from last week . . . .</a:t>
                </a:r>
              </a:p>
            </p:txBody>
          </p:sp>
          <p:sp useBgFill="1">
            <p:nvSpPr>
              <p:cNvPr id="6" name="TextBox 5"/>
              <p:cNvSpPr txBox="1"/>
              <p:nvPr/>
            </p:nvSpPr>
            <p:spPr>
              <a:xfrm>
                <a:off x="0" y="914400"/>
                <a:ext cx="9144000" cy="677108"/>
              </a:xfrm>
              <a:prstGeom prst="rect">
                <a:avLst/>
              </a:prstGeom>
            </p:spPr>
            <p:txBody>
              <a:bodyPr wrap="square" rtlCol="0">
                <a:spAutoFit/>
              </a:bodyPr>
              <a:lstStyle/>
              <a:p>
                <a:pPr algn="ctr"/>
                <a:r>
                  <a:rPr lang="en-US" sz="3800" b="1" spc="-150" dirty="0" smtClean="0">
                    <a:latin typeface="Tempus Sans ITC" pitchFamily="82" charset="0"/>
                  </a:rPr>
                  <a:t>Why does hair on our human head grow long?</a:t>
                </a:r>
              </a:p>
            </p:txBody>
          </p:sp>
        </p:grpSp>
        <p:sp useBgFill="1">
          <p:nvSpPr>
            <p:cNvPr id="9" name="TextBox 8"/>
            <p:cNvSpPr txBox="1"/>
            <p:nvPr/>
          </p:nvSpPr>
          <p:spPr>
            <a:xfrm>
              <a:off x="0" y="1600200"/>
              <a:ext cx="9144000" cy="553998"/>
            </a:xfrm>
            <a:prstGeom prst="rect">
              <a:avLst/>
            </a:prstGeom>
          </p:spPr>
          <p:txBody>
            <a:bodyPr wrap="square" rtlCol="0">
              <a:spAutoFit/>
            </a:bodyPr>
            <a:lstStyle/>
            <a:p>
              <a:r>
                <a:rPr lang="en-US" sz="3000" dirty="0" smtClean="0"/>
                <a:t>		- Sexual selection</a:t>
              </a:r>
              <a:endParaRPr lang="en-US" sz="3000" dirty="0"/>
            </a:p>
          </p:txBody>
        </p:sp>
        <p:sp useBgFill="1">
          <p:nvSpPr>
            <p:cNvPr id="10" name="TextBox 9"/>
            <p:cNvSpPr txBox="1"/>
            <p:nvPr/>
          </p:nvSpPr>
          <p:spPr>
            <a:xfrm>
              <a:off x="0" y="3200400"/>
              <a:ext cx="9144000" cy="553998"/>
            </a:xfrm>
            <a:prstGeom prst="rect">
              <a:avLst/>
            </a:prstGeom>
          </p:spPr>
          <p:txBody>
            <a:bodyPr wrap="square" rtlCol="0">
              <a:spAutoFit/>
            </a:bodyPr>
            <a:lstStyle/>
            <a:p>
              <a:r>
                <a:rPr lang="en-US" sz="3000" dirty="0" smtClean="0"/>
                <a:t>		- protect the head from effects of the sun</a:t>
              </a:r>
              <a:endParaRPr lang="en-US" sz="3000" dirty="0"/>
            </a:p>
          </p:txBody>
        </p:sp>
        <p:sp useBgFill="1">
          <p:nvSpPr>
            <p:cNvPr id="11" name="TextBox 10"/>
            <p:cNvSpPr txBox="1"/>
            <p:nvPr/>
          </p:nvSpPr>
          <p:spPr>
            <a:xfrm>
              <a:off x="0" y="3733800"/>
              <a:ext cx="9144000" cy="553998"/>
            </a:xfrm>
            <a:prstGeom prst="rect">
              <a:avLst/>
            </a:prstGeom>
          </p:spPr>
          <p:txBody>
            <a:bodyPr wrap="square" rtlCol="0">
              <a:spAutoFit/>
            </a:bodyPr>
            <a:lstStyle/>
            <a:p>
              <a:r>
                <a:rPr lang="en-US" sz="3000" dirty="0" smtClean="0"/>
                <a:t>		- provide air gap for evaporation of sweat</a:t>
              </a:r>
              <a:endParaRPr lang="en-US" sz="3000" dirty="0"/>
            </a:p>
          </p:txBody>
        </p:sp>
        <p:sp useBgFill="1">
          <p:nvSpPr>
            <p:cNvPr id="12" name="TextBox 11"/>
            <p:cNvSpPr txBox="1"/>
            <p:nvPr/>
          </p:nvSpPr>
          <p:spPr>
            <a:xfrm>
              <a:off x="0" y="2133600"/>
              <a:ext cx="9144000" cy="553998"/>
            </a:xfrm>
            <a:prstGeom prst="rect">
              <a:avLst/>
            </a:prstGeom>
          </p:spPr>
          <p:txBody>
            <a:bodyPr wrap="square" rtlCol="0">
              <a:spAutoFit/>
            </a:bodyPr>
            <a:lstStyle/>
            <a:p>
              <a:r>
                <a:rPr lang="en-US" sz="3000" dirty="0" smtClean="0"/>
                <a:t>			- enhanced attractiveness</a:t>
              </a:r>
              <a:endParaRPr lang="en-US" sz="3000" dirty="0"/>
            </a:p>
          </p:txBody>
        </p:sp>
        <p:sp useBgFill="1">
          <p:nvSpPr>
            <p:cNvPr id="13" name="TextBox 12"/>
            <p:cNvSpPr txBox="1"/>
            <p:nvPr/>
          </p:nvSpPr>
          <p:spPr>
            <a:xfrm>
              <a:off x="0" y="2667000"/>
              <a:ext cx="9144000" cy="553998"/>
            </a:xfrm>
            <a:prstGeom prst="rect">
              <a:avLst/>
            </a:prstGeom>
          </p:spPr>
          <p:txBody>
            <a:bodyPr wrap="square" rtlCol="0">
              <a:spAutoFit/>
            </a:bodyPr>
            <a:lstStyle/>
            <a:p>
              <a:r>
                <a:rPr lang="en-US" sz="3000" dirty="0" smtClean="0"/>
                <a:t>			- signifies health (mate-ability)</a:t>
              </a:r>
              <a:endParaRPr lang="en-US" sz="3000" dirty="0"/>
            </a:p>
          </p:txBody>
        </p:sp>
      </p:grpSp>
      <p:sp useBgFill="1">
        <p:nvSpPr>
          <p:cNvPr id="15" name="Rectangle 14"/>
          <p:cNvSpPr/>
          <p:nvPr/>
        </p:nvSpPr>
        <p:spPr>
          <a:xfrm>
            <a:off x="0" y="0"/>
            <a:ext cx="9144000" cy="12834283"/>
          </a:xfrm>
          <a:prstGeom prst="rect">
            <a:avLst/>
          </a:prstGeom>
        </p:spPr>
        <p:txBody>
          <a:bodyPr wrap="square">
            <a:spAutoFit/>
          </a:bodyPr>
          <a:lstStyle/>
          <a:p>
            <a:endParaRPr lang="en-US" sz="1200" dirty="0" smtClean="0">
              <a:hlinkClick r:id="rId3"/>
            </a:endParaRPr>
          </a:p>
          <a:p>
            <a:r>
              <a:rPr lang="en-US" sz="1200" dirty="0" smtClean="0">
                <a:hlinkClick r:id="rId4"/>
              </a:rPr>
              <a:t>https://www.wired.com/2015/04/hair-only-in-some-places/</a:t>
            </a:r>
            <a:endParaRPr lang="en-US" sz="1200" dirty="0" smtClean="0"/>
          </a:p>
          <a:p>
            <a:endParaRPr lang="en-US" sz="1200" dirty="0" smtClean="0"/>
          </a:p>
          <a:p>
            <a:pPr fontAlgn="base"/>
            <a:r>
              <a:rPr lang="en-US" sz="1200" dirty="0" smtClean="0"/>
              <a:t>Early hominids (our </a:t>
            </a:r>
            <a:r>
              <a:rPr lang="en-US" sz="1200" dirty="0" err="1" smtClean="0"/>
              <a:t>über</a:t>
            </a:r>
            <a:r>
              <a:rPr lang="en-US" sz="1200" dirty="0" smtClean="0"/>
              <a:t>-great grandparents), the story goes, made their living foraging for fruits, nuts, tubers, and vegetation in the cool shade of forest trees. Then, about three million years ago, a global cooling period dried out the regions of Central Africa where those early family members were living.</a:t>
            </a:r>
          </a:p>
          <a:p>
            <a:pPr fontAlgn="base"/>
            <a:r>
              <a:rPr lang="en-US" sz="1200" dirty="0" smtClean="0"/>
              <a:t>The fur that had once kept them warm became a liability, as forests changed into grasslands and early hunters spent long hours striding or running across the savanna in pursuit of dinner. From natural selection’s point of view, the ability to sweat and quickly dissipate heat became the neatest trick on the block. So, by and large, humans lost their hair.</a:t>
            </a:r>
          </a:p>
          <a:p>
            <a:pPr fontAlgn="base"/>
            <a:r>
              <a:rPr lang="en-US" sz="1200" dirty="0" smtClean="0"/>
              <a:t>Happily though, the gods of evaporative cooling didn’t demand the sacrifice of all our </a:t>
            </a:r>
            <a:r>
              <a:rPr lang="en-US" sz="1200" dirty="0" err="1" smtClean="0"/>
              <a:t>pilatory</a:t>
            </a:r>
            <a:r>
              <a:rPr lang="en-US" sz="1200" dirty="0" smtClean="0"/>
              <a:t> plumage. We’ve still got some hair left, and it (mostly) seems to serve a purpose—starting with the most highly-groomed bits.</a:t>
            </a:r>
          </a:p>
          <a:p>
            <a:pPr fontAlgn="base"/>
            <a:r>
              <a:rPr lang="en-US" sz="1200" dirty="0" smtClean="0"/>
              <a:t>Like your eyebrows, for example. Aside from being good for raising, furrowing, and piercing, the hair there keeps the sweat out of your eyes. And the hair on your head shields your noggin from the direct force of the sun. It also leaves an area of air between your scalp and hair’s hot surface, so sweat can evaporate and cool things down. (Curly hair, Tuttle says, does the best job at performing this task.) Head hair grows longer than other hair because these follicles </a:t>
            </a:r>
            <a:r>
              <a:rPr lang="en-US" sz="1200" dirty="0" smtClean="0">
                <a:hlinkClick r:id="rId5"/>
              </a:rPr>
              <a:t>remain in an active growth</a:t>
            </a:r>
            <a:r>
              <a:rPr lang="en-US" sz="1200" dirty="0" smtClean="0"/>
              <a:t> (or </a:t>
            </a:r>
            <a:r>
              <a:rPr lang="en-US" sz="1200" dirty="0" err="1" smtClean="0"/>
              <a:t>anagen</a:t>
            </a:r>
            <a:r>
              <a:rPr lang="en-US" sz="1200" dirty="0" smtClean="0"/>
              <a:t>) phase longer than other </a:t>
            </a:r>
            <a:r>
              <a:rPr lang="en-US" sz="1200" dirty="0" err="1" smtClean="0"/>
              <a:t>other</a:t>
            </a:r>
            <a:r>
              <a:rPr lang="en-US" sz="1200" dirty="0" smtClean="0"/>
              <a:t> hair follicles—generally a couple of years instead of just a couple of months.</a:t>
            </a:r>
          </a:p>
          <a:p>
            <a:pPr fontAlgn="base"/>
            <a:r>
              <a:rPr lang="en-US" sz="1200" dirty="0" smtClean="0"/>
              <a:t>That hair’s useful. But what about all the soft, downy stuff that barely shows up on your body? It’s called </a:t>
            </a:r>
            <a:r>
              <a:rPr lang="en-US" sz="1200" dirty="0" err="1" smtClean="0"/>
              <a:t>vellus</a:t>
            </a:r>
            <a:r>
              <a:rPr lang="en-US" sz="1200" dirty="0" smtClean="0"/>
              <a:t> hair, and it’s a safe bet that it’s an evolutionary relic. Humans don’t need it anymore, but it’s not doing any harm either, so there it stays. </a:t>
            </a:r>
            <a:r>
              <a:rPr lang="en-US" sz="1200" dirty="0" err="1" smtClean="0"/>
              <a:t>Vellus</a:t>
            </a:r>
            <a:r>
              <a:rPr lang="en-US" sz="1200" dirty="0" smtClean="0"/>
              <a:t> hair is closely related to another type of hair that definitely serves a purpose, though. Add just a little androgenic hormone (which starts circulating in both boys and girls around puberty) and voila—it becomes thicker and darker.</a:t>
            </a:r>
          </a:p>
          <a:p>
            <a:r>
              <a:rPr lang="en-US" sz="1200" dirty="0" smtClean="0"/>
              <a:t>What that did, says Russell Tuttle, </a:t>
            </a:r>
            <a:r>
              <a:rPr lang="en-US" sz="1200" dirty="0" smtClean="0">
                <a:hlinkClick r:id="rId6"/>
              </a:rPr>
              <a:t>anthropologist and evolutionary biologist at the University of Chicago</a:t>
            </a:r>
            <a:r>
              <a:rPr lang="en-US" sz="1200" dirty="0" smtClean="0"/>
              <a:t> and author of </a:t>
            </a:r>
            <a:r>
              <a:rPr lang="en-US" sz="1200" dirty="0" smtClean="0">
                <a:hlinkClick r:id="rId7"/>
              </a:rPr>
              <a:t>Apes and Human Evolution</a:t>
            </a:r>
            <a:r>
              <a:rPr lang="en-US" sz="1200" dirty="0" smtClean="0"/>
              <a:t>, is give humans the ability to be out hunting in the heat of the day when other predators (i.e. LIONS!) “are resting and trying to keep themselves cool, because all they can do is pant.”</a:t>
            </a:r>
          </a:p>
          <a:p>
            <a:endParaRPr lang="en-US" sz="1200" dirty="0" smtClean="0">
              <a:hlinkClick r:id="rId3"/>
            </a:endParaRPr>
          </a:p>
          <a:p>
            <a:endParaRPr lang="en-US" sz="1200" dirty="0" smtClean="0">
              <a:hlinkClick r:id="rId3"/>
            </a:endParaRPr>
          </a:p>
          <a:p>
            <a:r>
              <a:rPr lang="en-US" sz="1200" dirty="0" smtClean="0">
                <a:hlinkClick r:id="rId3"/>
              </a:rPr>
              <a:t>http://evoandproud.blogspot.com/2008/04/why-is-human-head-hair-so-long.html</a:t>
            </a:r>
            <a:endParaRPr lang="en-US" sz="1200" dirty="0" smtClean="0"/>
          </a:p>
          <a:p>
            <a:endParaRPr lang="en-US" sz="1200" dirty="0" smtClean="0"/>
          </a:p>
          <a:p>
            <a:r>
              <a:rPr lang="en-US" sz="1200" b="1" dirty="0" smtClean="0"/>
              <a:t>Why is human head hair so long?</a:t>
            </a:r>
          </a:p>
          <a:p>
            <a:r>
              <a:rPr lang="en-US" sz="1200" dirty="0" smtClean="0"/>
              <a:t>Head hair is much longer than hair elsewhere on the body. This lengthening has involved several evolutionary changes: faster rate of growth, longer growing phase, increased density, and greater resistance to physical damage (</a:t>
            </a:r>
            <a:r>
              <a:rPr lang="en-US" sz="1200" dirty="0" err="1" smtClean="0"/>
              <a:t>Khumalo</a:t>
            </a:r>
            <a:r>
              <a:rPr lang="en-US" sz="1200" dirty="0" smtClean="0"/>
              <a:t>, 2005; </a:t>
            </a:r>
            <a:r>
              <a:rPr lang="en-US" sz="1200" dirty="0" err="1" smtClean="0"/>
              <a:t>Loussouarn</a:t>
            </a:r>
            <a:r>
              <a:rPr lang="en-US" sz="1200" dirty="0" smtClean="0"/>
              <a:t> et al., 2005). The multiplicity of these changes is consistent with sexual selection: the selective pressure seems to have acted on an overall visual effect rather than on one incidental factor. In some non-human primates, head hair has lengthened for apparently similar reasons, perhaps because visual attention tends to focus, as in humans, on the face and its surrounding frame (Darwin, 1936 [1888], p. 906).</a:t>
            </a:r>
            <a:br>
              <a:rPr lang="en-US" sz="1200" dirty="0" smtClean="0"/>
            </a:br>
            <a:r>
              <a:rPr lang="en-US" sz="1200" dirty="0" smtClean="0"/>
              <a:t/>
            </a:r>
            <a:br>
              <a:rPr lang="en-US" sz="1200" dirty="0" smtClean="0"/>
            </a:br>
            <a:r>
              <a:rPr lang="en-US" sz="1200" dirty="0" smtClean="0"/>
              <a:t>Head hair has lengthened only in those human populations that have lived in the temperate and Arctic zones, including some that have back-migrated to the tropical zone, e.g., </a:t>
            </a:r>
            <a:r>
              <a:rPr lang="en-US" sz="1200" dirty="0" err="1" smtClean="0"/>
              <a:t>Austronesians</a:t>
            </a:r>
            <a:r>
              <a:rPr lang="en-US" sz="1200" dirty="0" smtClean="0"/>
              <a:t> in Southeast Asia and Oceania, Amerindians in the tropical New World. Darwin noted "the extraordinary difference in the length of the hair in the different races; in the negro the hair forms a mere curly mat; with us it is of great length, and with the American natives it not rarely reaches to the ground" (Darwin, 1936 [1888], p. 906).</a:t>
            </a:r>
            <a:br>
              <a:rPr lang="en-US" sz="1200" dirty="0" smtClean="0"/>
            </a:br>
            <a:r>
              <a:rPr lang="en-US" sz="1200" dirty="0" smtClean="0"/>
              <a:t/>
            </a:r>
            <a:br>
              <a:rPr lang="en-US" sz="1200" dirty="0" smtClean="0"/>
            </a:br>
            <a:r>
              <a:rPr lang="en-US" sz="1200" dirty="0" smtClean="0"/>
              <a:t>This point seems to be lost on those who think that hominids acquired long head hair at a very early date. Advocates of the 'Aquatic Ape Hypothesis', for example, believe that head hair lengthened during a putative aquatic phase of human evolution when an infant would have to hang on to its mother's hair while in the water "and if the hair floated around her for a yard or so on the surface [the infant] wouldn't have to make so accurate a beeline in swimming towards her" (Morgan, 1972, p. 36). Yet such lengthening could not have occurred until modern humans had begun spreading out of Africa—some 50,000 years ago at the earliest. This same point is also lost on those who argue that long head hair improved mating success among ancestral humans because it signified health and hence mate quality (</a:t>
            </a:r>
            <a:r>
              <a:rPr lang="en-US" sz="1200" dirty="0" err="1" smtClean="0"/>
              <a:t>Hinsz</a:t>
            </a:r>
            <a:r>
              <a:rPr lang="en-US" sz="1200" dirty="0" smtClean="0"/>
              <a:t> et al., 2001; </a:t>
            </a:r>
            <a:r>
              <a:rPr lang="en-US" sz="1200" dirty="0" err="1" smtClean="0"/>
              <a:t>Mesko</a:t>
            </a:r>
            <a:r>
              <a:rPr lang="en-US" sz="1200" dirty="0" smtClean="0"/>
              <a:t> and </a:t>
            </a:r>
            <a:r>
              <a:rPr lang="en-US" sz="1200" dirty="0" err="1" smtClean="0"/>
              <a:t>Bereczkei</a:t>
            </a:r>
            <a:r>
              <a:rPr lang="en-US" sz="1200" dirty="0" smtClean="0"/>
              <a:t>, 2004). Fine. But does health matter less in the Tropics?</a:t>
            </a:r>
            <a:br>
              <a:rPr lang="en-US" sz="1200" dirty="0" smtClean="0"/>
            </a:br>
            <a:r>
              <a:rPr lang="en-US" sz="1200" dirty="0" smtClean="0"/>
              <a:t/>
            </a:r>
            <a:br>
              <a:rPr lang="en-US" sz="1200" dirty="0" smtClean="0"/>
            </a:br>
            <a:r>
              <a:rPr lang="en-US" sz="1200" dirty="0" smtClean="0"/>
              <a:t>In the literature, this lengthening of head hair outside the tropical zone is often ascribed to relaxation of natural selection: short frizzy hair helps dissipate body heat and thus loses its adaptive value in colder climates. But why would a colder climate cause head hair—and only head hair—to lengthen to such an extent and over such a short span of evolutionary time? If we turn to the sexual selection model, we see that non-tropical climates do alter selective pressures, but indirectly so—by altering human demography. When early modern humans left the Tropics, they entered an environment that reduced the supply of </a:t>
            </a:r>
            <a:r>
              <a:rPr lang="en-US" sz="1200" dirty="0" err="1" smtClean="0"/>
              <a:t>mateable</a:t>
            </a:r>
            <a:r>
              <a:rPr lang="en-US" sz="1200" dirty="0" smtClean="0"/>
              <a:t> men, thus making them a limited resource. This new environment intensified sexual selection of women and would have favored physical traits that retain visual attention, particularly from men.</a:t>
            </a:r>
            <a:br>
              <a:rPr lang="en-US" sz="1200" dirty="0" smtClean="0"/>
            </a:br>
            <a:r>
              <a:rPr lang="en-US" sz="1200" dirty="0" smtClean="0"/>
              <a:t/>
            </a:r>
            <a:br>
              <a:rPr lang="en-US" sz="1200" dirty="0" smtClean="0"/>
            </a:br>
            <a:r>
              <a:rPr lang="en-US" sz="1200" dirty="0" smtClean="0"/>
              <a:t>Why would sexual selection favor longer-haired women? We know that most societies consider a greater amount of head hair to be an appropriate female characteristic (</a:t>
            </a:r>
            <a:r>
              <a:rPr lang="en-US" sz="1200" dirty="0" err="1" smtClean="0"/>
              <a:t>Synnott</a:t>
            </a:r>
            <a:r>
              <a:rPr lang="en-US" sz="1200" dirty="0" smtClean="0"/>
              <a:t>, 1987). Even in sub-Saharan Africa, where people are naturally shorthaired, women have traditionally lengthened their head hair with vegetable fiber, sinew, or hair from relatives, apparently to enhance their beauty (</a:t>
            </a:r>
            <a:r>
              <a:rPr lang="en-US" sz="1200" dirty="0" err="1" smtClean="0"/>
              <a:t>Bernolles</a:t>
            </a:r>
            <a:r>
              <a:rPr lang="en-US" sz="1200" dirty="0" smtClean="0"/>
              <a:t>, 1966; </a:t>
            </a:r>
            <a:r>
              <a:rPr lang="en-US" sz="1200" dirty="0" err="1" smtClean="0"/>
              <a:t>Sieber</a:t>
            </a:r>
            <a:r>
              <a:rPr lang="en-US" sz="1200" dirty="0" smtClean="0"/>
              <a:t> and </a:t>
            </a:r>
            <a:r>
              <a:rPr lang="en-US" sz="1200" dirty="0" err="1" smtClean="0"/>
              <a:t>Herreman</a:t>
            </a:r>
            <a:r>
              <a:rPr lang="en-US" sz="1200" dirty="0" smtClean="0"/>
              <a:t>, 2000). Head hair is identified with femininity partly because men begin to go bald as early as their 20s, but also because the scalp hairs of women seem to have a higher mean diameter and hence more volume, even in the naturally shorthaired New Guineans (Walsh and Chapman, 1966). It may be that men perceived a greater amount of head hair as more feminine from an early date, and this perceptual bias could have influenced male mate-choice wherever female-female rivalry for mates had become sufficiently intense.</a:t>
            </a:r>
          </a:p>
          <a:p>
            <a:endParaRPr lang="en-US" sz="1200" dirty="0" smtClean="0"/>
          </a:p>
          <a:p>
            <a:endParaRPr lang="en-US" sz="1200" dirty="0" smtClean="0"/>
          </a:p>
          <a:p>
            <a:endParaRPr lang="en-US" sz="1200" dirty="0" smtClean="0"/>
          </a:p>
          <a:p>
            <a:r>
              <a:rPr lang="en-US" sz="1200" dirty="0" smtClean="0"/>
              <a:t/>
            </a:r>
            <a:br>
              <a:rPr lang="en-US" sz="1200" dirty="0" smtClean="0"/>
            </a:br>
            <a:endParaRPr lang="en-US" sz="1200" dirty="0" smtClean="0"/>
          </a:p>
          <a:p>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fill="hold" grpId="0" nodeType="clickEffect">
                                  <p:stCondLst>
                                    <p:cond delay="0"/>
                                  </p:stCondLst>
                                  <p:childTnLst>
                                    <p:animMotion origin="layout" path="M 0 1.85185E-6 L 0 -0.58009 " pathEditMode="relative" rAng="0" ptsTypes="AA">
                                      <p:cBhvr>
                                        <p:cTn id="14" dur="5000" fill="hold"/>
                                        <p:tgtEl>
                                          <p:spTgt spid="15"/>
                                        </p:tgtEl>
                                        <p:attrNameLst>
                                          <p:attrName>ppt_x</p:attrName>
                                          <p:attrName>ppt_y</p:attrName>
                                        </p:attrNameLst>
                                      </p:cBhvr>
                                      <p:rCtr x="0" y="-29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xit" presetSubtype="0" fill="hold" grpId="1" nodeType="withEffect">
                                  <p:stCondLst>
                                    <p:cond delay="0"/>
                                  </p:stCondLst>
                                  <p:childTnLst>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838200"/>
            <a:ext cx="9144000" cy="6019800"/>
            <a:chOff x="0" y="838200"/>
            <a:chExt cx="9144000" cy="6019800"/>
          </a:xfrm>
        </p:grpSpPr>
        <p:grpSp>
          <p:nvGrpSpPr>
            <p:cNvPr id="2" name="Group 46"/>
            <p:cNvGrpSpPr/>
            <p:nvPr/>
          </p:nvGrpSpPr>
          <p:grpSpPr>
            <a:xfrm>
              <a:off x="0" y="838200"/>
              <a:ext cx="9144000" cy="6019800"/>
              <a:chOff x="0" y="838200"/>
              <a:chExt cx="9144000" cy="6019800"/>
            </a:xfrm>
          </p:grpSpPr>
          <p:grpSp>
            <p:nvGrpSpPr>
              <p:cNvPr id="3" name="Group 11"/>
              <p:cNvGrpSpPr/>
              <p:nvPr/>
            </p:nvGrpSpPr>
            <p:grpSpPr>
              <a:xfrm>
                <a:off x="0" y="838200"/>
                <a:ext cx="9144000" cy="6019800"/>
                <a:chOff x="0" y="1270000"/>
                <a:chExt cx="9144000" cy="5588000"/>
              </a:xfrm>
            </p:grpSpPr>
            <p:pic>
              <p:nvPicPr>
                <p:cNvPr id="51"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52" name="Rectangle 51"/>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Freeform 48"/>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37" name="Oval 36"/>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400800" y="30480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524000" y="31242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858000" y="1828800"/>
              <a:ext cx="2185214" cy="461665"/>
            </a:xfrm>
            <a:prstGeom prst="rect">
              <a:avLst/>
            </a:prstGeom>
            <a:solidFill>
              <a:srgbClr val="FFC000"/>
            </a:solidFill>
          </p:spPr>
          <p:txBody>
            <a:bodyPr wrap="none" rtlCol="0">
              <a:spAutoFit/>
            </a:bodyPr>
            <a:lstStyle/>
            <a:p>
              <a:r>
                <a:rPr lang="en-US" sz="2400" b="1" dirty="0" err="1" smtClean="0">
                  <a:effectLst>
                    <a:outerShdw dist="38100" dir="7200000" algn="ctr" rotWithShape="0">
                      <a:schemeClr val="bg1"/>
                    </a:outerShdw>
                  </a:effectLst>
                  <a:latin typeface="Arial" pitchFamily="34" charset="0"/>
                  <a:cs typeface="Arial" pitchFamily="34" charset="0"/>
                </a:rPr>
                <a:t>Paranthropus</a:t>
              </a:r>
              <a:endParaRPr lang="en-US" sz="2400" b="1" dirty="0">
                <a:effectLst>
                  <a:outerShdw dist="38100" dir="7200000" algn="ctr" rotWithShape="0">
                    <a:schemeClr val="bg1"/>
                  </a:outerShdw>
                </a:effectLst>
                <a:latin typeface="Arial" pitchFamily="34" charset="0"/>
                <a:cs typeface="Arial" pitchFamily="34" charset="0"/>
              </a:endParaRPr>
            </a:p>
          </p:txBody>
        </p:sp>
        <p:sp>
          <p:nvSpPr>
            <p:cNvPr id="31" name="TextBox 30"/>
            <p:cNvSpPr txBox="1"/>
            <p:nvPr/>
          </p:nvSpPr>
          <p:spPr>
            <a:xfrm>
              <a:off x="959425" y="4495800"/>
              <a:ext cx="2698175" cy="461665"/>
            </a:xfrm>
            <a:prstGeom prst="rect">
              <a:avLst/>
            </a:prstGeom>
            <a:solidFill>
              <a:srgbClr val="FFFF00"/>
            </a:solid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sp>
          <p:nvSpPr>
            <p:cNvPr id="30" name="Oval 29"/>
            <p:cNvSpPr/>
            <p:nvPr/>
          </p:nvSpPr>
          <p:spPr>
            <a:xfrm rot="201011">
              <a:off x="990567" y="3124199"/>
              <a:ext cx="3429000" cy="1296520"/>
            </a:xfrm>
            <a:prstGeom prst="ellipse">
              <a:avLst/>
            </a:prstGeom>
            <a:noFill/>
            <a:ln w="76200">
              <a:solidFill>
                <a:srgbClr val="FFFF00"/>
              </a:solidFill>
            </a:ln>
            <a:effectLst>
              <a:outerShdw dist="50800" dir="7200000" algn="ctr" rotWithShape="0">
                <a:schemeClr val="accent6">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21016263">
              <a:off x="5428982" y="2565547"/>
              <a:ext cx="3429000" cy="1415963"/>
            </a:xfrm>
            <a:prstGeom prst="ellipse">
              <a:avLst/>
            </a:prstGeom>
            <a:noFill/>
            <a:ln w="76200">
              <a:solidFill>
                <a:srgbClr val="FFC000"/>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3"/>
          <p:cNvGrpSpPr/>
          <p:nvPr/>
        </p:nvGrpSpPr>
        <p:grpSpPr>
          <a:xfrm>
            <a:off x="3631995" y="2180500"/>
            <a:ext cx="3609491" cy="3504629"/>
            <a:chOff x="3631995" y="2180500"/>
            <a:chExt cx="3609491" cy="3504629"/>
          </a:xfrm>
        </p:grpSpPr>
        <p:sp>
          <p:nvSpPr>
            <p:cNvPr id="62" name="Up Arrow 61"/>
            <p:cNvSpPr/>
            <p:nvPr/>
          </p:nvSpPr>
          <p:spPr>
            <a:xfrm rot="519426">
              <a:off x="6891164" y="2180500"/>
              <a:ext cx="350322" cy="3504629"/>
            </a:xfrm>
            <a:prstGeom prst="upArrow">
              <a:avLst>
                <a:gd name="adj1" fmla="val 50000"/>
                <a:gd name="adj2" fmla="val 834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Up Arrow 62"/>
            <p:cNvSpPr/>
            <p:nvPr/>
          </p:nvSpPr>
          <p:spPr>
            <a:xfrm rot="17144982">
              <a:off x="5140179" y="3410944"/>
              <a:ext cx="419798" cy="3436166"/>
            </a:xfrm>
            <a:prstGeom prst="upArrow">
              <a:avLst>
                <a:gd name="adj1" fmla="val 50000"/>
                <a:gd name="adj2" fmla="val 834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africa-1.bmp"/>
          <p:cNvPicPr>
            <a:picLocks noChangeAspect="1"/>
          </p:cNvPicPr>
          <p:nvPr/>
        </p:nvPicPr>
        <p:blipFill>
          <a:blip r:embed="rId3" cstate="print"/>
          <a:stretch>
            <a:fillRect/>
          </a:stretch>
        </p:blipFill>
        <p:spPr>
          <a:xfrm>
            <a:off x="1780749" y="685800"/>
            <a:ext cx="5991651" cy="6126480"/>
          </a:xfrm>
          <a:prstGeom prst="rect">
            <a:avLst/>
          </a:prstGeom>
          <a:ln w="152400" cmpd="sng">
            <a:noFill/>
            <a:prstDash val="solid"/>
          </a:ln>
          <a:effectLst/>
        </p:spPr>
      </p:pic>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61" name="TextBox 60"/>
          <p:cNvSpPr txBox="1"/>
          <p:nvPr/>
        </p:nvSpPr>
        <p:spPr>
          <a:xfrm>
            <a:off x="0" y="5562600"/>
            <a:ext cx="9144000" cy="707886"/>
          </a:xfrm>
          <a:prstGeom prst="rect">
            <a:avLst/>
          </a:prstGeom>
          <a:solidFill>
            <a:schemeClr val="accent6">
              <a:lumMod val="20000"/>
              <a:lumOff val="80000"/>
            </a:schemeClr>
          </a:solidFill>
          <a:ln w="50800">
            <a:solidFill>
              <a:schemeClr val="tx1"/>
            </a:solidFill>
          </a:ln>
        </p:spPr>
        <p:txBody>
          <a:bodyPr wrap="square" rtlCol="0">
            <a:spAutoFit/>
          </a:bodyPr>
          <a:lstStyle/>
          <a:p>
            <a:pPr algn="ctr"/>
            <a:r>
              <a:rPr lang="en-US" sz="4000" b="1" dirty="0" smtClean="0">
                <a:effectLst>
                  <a:outerShdw dist="25400" dir="5400000" algn="ctr" rotWithShape="0">
                    <a:srgbClr val="FF0000"/>
                  </a:outerShdw>
                </a:effectLst>
                <a:latin typeface="Tempus Sans ITC" pitchFamily="82" charset="0"/>
              </a:rPr>
              <a:t>How dispersed were these two genera?</a:t>
            </a:r>
            <a:endParaRPr lang="en-US" sz="4000" b="1" dirty="0">
              <a:effectLst>
                <a:outerShdw dist="25400" dir="54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0.01503 L 0 -0.81341 " pathEditMode="relative" rAng="0" ptsTypes="AA">
                                      <p:cBhvr>
                                        <p:cTn id="6" dur="1000" fill="hold"/>
                                        <p:tgtEl>
                                          <p:spTgt spid="61"/>
                                        </p:tgtEl>
                                        <p:attrNameLst>
                                          <p:attrName>ppt_x</p:attrName>
                                          <p:attrName>ppt_y</p:attrName>
                                        </p:attrNameLst>
                                      </p:cBhvr>
                                      <p:rCtr x="0" y="-414"/>
                                    </p:animMotion>
                                  </p:childTnLst>
                                </p:cTn>
                              </p:par>
                              <p:par>
                                <p:cTn id="7" presetID="1" presetClass="emph" presetSubtype="2" fill="hold" grpId="1" nodeType="withEffect">
                                  <p:stCondLst>
                                    <p:cond delay="0"/>
                                  </p:stCondLst>
                                  <p:childTnLst>
                                    <p:animClr clrSpc="rgb">
                                      <p:cBhvr>
                                        <p:cTn id="8" dur="2000" fill="hold"/>
                                        <p:tgtEl>
                                          <p:spTgt spid="61"/>
                                        </p:tgtEl>
                                        <p:attrNameLst>
                                          <p:attrName>fillcolor</p:attrName>
                                        </p:attrNameLst>
                                      </p:cBhvr>
                                      <p:to>
                                        <a:srgbClr val="AFD7FF"/>
                                      </p:to>
                                    </p:animClr>
                                    <p:set>
                                      <p:cBhvr>
                                        <p:cTn id="9" dur="2000" fill="hold"/>
                                        <p:tgtEl>
                                          <p:spTgt spid="61"/>
                                        </p:tgtEl>
                                        <p:attrNameLst>
                                          <p:attrName>fill.type</p:attrName>
                                        </p:attrNameLst>
                                      </p:cBhvr>
                                      <p:to>
                                        <p:strVal val="solid"/>
                                      </p:to>
                                    </p:set>
                                    <p:set>
                                      <p:cBhvr>
                                        <p:cTn id="10" dur="2000" fill="hold"/>
                                        <p:tgtEl>
                                          <p:spTgt spid="61"/>
                                        </p:tgtEl>
                                        <p:attrNameLst>
                                          <p:attrName>fill.on</p:attrName>
                                        </p:attrNameLst>
                                      </p:cBhvr>
                                      <p:to>
                                        <p:strVal val="true"/>
                                      </p:to>
                                    </p:set>
                                  </p:childTnLst>
                                </p:cTn>
                              </p:par>
                              <p:par>
                                <p:cTn id="11" presetID="10" presetClass="exit" presetSubtype="0" fill="hold" nodeType="withEffect">
                                  <p:stCondLst>
                                    <p:cond delay="0"/>
                                  </p:stCondLst>
                                  <p:childTnLst>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childTnLst>
                                </p:cTn>
                              </p:par>
                              <p:par>
                                <p:cTn id="19" presetID="10" presetClass="exit" presetSubtype="0" fill="hold" nodeType="withEffect">
                                  <p:stCondLst>
                                    <p:cond delay="0"/>
                                  </p:stCondLst>
                                  <p:childTnLst>
                                    <p:animEffect transition="out" filter="fade">
                                      <p:cBhvr>
                                        <p:cTn id="20" dur="1000"/>
                                        <p:tgtEl>
                                          <p:spTgt spid="40"/>
                                        </p:tgtEl>
                                      </p:cBhvr>
                                    </p:animEffect>
                                    <p:set>
                                      <p:cBhvr>
                                        <p:cTn id="21"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frica-1.bmp"/>
          <p:cNvPicPr>
            <a:picLocks noChangeAspect="1"/>
          </p:cNvPicPr>
          <p:nvPr/>
        </p:nvPicPr>
        <p:blipFill>
          <a:blip r:embed="rId2" cstate="print"/>
          <a:stretch>
            <a:fillRect/>
          </a:stretch>
        </p:blipFill>
        <p:spPr>
          <a:xfrm>
            <a:off x="1780749" y="685800"/>
            <a:ext cx="5991651" cy="6126480"/>
          </a:xfrm>
          <a:prstGeom prst="rect">
            <a:avLst/>
          </a:prstGeom>
          <a:ln w="152400" cmpd="sng">
            <a:noFill/>
            <a:prstDash val="solid"/>
          </a:ln>
          <a:effectLst/>
        </p:spPr>
      </p:pic>
      <p:grpSp>
        <p:nvGrpSpPr>
          <p:cNvPr id="2" name="Group 11"/>
          <p:cNvGrpSpPr/>
          <p:nvPr/>
        </p:nvGrpSpPr>
        <p:grpSpPr>
          <a:xfrm>
            <a:off x="5486400" y="3886200"/>
            <a:ext cx="3417904" cy="980607"/>
            <a:chOff x="5528872" y="3886200"/>
            <a:chExt cx="3417904" cy="980607"/>
          </a:xfrm>
        </p:grpSpPr>
        <p:sp>
          <p:nvSpPr>
            <p:cNvPr id="8" name="Freeform 7"/>
            <p:cNvSpPr/>
            <p:nvPr/>
          </p:nvSpPr>
          <p:spPr>
            <a:xfrm>
              <a:off x="5528872" y="3886200"/>
              <a:ext cx="871927" cy="980607"/>
            </a:xfrm>
            <a:custGeom>
              <a:avLst/>
              <a:gdLst>
                <a:gd name="connsiteX0" fmla="*/ 347271 w 846944"/>
                <a:gd name="connsiteY0" fmla="*/ 17488 h 956872"/>
                <a:gd name="connsiteX1" fmla="*/ 542143 w 846944"/>
                <a:gd name="connsiteY1" fmla="*/ 137409 h 956872"/>
                <a:gd name="connsiteX2" fmla="*/ 707035 w 846944"/>
                <a:gd name="connsiteY2" fmla="*/ 227350 h 956872"/>
                <a:gd name="connsiteX3" fmla="*/ 766996 w 846944"/>
                <a:gd name="connsiteY3" fmla="*/ 317291 h 956872"/>
                <a:gd name="connsiteX4" fmla="*/ 766996 w 846944"/>
                <a:gd name="connsiteY4" fmla="*/ 572124 h 956872"/>
                <a:gd name="connsiteX5" fmla="*/ 841947 w 846944"/>
                <a:gd name="connsiteY5" fmla="*/ 811967 h 956872"/>
                <a:gd name="connsiteX6" fmla="*/ 737016 w 846944"/>
                <a:gd name="connsiteY6" fmla="*/ 856937 h 956872"/>
                <a:gd name="connsiteX7" fmla="*/ 497173 w 846944"/>
                <a:gd name="connsiteY7" fmla="*/ 946878 h 956872"/>
                <a:gd name="connsiteX8" fmla="*/ 452202 w 846944"/>
                <a:gd name="connsiteY8" fmla="*/ 796976 h 956872"/>
                <a:gd name="connsiteX9" fmla="*/ 377252 w 846944"/>
                <a:gd name="connsiteY9" fmla="*/ 737016 h 956872"/>
                <a:gd name="connsiteX10" fmla="*/ 332281 w 846944"/>
                <a:gd name="connsiteY10" fmla="*/ 722026 h 956872"/>
                <a:gd name="connsiteX11" fmla="*/ 152399 w 846944"/>
                <a:gd name="connsiteY11" fmla="*/ 632085 h 956872"/>
                <a:gd name="connsiteX12" fmla="*/ 92438 w 846944"/>
                <a:gd name="connsiteY12" fmla="*/ 557134 h 956872"/>
                <a:gd name="connsiteX13" fmla="*/ 32478 w 846944"/>
                <a:gd name="connsiteY13" fmla="*/ 392242 h 956872"/>
                <a:gd name="connsiteX14" fmla="*/ 17488 w 846944"/>
                <a:gd name="connsiteY14" fmla="*/ 212360 h 956872"/>
                <a:gd name="connsiteX15" fmla="*/ 17488 w 846944"/>
                <a:gd name="connsiteY15" fmla="*/ 122419 h 956872"/>
                <a:gd name="connsiteX16" fmla="*/ 17488 w 846944"/>
                <a:gd name="connsiteY16" fmla="*/ 17488 h 956872"/>
                <a:gd name="connsiteX17" fmla="*/ 122419 w 846944"/>
                <a:gd name="connsiteY17" fmla="*/ 17488 h 956872"/>
                <a:gd name="connsiteX18" fmla="*/ 347271 w 846944"/>
                <a:gd name="connsiteY18" fmla="*/ 17488 h 95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6944" h="956872">
                  <a:moveTo>
                    <a:pt x="347271" y="17488"/>
                  </a:moveTo>
                  <a:cubicBezTo>
                    <a:pt x="417225" y="59960"/>
                    <a:pt x="482182" y="102432"/>
                    <a:pt x="542143" y="137409"/>
                  </a:cubicBezTo>
                  <a:cubicBezTo>
                    <a:pt x="602104" y="172386"/>
                    <a:pt x="669559" y="197370"/>
                    <a:pt x="707035" y="227350"/>
                  </a:cubicBezTo>
                  <a:cubicBezTo>
                    <a:pt x="744511" y="257330"/>
                    <a:pt x="757002" y="259829"/>
                    <a:pt x="766996" y="317291"/>
                  </a:cubicBezTo>
                  <a:cubicBezTo>
                    <a:pt x="776990" y="374753"/>
                    <a:pt x="754504" y="489678"/>
                    <a:pt x="766996" y="572124"/>
                  </a:cubicBezTo>
                  <a:cubicBezTo>
                    <a:pt x="779488" y="654570"/>
                    <a:pt x="846944" y="764498"/>
                    <a:pt x="841947" y="811967"/>
                  </a:cubicBezTo>
                  <a:cubicBezTo>
                    <a:pt x="836950" y="859436"/>
                    <a:pt x="794478" y="834452"/>
                    <a:pt x="737016" y="856937"/>
                  </a:cubicBezTo>
                  <a:cubicBezTo>
                    <a:pt x="679554" y="879422"/>
                    <a:pt x="544642" y="956872"/>
                    <a:pt x="497173" y="946878"/>
                  </a:cubicBezTo>
                  <a:cubicBezTo>
                    <a:pt x="449704" y="936884"/>
                    <a:pt x="472189" y="831953"/>
                    <a:pt x="452202" y="796976"/>
                  </a:cubicBezTo>
                  <a:cubicBezTo>
                    <a:pt x="432215" y="761999"/>
                    <a:pt x="397239" y="749508"/>
                    <a:pt x="377252" y="737016"/>
                  </a:cubicBezTo>
                  <a:cubicBezTo>
                    <a:pt x="357265" y="724524"/>
                    <a:pt x="369757" y="739515"/>
                    <a:pt x="332281" y="722026"/>
                  </a:cubicBezTo>
                  <a:cubicBezTo>
                    <a:pt x="294806" y="704538"/>
                    <a:pt x="192373" y="659567"/>
                    <a:pt x="152399" y="632085"/>
                  </a:cubicBezTo>
                  <a:cubicBezTo>
                    <a:pt x="112425" y="604603"/>
                    <a:pt x="112425" y="597108"/>
                    <a:pt x="92438" y="557134"/>
                  </a:cubicBezTo>
                  <a:cubicBezTo>
                    <a:pt x="72451" y="517160"/>
                    <a:pt x="44970" y="449704"/>
                    <a:pt x="32478" y="392242"/>
                  </a:cubicBezTo>
                  <a:cubicBezTo>
                    <a:pt x="19986" y="334780"/>
                    <a:pt x="19986" y="257330"/>
                    <a:pt x="17488" y="212360"/>
                  </a:cubicBezTo>
                  <a:cubicBezTo>
                    <a:pt x="14990" y="167390"/>
                    <a:pt x="17488" y="122419"/>
                    <a:pt x="17488" y="122419"/>
                  </a:cubicBezTo>
                  <a:cubicBezTo>
                    <a:pt x="17488" y="89940"/>
                    <a:pt x="0" y="34976"/>
                    <a:pt x="17488" y="17488"/>
                  </a:cubicBezTo>
                  <a:cubicBezTo>
                    <a:pt x="34976" y="0"/>
                    <a:pt x="122419" y="17488"/>
                    <a:pt x="122419" y="17488"/>
                  </a:cubicBezTo>
                  <a:lnTo>
                    <a:pt x="347271" y="17488"/>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24600" y="4114800"/>
              <a:ext cx="2622176" cy="609600"/>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empus Sans ITC" pitchFamily="82" charset="0"/>
                </a:rPr>
                <a:t>TANZANIA</a:t>
              </a:r>
              <a:endParaRPr lang="en-US" sz="2400" b="1" dirty="0">
                <a:solidFill>
                  <a:schemeClr val="tx1"/>
                </a:solidFill>
                <a:latin typeface="Tempus Sans ITC" pitchFamily="82" charset="0"/>
              </a:endParaRPr>
            </a:p>
          </p:txBody>
        </p:sp>
      </p:grpSp>
      <p:grpSp>
        <p:nvGrpSpPr>
          <p:cNvPr id="3" name="Group 12"/>
          <p:cNvGrpSpPr/>
          <p:nvPr/>
        </p:nvGrpSpPr>
        <p:grpSpPr>
          <a:xfrm>
            <a:off x="4539522" y="5652292"/>
            <a:ext cx="4452078" cy="990849"/>
            <a:chOff x="4539522" y="5652292"/>
            <a:chExt cx="4452078" cy="990849"/>
          </a:xfrm>
        </p:grpSpPr>
        <p:sp>
          <p:nvSpPr>
            <p:cNvPr id="9" name="Freeform 8"/>
            <p:cNvSpPr/>
            <p:nvPr/>
          </p:nvSpPr>
          <p:spPr>
            <a:xfrm>
              <a:off x="4539522" y="5652292"/>
              <a:ext cx="1211438" cy="990849"/>
            </a:xfrm>
            <a:custGeom>
              <a:avLst/>
              <a:gdLst>
                <a:gd name="connsiteX0" fmla="*/ 62458 w 1176727"/>
                <a:gd name="connsiteY0" fmla="*/ 469692 h 966866"/>
                <a:gd name="connsiteX1" fmla="*/ 242340 w 1176727"/>
                <a:gd name="connsiteY1" fmla="*/ 454702 h 966866"/>
                <a:gd name="connsiteX2" fmla="*/ 257330 w 1176727"/>
                <a:gd name="connsiteY2" fmla="*/ 169889 h 966866"/>
                <a:gd name="connsiteX3" fmla="*/ 332281 w 1176727"/>
                <a:gd name="connsiteY3" fmla="*/ 334781 h 966866"/>
                <a:gd name="connsiteX4" fmla="*/ 497173 w 1176727"/>
                <a:gd name="connsiteY4" fmla="*/ 244840 h 966866"/>
                <a:gd name="connsiteX5" fmla="*/ 602104 w 1176727"/>
                <a:gd name="connsiteY5" fmla="*/ 244840 h 966866"/>
                <a:gd name="connsiteX6" fmla="*/ 796976 w 1176727"/>
                <a:gd name="connsiteY6" fmla="*/ 64958 h 966866"/>
                <a:gd name="connsiteX7" fmla="*/ 946878 w 1176727"/>
                <a:gd name="connsiteY7" fmla="*/ 4997 h 966866"/>
                <a:gd name="connsiteX8" fmla="*/ 1111770 w 1176727"/>
                <a:gd name="connsiteY8" fmla="*/ 34977 h 966866"/>
                <a:gd name="connsiteX9" fmla="*/ 1126760 w 1176727"/>
                <a:gd name="connsiteY9" fmla="*/ 199869 h 966866"/>
                <a:gd name="connsiteX10" fmla="*/ 1171730 w 1176727"/>
                <a:gd name="connsiteY10" fmla="*/ 349771 h 966866"/>
                <a:gd name="connsiteX11" fmla="*/ 1096780 w 1176727"/>
                <a:gd name="connsiteY11" fmla="*/ 484682 h 966866"/>
                <a:gd name="connsiteX12" fmla="*/ 946878 w 1176727"/>
                <a:gd name="connsiteY12" fmla="*/ 709535 h 966866"/>
                <a:gd name="connsiteX13" fmla="*/ 752006 w 1176727"/>
                <a:gd name="connsiteY13" fmla="*/ 874427 h 966866"/>
                <a:gd name="connsiteX14" fmla="*/ 482183 w 1176727"/>
                <a:gd name="connsiteY14" fmla="*/ 904407 h 966866"/>
                <a:gd name="connsiteX15" fmla="*/ 302301 w 1176727"/>
                <a:gd name="connsiteY15" fmla="*/ 949377 h 966866"/>
                <a:gd name="connsiteX16" fmla="*/ 152399 w 1176727"/>
                <a:gd name="connsiteY16" fmla="*/ 934387 h 966866"/>
                <a:gd name="connsiteX17" fmla="*/ 32478 w 1176727"/>
                <a:gd name="connsiteY17" fmla="*/ 754505 h 966866"/>
                <a:gd name="connsiteX18" fmla="*/ 77448 w 1176727"/>
                <a:gd name="connsiteY18" fmla="*/ 619594 h 966866"/>
                <a:gd name="connsiteX19" fmla="*/ 2498 w 1176727"/>
                <a:gd name="connsiteY19" fmla="*/ 454702 h 966866"/>
                <a:gd name="connsiteX20" fmla="*/ 62458 w 1176727"/>
                <a:gd name="connsiteY20" fmla="*/ 469692 h 96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6727" h="966866">
                  <a:moveTo>
                    <a:pt x="62458" y="469692"/>
                  </a:moveTo>
                  <a:cubicBezTo>
                    <a:pt x="102432" y="469692"/>
                    <a:pt x="209861" y="504669"/>
                    <a:pt x="242340" y="454702"/>
                  </a:cubicBezTo>
                  <a:cubicBezTo>
                    <a:pt x="274819" y="404735"/>
                    <a:pt x="242340" y="189876"/>
                    <a:pt x="257330" y="169889"/>
                  </a:cubicBezTo>
                  <a:cubicBezTo>
                    <a:pt x="272320" y="149902"/>
                    <a:pt x="292307" y="322289"/>
                    <a:pt x="332281" y="334781"/>
                  </a:cubicBezTo>
                  <a:cubicBezTo>
                    <a:pt x="372255" y="347273"/>
                    <a:pt x="452203" y="259830"/>
                    <a:pt x="497173" y="244840"/>
                  </a:cubicBezTo>
                  <a:cubicBezTo>
                    <a:pt x="542143" y="229850"/>
                    <a:pt x="552137" y="274820"/>
                    <a:pt x="602104" y="244840"/>
                  </a:cubicBezTo>
                  <a:cubicBezTo>
                    <a:pt x="652071" y="214860"/>
                    <a:pt x="739514" y="104932"/>
                    <a:pt x="796976" y="64958"/>
                  </a:cubicBezTo>
                  <a:cubicBezTo>
                    <a:pt x="854438" y="24984"/>
                    <a:pt x="894412" y="9994"/>
                    <a:pt x="946878" y="4997"/>
                  </a:cubicBezTo>
                  <a:cubicBezTo>
                    <a:pt x="999344" y="0"/>
                    <a:pt x="1081790" y="2498"/>
                    <a:pt x="1111770" y="34977"/>
                  </a:cubicBezTo>
                  <a:cubicBezTo>
                    <a:pt x="1141750" y="67456"/>
                    <a:pt x="1116767" y="147403"/>
                    <a:pt x="1126760" y="199869"/>
                  </a:cubicBezTo>
                  <a:cubicBezTo>
                    <a:pt x="1136753" y="252335"/>
                    <a:pt x="1176727" y="302302"/>
                    <a:pt x="1171730" y="349771"/>
                  </a:cubicBezTo>
                  <a:cubicBezTo>
                    <a:pt x="1166733" y="397240"/>
                    <a:pt x="1134255" y="424721"/>
                    <a:pt x="1096780" y="484682"/>
                  </a:cubicBezTo>
                  <a:cubicBezTo>
                    <a:pt x="1059305" y="544643"/>
                    <a:pt x="1004340" y="644578"/>
                    <a:pt x="946878" y="709535"/>
                  </a:cubicBezTo>
                  <a:cubicBezTo>
                    <a:pt x="889416" y="774492"/>
                    <a:pt x="829455" y="841948"/>
                    <a:pt x="752006" y="874427"/>
                  </a:cubicBezTo>
                  <a:cubicBezTo>
                    <a:pt x="674557" y="906906"/>
                    <a:pt x="557134" y="891915"/>
                    <a:pt x="482183" y="904407"/>
                  </a:cubicBezTo>
                  <a:cubicBezTo>
                    <a:pt x="407232" y="916899"/>
                    <a:pt x="357265" y="944380"/>
                    <a:pt x="302301" y="949377"/>
                  </a:cubicBezTo>
                  <a:cubicBezTo>
                    <a:pt x="247337" y="954374"/>
                    <a:pt x="197370" y="966866"/>
                    <a:pt x="152399" y="934387"/>
                  </a:cubicBezTo>
                  <a:cubicBezTo>
                    <a:pt x="107429" y="901908"/>
                    <a:pt x="44970" y="806971"/>
                    <a:pt x="32478" y="754505"/>
                  </a:cubicBezTo>
                  <a:cubicBezTo>
                    <a:pt x="19986" y="702040"/>
                    <a:pt x="82445" y="669561"/>
                    <a:pt x="77448" y="619594"/>
                  </a:cubicBezTo>
                  <a:cubicBezTo>
                    <a:pt x="72451" y="569627"/>
                    <a:pt x="4996" y="479686"/>
                    <a:pt x="2498" y="454702"/>
                  </a:cubicBezTo>
                  <a:cubicBezTo>
                    <a:pt x="0" y="429718"/>
                    <a:pt x="22484" y="469692"/>
                    <a:pt x="62458" y="469692"/>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62600" y="5867400"/>
              <a:ext cx="3429000" cy="685800"/>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empus Sans ITC" pitchFamily="82" charset="0"/>
                </a:rPr>
                <a:t>SOUTH AFRICA</a:t>
              </a:r>
              <a:endParaRPr lang="en-US" sz="2400" b="1" dirty="0">
                <a:solidFill>
                  <a:schemeClr val="tx1"/>
                </a:solidFill>
                <a:latin typeface="Tempus Sans ITC" pitchFamily="82" charset="0"/>
              </a:endParaRPr>
            </a:p>
          </p:txBody>
        </p:sp>
      </p:grpSp>
      <p:grpSp>
        <p:nvGrpSpPr>
          <p:cNvPr id="4" name="Group 13"/>
          <p:cNvGrpSpPr/>
          <p:nvPr/>
        </p:nvGrpSpPr>
        <p:grpSpPr>
          <a:xfrm>
            <a:off x="4671239" y="3962400"/>
            <a:ext cx="1196161" cy="307777"/>
            <a:chOff x="4418255" y="3505200"/>
            <a:chExt cx="1196161" cy="307777"/>
          </a:xfrm>
        </p:grpSpPr>
        <p:sp>
          <p:nvSpPr>
            <p:cNvPr id="15" name="TextBox 14"/>
            <p:cNvSpPr txBox="1"/>
            <p:nvPr/>
          </p:nvSpPr>
          <p:spPr>
            <a:xfrm>
              <a:off x="4418255" y="3505200"/>
              <a:ext cx="1196161" cy="307777"/>
            </a:xfrm>
            <a:prstGeom prst="rect">
              <a:avLst/>
            </a:prstGeom>
            <a:solidFill>
              <a:schemeClr val="bg1"/>
            </a:solidFill>
          </p:spPr>
          <p:txBody>
            <a:bodyPr wrap="none" rtlCol="0">
              <a:spAutoFit/>
            </a:bodyPr>
            <a:lstStyle/>
            <a:p>
              <a:r>
                <a:rPr lang="en-US" sz="1400" b="1" i="1" spc="50" dirty="0" smtClean="0"/>
                <a:t>A. </a:t>
              </a:r>
              <a:r>
                <a:rPr lang="en-US" sz="1400" b="1" i="1" spc="50" dirty="0" err="1" smtClean="0"/>
                <a:t>Afarensis</a:t>
              </a:r>
              <a:r>
                <a:rPr lang="en-US" sz="1400" b="1" i="1" spc="50" dirty="0" smtClean="0"/>
                <a:t> </a:t>
              </a:r>
              <a:endParaRPr lang="en-US" sz="1400" b="1" i="1" spc="50" dirty="0"/>
            </a:p>
          </p:txBody>
        </p:sp>
        <p:sp>
          <p:nvSpPr>
            <p:cNvPr id="16" name="Oval 15"/>
            <p:cNvSpPr>
              <a:spLocks noChangeAspect="1"/>
            </p:cNvSpPr>
            <p:nvPr/>
          </p:nvSpPr>
          <p:spPr>
            <a:xfrm flipH="1">
              <a:off x="5486400"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6"/>
          <p:cNvGrpSpPr/>
          <p:nvPr/>
        </p:nvGrpSpPr>
        <p:grpSpPr>
          <a:xfrm>
            <a:off x="5943600" y="3962401"/>
            <a:ext cx="990600" cy="307777"/>
            <a:chOff x="6224016" y="3505201"/>
            <a:chExt cx="990600" cy="307777"/>
          </a:xfrm>
        </p:grpSpPr>
        <p:sp>
          <p:nvSpPr>
            <p:cNvPr id="18" name="TextBox 17"/>
            <p:cNvSpPr txBox="1"/>
            <p:nvPr/>
          </p:nvSpPr>
          <p:spPr>
            <a:xfrm>
              <a:off x="6224016" y="3505201"/>
              <a:ext cx="990600" cy="307777"/>
            </a:xfrm>
            <a:prstGeom prst="rect">
              <a:avLst/>
            </a:prstGeom>
            <a:solidFill>
              <a:schemeClr val="bg1"/>
            </a:solidFill>
          </p:spPr>
          <p:txBody>
            <a:bodyPr wrap="square" rtlCol="0">
              <a:spAutoFit/>
            </a:bodyPr>
            <a:lstStyle/>
            <a:p>
              <a:r>
                <a:rPr lang="en-US" sz="1400" b="1" i="1" spc="50" dirty="0" smtClean="0"/>
                <a:t>   P. </a:t>
              </a:r>
              <a:r>
                <a:rPr lang="en-US" sz="1400" b="1" i="1" spc="50" dirty="0" err="1" smtClean="0"/>
                <a:t>Boisei</a:t>
              </a:r>
              <a:r>
                <a:rPr lang="en-US" sz="1400" b="1" i="1" spc="50" dirty="0" smtClean="0"/>
                <a:t>  </a:t>
              </a:r>
              <a:endParaRPr lang="en-US" sz="1400" b="1" i="1" spc="50" dirty="0"/>
            </a:p>
          </p:txBody>
        </p:sp>
        <p:sp>
          <p:nvSpPr>
            <p:cNvPr id="19" name="Oval 18"/>
            <p:cNvSpPr>
              <a:spLocks noChangeAspect="1"/>
            </p:cNvSpPr>
            <p:nvPr/>
          </p:nvSpPr>
          <p:spPr>
            <a:xfrm flipH="1">
              <a:off x="6224016"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9"/>
          <p:cNvGrpSpPr/>
          <p:nvPr/>
        </p:nvGrpSpPr>
        <p:grpSpPr>
          <a:xfrm>
            <a:off x="3962400" y="6019801"/>
            <a:ext cx="1219199" cy="307777"/>
            <a:chOff x="4412444" y="3505201"/>
            <a:chExt cx="1219199" cy="307777"/>
          </a:xfrm>
        </p:grpSpPr>
        <p:sp>
          <p:nvSpPr>
            <p:cNvPr id="21" name="TextBox 20"/>
            <p:cNvSpPr txBox="1"/>
            <p:nvPr/>
          </p:nvSpPr>
          <p:spPr>
            <a:xfrm>
              <a:off x="4412444" y="3505201"/>
              <a:ext cx="1219199" cy="307777"/>
            </a:xfrm>
            <a:prstGeom prst="rect">
              <a:avLst/>
            </a:prstGeom>
            <a:solidFill>
              <a:schemeClr val="bg1"/>
            </a:solidFill>
          </p:spPr>
          <p:txBody>
            <a:bodyPr wrap="square" rtlCol="0">
              <a:spAutoFit/>
            </a:bodyPr>
            <a:lstStyle/>
            <a:p>
              <a:r>
                <a:rPr lang="en-US" sz="1400" b="1" i="1" spc="50" dirty="0" smtClean="0"/>
                <a:t>A. </a:t>
              </a:r>
              <a:r>
                <a:rPr lang="en-US" sz="1400" b="1" i="1" spc="50" dirty="0" err="1" smtClean="0"/>
                <a:t>Africanus</a:t>
              </a:r>
              <a:endParaRPr lang="en-US" sz="1400" b="1" i="1" spc="50" dirty="0"/>
            </a:p>
          </p:txBody>
        </p:sp>
        <p:sp>
          <p:nvSpPr>
            <p:cNvPr id="22" name="Oval 21"/>
            <p:cNvSpPr>
              <a:spLocks noChangeAspect="1"/>
            </p:cNvSpPr>
            <p:nvPr/>
          </p:nvSpPr>
          <p:spPr>
            <a:xfrm flipH="1">
              <a:off x="5486400"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 name="TextBox 4"/>
          <p:cNvSpPr txBox="1"/>
          <p:nvPr/>
        </p:nvSpPr>
        <p:spPr>
          <a:xfrm>
            <a:off x="0" y="-9144"/>
            <a:ext cx="9144000" cy="707886"/>
          </a:xfrm>
          <a:prstGeom prst="rect">
            <a:avLst/>
          </a:prstGeom>
          <a:ln w="50800">
            <a:solidFill>
              <a:schemeClr val="tx1"/>
            </a:solidFill>
          </a:ln>
        </p:spPr>
        <p:txBody>
          <a:bodyPr wrap="square" rtlCol="0">
            <a:spAutoFit/>
          </a:bodyPr>
          <a:lstStyle/>
          <a:p>
            <a:pPr algn="ctr"/>
            <a:r>
              <a:rPr lang="en-US" sz="4000" b="1" dirty="0" smtClean="0">
                <a:effectLst>
                  <a:outerShdw dist="25400" dir="5400000" algn="ctr" rotWithShape="0">
                    <a:srgbClr val="FF0000"/>
                  </a:outerShdw>
                </a:effectLst>
                <a:latin typeface="Tempus Sans ITC" pitchFamily="82" charset="0"/>
              </a:rPr>
              <a:t>How dispersed were these two genera?</a:t>
            </a:r>
            <a:endParaRPr lang="en-US" sz="4000" b="1" dirty="0">
              <a:effectLst>
                <a:outerShdw dist="25400" dir="5400000" algn="ctr" rotWithShape="0">
                  <a:srgbClr val="FF0000"/>
                </a:outerShdw>
              </a:effectLst>
              <a:latin typeface="Tempus Sans ITC" pitchFamily="82" charset="0"/>
            </a:endParaRPr>
          </a:p>
        </p:txBody>
      </p:sp>
      <p:grpSp>
        <p:nvGrpSpPr>
          <p:cNvPr id="26" name="Group 25"/>
          <p:cNvGrpSpPr/>
          <p:nvPr/>
        </p:nvGrpSpPr>
        <p:grpSpPr>
          <a:xfrm>
            <a:off x="631005" y="3846495"/>
            <a:ext cx="4321995" cy="2173305"/>
            <a:chOff x="631005" y="3846495"/>
            <a:chExt cx="4321995" cy="2173305"/>
          </a:xfrm>
        </p:grpSpPr>
        <p:sp>
          <p:nvSpPr>
            <p:cNvPr id="20" name="TextBox 19"/>
            <p:cNvSpPr txBox="1"/>
            <p:nvPr/>
          </p:nvSpPr>
          <p:spPr>
            <a:xfrm rot="1766002">
              <a:off x="631005" y="3846495"/>
              <a:ext cx="2593980" cy="954107"/>
            </a:xfrm>
            <a:prstGeom prst="rect">
              <a:avLst/>
            </a:prstGeom>
            <a:solidFill>
              <a:schemeClr val="bg1"/>
            </a:solidFill>
          </p:spPr>
          <p:txBody>
            <a:bodyPr wrap="none" rtlCol="0">
              <a:spAutoFit/>
            </a:bodyPr>
            <a:lstStyle/>
            <a:p>
              <a:r>
                <a:rPr lang="en-US" sz="2800" b="1" spc="-100" dirty="0" smtClean="0">
                  <a:effectLst>
                    <a:outerShdw dist="50800" dir="7200000" algn="ctr" rotWithShape="0">
                      <a:srgbClr val="FF0000"/>
                    </a:outerShdw>
                  </a:effectLst>
                  <a:latin typeface="Tempus Sans ITC" pitchFamily="82" charset="0"/>
                </a:rPr>
                <a:t>Ms </a:t>
              </a:r>
              <a:r>
                <a:rPr lang="en-US" sz="2800" b="1" spc="-100" dirty="0" err="1" smtClean="0">
                  <a:effectLst>
                    <a:outerShdw dist="50800" dir="7200000" algn="ctr" rotWithShape="0">
                      <a:srgbClr val="FF0000"/>
                    </a:outerShdw>
                  </a:effectLst>
                  <a:latin typeface="Tempus Sans ITC" pitchFamily="82" charset="0"/>
                </a:rPr>
                <a:t>Ples</a:t>
              </a:r>
              <a:r>
                <a:rPr lang="en-US" sz="2800" b="1" spc="-100" dirty="0" smtClean="0">
                  <a:effectLst>
                    <a:outerShdw dist="50800" dir="7200000" algn="ctr" rotWithShape="0">
                      <a:srgbClr val="FF0000"/>
                    </a:outerShdw>
                  </a:effectLst>
                  <a:latin typeface="Tempus Sans ITC" pitchFamily="82" charset="0"/>
                </a:rPr>
                <a:t>  - 2.5M  </a:t>
              </a:r>
            </a:p>
            <a:p>
              <a:r>
                <a:rPr lang="en-US" sz="2800" b="1" spc="-100" dirty="0" smtClean="0">
                  <a:effectLst>
                    <a:outerShdw dist="50800" dir="7200000" algn="ctr" rotWithShape="0">
                      <a:srgbClr val="FF0000"/>
                    </a:outerShdw>
                  </a:effectLst>
                  <a:latin typeface="Tempus Sans ITC" pitchFamily="82" charset="0"/>
                </a:rPr>
                <a:t>Little Foot  - 3M</a:t>
              </a:r>
              <a:endParaRPr lang="en-US" sz="2800" b="1" spc="-100" dirty="0">
                <a:effectLst>
                  <a:outerShdw dist="50800" dir="7200000" algn="ctr" rotWithShape="0">
                    <a:srgbClr val="FF0000"/>
                  </a:outerShdw>
                </a:effectLst>
                <a:latin typeface="Tempus Sans ITC" pitchFamily="82" charset="0"/>
              </a:endParaRPr>
            </a:p>
          </p:txBody>
        </p:sp>
        <p:cxnSp>
          <p:nvCxnSpPr>
            <p:cNvPr id="24" name="Straight Arrow Connector 23"/>
            <p:cNvCxnSpPr>
              <a:stCxn id="20" idx="3"/>
            </p:cNvCxnSpPr>
            <p:nvPr/>
          </p:nvCxnSpPr>
          <p:spPr>
            <a:xfrm>
              <a:off x="3057579" y="4960904"/>
              <a:ext cx="1895421" cy="1058896"/>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1229163" y="2011977"/>
            <a:ext cx="4378098" cy="1957862"/>
            <a:chOff x="574902" y="4061938"/>
            <a:chExt cx="4378098" cy="1957862"/>
          </a:xfrm>
        </p:grpSpPr>
        <p:sp>
          <p:nvSpPr>
            <p:cNvPr id="28" name="TextBox 27"/>
            <p:cNvSpPr txBox="1"/>
            <p:nvPr/>
          </p:nvSpPr>
          <p:spPr>
            <a:xfrm rot="1766002">
              <a:off x="574902" y="4061938"/>
              <a:ext cx="2706190" cy="523220"/>
            </a:xfrm>
            <a:prstGeom prst="rect">
              <a:avLst/>
            </a:prstGeom>
            <a:solidFill>
              <a:schemeClr val="bg1"/>
            </a:solidFill>
          </p:spPr>
          <p:txBody>
            <a:bodyPr wrap="none" rtlCol="0">
              <a:spAutoFit/>
            </a:bodyPr>
            <a:lstStyle/>
            <a:p>
              <a:r>
                <a:rPr lang="en-US" sz="2800" b="1" spc="-100" dirty="0" smtClean="0">
                  <a:effectLst>
                    <a:outerShdw dist="50800" dir="7200000" algn="ctr" rotWithShape="0">
                      <a:srgbClr val="FF0000"/>
                    </a:outerShdw>
                  </a:effectLst>
                  <a:latin typeface="Tempus Sans ITC" pitchFamily="82" charset="0"/>
                </a:rPr>
                <a:t>Footprints – 3.5M</a:t>
              </a:r>
              <a:endParaRPr lang="en-US" sz="2800" b="1" spc="-100" dirty="0">
                <a:effectLst>
                  <a:outerShdw dist="50800" dir="7200000" algn="ctr" rotWithShape="0">
                    <a:srgbClr val="FF0000"/>
                  </a:outerShdw>
                </a:effectLst>
                <a:latin typeface="Tempus Sans ITC" pitchFamily="82" charset="0"/>
              </a:endParaRPr>
            </a:p>
          </p:txBody>
        </p:sp>
        <p:cxnSp>
          <p:nvCxnSpPr>
            <p:cNvPr id="29" name="Straight Arrow Connector 28"/>
            <p:cNvCxnSpPr>
              <a:stCxn id="28" idx="3"/>
            </p:cNvCxnSpPr>
            <p:nvPr/>
          </p:nvCxnSpPr>
          <p:spPr>
            <a:xfrm>
              <a:off x="3106445" y="4988474"/>
              <a:ext cx="1846555" cy="1031326"/>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5993149" y="2017400"/>
            <a:ext cx="3379451" cy="1945000"/>
            <a:chOff x="2780409" y="4067361"/>
            <a:chExt cx="3379451" cy="1945000"/>
          </a:xfrm>
        </p:grpSpPr>
        <p:sp>
          <p:nvSpPr>
            <p:cNvPr id="31" name="TextBox 30"/>
            <p:cNvSpPr txBox="1"/>
            <p:nvPr/>
          </p:nvSpPr>
          <p:spPr>
            <a:xfrm rot="18968468">
              <a:off x="2780409" y="4067361"/>
              <a:ext cx="3379451" cy="523220"/>
            </a:xfrm>
            <a:prstGeom prst="rect">
              <a:avLst/>
            </a:prstGeom>
            <a:solidFill>
              <a:schemeClr val="bg1"/>
            </a:solidFill>
          </p:spPr>
          <p:txBody>
            <a:bodyPr wrap="none" rtlCol="0">
              <a:spAutoFit/>
            </a:bodyPr>
            <a:lstStyle/>
            <a:p>
              <a:r>
                <a:rPr lang="en-US" sz="2800" b="1" spc="-100" dirty="0" smtClean="0">
                  <a:effectLst>
                    <a:outerShdw dist="50800" dir="7200000" algn="ctr" rotWithShape="0">
                      <a:srgbClr val="FF0000"/>
                    </a:outerShdw>
                  </a:effectLst>
                  <a:latin typeface="Tempus Sans ITC" pitchFamily="82" charset="0"/>
                </a:rPr>
                <a:t>Nutcracker Man- 1.8M</a:t>
              </a:r>
              <a:endParaRPr lang="en-US" sz="2800" b="1" spc="-100" dirty="0">
                <a:effectLst>
                  <a:outerShdw dist="50800" dir="7200000" algn="ctr" rotWithShape="0">
                    <a:srgbClr val="FF0000"/>
                  </a:outerShdw>
                </a:effectLst>
                <a:latin typeface="Tempus Sans ITC" pitchFamily="82" charset="0"/>
              </a:endParaRPr>
            </a:p>
          </p:txBody>
        </p:sp>
        <p:cxnSp>
          <p:nvCxnSpPr>
            <p:cNvPr id="32" name="Straight Arrow Connector 31"/>
            <p:cNvCxnSpPr>
              <a:stCxn id="31" idx="1"/>
            </p:cNvCxnSpPr>
            <p:nvPr/>
          </p:nvCxnSpPr>
          <p:spPr>
            <a:xfrm flipH="1">
              <a:off x="2785733" y="5499755"/>
              <a:ext cx="466027" cy="512606"/>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right)">
                                      <p:cBhvr>
                                        <p:cTn id="23" dur="1000"/>
                                        <p:tgtEl>
                                          <p:spTgt spid="30"/>
                                        </p:tgtEl>
                                      </p:cBhvr>
                                    </p:animEffect>
                                  </p:childTnLst>
                                </p:cTn>
                              </p:par>
                            </p:childTnLst>
                          </p:cTn>
                        </p:par>
                        <p:par>
                          <p:cTn id="24" fill="hold">
                            <p:stCondLst>
                              <p:cond delay="1000"/>
                            </p:stCondLst>
                            <p:childTnLst>
                              <p:par>
                                <p:cTn id="25" presetID="53"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1000"/>
                                        <p:tgtEl>
                                          <p:spTgt spid="26"/>
                                        </p:tgtEl>
                                      </p:cBhvr>
                                    </p:animEffect>
                                  </p:childTnLst>
                                </p:cTn>
                              </p:par>
                            </p:childTnLst>
                          </p:cTn>
                        </p:par>
                        <p:par>
                          <p:cTn id="40" fill="hold">
                            <p:stCondLst>
                              <p:cond delay="1000"/>
                            </p:stCondLst>
                            <p:childTnLst>
                              <p:par>
                                <p:cTn id="41" presetID="53"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Effect transition="in" filter="fade">
                                      <p:cBhvr>
                                        <p:cTn id="4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frica-1.bmp"/>
          <p:cNvPicPr>
            <a:picLocks noChangeAspect="1"/>
          </p:cNvPicPr>
          <p:nvPr/>
        </p:nvPicPr>
        <p:blipFill>
          <a:blip r:embed="rId3" cstate="print"/>
          <a:stretch>
            <a:fillRect/>
          </a:stretch>
        </p:blipFill>
        <p:spPr>
          <a:xfrm>
            <a:off x="1780749" y="685800"/>
            <a:ext cx="5991651" cy="6126480"/>
          </a:xfrm>
          <a:prstGeom prst="rect">
            <a:avLst/>
          </a:prstGeom>
          <a:ln w="152400" cmpd="sng">
            <a:noFill/>
            <a:prstDash val="solid"/>
          </a:ln>
          <a:effectLst/>
        </p:spPr>
      </p:pic>
      <p:sp>
        <p:nvSpPr>
          <p:cNvPr id="8" name="Freeform 7"/>
          <p:cNvSpPr/>
          <p:nvPr/>
        </p:nvSpPr>
        <p:spPr>
          <a:xfrm>
            <a:off x="5486400" y="3886200"/>
            <a:ext cx="871927" cy="980607"/>
          </a:xfrm>
          <a:custGeom>
            <a:avLst/>
            <a:gdLst>
              <a:gd name="connsiteX0" fmla="*/ 347271 w 846944"/>
              <a:gd name="connsiteY0" fmla="*/ 17488 h 956872"/>
              <a:gd name="connsiteX1" fmla="*/ 542143 w 846944"/>
              <a:gd name="connsiteY1" fmla="*/ 137409 h 956872"/>
              <a:gd name="connsiteX2" fmla="*/ 707035 w 846944"/>
              <a:gd name="connsiteY2" fmla="*/ 227350 h 956872"/>
              <a:gd name="connsiteX3" fmla="*/ 766996 w 846944"/>
              <a:gd name="connsiteY3" fmla="*/ 317291 h 956872"/>
              <a:gd name="connsiteX4" fmla="*/ 766996 w 846944"/>
              <a:gd name="connsiteY4" fmla="*/ 572124 h 956872"/>
              <a:gd name="connsiteX5" fmla="*/ 841947 w 846944"/>
              <a:gd name="connsiteY5" fmla="*/ 811967 h 956872"/>
              <a:gd name="connsiteX6" fmla="*/ 737016 w 846944"/>
              <a:gd name="connsiteY6" fmla="*/ 856937 h 956872"/>
              <a:gd name="connsiteX7" fmla="*/ 497173 w 846944"/>
              <a:gd name="connsiteY7" fmla="*/ 946878 h 956872"/>
              <a:gd name="connsiteX8" fmla="*/ 452202 w 846944"/>
              <a:gd name="connsiteY8" fmla="*/ 796976 h 956872"/>
              <a:gd name="connsiteX9" fmla="*/ 377252 w 846944"/>
              <a:gd name="connsiteY9" fmla="*/ 737016 h 956872"/>
              <a:gd name="connsiteX10" fmla="*/ 332281 w 846944"/>
              <a:gd name="connsiteY10" fmla="*/ 722026 h 956872"/>
              <a:gd name="connsiteX11" fmla="*/ 152399 w 846944"/>
              <a:gd name="connsiteY11" fmla="*/ 632085 h 956872"/>
              <a:gd name="connsiteX12" fmla="*/ 92438 w 846944"/>
              <a:gd name="connsiteY12" fmla="*/ 557134 h 956872"/>
              <a:gd name="connsiteX13" fmla="*/ 32478 w 846944"/>
              <a:gd name="connsiteY13" fmla="*/ 392242 h 956872"/>
              <a:gd name="connsiteX14" fmla="*/ 17488 w 846944"/>
              <a:gd name="connsiteY14" fmla="*/ 212360 h 956872"/>
              <a:gd name="connsiteX15" fmla="*/ 17488 w 846944"/>
              <a:gd name="connsiteY15" fmla="*/ 122419 h 956872"/>
              <a:gd name="connsiteX16" fmla="*/ 17488 w 846944"/>
              <a:gd name="connsiteY16" fmla="*/ 17488 h 956872"/>
              <a:gd name="connsiteX17" fmla="*/ 122419 w 846944"/>
              <a:gd name="connsiteY17" fmla="*/ 17488 h 956872"/>
              <a:gd name="connsiteX18" fmla="*/ 347271 w 846944"/>
              <a:gd name="connsiteY18" fmla="*/ 17488 h 95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6944" h="956872">
                <a:moveTo>
                  <a:pt x="347271" y="17488"/>
                </a:moveTo>
                <a:cubicBezTo>
                  <a:pt x="417225" y="59960"/>
                  <a:pt x="482182" y="102432"/>
                  <a:pt x="542143" y="137409"/>
                </a:cubicBezTo>
                <a:cubicBezTo>
                  <a:pt x="602104" y="172386"/>
                  <a:pt x="669559" y="197370"/>
                  <a:pt x="707035" y="227350"/>
                </a:cubicBezTo>
                <a:cubicBezTo>
                  <a:pt x="744511" y="257330"/>
                  <a:pt x="757002" y="259829"/>
                  <a:pt x="766996" y="317291"/>
                </a:cubicBezTo>
                <a:cubicBezTo>
                  <a:pt x="776990" y="374753"/>
                  <a:pt x="754504" y="489678"/>
                  <a:pt x="766996" y="572124"/>
                </a:cubicBezTo>
                <a:cubicBezTo>
                  <a:pt x="779488" y="654570"/>
                  <a:pt x="846944" y="764498"/>
                  <a:pt x="841947" y="811967"/>
                </a:cubicBezTo>
                <a:cubicBezTo>
                  <a:pt x="836950" y="859436"/>
                  <a:pt x="794478" y="834452"/>
                  <a:pt x="737016" y="856937"/>
                </a:cubicBezTo>
                <a:cubicBezTo>
                  <a:pt x="679554" y="879422"/>
                  <a:pt x="544642" y="956872"/>
                  <a:pt x="497173" y="946878"/>
                </a:cubicBezTo>
                <a:cubicBezTo>
                  <a:pt x="449704" y="936884"/>
                  <a:pt x="472189" y="831953"/>
                  <a:pt x="452202" y="796976"/>
                </a:cubicBezTo>
                <a:cubicBezTo>
                  <a:pt x="432215" y="761999"/>
                  <a:pt x="397239" y="749508"/>
                  <a:pt x="377252" y="737016"/>
                </a:cubicBezTo>
                <a:cubicBezTo>
                  <a:pt x="357265" y="724524"/>
                  <a:pt x="369757" y="739515"/>
                  <a:pt x="332281" y="722026"/>
                </a:cubicBezTo>
                <a:cubicBezTo>
                  <a:pt x="294806" y="704538"/>
                  <a:pt x="192373" y="659567"/>
                  <a:pt x="152399" y="632085"/>
                </a:cubicBezTo>
                <a:cubicBezTo>
                  <a:pt x="112425" y="604603"/>
                  <a:pt x="112425" y="597108"/>
                  <a:pt x="92438" y="557134"/>
                </a:cubicBezTo>
                <a:cubicBezTo>
                  <a:pt x="72451" y="517160"/>
                  <a:pt x="44970" y="449704"/>
                  <a:pt x="32478" y="392242"/>
                </a:cubicBezTo>
                <a:cubicBezTo>
                  <a:pt x="19986" y="334780"/>
                  <a:pt x="19986" y="257330"/>
                  <a:pt x="17488" y="212360"/>
                </a:cubicBezTo>
                <a:cubicBezTo>
                  <a:pt x="14990" y="167390"/>
                  <a:pt x="17488" y="122419"/>
                  <a:pt x="17488" y="122419"/>
                </a:cubicBezTo>
                <a:cubicBezTo>
                  <a:pt x="17488" y="89940"/>
                  <a:pt x="0" y="34976"/>
                  <a:pt x="17488" y="17488"/>
                </a:cubicBezTo>
                <a:cubicBezTo>
                  <a:pt x="34976" y="0"/>
                  <a:pt x="122419" y="17488"/>
                  <a:pt x="122419" y="17488"/>
                </a:cubicBezTo>
                <a:lnTo>
                  <a:pt x="347271" y="17488"/>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539522" y="5652292"/>
            <a:ext cx="1211438" cy="990849"/>
          </a:xfrm>
          <a:custGeom>
            <a:avLst/>
            <a:gdLst>
              <a:gd name="connsiteX0" fmla="*/ 62458 w 1176727"/>
              <a:gd name="connsiteY0" fmla="*/ 469692 h 966866"/>
              <a:gd name="connsiteX1" fmla="*/ 242340 w 1176727"/>
              <a:gd name="connsiteY1" fmla="*/ 454702 h 966866"/>
              <a:gd name="connsiteX2" fmla="*/ 257330 w 1176727"/>
              <a:gd name="connsiteY2" fmla="*/ 169889 h 966866"/>
              <a:gd name="connsiteX3" fmla="*/ 332281 w 1176727"/>
              <a:gd name="connsiteY3" fmla="*/ 334781 h 966866"/>
              <a:gd name="connsiteX4" fmla="*/ 497173 w 1176727"/>
              <a:gd name="connsiteY4" fmla="*/ 244840 h 966866"/>
              <a:gd name="connsiteX5" fmla="*/ 602104 w 1176727"/>
              <a:gd name="connsiteY5" fmla="*/ 244840 h 966866"/>
              <a:gd name="connsiteX6" fmla="*/ 796976 w 1176727"/>
              <a:gd name="connsiteY6" fmla="*/ 64958 h 966866"/>
              <a:gd name="connsiteX7" fmla="*/ 946878 w 1176727"/>
              <a:gd name="connsiteY7" fmla="*/ 4997 h 966866"/>
              <a:gd name="connsiteX8" fmla="*/ 1111770 w 1176727"/>
              <a:gd name="connsiteY8" fmla="*/ 34977 h 966866"/>
              <a:gd name="connsiteX9" fmla="*/ 1126760 w 1176727"/>
              <a:gd name="connsiteY9" fmla="*/ 199869 h 966866"/>
              <a:gd name="connsiteX10" fmla="*/ 1171730 w 1176727"/>
              <a:gd name="connsiteY10" fmla="*/ 349771 h 966866"/>
              <a:gd name="connsiteX11" fmla="*/ 1096780 w 1176727"/>
              <a:gd name="connsiteY11" fmla="*/ 484682 h 966866"/>
              <a:gd name="connsiteX12" fmla="*/ 946878 w 1176727"/>
              <a:gd name="connsiteY12" fmla="*/ 709535 h 966866"/>
              <a:gd name="connsiteX13" fmla="*/ 752006 w 1176727"/>
              <a:gd name="connsiteY13" fmla="*/ 874427 h 966866"/>
              <a:gd name="connsiteX14" fmla="*/ 482183 w 1176727"/>
              <a:gd name="connsiteY14" fmla="*/ 904407 h 966866"/>
              <a:gd name="connsiteX15" fmla="*/ 302301 w 1176727"/>
              <a:gd name="connsiteY15" fmla="*/ 949377 h 966866"/>
              <a:gd name="connsiteX16" fmla="*/ 152399 w 1176727"/>
              <a:gd name="connsiteY16" fmla="*/ 934387 h 966866"/>
              <a:gd name="connsiteX17" fmla="*/ 32478 w 1176727"/>
              <a:gd name="connsiteY17" fmla="*/ 754505 h 966866"/>
              <a:gd name="connsiteX18" fmla="*/ 77448 w 1176727"/>
              <a:gd name="connsiteY18" fmla="*/ 619594 h 966866"/>
              <a:gd name="connsiteX19" fmla="*/ 2498 w 1176727"/>
              <a:gd name="connsiteY19" fmla="*/ 454702 h 966866"/>
              <a:gd name="connsiteX20" fmla="*/ 62458 w 1176727"/>
              <a:gd name="connsiteY20" fmla="*/ 469692 h 96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6727" h="966866">
                <a:moveTo>
                  <a:pt x="62458" y="469692"/>
                </a:moveTo>
                <a:cubicBezTo>
                  <a:pt x="102432" y="469692"/>
                  <a:pt x="209861" y="504669"/>
                  <a:pt x="242340" y="454702"/>
                </a:cubicBezTo>
                <a:cubicBezTo>
                  <a:pt x="274819" y="404735"/>
                  <a:pt x="242340" y="189876"/>
                  <a:pt x="257330" y="169889"/>
                </a:cubicBezTo>
                <a:cubicBezTo>
                  <a:pt x="272320" y="149902"/>
                  <a:pt x="292307" y="322289"/>
                  <a:pt x="332281" y="334781"/>
                </a:cubicBezTo>
                <a:cubicBezTo>
                  <a:pt x="372255" y="347273"/>
                  <a:pt x="452203" y="259830"/>
                  <a:pt x="497173" y="244840"/>
                </a:cubicBezTo>
                <a:cubicBezTo>
                  <a:pt x="542143" y="229850"/>
                  <a:pt x="552137" y="274820"/>
                  <a:pt x="602104" y="244840"/>
                </a:cubicBezTo>
                <a:cubicBezTo>
                  <a:pt x="652071" y="214860"/>
                  <a:pt x="739514" y="104932"/>
                  <a:pt x="796976" y="64958"/>
                </a:cubicBezTo>
                <a:cubicBezTo>
                  <a:pt x="854438" y="24984"/>
                  <a:pt x="894412" y="9994"/>
                  <a:pt x="946878" y="4997"/>
                </a:cubicBezTo>
                <a:cubicBezTo>
                  <a:pt x="999344" y="0"/>
                  <a:pt x="1081790" y="2498"/>
                  <a:pt x="1111770" y="34977"/>
                </a:cubicBezTo>
                <a:cubicBezTo>
                  <a:pt x="1141750" y="67456"/>
                  <a:pt x="1116767" y="147403"/>
                  <a:pt x="1126760" y="199869"/>
                </a:cubicBezTo>
                <a:cubicBezTo>
                  <a:pt x="1136753" y="252335"/>
                  <a:pt x="1176727" y="302302"/>
                  <a:pt x="1171730" y="349771"/>
                </a:cubicBezTo>
                <a:cubicBezTo>
                  <a:pt x="1166733" y="397240"/>
                  <a:pt x="1134255" y="424721"/>
                  <a:pt x="1096780" y="484682"/>
                </a:cubicBezTo>
                <a:cubicBezTo>
                  <a:pt x="1059305" y="544643"/>
                  <a:pt x="1004340" y="644578"/>
                  <a:pt x="946878" y="709535"/>
                </a:cubicBezTo>
                <a:cubicBezTo>
                  <a:pt x="889416" y="774492"/>
                  <a:pt x="829455" y="841948"/>
                  <a:pt x="752006" y="874427"/>
                </a:cubicBezTo>
                <a:cubicBezTo>
                  <a:pt x="674557" y="906906"/>
                  <a:pt x="557134" y="891915"/>
                  <a:pt x="482183" y="904407"/>
                </a:cubicBezTo>
                <a:cubicBezTo>
                  <a:pt x="407232" y="916899"/>
                  <a:pt x="357265" y="944380"/>
                  <a:pt x="302301" y="949377"/>
                </a:cubicBezTo>
                <a:cubicBezTo>
                  <a:pt x="247337" y="954374"/>
                  <a:pt x="197370" y="966866"/>
                  <a:pt x="152399" y="934387"/>
                </a:cubicBezTo>
                <a:cubicBezTo>
                  <a:pt x="107429" y="901908"/>
                  <a:pt x="44970" y="806971"/>
                  <a:pt x="32478" y="754505"/>
                </a:cubicBezTo>
                <a:cubicBezTo>
                  <a:pt x="19986" y="702040"/>
                  <a:pt x="82445" y="669561"/>
                  <a:pt x="77448" y="619594"/>
                </a:cubicBezTo>
                <a:cubicBezTo>
                  <a:pt x="72451" y="569627"/>
                  <a:pt x="4996" y="479686"/>
                  <a:pt x="2498" y="454702"/>
                </a:cubicBezTo>
                <a:cubicBezTo>
                  <a:pt x="0" y="429718"/>
                  <a:pt x="22484" y="469692"/>
                  <a:pt x="62458" y="469692"/>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671239" y="3962400"/>
            <a:ext cx="1196161" cy="307777"/>
            <a:chOff x="4418255" y="3505200"/>
            <a:chExt cx="1196161" cy="307777"/>
          </a:xfrm>
        </p:grpSpPr>
        <p:sp>
          <p:nvSpPr>
            <p:cNvPr id="15" name="TextBox 14"/>
            <p:cNvSpPr txBox="1"/>
            <p:nvPr/>
          </p:nvSpPr>
          <p:spPr>
            <a:xfrm>
              <a:off x="4418255" y="3505200"/>
              <a:ext cx="1196161" cy="307777"/>
            </a:xfrm>
            <a:prstGeom prst="rect">
              <a:avLst/>
            </a:prstGeom>
            <a:solidFill>
              <a:schemeClr val="bg1"/>
            </a:solidFill>
          </p:spPr>
          <p:txBody>
            <a:bodyPr wrap="none" rtlCol="0">
              <a:spAutoFit/>
            </a:bodyPr>
            <a:lstStyle/>
            <a:p>
              <a:r>
                <a:rPr lang="en-US" sz="1400" b="1" i="1" spc="50" dirty="0" smtClean="0"/>
                <a:t>A. </a:t>
              </a:r>
              <a:r>
                <a:rPr lang="en-US" sz="1400" b="1" i="1" spc="50" dirty="0" err="1" smtClean="0"/>
                <a:t>Afarensis</a:t>
              </a:r>
              <a:r>
                <a:rPr lang="en-US" sz="1400" b="1" i="1" spc="50" dirty="0" smtClean="0"/>
                <a:t> </a:t>
              </a:r>
              <a:endParaRPr lang="en-US" sz="1400" b="1" i="1" spc="50" dirty="0"/>
            </a:p>
          </p:txBody>
        </p:sp>
        <p:sp>
          <p:nvSpPr>
            <p:cNvPr id="16" name="Oval 15"/>
            <p:cNvSpPr>
              <a:spLocks noChangeAspect="1"/>
            </p:cNvSpPr>
            <p:nvPr/>
          </p:nvSpPr>
          <p:spPr>
            <a:xfrm flipH="1">
              <a:off x="5486400"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943600" y="3962401"/>
            <a:ext cx="990600" cy="307777"/>
            <a:chOff x="6224016" y="3505201"/>
            <a:chExt cx="990600" cy="307777"/>
          </a:xfrm>
        </p:grpSpPr>
        <p:sp>
          <p:nvSpPr>
            <p:cNvPr id="18" name="TextBox 17"/>
            <p:cNvSpPr txBox="1"/>
            <p:nvPr/>
          </p:nvSpPr>
          <p:spPr>
            <a:xfrm>
              <a:off x="6224016" y="3505201"/>
              <a:ext cx="990600" cy="307777"/>
            </a:xfrm>
            <a:prstGeom prst="rect">
              <a:avLst/>
            </a:prstGeom>
            <a:solidFill>
              <a:schemeClr val="bg1"/>
            </a:solidFill>
          </p:spPr>
          <p:txBody>
            <a:bodyPr wrap="square" rtlCol="0">
              <a:spAutoFit/>
            </a:bodyPr>
            <a:lstStyle/>
            <a:p>
              <a:r>
                <a:rPr lang="en-US" sz="1400" b="1" i="1" spc="50" dirty="0" smtClean="0"/>
                <a:t>   P. </a:t>
              </a:r>
              <a:r>
                <a:rPr lang="en-US" sz="1400" b="1" i="1" spc="50" dirty="0" err="1" smtClean="0"/>
                <a:t>Boisei</a:t>
              </a:r>
              <a:r>
                <a:rPr lang="en-US" sz="1400" b="1" i="1" spc="50" dirty="0" smtClean="0"/>
                <a:t>  </a:t>
              </a:r>
              <a:endParaRPr lang="en-US" sz="1400" b="1" i="1" spc="50" dirty="0"/>
            </a:p>
          </p:txBody>
        </p:sp>
        <p:sp>
          <p:nvSpPr>
            <p:cNvPr id="19" name="Oval 18"/>
            <p:cNvSpPr>
              <a:spLocks noChangeAspect="1"/>
            </p:cNvSpPr>
            <p:nvPr/>
          </p:nvSpPr>
          <p:spPr>
            <a:xfrm flipH="1">
              <a:off x="6224016"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 name="TextBox 4"/>
          <p:cNvSpPr txBox="1"/>
          <p:nvPr/>
        </p:nvSpPr>
        <p:spPr>
          <a:xfrm>
            <a:off x="0" y="-9144"/>
            <a:ext cx="9144000" cy="707886"/>
          </a:xfrm>
          <a:prstGeom prst="rect">
            <a:avLst/>
          </a:prstGeom>
          <a:ln w="50800">
            <a:solidFill>
              <a:schemeClr val="tx1"/>
            </a:solidFill>
          </a:ln>
        </p:spPr>
        <p:txBody>
          <a:bodyPr wrap="square" rtlCol="0">
            <a:spAutoFit/>
          </a:bodyPr>
          <a:lstStyle/>
          <a:p>
            <a:pPr algn="ctr"/>
            <a:r>
              <a:rPr lang="en-US" sz="4000" b="1" dirty="0" smtClean="0">
                <a:effectLst>
                  <a:outerShdw dist="25400" dir="5400000" algn="ctr" rotWithShape="0">
                    <a:srgbClr val="FF0000"/>
                  </a:outerShdw>
                </a:effectLst>
                <a:latin typeface="Tempus Sans ITC" pitchFamily="82" charset="0"/>
              </a:rPr>
              <a:t>How dispersed were these two genera?</a:t>
            </a:r>
            <a:endParaRPr lang="en-US" sz="4000" b="1" dirty="0">
              <a:effectLst>
                <a:outerShdw dist="25400" dir="5400000" algn="ctr" rotWithShape="0">
                  <a:srgbClr val="FF0000"/>
                </a:outerShdw>
              </a:effectLst>
              <a:latin typeface="Tempus Sans ITC" pitchFamily="82" charset="0"/>
            </a:endParaRPr>
          </a:p>
        </p:txBody>
      </p:sp>
      <p:grpSp>
        <p:nvGrpSpPr>
          <p:cNvPr id="20" name="Group 19"/>
          <p:cNvGrpSpPr/>
          <p:nvPr/>
        </p:nvGrpSpPr>
        <p:grpSpPr>
          <a:xfrm>
            <a:off x="3962400" y="6019801"/>
            <a:ext cx="1219199" cy="307777"/>
            <a:chOff x="4412444" y="3505201"/>
            <a:chExt cx="1219199" cy="307777"/>
          </a:xfrm>
        </p:grpSpPr>
        <p:sp>
          <p:nvSpPr>
            <p:cNvPr id="21" name="TextBox 20"/>
            <p:cNvSpPr txBox="1"/>
            <p:nvPr/>
          </p:nvSpPr>
          <p:spPr>
            <a:xfrm>
              <a:off x="4412444" y="3505201"/>
              <a:ext cx="1219199" cy="307777"/>
            </a:xfrm>
            <a:prstGeom prst="rect">
              <a:avLst/>
            </a:prstGeom>
            <a:solidFill>
              <a:schemeClr val="bg1"/>
            </a:solidFill>
          </p:spPr>
          <p:txBody>
            <a:bodyPr wrap="square" rtlCol="0">
              <a:spAutoFit/>
            </a:bodyPr>
            <a:lstStyle/>
            <a:p>
              <a:r>
                <a:rPr lang="en-US" sz="1400" b="1" i="1" spc="50" dirty="0" smtClean="0"/>
                <a:t>A. </a:t>
              </a:r>
              <a:r>
                <a:rPr lang="en-US" sz="1400" b="1" i="1" spc="50" dirty="0" err="1" smtClean="0"/>
                <a:t>Africanus</a:t>
              </a:r>
              <a:endParaRPr lang="en-US" sz="1400" b="1" i="1" spc="50" dirty="0"/>
            </a:p>
          </p:txBody>
        </p:sp>
        <p:sp>
          <p:nvSpPr>
            <p:cNvPr id="22" name="Oval 21"/>
            <p:cNvSpPr>
              <a:spLocks noChangeAspect="1"/>
            </p:cNvSpPr>
            <p:nvPr/>
          </p:nvSpPr>
          <p:spPr>
            <a:xfrm flipH="1">
              <a:off x="5486400"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31005" y="2011977"/>
            <a:ext cx="8741595" cy="4541223"/>
            <a:chOff x="631005" y="2011977"/>
            <a:chExt cx="8741595" cy="4541223"/>
          </a:xfrm>
        </p:grpSpPr>
        <p:grpSp>
          <p:nvGrpSpPr>
            <p:cNvPr id="40" name="Group 39"/>
            <p:cNvGrpSpPr/>
            <p:nvPr/>
          </p:nvGrpSpPr>
          <p:grpSpPr>
            <a:xfrm>
              <a:off x="1229163" y="2011977"/>
              <a:ext cx="8143437" cy="4541223"/>
              <a:chOff x="1229163" y="2011977"/>
              <a:chExt cx="8143437" cy="4541223"/>
            </a:xfrm>
          </p:grpSpPr>
          <p:sp>
            <p:nvSpPr>
              <p:cNvPr id="10" name="Oval 9"/>
              <p:cNvSpPr/>
              <p:nvPr/>
            </p:nvSpPr>
            <p:spPr>
              <a:xfrm>
                <a:off x="6282128" y="4114800"/>
                <a:ext cx="2622176" cy="609600"/>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empus Sans ITC" pitchFamily="82" charset="0"/>
                  </a:rPr>
                  <a:t>TANZANIA</a:t>
                </a:r>
                <a:endParaRPr lang="en-US" sz="2400" b="1" dirty="0">
                  <a:solidFill>
                    <a:schemeClr val="tx1"/>
                  </a:solidFill>
                  <a:latin typeface="Tempus Sans ITC" pitchFamily="82" charset="0"/>
                </a:endParaRPr>
              </a:p>
            </p:txBody>
          </p:sp>
          <p:sp>
            <p:nvSpPr>
              <p:cNvPr id="11" name="Oval 10"/>
              <p:cNvSpPr/>
              <p:nvPr/>
            </p:nvSpPr>
            <p:spPr>
              <a:xfrm>
                <a:off x="5562600" y="5867400"/>
                <a:ext cx="3429000" cy="685800"/>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empus Sans ITC" pitchFamily="82" charset="0"/>
                  </a:rPr>
                  <a:t>SOUTH AFRICA</a:t>
                </a:r>
                <a:endParaRPr lang="en-US" sz="2400" b="1" dirty="0">
                  <a:solidFill>
                    <a:schemeClr val="tx1"/>
                  </a:solidFill>
                  <a:latin typeface="Tempus Sans ITC" pitchFamily="82" charset="0"/>
                </a:endParaRPr>
              </a:p>
            </p:txBody>
          </p:sp>
          <p:cxnSp>
            <p:nvCxnSpPr>
              <p:cNvPr id="33" name="Straight Arrow Connector 32"/>
              <p:cNvCxnSpPr/>
              <p:nvPr/>
            </p:nvCxnSpPr>
            <p:spPr>
              <a:xfrm>
                <a:off x="3815661" y="5388642"/>
                <a:ext cx="1137339" cy="631158"/>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229163" y="2011977"/>
                <a:ext cx="4378098" cy="1957862"/>
                <a:chOff x="574902" y="4061938"/>
                <a:chExt cx="4378098" cy="1957862"/>
              </a:xfrm>
            </p:grpSpPr>
            <p:sp>
              <p:nvSpPr>
                <p:cNvPr id="35" name="TextBox 34"/>
                <p:cNvSpPr txBox="1"/>
                <p:nvPr/>
              </p:nvSpPr>
              <p:spPr>
                <a:xfrm rot="1766002">
                  <a:off x="574902" y="4061938"/>
                  <a:ext cx="2706190" cy="523220"/>
                </a:xfrm>
                <a:prstGeom prst="rect">
                  <a:avLst/>
                </a:prstGeom>
                <a:solidFill>
                  <a:schemeClr val="bg1"/>
                </a:solidFill>
              </p:spPr>
              <p:txBody>
                <a:bodyPr wrap="none" rtlCol="0">
                  <a:spAutoFit/>
                </a:bodyPr>
                <a:lstStyle/>
                <a:p>
                  <a:r>
                    <a:rPr lang="en-US" sz="2800" b="1" spc="-100" dirty="0" smtClean="0">
                      <a:effectLst>
                        <a:outerShdw dist="50800" dir="7200000" algn="ctr" rotWithShape="0">
                          <a:srgbClr val="FF0000"/>
                        </a:outerShdw>
                      </a:effectLst>
                      <a:latin typeface="Tempus Sans ITC" pitchFamily="82" charset="0"/>
                    </a:rPr>
                    <a:t>Footprints – 3.5M</a:t>
                  </a:r>
                  <a:endParaRPr lang="en-US" sz="2800" b="1" spc="-100" dirty="0">
                    <a:effectLst>
                      <a:outerShdw dist="50800" dir="7200000" algn="ctr" rotWithShape="0">
                        <a:srgbClr val="FF0000"/>
                      </a:outerShdw>
                    </a:effectLst>
                    <a:latin typeface="Tempus Sans ITC" pitchFamily="82" charset="0"/>
                  </a:endParaRPr>
                </a:p>
              </p:txBody>
            </p:sp>
            <p:cxnSp>
              <p:nvCxnSpPr>
                <p:cNvPr id="36" name="Straight Arrow Connector 35"/>
                <p:cNvCxnSpPr>
                  <a:stCxn id="35" idx="3"/>
                </p:cNvCxnSpPr>
                <p:nvPr/>
              </p:nvCxnSpPr>
              <p:spPr>
                <a:xfrm>
                  <a:off x="3106445" y="4988474"/>
                  <a:ext cx="1846555" cy="1031326"/>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993149" y="2017400"/>
                <a:ext cx="3379451" cy="1945000"/>
                <a:chOff x="2780409" y="4067361"/>
                <a:chExt cx="3379451" cy="1945000"/>
              </a:xfrm>
            </p:grpSpPr>
            <p:sp>
              <p:nvSpPr>
                <p:cNvPr id="38" name="TextBox 37"/>
                <p:cNvSpPr txBox="1"/>
                <p:nvPr/>
              </p:nvSpPr>
              <p:spPr>
                <a:xfrm rot="18968468">
                  <a:off x="2780409" y="4067361"/>
                  <a:ext cx="3379451" cy="523220"/>
                </a:xfrm>
                <a:prstGeom prst="rect">
                  <a:avLst/>
                </a:prstGeom>
                <a:solidFill>
                  <a:schemeClr val="bg1"/>
                </a:solidFill>
              </p:spPr>
              <p:txBody>
                <a:bodyPr wrap="none" rtlCol="0">
                  <a:spAutoFit/>
                </a:bodyPr>
                <a:lstStyle/>
                <a:p>
                  <a:r>
                    <a:rPr lang="en-US" sz="2800" b="1" spc="-100" dirty="0" smtClean="0">
                      <a:effectLst>
                        <a:outerShdw dist="50800" dir="7200000" algn="ctr" rotWithShape="0">
                          <a:srgbClr val="FF0000"/>
                        </a:outerShdw>
                      </a:effectLst>
                      <a:latin typeface="Tempus Sans ITC" pitchFamily="82" charset="0"/>
                    </a:rPr>
                    <a:t>Nutcracker Man- 1.8M</a:t>
                  </a:r>
                  <a:endParaRPr lang="en-US" sz="2800" b="1" spc="-100" dirty="0">
                    <a:effectLst>
                      <a:outerShdw dist="50800" dir="7200000" algn="ctr" rotWithShape="0">
                        <a:srgbClr val="FF0000"/>
                      </a:outerShdw>
                    </a:effectLst>
                    <a:latin typeface="Tempus Sans ITC" pitchFamily="82" charset="0"/>
                  </a:endParaRPr>
                </a:p>
              </p:txBody>
            </p:sp>
            <p:cxnSp>
              <p:nvCxnSpPr>
                <p:cNvPr id="39" name="Straight Arrow Connector 38"/>
                <p:cNvCxnSpPr>
                  <a:stCxn id="38" idx="1"/>
                </p:cNvCxnSpPr>
                <p:nvPr/>
              </p:nvCxnSpPr>
              <p:spPr>
                <a:xfrm flipH="1">
                  <a:off x="2785733" y="5499755"/>
                  <a:ext cx="466027" cy="512606"/>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grpSp>
          <p:nvGrpSpPr>
            <p:cNvPr id="52" name="Group 51"/>
            <p:cNvGrpSpPr/>
            <p:nvPr/>
          </p:nvGrpSpPr>
          <p:grpSpPr>
            <a:xfrm>
              <a:off x="631005" y="3846495"/>
              <a:ext cx="4321995" cy="2173305"/>
              <a:chOff x="631005" y="3846495"/>
              <a:chExt cx="4321995" cy="2173305"/>
            </a:xfrm>
          </p:grpSpPr>
          <p:sp>
            <p:nvSpPr>
              <p:cNvPr id="53" name="TextBox 52"/>
              <p:cNvSpPr txBox="1"/>
              <p:nvPr/>
            </p:nvSpPr>
            <p:spPr>
              <a:xfrm rot="1766002">
                <a:off x="631005" y="3846495"/>
                <a:ext cx="2593980" cy="954107"/>
              </a:xfrm>
              <a:prstGeom prst="rect">
                <a:avLst/>
              </a:prstGeom>
              <a:solidFill>
                <a:schemeClr val="bg1"/>
              </a:solidFill>
            </p:spPr>
            <p:txBody>
              <a:bodyPr wrap="none" rtlCol="0">
                <a:spAutoFit/>
              </a:bodyPr>
              <a:lstStyle/>
              <a:p>
                <a:r>
                  <a:rPr lang="en-US" sz="2800" b="1" spc="-100" dirty="0" smtClean="0">
                    <a:effectLst>
                      <a:outerShdw dist="50800" dir="7200000" algn="ctr" rotWithShape="0">
                        <a:srgbClr val="FF0000"/>
                      </a:outerShdw>
                    </a:effectLst>
                    <a:latin typeface="Tempus Sans ITC" pitchFamily="82" charset="0"/>
                  </a:rPr>
                  <a:t>Ms </a:t>
                </a:r>
                <a:r>
                  <a:rPr lang="en-US" sz="2800" b="1" spc="-100" dirty="0" err="1" smtClean="0">
                    <a:effectLst>
                      <a:outerShdw dist="50800" dir="7200000" algn="ctr" rotWithShape="0">
                        <a:srgbClr val="FF0000"/>
                      </a:outerShdw>
                    </a:effectLst>
                    <a:latin typeface="Tempus Sans ITC" pitchFamily="82" charset="0"/>
                  </a:rPr>
                  <a:t>Ples</a:t>
                </a:r>
                <a:r>
                  <a:rPr lang="en-US" sz="2800" b="1" spc="-100" dirty="0" smtClean="0">
                    <a:effectLst>
                      <a:outerShdw dist="50800" dir="7200000" algn="ctr" rotWithShape="0">
                        <a:srgbClr val="FF0000"/>
                      </a:outerShdw>
                    </a:effectLst>
                    <a:latin typeface="Tempus Sans ITC" pitchFamily="82" charset="0"/>
                  </a:rPr>
                  <a:t>  - 2.5M  </a:t>
                </a:r>
              </a:p>
              <a:p>
                <a:r>
                  <a:rPr lang="en-US" sz="2800" b="1" spc="-100" dirty="0" smtClean="0">
                    <a:effectLst>
                      <a:outerShdw dist="50800" dir="7200000" algn="ctr" rotWithShape="0">
                        <a:srgbClr val="FF0000"/>
                      </a:outerShdw>
                    </a:effectLst>
                    <a:latin typeface="Tempus Sans ITC" pitchFamily="82" charset="0"/>
                  </a:rPr>
                  <a:t>Little Foot  - 3M</a:t>
                </a:r>
                <a:endParaRPr lang="en-US" sz="2800" b="1" spc="-100" dirty="0">
                  <a:effectLst>
                    <a:outerShdw dist="50800" dir="7200000" algn="ctr" rotWithShape="0">
                      <a:srgbClr val="FF0000"/>
                    </a:outerShdw>
                  </a:effectLst>
                  <a:latin typeface="Tempus Sans ITC" pitchFamily="82" charset="0"/>
                </a:endParaRPr>
              </a:p>
            </p:txBody>
          </p:sp>
          <p:cxnSp>
            <p:nvCxnSpPr>
              <p:cNvPr id="54" name="Straight Arrow Connector 53"/>
              <p:cNvCxnSpPr>
                <a:stCxn id="53" idx="3"/>
              </p:cNvCxnSpPr>
              <p:nvPr/>
            </p:nvCxnSpPr>
            <p:spPr>
              <a:xfrm>
                <a:off x="3057579" y="4960904"/>
                <a:ext cx="1895421" cy="1058896"/>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1219200" y="741459"/>
            <a:ext cx="6477000" cy="6116541"/>
            <a:chOff x="1219200" y="741459"/>
            <a:chExt cx="6477000" cy="6116541"/>
          </a:xfrm>
        </p:grpSpPr>
        <p:pic>
          <p:nvPicPr>
            <p:cNvPr id="42" name="Picture 41" descr="http://popular-archaeology.com/upload/2697/earlyhumansmap.png"/>
            <p:cNvPicPr>
              <a:picLocks noChangeAspect="1" noChangeArrowheads="1"/>
            </p:cNvPicPr>
            <p:nvPr/>
          </p:nvPicPr>
          <p:blipFill>
            <a:blip r:embed="rId4" cstate="print"/>
            <a:srcRect/>
            <a:stretch>
              <a:fillRect/>
            </a:stretch>
          </p:blipFill>
          <p:spPr bwMode="auto">
            <a:xfrm>
              <a:off x="1219200" y="741459"/>
              <a:ext cx="6477000" cy="6116541"/>
            </a:xfrm>
            <a:prstGeom prst="rect">
              <a:avLst/>
            </a:prstGeom>
            <a:noFill/>
          </p:spPr>
        </p:pic>
        <p:grpSp>
          <p:nvGrpSpPr>
            <p:cNvPr id="43" name="Group 42"/>
            <p:cNvGrpSpPr/>
            <p:nvPr/>
          </p:nvGrpSpPr>
          <p:grpSpPr>
            <a:xfrm>
              <a:off x="4724400" y="3944035"/>
              <a:ext cx="1261884" cy="323165"/>
              <a:chOff x="4395216" y="3486835"/>
              <a:chExt cx="1261884" cy="323165"/>
            </a:xfrm>
          </p:grpSpPr>
          <p:sp>
            <p:nvSpPr>
              <p:cNvPr id="47" name="TextBox 4"/>
              <p:cNvSpPr txBox="1"/>
              <p:nvPr/>
            </p:nvSpPr>
            <p:spPr>
              <a:xfrm>
                <a:off x="4395216" y="3486835"/>
                <a:ext cx="1261884" cy="323165"/>
              </a:xfrm>
              <a:prstGeom prst="rect">
                <a:avLst/>
              </a:prstGeom>
              <a:noFill/>
            </p:spPr>
            <p:txBody>
              <a:bodyPr wrap="none" rtlCol="0">
                <a:spAutoFit/>
              </a:bodyPr>
              <a:lstStyle/>
              <a:p>
                <a:r>
                  <a:rPr lang="en-US" sz="1500" b="1" i="1" spc="50" dirty="0" smtClean="0"/>
                  <a:t>A. </a:t>
                </a:r>
                <a:r>
                  <a:rPr lang="en-US" sz="1500" b="1" i="1" spc="50" dirty="0" err="1" smtClean="0"/>
                  <a:t>Afarensis</a:t>
                </a:r>
                <a:r>
                  <a:rPr lang="en-US" sz="1500" b="1" i="1" spc="50" dirty="0" smtClean="0"/>
                  <a:t> </a:t>
                </a:r>
                <a:endParaRPr lang="en-US" sz="1500" b="1" i="1" spc="50" dirty="0"/>
              </a:p>
            </p:txBody>
          </p:sp>
          <p:sp>
            <p:nvSpPr>
              <p:cNvPr id="48" name="Oval 47"/>
              <p:cNvSpPr>
                <a:spLocks noChangeAspect="1"/>
              </p:cNvSpPr>
              <p:nvPr/>
            </p:nvSpPr>
            <p:spPr>
              <a:xfrm flipH="1">
                <a:off x="5486400"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6"/>
            <p:cNvGrpSpPr/>
            <p:nvPr/>
          </p:nvGrpSpPr>
          <p:grpSpPr>
            <a:xfrm>
              <a:off x="5943600" y="3962401"/>
              <a:ext cx="1066800" cy="323165"/>
              <a:chOff x="6224016" y="3505201"/>
              <a:chExt cx="1066800" cy="323165"/>
            </a:xfrm>
          </p:grpSpPr>
          <p:sp>
            <p:nvSpPr>
              <p:cNvPr id="45" name="TextBox 44"/>
              <p:cNvSpPr txBox="1"/>
              <p:nvPr/>
            </p:nvSpPr>
            <p:spPr>
              <a:xfrm>
                <a:off x="6224016" y="3505201"/>
                <a:ext cx="1066800" cy="323165"/>
              </a:xfrm>
              <a:prstGeom prst="rect">
                <a:avLst/>
              </a:prstGeom>
              <a:noFill/>
            </p:spPr>
            <p:txBody>
              <a:bodyPr wrap="square" rtlCol="0">
                <a:spAutoFit/>
              </a:bodyPr>
              <a:lstStyle/>
              <a:p>
                <a:r>
                  <a:rPr lang="en-US" sz="1500" b="1" i="1" spc="50" dirty="0" smtClean="0"/>
                  <a:t>   P. </a:t>
                </a:r>
                <a:r>
                  <a:rPr lang="en-US" sz="1500" b="1" i="1" spc="50" dirty="0" err="1" smtClean="0"/>
                  <a:t>Boisei</a:t>
                </a:r>
                <a:r>
                  <a:rPr lang="en-US" sz="1500" b="1" i="1" spc="50" dirty="0" smtClean="0"/>
                  <a:t>  </a:t>
                </a:r>
                <a:endParaRPr lang="en-US" sz="1500" b="1" i="1" spc="50" dirty="0"/>
              </a:p>
            </p:txBody>
          </p:sp>
          <p:sp>
            <p:nvSpPr>
              <p:cNvPr id="46" name="Oval 45"/>
              <p:cNvSpPr>
                <a:spLocks noChangeAspect="1"/>
              </p:cNvSpPr>
              <p:nvPr/>
            </p:nvSpPr>
            <p:spPr>
              <a:xfrm flipH="1">
                <a:off x="6224016"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50" name="TextBox 49"/>
          <p:cNvSpPr txBox="1"/>
          <p:nvPr/>
        </p:nvSpPr>
        <p:spPr>
          <a:xfrm>
            <a:off x="0" y="4535269"/>
            <a:ext cx="7924800" cy="646331"/>
          </a:xfrm>
          <a:prstGeom prst="rect">
            <a:avLst/>
          </a:prstGeom>
        </p:spPr>
        <p:txBody>
          <a:bodyPr wrap="square" rtlCol="0">
            <a:spAutoFit/>
          </a:bodyPr>
          <a:lstStyle/>
          <a:p>
            <a:pPr algn="ctr"/>
            <a:r>
              <a:rPr lang="en-US" sz="3600" b="1" spc="-100" dirty="0" smtClean="0">
                <a:effectLst>
                  <a:outerShdw dist="25400" dir="7200000" algn="ctr" rotWithShape="0">
                    <a:srgbClr val="FF0000"/>
                  </a:outerShdw>
                </a:effectLst>
                <a:latin typeface="Tempus Sans ITC" pitchFamily="82" charset="0"/>
              </a:rPr>
              <a:t>Neither genus spread beyond Africa</a:t>
            </a:r>
            <a:r>
              <a:rPr lang="en-US" sz="3600" b="1" spc="-100" dirty="0" smtClean="0">
                <a:effectLst>
                  <a:outerShdw dist="25400" dir="7200000" algn="ctr" rotWithShape="0">
                    <a:srgbClr val="FF0000"/>
                  </a:outerShdw>
                </a:effectLst>
              </a:rPr>
              <a:t>!?!</a:t>
            </a:r>
            <a:endParaRPr lang="en-US" sz="3600" b="1" spc="-100" dirty="0">
              <a:effectLst>
                <a:outerShdw dist="25400" dir="7200000" algn="ctr" rotWithShape="0">
                  <a:srgbClr val="FF0000"/>
                </a:outerShdw>
              </a:effectLst>
            </a:endParaRPr>
          </a:p>
        </p:txBody>
      </p:sp>
      <p:sp useBgFill="1">
        <p:nvSpPr>
          <p:cNvPr id="49" name="TextBox 48"/>
          <p:cNvSpPr txBox="1"/>
          <p:nvPr/>
        </p:nvSpPr>
        <p:spPr>
          <a:xfrm>
            <a:off x="0" y="0"/>
            <a:ext cx="9144000" cy="1077218"/>
          </a:xfrm>
          <a:prstGeom prst="rect">
            <a:avLst/>
          </a:prstGeom>
          <a:ln w="50800">
            <a:noFill/>
          </a:ln>
        </p:spPr>
        <p:txBody>
          <a:bodyPr wrap="square" rtlCol="0">
            <a:spAutoFit/>
          </a:bodyPr>
          <a:lstStyle/>
          <a:p>
            <a:r>
              <a:rPr lang="en-US" sz="3200" b="1" dirty="0" smtClean="0">
                <a:effectLst>
                  <a:outerShdw dist="25400" dir="5400000" algn="ctr" rotWithShape="0">
                    <a:srgbClr val="FF0000"/>
                  </a:outerShdw>
                </a:effectLst>
              </a:rPr>
              <a:t>  Fossil sites &amp; spread of Genera . . . .</a:t>
            </a:r>
          </a:p>
          <a:p>
            <a:r>
              <a:rPr lang="en-US" sz="3200" b="1" dirty="0" smtClean="0">
                <a:effectLst>
                  <a:outerShdw dist="25400" dir="5400000" algn="ctr" rotWithShape="0">
                    <a:srgbClr val="FF0000"/>
                  </a:outerShdw>
                </a:effectLst>
              </a:rPr>
              <a:t>                     </a:t>
            </a:r>
            <a:r>
              <a:rPr lang="en-US" sz="3200" b="1" dirty="0" err="1" smtClean="0">
                <a:effectLst>
                  <a:outerShdw dist="25400" dir="5400000" algn="ctr" rotWithShape="0">
                    <a:srgbClr val="FF0000"/>
                  </a:outerShdw>
                </a:effectLst>
              </a:rPr>
              <a:t>Australopithcus</a:t>
            </a:r>
            <a:r>
              <a:rPr lang="en-US" sz="3200" b="1" dirty="0" smtClean="0">
                <a:effectLst>
                  <a:outerShdw dist="25400" dir="5400000" algn="ctr" rotWithShape="0">
                    <a:srgbClr val="FF0000"/>
                  </a:outerShdw>
                </a:effectLst>
              </a:rPr>
              <a:t> &amp; </a:t>
            </a:r>
            <a:r>
              <a:rPr lang="en-US" sz="3200" b="1" dirty="0" err="1" smtClean="0">
                <a:effectLst>
                  <a:outerShdw dist="25400" dir="5400000" algn="ctr" rotWithShape="0">
                    <a:srgbClr val="FF0000"/>
                  </a:outerShdw>
                </a:effectLst>
              </a:rPr>
              <a:t>Paranthropus</a:t>
            </a:r>
            <a:endParaRPr lang="en-US" sz="3200" b="1" dirty="0">
              <a:effectLst>
                <a:outerShdw dist="25400" dir="5400000" algn="ctr" rotWithShape="0">
                  <a:srgbClr val="FF0000"/>
                </a:outerShdw>
              </a:effectLst>
            </a:endParaRPr>
          </a:p>
        </p:txBody>
      </p:sp>
      <p:sp useBgFill="1">
        <p:nvSpPr>
          <p:cNvPr id="51" name="TextBox 50"/>
          <p:cNvSpPr txBox="1"/>
          <p:nvPr/>
        </p:nvSpPr>
        <p:spPr>
          <a:xfrm>
            <a:off x="0" y="990600"/>
            <a:ext cx="3833101" cy="646331"/>
          </a:xfrm>
          <a:prstGeom prst="rect">
            <a:avLst/>
          </a:prstGeom>
        </p:spPr>
        <p:txBody>
          <a:bodyPr wrap="none" rtlCol="0">
            <a:spAutoFit/>
          </a:bodyPr>
          <a:lstStyle/>
          <a:p>
            <a:r>
              <a:rPr lang="en-US" sz="3600" b="1" spc="-100" dirty="0" smtClean="0">
                <a:effectLst>
                  <a:outerShdw dist="25400" dir="7200000" algn="ctr" rotWithShape="0">
                    <a:srgbClr val="FF0000"/>
                  </a:outerShdw>
                </a:effectLst>
                <a:latin typeface="Tempus Sans ITC" pitchFamily="82" charset="0"/>
              </a:rPr>
              <a:t>So who left Africa???</a:t>
            </a:r>
            <a:endParaRPr lang="en-US" sz="3600" b="1" spc="-100" dirty="0">
              <a:effectLst>
                <a:outerShdw dist="25400" dir="7200000" algn="ctr" rotWithShape="0">
                  <a:srgbClr val="FF0000"/>
                </a:outerShdw>
              </a:effectLst>
            </a:endParaRPr>
          </a:p>
        </p:txBody>
      </p:sp>
      <p:grpSp>
        <p:nvGrpSpPr>
          <p:cNvPr id="58" name="Group 57"/>
          <p:cNvGrpSpPr/>
          <p:nvPr/>
        </p:nvGrpSpPr>
        <p:grpSpPr>
          <a:xfrm>
            <a:off x="2968732" y="1923871"/>
            <a:ext cx="1222268" cy="1200329"/>
            <a:chOff x="2968732" y="1923871"/>
            <a:chExt cx="1222268" cy="1200329"/>
          </a:xfrm>
        </p:grpSpPr>
        <p:sp>
          <p:nvSpPr>
            <p:cNvPr id="56" name="Left Arrow 55"/>
            <p:cNvSpPr/>
            <p:nvPr/>
          </p:nvSpPr>
          <p:spPr>
            <a:xfrm>
              <a:off x="3505200" y="2286000"/>
              <a:ext cx="685800" cy="5334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2968732" y="1923871"/>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grpSp>
      <p:grpSp>
        <p:nvGrpSpPr>
          <p:cNvPr id="59" name="Group 58"/>
          <p:cNvGrpSpPr/>
          <p:nvPr/>
        </p:nvGrpSpPr>
        <p:grpSpPr>
          <a:xfrm>
            <a:off x="4264132" y="4648200"/>
            <a:ext cx="1222268" cy="1200329"/>
            <a:chOff x="2968732" y="1923871"/>
            <a:chExt cx="1222268" cy="1200329"/>
          </a:xfrm>
        </p:grpSpPr>
        <p:sp>
          <p:nvSpPr>
            <p:cNvPr id="60" name="Left Arrow 59"/>
            <p:cNvSpPr/>
            <p:nvPr/>
          </p:nvSpPr>
          <p:spPr>
            <a:xfrm>
              <a:off x="3505200" y="2286000"/>
              <a:ext cx="685800" cy="533400"/>
            </a:xfrm>
            <a:prstGeom prst="left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2968732" y="1923871"/>
              <a:ext cx="612668" cy="1200329"/>
            </a:xfrm>
            <a:prstGeom prst="rect">
              <a:avLst/>
            </a:prstGeom>
            <a:noFill/>
            <a:ln cap="rnd">
              <a:noFill/>
            </a:ln>
          </p:spPr>
          <p:txBody>
            <a:bodyPr wrap="none" rtlCol="0">
              <a:spAutoFit/>
            </a:bodyPr>
            <a:lstStyle/>
            <a:p>
              <a:r>
                <a:rPr lang="en-US" sz="7200" b="1" dirty="0" smtClean="0">
                  <a:solidFill>
                    <a:srgbClr val="FF0000"/>
                  </a:solidFill>
                </a:rPr>
                <a:t>?</a:t>
              </a:r>
              <a:endParaRPr lang="en-US" sz="7200" b="1" dirty="0">
                <a:solidFill>
                  <a:srgbClr val="FF0000"/>
                </a:solidFill>
              </a:endParaRPr>
            </a:p>
          </p:txBody>
        </p:sp>
      </p:grpSp>
      <p:sp>
        <p:nvSpPr>
          <p:cNvPr id="62" name="TextBox 61"/>
          <p:cNvSpPr txBox="1"/>
          <p:nvPr/>
        </p:nvSpPr>
        <p:spPr>
          <a:xfrm rot="19762868">
            <a:off x="2643586" y="2063013"/>
            <a:ext cx="1379000" cy="584775"/>
          </a:xfrm>
          <a:prstGeom prst="rect">
            <a:avLst/>
          </a:prstGeom>
          <a:noFill/>
        </p:spPr>
        <p:txBody>
          <a:bodyPr wrap="square" rtlCol="0">
            <a:spAutoFit/>
          </a:bodyPr>
          <a:lstStyle/>
          <a:p>
            <a:r>
              <a:rPr lang="en-US" sz="3200" dirty="0" smtClean="0"/>
              <a:t>Sahara</a:t>
            </a:r>
            <a:endParaRPr lang="en-US" sz="3200" dirty="0"/>
          </a:p>
        </p:txBody>
      </p:sp>
      <p:sp>
        <p:nvSpPr>
          <p:cNvPr id="63" name="TextBox 62"/>
          <p:cNvSpPr txBox="1"/>
          <p:nvPr/>
        </p:nvSpPr>
        <p:spPr>
          <a:xfrm rot="19762868">
            <a:off x="3848232" y="4859380"/>
            <a:ext cx="1587772" cy="584775"/>
          </a:xfrm>
          <a:prstGeom prst="rect">
            <a:avLst/>
          </a:prstGeom>
          <a:noFill/>
        </p:spPr>
        <p:txBody>
          <a:bodyPr wrap="square" rtlCol="0">
            <a:spAutoFit/>
          </a:bodyPr>
          <a:lstStyle/>
          <a:p>
            <a:r>
              <a:rPr lang="en-US" sz="3200" dirty="0" smtClean="0"/>
              <a:t>Kalahari</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5"/>
                                        </p:tgtEl>
                                      </p:cBhvr>
                                    </p:animEffect>
                                    <p:set>
                                      <p:cBhvr>
                                        <p:cTn id="7" dur="1" fill="hold">
                                          <p:stCondLst>
                                            <p:cond delay="999"/>
                                          </p:stCondLst>
                                        </p:cTn>
                                        <p:tgtEl>
                                          <p:spTgt spid="5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bg/>
                                          </p:spTgt>
                                        </p:tgtEl>
                                        <p:attrNameLst>
                                          <p:attrName>style.visibility</p:attrName>
                                        </p:attrNameLst>
                                      </p:cBhvr>
                                      <p:to>
                                        <p:strVal val="visible"/>
                                      </p:to>
                                    </p:set>
                                    <p:animEffect transition="in" filter="fade">
                                      <p:cBhvr>
                                        <p:cTn id="12" dur="500"/>
                                        <p:tgtEl>
                                          <p:spTgt spid="49">
                                            <p:bg/>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9">
                                            <p:txEl>
                                              <p:pRg st="0" end="0"/>
                                            </p:txEl>
                                          </p:spTgt>
                                        </p:tgtEl>
                                        <p:attrNameLst>
                                          <p:attrName>style.visibility</p:attrName>
                                        </p:attrNameLst>
                                      </p:cBhvr>
                                      <p:to>
                                        <p:strVal val="visible"/>
                                      </p:to>
                                    </p:set>
                                    <p:animEffect transition="in" filter="wipe(left)">
                                      <p:cBhvr>
                                        <p:cTn id="15" dur="1000"/>
                                        <p:tgtEl>
                                          <p:spTgt spid="49">
                                            <p:txEl>
                                              <p:pRg st="0" end="0"/>
                                            </p:txEl>
                                          </p:spTgt>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wipe(left)">
                                      <p:cBhvr>
                                        <p:cTn id="19" dur="1000"/>
                                        <p:tgtEl>
                                          <p:spTgt spid="49">
                                            <p:txEl>
                                              <p:pRg st="1" end="1"/>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dissolve">
                                      <p:cBhvr>
                                        <p:cTn id="23" dur="3000"/>
                                        <p:tgtEl>
                                          <p:spTgt spid="41"/>
                                        </p:tgtEl>
                                      </p:cBhvr>
                                    </p:animEffect>
                                  </p:childTnLst>
                                </p:cTn>
                              </p:par>
                              <p:par>
                                <p:cTn id="24" presetID="10" presetClass="exit" presetSubtype="0" fill="hold" nodeType="withEffect">
                                  <p:stCondLst>
                                    <p:cond delay="500"/>
                                  </p:stCondLst>
                                  <p:childTnLst>
                                    <p:animEffect transition="out" filter="fade">
                                      <p:cBhvr>
                                        <p:cTn id="25" dur="3000"/>
                                        <p:tgtEl>
                                          <p:spTgt spid="6"/>
                                        </p:tgtEl>
                                      </p:cBhvr>
                                    </p:animEffect>
                                    <p:set>
                                      <p:cBhvr>
                                        <p:cTn id="26" dur="1" fill="hold">
                                          <p:stCondLst>
                                            <p:cond delay="2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right)">
                                      <p:cBhvr>
                                        <p:cTn id="31" dur="10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 calcmode="lin" valueType="num">
                                      <p:cBhvr>
                                        <p:cTn id="36" dur="1000" fill="hold"/>
                                        <p:tgtEl>
                                          <p:spTgt spid="62"/>
                                        </p:tgtEl>
                                        <p:attrNameLst>
                                          <p:attrName>ppt_w</p:attrName>
                                        </p:attrNameLst>
                                      </p:cBhvr>
                                      <p:tavLst>
                                        <p:tav tm="0">
                                          <p:val>
                                            <p:fltVal val="0"/>
                                          </p:val>
                                        </p:tav>
                                        <p:tav tm="100000">
                                          <p:val>
                                            <p:strVal val="#ppt_w"/>
                                          </p:val>
                                        </p:tav>
                                      </p:tavLst>
                                    </p:anim>
                                    <p:anim calcmode="lin" valueType="num">
                                      <p:cBhvr>
                                        <p:cTn id="37" dur="1000" fill="hold"/>
                                        <p:tgtEl>
                                          <p:spTgt spid="62"/>
                                        </p:tgtEl>
                                        <p:attrNameLst>
                                          <p:attrName>ppt_h</p:attrName>
                                        </p:attrNameLst>
                                      </p:cBhvr>
                                      <p:tavLst>
                                        <p:tav tm="0">
                                          <p:val>
                                            <p:fltVal val="0"/>
                                          </p:val>
                                        </p:tav>
                                        <p:tav tm="100000">
                                          <p:val>
                                            <p:strVal val="#ppt_h"/>
                                          </p:val>
                                        </p:tav>
                                      </p:tavLst>
                                    </p:anim>
                                    <p:animEffect transition="in" filter="fade">
                                      <p:cBhvr>
                                        <p:cTn id="38" dur="1000"/>
                                        <p:tgtEl>
                                          <p:spTgt spid="62"/>
                                        </p:tgtEl>
                                      </p:cBhvr>
                                    </p:animEffect>
                                  </p:childTnLst>
                                </p:cTn>
                              </p:par>
                              <p:par>
                                <p:cTn id="39" presetID="10" presetClass="exit" presetSubtype="0" fill="hold" nodeType="withEffect">
                                  <p:stCondLst>
                                    <p:cond delay="0"/>
                                  </p:stCondLst>
                                  <p:childTnLst>
                                    <p:animEffect transition="out" filter="fade">
                                      <p:cBhvr>
                                        <p:cTn id="40" dur="1000"/>
                                        <p:tgtEl>
                                          <p:spTgt spid="58"/>
                                        </p:tgtEl>
                                      </p:cBhvr>
                                    </p:animEffect>
                                    <p:set>
                                      <p:cBhvr>
                                        <p:cTn id="41" dur="1" fill="hold">
                                          <p:stCondLst>
                                            <p:cond delay="999"/>
                                          </p:stCondLst>
                                        </p:cTn>
                                        <p:tgtEl>
                                          <p:spTgt spid="5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right)">
                                      <p:cBhvr>
                                        <p:cTn id="46" dur="10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p:cTn id="51" dur="1000" fill="hold"/>
                                        <p:tgtEl>
                                          <p:spTgt spid="63"/>
                                        </p:tgtEl>
                                        <p:attrNameLst>
                                          <p:attrName>ppt_w</p:attrName>
                                        </p:attrNameLst>
                                      </p:cBhvr>
                                      <p:tavLst>
                                        <p:tav tm="0">
                                          <p:val>
                                            <p:fltVal val="0"/>
                                          </p:val>
                                        </p:tav>
                                        <p:tav tm="100000">
                                          <p:val>
                                            <p:strVal val="#ppt_w"/>
                                          </p:val>
                                        </p:tav>
                                      </p:tavLst>
                                    </p:anim>
                                    <p:anim calcmode="lin" valueType="num">
                                      <p:cBhvr>
                                        <p:cTn id="52" dur="1000" fill="hold"/>
                                        <p:tgtEl>
                                          <p:spTgt spid="63"/>
                                        </p:tgtEl>
                                        <p:attrNameLst>
                                          <p:attrName>ppt_h</p:attrName>
                                        </p:attrNameLst>
                                      </p:cBhvr>
                                      <p:tavLst>
                                        <p:tav tm="0">
                                          <p:val>
                                            <p:fltVal val="0"/>
                                          </p:val>
                                        </p:tav>
                                        <p:tav tm="100000">
                                          <p:val>
                                            <p:strVal val="#ppt_h"/>
                                          </p:val>
                                        </p:tav>
                                      </p:tavLst>
                                    </p:anim>
                                    <p:animEffect transition="in" filter="fade">
                                      <p:cBhvr>
                                        <p:cTn id="53" dur="1000"/>
                                        <p:tgtEl>
                                          <p:spTgt spid="63"/>
                                        </p:tgtEl>
                                      </p:cBhvr>
                                    </p:animEffect>
                                  </p:childTnLst>
                                </p:cTn>
                              </p:par>
                              <p:par>
                                <p:cTn id="54" presetID="10" presetClass="exit" presetSubtype="0" fill="hold" nodeType="withEffect">
                                  <p:stCondLst>
                                    <p:cond delay="0"/>
                                  </p:stCondLst>
                                  <p:childTnLst>
                                    <p:animEffect transition="out" filter="fade">
                                      <p:cBhvr>
                                        <p:cTn id="55" dur="1000"/>
                                        <p:tgtEl>
                                          <p:spTgt spid="59"/>
                                        </p:tgtEl>
                                      </p:cBhvr>
                                    </p:animEffect>
                                    <p:set>
                                      <p:cBhvr>
                                        <p:cTn id="56" dur="1" fill="hold">
                                          <p:stCondLst>
                                            <p:cond delay="999"/>
                                          </p:stCondLst>
                                        </p:cTn>
                                        <p:tgtEl>
                                          <p:spTgt spid="5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63"/>
                                        </p:tgtEl>
                                      </p:cBhvr>
                                    </p:animEffect>
                                    <p:set>
                                      <p:cBhvr>
                                        <p:cTn id="61" dur="1" fill="hold">
                                          <p:stCondLst>
                                            <p:cond delay="999"/>
                                          </p:stCondLst>
                                        </p:cTn>
                                        <p:tgtEl>
                                          <p:spTgt spid="6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62"/>
                                        </p:tgtEl>
                                      </p:cBhvr>
                                    </p:animEffect>
                                    <p:set>
                                      <p:cBhvr>
                                        <p:cTn id="64" dur="1" fill="hold">
                                          <p:stCondLst>
                                            <p:cond delay="999"/>
                                          </p:stCondLst>
                                        </p:cTn>
                                        <p:tgtEl>
                                          <p:spTgt spid="62"/>
                                        </p:tgtEl>
                                        <p:attrNameLst>
                                          <p:attrName>style.visibility</p:attrName>
                                        </p:attrNameLst>
                                      </p:cBhvr>
                                      <p:to>
                                        <p:strVal val="hidden"/>
                                      </p:to>
                                    </p:se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wipe(left)">
                                      <p:cBhvr>
                                        <p:cTn id="68" dur="10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p:cTn id="73" dur="1000" fill="hold"/>
                                        <p:tgtEl>
                                          <p:spTgt spid="51"/>
                                        </p:tgtEl>
                                        <p:attrNameLst>
                                          <p:attrName>ppt_w</p:attrName>
                                        </p:attrNameLst>
                                      </p:cBhvr>
                                      <p:tavLst>
                                        <p:tav tm="0">
                                          <p:val>
                                            <p:fltVal val="0"/>
                                          </p:val>
                                        </p:tav>
                                        <p:tav tm="100000">
                                          <p:val>
                                            <p:strVal val="#ppt_w"/>
                                          </p:val>
                                        </p:tav>
                                      </p:tavLst>
                                    </p:anim>
                                    <p:anim calcmode="lin" valueType="num">
                                      <p:cBhvr>
                                        <p:cTn id="74" dur="1000" fill="hold"/>
                                        <p:tgtEl>
                                          <p:spTgt spid="51"/>
                                        </p:tgtEl>
                                        <p:attrNameLst>
                                          <p:attrName>ppt_h</p:attrName>
                                        </p:attrNameLst>
                                      </p:cBhvr>
                                      <p:tavLst>
                                        <p:tav tm="0">
                                          <p:val>
                                            <p:fltVal val="0"/>
                                          </p:val>
                                        </p:tav>
                                        <p:tav tm="100000">
                                          <p:val>
                                            <p:strVal val="#ppt_h"/>
                                          </p:val>
                                        </p:tav>
                                      </p:tavLst>
                                    </p:anim>
                                    <p:animEffect transition="in" filter="fade">
                                      <p:cBhvr>
                                        <p:cTn id="75"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uiExpand="1" build="allAtOnce" animBg="1"/>
      <p:bldP spid="51" grpId="0" animBg="1"/>
      <p:bldP spid="62" grpId="0"/>
      <p:bldP spid="62" grpId="1"/>
      <p:bldP spid="63" grpId="0"/>
      <p:bldP spid="63"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0"/>
            <a:ext cx="9144000" cy="6858000"/>
            <a:chOff x="0" y="0"/>
            <a:chExt cx="9144000" cy="6858000"/>
          </a:xfrm>
        </p:grpSpPr>
        <p:grpSp>
          <p:nvGrpSpPr>
            <p:cNvPr id="4" name="Group 3"/>
            <p:cNvGrpSpPr/>
            <p:nvPr/>
          </p:nvGrpSpPr>
          <p:grpSpPr>
            <a:xfrm>
              <a:off x="1219200" y="741459"/>
              <a:ext cx="6477000" cy="6116541"/>
              <a:chOff x="1219200" y="741459"/>
              <a:chExt cx="6477000" cy="6116541"/>
            </a:xfrm>
          </p:grpSpPr>
          <p:pic>
            <p:nvPicPr>
              <p:cNvPr id="5" name="Picture 4" descr="http://popular-archaeology.com/upload/2697/earlyhumansmap.png"/>
              <p:cNvPicPr>
                <a:picLocks noChangeAspect="1" noChangeArrowheads="1"/>
              </p:cNvPicPr>
              <p:nvPr/>
            </p:nvPicPr>
            <p:blipFill>
              <a:blip r:embed="rId2" cstate="print"/>
              <a:srcRect/>
              <a:stretch>
                <a:fillRect/>
              </a:stretch>
            </p:blipFill>
            <p:spPr bwMode="auto">
              <a:xfrm>
                <a:off x="1219200" y="741459"/>
                <a:ext cx="6477000" cy="6116541"/>
              </a:xfrm>
              <a:prstGeom prst="rect">
                <a:avLst/>
              </a:prstGeom>
              <a:noFill/>
            </p:spPr>
          </p:pic>
          <p:grpSp>
            <p:nvGrpSpPr>
              <p:cNvPr id="6" name="Group 42"/>
              <p:cNvGrpSpPr/>
              <p:nvPr/>
            </p:nvGrpSpPr>
            <p:grpSpPr>
              <a:xfrm>
                <a:off x="4724400" y="3944035"/>
                <a:ext cx="1261884" cy="323165"/>
                <a:chOff x="4395216" y="3486835"/>
                <a:chExt cx="1261884" cy="323165"/>
              </a:xfrm>
            </p:grpSpPr>
            <p:sp>
              <p:nvSpPr>
                <p:cNvPr id="10" name="TextBox 4"/>
                <p:cNvSpPr txBox="1"/>
                <p:nvPr/>
              </p:nvSpPr>
              <p:spPr>
                <a:xfrm>
                  <a:off x="4395216" y="3486835"/>
                  <a:ext cx="1261884" cy="323165"/>
                </a:xfrm>
                <a:prstGeom prst="rect">
                  <a:avLst/>
                </a:prstGeom>
                <a:noFill/>
              </p:spPr>
              <p:txBody>
                <a:bodyPr wrap="none" rtlCol="0">
                  <a:spAutoFit/>
                </a:bodyPr>
                <a:lstStyle/>
                <a:p>
                  <a:r>
                    <a:rPr lang="en-US" sz="1500" b="1" i="1" spc="50" dirty="0" smtClean="0"/>
                    <a:t>A. </a:t>
                  </a:r>
                  <a:r>
                    <a:rPr lang="en-US" sz="1500" b="1" i="1" spc="50" dirty="0" err="1" smtClean="0"/>
                    <a:t>Afarensis</a:t>
                  </a:r>
                  <a:r>
                    <a:rPr lang="en-US" sz="1500" b="1" i="1" spc="50" dirty="0" smtClean="0"/>
                    <a:t> </a:t>
                  </a:r>
                  <a:endParaRPr lang="en-US" sz="1500" b="1" i="1" spc="50" dirty="0"/>
                </a:p>
              </p:txBody>
            </p:sp>
            <p:sp>
              <p:nvSpPr>
                <p:cNvPr id="11" name="Oval 10"/>
                <p:cNvSpPr>
                  <a:spLocks noChangeAspect="1"/>
                </p:cNvSpPr>
                <p:nvPr/>
              </p:nvSpPr>
              <p:spPr>
                <a:xfrm flipH="1">
                  <a:off x="5486400"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943600" y="3962401"/>
                <a:ext cx="1066800" cy="323165"/>
                <a:chOff x="6224016" y="3505201"/>
                <a:chExt cx="1066800" cy="323165"/>
              </a:xfrm>
            </p:grpSpPr>
            <p:sp>
              <p:nvSpPr>
                <p:cNvPr id="8" name="TextBox 7"/>
                <p:cNvSpPr txBox="1"/>
                <p:nvPr/>
              </p:nvSpPr>
              <p:spPr>
                <a:xfrm>
                  <a:off x="6224016" y="3505201"/>
                  <a:ext cx="1066800" cy="323165"/>
                </a:xfrm>
                <a:prstGeom prst="rect">
                  <a:avLst/>
                </a:prstGeom>
                <a:noFill/>
              </p:spPr>
              <p:txBody>
                <a:bodyPr wrap="square" rtlCol="0">
                  <a:spAutoFit/>
                </a:bodyPr>
                <a:lstStyle/>
                <a:p>
                  <a:r>
                    <a:rPr lang="en-US" sz="1500" b="1" i="1" spc="50" dirty="0" smtClean="0"/>
                    <a:t>   P. </a:t>
                  </a:r>
                  <a:r>
                    <a:rPr lang="en-US" sz="1500" b="1" i="1" spc="50" dirty="0" err="1" smtClean="0"/>
                    <a:t>Boisei</a:t>
                  </a:r>
                  <a:r>
                    <a:rPr lang="en-US" sz="1500" b="1" i="1" spc="50" dirty="0" smtClean="0"/>
                    <a:t>  </a:t>
                  </a:r>
                  <a:endParaRPr lang="en-US" sz="1500" b="1" i="1" spc="50" dirty="0"/>
                </a:p>
              </p:txBody>
            </p:sp>
            <p:sp>
              <p:nvSpPr>
                <p:cNvPr id="9" name="Oval 8"/>
                <p:cNvSpPr>
                  <a:spLocks noChangeAspect="1"/>
                </p:cNvSpPr>
                <p:nvPr/>
              </p:nvSpPr>
              <p:spPr>
                <a:xfrm flipH="1">
                  <a:off x="6224016" y="3581400"/>
                  <a:ext cx="128016" cy="128016"/>
                </a:xfrm>
                <a:prstGeom prst="ellipse">
                  <a:avLst/>
                </a:prstGeom>
                <a:solidFill>
                  <a:srgbClr val="FF0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12" name="TextBox 11"/>
            <p:cNvSpPr txBox="1"/>
            <p:nvPr/>
          </p:nvSpPr>
          <p:spPr>
            <a:xfrm>
              <a:off x="0" y="0"/>
              <a:ext cx="9144000" cy="1077218"/>
            </a:xfrm>
            <a:prstGeom prst="rect">
              <a:avLst/>
            </a:prstGeom>
            <a:ln w="50800">
              <a:noFill/>
            </a:ln>
          </p:spPr>
          <p:txBody>
            <a:bodyPr wrap="square" rtlCol="0">
              <a:spAutoFit/>
            </a:bodyPr>
            <a:lstStyle/>
            <a:p>
              <a:r>
                <a:rPr lang="en-US" sz="3200" b="1" dirty="0" smtClean="0">
                  <a:effectLst>
                    <a:outerShdw dist="25400" dir="5400000" algn="ctr" rotWithShape="0">
                      <a:srgbClr val="FF0000"/>
                    </a:outerShdw>
                  </a:effectLst>
                </a:rPr>
                <a:t>  Fossil sites &amp; spread of Genera . . . .</a:t>
              </a:r>
            </a:p>
            <a:p>
              <a:r>
                <a:rPr lang="en-US" sz="3200" b="1" dirty="0" smtClean="0">
                  <a:effectLst>
                    <a:outerShdw dist="25400" dir="5400000" algn="ctr" rotWithShape="0">
                      <a:srgbClr val="FF0000"/>
                    </a:outerShdw>
                  </a:effectLst>
                </a:rPr>
                <a:t>                     </a:t>
              </a:r>
              <a:r>
                <a:rPr lang="en-US" sz="3200" b="1" dirty="0" err="1" smtClean="0">
                  <a:effectLst>
                    <a:outerShdw dist="25400" dir="5400000" algn="ctr" rotWithShape="0">
                      <a:srgbClr val="FF0000"/>
                    </a:outerShdw>
                  </a:effectLst>
                </a:rPr>
                <a:t>Australopithcus</a:t>
              </a:r>
              <a:r>
                <a:rPr lang="en-US" sz="3200" b="1" dirty="0" smtClean="0">
                  <a:effectLst>
                    <a:outerShdw dist="25400" dir="5400000" algn="ctr" rotWithShape="0">
                      <a:srgbClr val="FF0000"/>
                    </a:outerShdw>
                  </a:effectLst>
                </a:rPr>
                <a:t> &amp; </a:t>
              </a:r>
              <a:r>
                <a:rPr lang="en-US" sz="3200" b="1" dirty="0" err="1" smtClean="0">
                  <a:effectLst>
                    <a:outerShdw dist="25400" dir="5400000" algn="ctr" rotWithShape="0">
                      <a:srgbClr val="FF0000"/>
                    </a:outerShdw>
                  </a:effectLst>
                </a:rPr>
                <a:t>Paranthropus</a:t>
              </a:r>
              <a:endParaRPr lang="en-US" sz="3200" b="1" dirty="0">
                <a:effectLst>
                  <a:outerShdw dist="25400" dir="5400000" algn="ctr" rotWithShape="0">
                    <a:srgbClr val="FF0000"/>
                  </a:outerShdw>
                </a:effectLst>
              </a:endParaRPr>
            </a:p>
          </p:txBody>
        </p:sp>
        <p:sp useBgFill="1">
          <p:nvSpPr>
            <p:cNvPr id="13" name="TextBox 12"/>
            <p:cNvSpPr txBox="1"/>
            <p:nvPr/>
          </p:nvSpPr>
          <p:spPr>
            <a:xfrm>
              <a:off x="0" y="4535269"/>
              <a:ext cx="7927848" cy="646331"/>
            </a:xfrm>
            <a:prstGeom prst="rect">
              <a:avLst/>
            </a:prstGeom>
          </p:spPr>
          <p:txBody>
            <a:bodyPr wrap="square" rtlCol="0">
              <a:spAutoFit/>
            </a:bodyPr>
            <a:lstStyle/>
            <a:p>
              <a:pPr algn="ctr"/>
              <a:r>
                <a:rPr lang="en-US" sz="3600" b="1" spc="-100" dirty="0" smtClean="0">
                  <a:effectLst>
                    <a:outerShdw dist="25400" dir="7200000" algn="ctr" rotWithShape="0">
                      <a:srgbClr val="FF0000"/>
                    </a:outerShdw>
                  </a:effectLst>
                  <a:latin typeface="Tempus Sans ITC" pitchFamily="82" charset="0"/>
                </a:rPr>
                <a:t>Neither genus spread beyond Africa</a:t>
              </a:r>
              <a:r>
                <a:rPr lang="en-US" sz="3600" b="1" spc="-100" dirty="0" smtClean="0">
                  <a:effectLst>
                    <a:outerShdw dist="25400" dir="7200000" algn="ctr" rotWithShape="0">
                      <a:srgbClr val="FF0000"/>
                    </a:outerShdw>
                  </a:effectLst>
                </a:rPr>
                <a:t>!?!</a:t>
              </a:r>
              <a:endParaRPr lang="en-US" sz="3600" b="1" spc="-100" dirty="0">
                <a:effectLst>
                  <a:outerShdw dist="25400" dir="7200000" algn="ctr" rotWithShape="0">
                    <a:srgbClr val="FF0000"/>
                  </a:outerShdw>
                </a:effectLst>
              </a:endParaRPr>
            </a:p>
          </p:txBody>
        </p:sp>
      </p:grpSp>
      <p:grpSp>
        <p:nvGrpSpPr>
          <p:cNvPr id="38" name="Group 37"/>
          <p:cNvGrpSpPr/>
          <p:nvPr/>
        </p:nvGrpSpPr>
        <p:grpSpPr>
          <a:xfrm>
            <a:off x="0" y="228600"/>
            <a:ext cx="9144000" cy="6629400"/>
            <a:chOff x="0" y="228600"/>
            <a:chExt cx="9144000" cy="6629400"/>
          </a:xfrm>
        </p:grpSpPr>
        <p:grpSp>
          <p:nvGrpSpPr>
            <p:cNvPr id="36" name="Group 35"/>
            <p:cNvGrpSpPr/>
            <p:nvPr/>
          </p:nvGrpSpPr>
          <p:grpSpPr>
            <a:xfrm>
              <a:off x="0" y="838200"/>
              <a:ext cx="9144000" cy="6019800"/>
              <a:chOff x="0" y="838200"/>
              <a:chExt cx="9144000" cy="6019800"/>
            </a:xfrm>
          </p:grpSpPr>
          <p:grpSp>
            <p:nvGrpSpPr>
              <p:cNvPr id="16" name="Group 46"/>
              <p:cNvGrpSpPr/>
              <p:nvPr/>
            </p:nvGrpSpPr>
            <p:grpSpPr>
              <a:xfrm>
                <a:off x="0" y="838200"/>
                <a:ext cx="9144000" cy="6019800"/>
                <a:chOff x="0" y="838200"/>
                <a:chExt cx="9144000" cy="6019800"/>
              </a:xfrm>
            </p:grpSpPr>
            <p:grpSp>
              <p:nvGrpSpPr>
                <p:cNvPr id="17" name="Group 11"/>
                <p:cNvGrpSpPr/>
                <p:nvPr/>
              </p:nvGrpSpPr>
              <p:grpSpPr>
                <a:xfrm>
                  <a:off x="0" y="838200"/>
                  <a:ext cx="9144000" cy="6019800"/>
                  <a:chOff x="0" y="1270000"/>
                  <a:chExt cx="9144000" cy="5588000"/>
                </a:xfrm>
              </p:grpSpPr>
              <p:pic>
                <p:nvPicPr>
                  <p:cNvPr id="20" name="Picture 2"/>
                  <p:cNvPicPr>
                    <a:picLocks noChangeAspect="1" noChangeArrowheads="1"/>
                  </p:cNvPicPr>
                  <p:nvPr/>
                </p:nvPicPr>
                <p:blipFill>
                  <a:blip r:embed="rId3"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21" name="Rectangle 20"/>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Freeform 17"/>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grpSp>
            <p:nvGrpSpPr>
              <p:cNvPr id="22" name="Group 32"/>
              <p:cNvGrpSpPr/>
              <p:nvPr/>
            </p:nvGrpSpPr>
            <p:grpSpPr>
              <a:xfrm>
                <a:off x="0" y="2514600"/>
                <a:ext cx="8077200" cy="369332"/>
                <a:chOff x="-7315200" y="3276600"/>
                <a:chExt cx="8077200" cy="369332"/>
              </a:xfrm>
            </p:grpSpPr>
            <p:cxnSp>
              <p:nvCxnSpPr>
                <p:cNvPr id="23" name="Straight Arrow Connector 22"/>
                <p:cNvCxnSpPr/>
                <p:nvPr/>
              </p:nvCxnSpPr>
              <p:spPr>
                <a:xfrm flipV="1">
                  <a:off x="-6018050" y="3472934"/>
                  <a:ext cx="6780050" cy="32266"/>
                </a:xfrm>
                <a:prstGeom prst="straightConnector1">
                  <a:avLst/>
                </a:prstGeom>
                <a:ln w="50800">
                  <a:solidFill>
                    <a:srgbClr val="FFC0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15200" y="3276600"/>
                  <a:ext cx="2590837" cy="369332"/>
                </a:xfrm>
                <a:prstGeom prst="rect">
                  <a:avLst/>
                </a:prstGeom>
                <a:solidFill>
                  <a:srgbClr val="FFC000"/>
                </a:solidFill>
              </p:spPr>
              <p:txBody>
                <a:bodyPr wrap="none" rtlCol="0">
                  <a:spAutoFit/>
                </a:bodyPr>
                <a:lstStyle/>
                <a:p>
                  <a:r>
                    <a:rPr lang="en-US" b="1" dirty="0" smtClean="0"/>
                    <a:t>‘Nutcracker Man’ (</a:t>
                  </a:r>
                  <a:r>
                    <a:rPr lang="en-US" b="1" dirty="0" err="1" smtClean="0"/>
                    <a:t>boisei</a:t>
                  </a:r>
                  <a:r>
                    <a:rPr lang="en-US" b="1" dirty="0" smtClean="0"/>
                    <a:t>)</a:t>
                  </a:r>
                  <a:endParaRPr lang="en-US" b="1" dirty="0"/>
                </a:p>
              </p:txBody>
            </p:sp>
          </p:grpSp>
          <p:grpSp>
            <p:nvGrpSpPr>
              <p:cNvPr id="25" name="Group 24"/>
              <p:cNvGrpSpPr/>
              <p:nvPr/>
            </p:nvGrpSpPr>
            <p:grpSpPr>
              <a:xfrm>
                <a:off x="0" y="3124200"/>
                <a:ext cx="1537074" cy="923330"/>
                <a:chOff x="-228600" y="3895130"/>
                <a:chExt cx="1537074" cy="923330"/>
              </a:xfrm>
            </p:grpSpPr>
            <p:cxnSp>
              <p:nvCxnSpPr>
                <p:cNvPr id="26" name="Straight Arrow Connector 25"/>
                <p:cNvCxnSpPr/>
                <p:nvPr/>
              </p:nvCxnSpPr>
              <p:spPr>
                <a:xfrm flipV="1">
                  <a:off x="838200" y="4276130"/>
                  <a:ext cx="470274" cy="13074"/>
                </a:xfrm>
                <a:prstGeom prst="straightConnector1">
                  <a:avLst/>
                </a:prstGeom>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8600" y="3895130"/>
                  <a:ext cx="1264385" cy="923330"/>
                </a:xfrm>
                <a:prstGeom prst="rect">
                  <a:avLst/>
                </a:prstGeom>
                <a:solidFill>
                  <a:srgbClr val="FFFF00"/>
                </a:solidFill>
              </p:spPr>
              <p:txBody>
                <a:bodyPr wrap="none" rtlCol="0">
                  <a:spAutoFit/>
                </a:bodyPr>
                <a:lstStyle/>
                <a:p>
                  <a:r>
                    <a:rPr lang="en-US" b="1" dirty="0" smtClean="0"/>
                    <a:t>‘Little Foot’</a:t>
                  </a:r>
                </a:p>
                <a:p>
                  <a:r>
                    <a:rPr lang="en-US" b="1" dirty="0" smtClean="0"/>
                    <a:t>‘Ms </a:t>
                  </a:r>
                  <a:r>
                    <a:rPr lang="en-US" b="1" dirty="0" err="1" smtClean="0"/>
                    <a:t>Ples</a:t>
                  </a:r>
                  <a:r>
                    <a:rPr lang="en-US" b="1" dirty="0" smtClean="0"/>
                    <a:t>’</a:t>
                  </a:r>
                </a:p>
                <a:p>
                  <a:r>
                    <a:rPr lang="en-US" b="1" dirty="0" smtClean="0"/>
                    <a:t>(</a:t>
                  </a:r>
                  <a:r>
                    <a:rPr lang="en-US" b="1" dirty="0" err="1" smtClean="0"/>
                    <a:t>africanus</a:t>
                  </a:r>
                  <a:r>
                    <a:rPr lang="en-US" b="1" dirty="0" smtClean="0"/>
                    <a:t>)</a:t>
                  </a:r>
                  <a:endParaRPr lang="en-US" b="1" dirty="0"/>
                </a:p>
              </p:txBody>
            </p:sp>
          </p:grpSp>
          <p:grpSp>
            <p:nvGrpSpPr>
              <p:cNvPr id="28" name="Group 21"/>
              <p:cNvGrpSpPr/>
              <p:nvPr/>
            </p:nvGrpSpPr>
            <p:grpSpPr>
              <a:xfrm>
                <a:off x="0" y="4038600"/>
                <a:ext cx="3657600" cy="722531"/>
                <a:chOff x="0" y="2438400"/>
                <a:chExt cx="3657600" cy="722531"/>
              </a:xfrm>
              <a:solidFill>
                <a:srgbClr val="FFFF00"/>
              </a:solidFill>
            </p:grpSpPr>
            <p:sp>
              <p:nvSpPr>
                <p:cNvPr id="29" name="TextBox 28"/>
                <p:cNvSpPr txBox="1"/>
                <p:nvPr/>
              </p:nvSpPr>
              <p:spPr>
                <a:xfrm>
                  <a:off x="0" y="2514600"/>
                  <a:ext cx="1182247" cy="646331"/>
                </a:xfrm>
                <a:prstGeom prst="rect">
                  <a:avLst/>
                </a:prstGeom>
                <a:grpFill/>
              </p:spPr>
              <p:txBody>
                <a:bodyPr wrap="none" rtlCol="0">
                  <a:spAutoFit/>
                </a:bodyPr>
                <a:lstStyle/>
                <a:p>
                  <a:r>
                    <a:rPr lang="en-US" b="1" dirty="0" smtClean="0"/>
                    <a:t>footprints</a:t>
                  </a:r>
                </a:p>
                <a:p>
                  <a:r>
                    <a:rPr lang="en-US" b="1" dirty="0" smtClean="0"/>
                    <a:t>(</a:t>
                  </a:r>
                  <a:r>
                    <a:rPr lang="en-US" b="1" dirty="0" err="1" smtClean="0"/>
                    <a:t>afarensis</a:t>
                  </a:r>
                  <a:r>
                    <a:rPr lang="en-US" b="1" dirty="0" smtClean="0"/>
                    <a:t>)</a:t>
                  </a:r>
                  <a:endParaRPr lang="en-US" b="1" dirty="0"/>
                </a:p>
              </p:txBody>
            </p:sp>
            <p:cxnSp>
              <p:nvCxnSpPr>
                <p:cNvPr id="30" name="Straight Arrow Connector 29"/>
                <p:cNvCxnSpPr>
                  <a:stCxn id="29" idx="3"/>
                </p:cNvCxnSpPr>
                <p:nvPr/>
              </p:nvCxnSpPr>
              <p:spPr>
                <a:xfrm flipV="1">
                  <a:off x="1182247" y="2438400"/>
                  <a:ext cx="2475353" cy="399366"/>
                </a:xfrm>
                <a:prstGeom prst="straightConnector1">
                  <a:avLst/>
                </a:prstGeom>
                <a:grpFill/>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858000" y="1828800"/>
                <a:ext cx="2185214" cy="461665"/>
              </a:xfrm>
              <a:prstGeom prst="rect">
                <a:avLst/>
              </a:prstGeom>
              <a:solidFill>
                <a:srgbClr val="FFC000"/>
              </a:solidFill>
            </p:spPr>
            <p:txBody>
              <a:bodyPr wrap="none" rtlCol="0">
                <a:spAutoFit/>
              </a:bodyPr>
              <a:lstStyle/>
              <a:p>
                <a:r>
                  <a:rPr lang="en-US" sz="2400" b="1" dirty="0" err="1" smtClean="0">
                    <a:effectLst>
                      <a:outerShdw dist="38100" dir="7200000" algn="ctr" rotWithShape="0">
                        <a:schemeClr val="bg1"/>
                      </a:outerShdw>
                    </a:effectLst>
                    <a:latin typeface="Arial" pitchFamily="34" charset="0"/>
                    <a:cs typeface="Arial" pitchFamily="34" charset="0"/>
                  </a:rPr>
                  <a:t>Paranthropus</a:t>
                </a:r>
                <a:endParaRPr lang="en-US" sz="2400" b="1" dirty="0">
                  <a:effectLst>
                    <a:outerShdw dist="38100" dir="7200000" algn="ctr" rotWithShape="0">
                      <a:schemeClr val="bg1"/>
                    </a:outerShdw>
                  </a:effectLst>
                  <a:latin typeface="Arial" pitchFamily="34" charset="0"/>
                  <a:cs typeface="Arial" pitchFamily="34" charset="0"/>
                </a:endParaRPr>
              </a:p>
            </p:txBody>
          </p:sp>
          <p:sp>
            <p:nvSpPr>
              <p:cNvPr id="32" name="Oval 31"/>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077200" y="25146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524000" y="31242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40425" y="4495800"/>
                <a:ext cx="2698175" cy="461665"/>
              </a:xfrm>
              <a:prstGeom prst="rect">
                <a:avLst/>
              </a:prstGeom>
              <a:solidFill>
                <a:srgbClr val="FFFF00"/>
              </a:solid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sp useBgFill="1">
          <p:nvSpPr>
            <p:cNvPr id="37" name="TextBox 36"/>
            <p:cNvSpPr txBox="1">
              <a:spLocks noChangeArrowheads="1"/>
            </p:cNvSpPr>
            <p:nvPr/>
          </p:nvSpPr>
          <p:spPr bwMode="auto">
            <a:xfrm>
              <a:off x="0" y="228600"/>
              <a:ext cx="9144000" cy="523220"/>
            </a:xfrm>
            <a:prstGeom prst="rect">
              <a:avLst/>
            </a:prstGeom>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grpSp>
      <p:sp useBgFill="1">
        <p:nvSpPr>
          <p:cNvPr id="14" name="TextBox 13"/>
          <p:cNvSpPr txBox="1"/>
          <p:nvPr/>
        </p:nvSpPr>
        <p:spPr>
          <a:xfrm>
            <a:off x="0" y="990600"/>
            <a:ext cx="3833101" cy="646331"/>
          </a:xfrm>
          <a:prstGeom prst="rect">
            <a:avLst/>
          </a:prstGeom>
        </p:spPr>
        <p:txBody>
          <a:bodyPr wrap="none" rtlCol="0">
            <a:spAutoFit/>
          </a:bodyPr>
          <a:lstStyle/>
          <a:p>
            <a:r>
              <a:rPr lang="en-US" sz="3600" b="1" spc="-100" dirty="0" smtClean="0">
                <a:effectLst>
                  <a:outerShdw dist="25400" dir="7200000" algn="ctr" rotWithShape="0">
                    <a:srgbClr val="FF0000"/>
                  </a:outerShdw>
                </a:effectLst>
                <a:latin typeface="Tempus Sans ITC" pitchFamily="82" charset="0"/>
              </a:rPr>
              <a:t>So who left Africa???</a:t>
            </a:r>
            <a:endParaRPr lang="en-US" sz="3600" b="1" spc="-100" dirty="0">
              <a:effectLst>
                <a:outerShdw dist="25400" dir="72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par>
                                <p:cTn id="8" presetID="10" presetClass="exit" presetSubtype="0" fill="hold" nodeType="withEffect">
                                  <p:stCondLst>
                                    <p:cond delay="500"/>
                                  </p:stCondLst>
                                  <p:childTnLst>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7294305"/>
          </a:xfrm>
          <a:prstGeom prst="rect">
            <a:avLst/>
          </a:prstGeom>
        </p:spPr>
        <p:txBody>
          <a:bodyPr wrap="square">
            <a:spAutoFit/>
          </a:bodyPr>
          <a:lstStyle/>
          <a:p>
            <a:r>
              <a:rPr lang="en-US" sz="1200" dirty="0" smtClean="0">
                <a:hlinkClick r:id="rId2"/>
              </a:rPr>
              <a:t>http://www.sciencedaily.com/releases/2010/04/100408105147.htm</a:t>
            </a:r>
            <a:endParaRPr lang="en-US" sz="1200" dirty="0" smtClean="0"/>
          </a:p>
          <a:p>
            <a:endParaRPr lang="en-US" sz="1200" b="1" dirty="0" smtClean="0"/>
          </a:p>
          <a:p>
            <a:r>
              <a:rPr lang="en-US" sz="1200" b="1" dirty="0" smtClean="0"/>
              <a:t>Australopithecus </a:t>
            </a:r>
            <a:r>
              <a:rPr lang="en-US" sz="1200" b="1" dirty="0" err="1" smtClean="0"/>
              <a:t>sediba</a:t>
            </a:r>
            <a:endParaRPr lang="en-US" sz="1200" b="1" dirty="0" smtClean="0"/>
          </a:p>
          <a:p>
            <a:r>
              <a:rPr lang="en-US" sz="1200" dirty="0" smtClean="0"/>
              <a:t>Apr. 8, 2010 — Two partial skeletons unearthed from a cave in South Africa belong to a previously unclassified species of hominid that is now shedding new light on the evolution of our own species, </a:t>
            </a:r>
            <a:r>
              <a:rPr lang="en-US" sz="1200" i="1" dirty="0" smtClean="0"/>
              <a:t>Homo sapiens</a:t>
            </a:r>
            <a:r>
              <a:rPr lang="en-US" sz="1200" dirty="0" smtClean="0"/>
              <a:t>, researchers say. The newly documented species, called </a:t>
            </a:r>
            <a:r>
              <a:rPr lang="en-US" sz="1200" i="1" dirty="0" smtClean="0"/>
              <a:t>Australopithecus </a:t>
            </a:r>
            <a:r>
              <a:rPr lang="en-US" sz="1200" i="1" dirty="0" err="1" smtClean="0"/>
              <a:t>sediba</a:t>
            </a:r>
            <a:r>
              <a:rPr lang="en-US" sz="1200" dirty="0" smtClean="0"/>
              <a:t>, was an upright walker that shared many physical traits with the earliest known </a:t>
            </a:r>
            <a:r>
              <a:rPr lang="en-US" sz="1200" i="1" dirty="0" smtClean="0"/>
              <a:t>Homo</a:t>
            </a:r>
            <a:r>
              <a:rPr lang="en-US" sz="1200" dirty="0" smtClean="0"/>
              <a:t> species -- and its introduction into the fossil record might answer some key questions about what it means to be human.</a:t>
            </a:r>
          </a:p>
          <a:p>
            <a:r>
              <a:rPr lang="en-US" sz="1200" dirty="0" smtClean="0"/>
              <a:t>The fossils are between 1.95 and 1.78 million years old, and in this week's issue of </a:t>
            </a:r>
            <a:r>
              <a:rPr lang="en-US" sz="1200" i="1" dirty="0" smtClean="0"/>
              <a:t>Science</a:t>
            </a:r>
            <a:r>
              <a:rPr lang="en-US" sz="1200" dirty="0" smtClean="0"/>
              <a:t>, the peer-reviewed journal published by AAAS, the nonprofit science society, two reports describe both the physical characteristics of this new </a:t>
            </a:r>
            <a:r>
              <a:rPr lang="en-US" sz="1200" i="1" dirty="0" smtClean="0"/>
              <a:t>Australopithecus</a:t>
            </a:r>
            <a:r>
              <a:rPr lang="en-US" sz="1200" dirty="0" smtClean="0"/>
              <a:t> species as well as the ancient environment in which it lived and died. The emerging picture is one of a hominid with a bone structure similar to the earliest </a:t>
            </a:r>
            <a:r>
              <a:rPr lang="en-US" sz="1200" i="1" dirty="0" smtClean="0"/>
              <a:t>Homo</a:t>
            </a:r>
            <a:r>
              <a:rPr lang="en-US" sz="1200" dirty="0" smtClean="0"/>
              <a:t> species, but who employed it more as an </a:t>
            </a:r>
            <a:r>
              <a:rPr lang="en-US" sz="1200" i="1" dirty="0" smtClean="0"/>
              <a:t>Australopithecus</a:t>
            </a:r>
            <a:r>
              <a:rPr lang="en-US" sz="1200" dirty="0" smtClean="0"/>
              <a:t>, like the famed "Lucy," would have.</a:t>
            </a:r>
          </a:p>
          <a:p>
            <a:r>
              <a:rPr lang="en-US" sz="1200" dirty="0" smtClean="0"/>
              <a:t>These new fossils, however, represent a hominid that appeared approximately one million years later than Lucy, and their features imply that the transition from earlier hominids to the </a:t>
            </a:r>
            <a:r>
              <a:rPr lang="en-US" sz="1200" i="1" dirty="0" smtClean="0"/>
              <a:t>Homo</a:t>
            </a:r>
            <a:r>
              <a:rPr lang="en-US" sz="1200" dirty="0" smtClean="0"/>
              <a:t> genus occurred in very slow stages, with various </a:t>
            </a:r>
            <a:r>
              <a:rPr lang="en-US" sz="1200" i="1" dirty="0" smtClean="0"/>
              <a:t>Homo</a:t>
            </a:r>
            <a:r>
              <a:rPr lang="en-US" sz="1200" dirty="0" smtClean="0"/>
              <a:t>-like species emerging first.</a:t>
            </a:r>
          </a:p>
          <a:p>
            <a:r>
              <a:rPr lang="en-US" sz="1200" dirty="0" smtClean="0"/>
              <a:t>"It is not possible to establish the precise </a:t>
            </a:r>
            <a:r>
              <a:rPr lang="en-US" sz="1200" dirty="0" err="1" smtClean="0"/>
              <a:t>phylogenetic</a:t>
            </a:r>
            <a:r>
              <a:rPr lang="en-US" sz="1200" dirty="0" smtClean="0"/>
              <a:t> position of </a:t>
            </a:r>
            <a:r>
              <a:rPr lang="en-US" sz="1200" i="1" dirty="0" smtClean="0"/>
              <a:t>Australopithecus </a:t>
            </a:r>
            <a:r>
              <a:rPr lang="en-US" sz="1200" i="1" dirty="0" err="1" smtClean="0"/>
              <a:t>sediba</a:t>
            </a:r>
            <a:r>
              <a:rPr lang="en-US" sz="1200" dirty="0" smtClean="0"/>
              <a:t> in relation to various species assigned to early </a:t>
            </a:r>
            <a:r>
              <a:rPr lang="en-US" sz="1200" i="1" dirty="0" smtClean="0"/>
              <a:t>Homo</a:t>
            </a:r>
            <a:r>
              <a:rPr lang="en-US" sz="1200" dirty="0" smtClean="0"/>
              <a:t>," wrote Lee Berger, a lead author of one of the </a:t>
            </a:r>
            <a:r>
              <a:rPr lang="en-US" sz="1200" i="1" dirty="0" smtClean="0"/>
              <a:t>Science</a:t>
            </a:r>
            <a:r>
              <a:rPr lang="en-US" sz="1200" dirty="0" smtClean="0"/>
              <a:t> reports. "We can conclude that… this new species shares more derived features with early </a:t>
            </a:r>
            <a:r>
              <a:rPr lang="en-US" sz="1200" i="1" dirty="0" smtClean="0"/>
              <a:t>Homo</a:t>
            </a:r>
            <a:r>
              <a:rPr lang="en-US" sz="1200" dirty="0" smtClean="0"/>
              <a:t> than any other known </a:t>
            </a:r>
            <a:r>
              <a:rPr lang="en-US" sz="1200" dirty="0" err="1" smtClean="0"/>
              <a:t>australopith</a:t>
            </a:r>
            <a:r>
              <a:rPr lang="en-US" sz="1200" dirty="0" smtClean="0"/>
              <a:t> species, and thus represents a candidate ancestor for the genus, or a sister group to a close ancestor that persisted for some time after the first appearance of </a:t>
            </a:r>
            <a:r>
              <a:rPr lang="en-US" sz="1200" i="1" dirty="0" smtClean="0"/>
              <a:t>Homo</a:t>
            </a:r>
            <a:r>
              <a:rPr lang="en-US" sz="1200" dirty="0" smtClean="0"/>
              <a:t>."</a:t>
            </a:r>
          </a:p>
          <a:p>
            <a:r>
              <a:rPr lang="en-US" sz="1200" dirty="0" smtClean="0"/>
              <a:t>Many scientists believe that the human genus </a:t>
            </a:r>
            <a:r>
              <a:rPr lang="en-US" sz="1200" i="1" dirty="0" smtClean="0"/>
              <a:t>Homo</a:t>
            </a:r>
            <a:r>
              <a:rPr lang="en-US" sz="1200" dirty="0" smtClean="0"/>
              <a:t> evolved from </a:t>
            </a:r>
            <a:r>
              <a:rPr lang="en-US" sz="1200" i="1" dirty="0" smtClean="0"/>
              <a:t>Australopithecus</a:t>
            </a:r>
            <a:r>
              <a:rPr lang="en-US" sz="1200" dirty="0" smtClean="0"/>
              <a:t> a little more than two million years ago -- but the origin has been widely debated, with other experts proposing an evolution from the </a:t>
            </a:r>
            <a:r>
              <a:rPr lang="en-US" sz="1200" i="1" dirty="0" err="1" smtClean="0"/>
              <a:t>Kenyanthropus</a:t>
            </a:r>
            <a:r>
              <a:rPr lang="en-US" sz="1200" dirty="0" smtClean="0"/>
              <a:t> genus. This new </a:t>
            </a:r>
            <a:r>
              <a:rPr lang="en-US" sz="1200" i="1" dirty="0" smtClean="0"/>
              <a:t>Australopithecus </a:t>
            </a:r>
            <a:r>
              <a:rPr lang="en-US" sz="1200" i="1" dirty="0" err="1" smtClean="0"/>
              <a:t>sediba</a:t>
            </a:r>
            <a:r>
              <a:rPr lang="en-US" sz="1200" dirty="0" smtClean="0"/>
              <a:t> species might eventually clear up that debate, and help to reveal our direct human ancestors.</a:t>
            </a:r>
          </a:p>
          <a:p>
            <a:r>
              <a:rPr lang="en-US" sz="1200" dirty="0" smtClean="0"/>
              <a:t>"Before this discovery, you could pretty much fit the entire record of fossils that are candidates for the origin of the genus </a:t>
            </a:r>
            <a:r>
              <a:rPr lang="en-US" sz="1200" i="1" dirty="0" smtClean="0"/>
              <a:t>Homo</a:t>
            </a:r>
            <a:r>
              <a:rPr lang="en-US" sz="1200" dirty="0" smtClean="0"/>
              <a:t> from this time period onto a small table. But, with the discovery of </a:t>
            </a:r>
            <a:r>
              <a:rPr lang="en-US" sz="1200" i="1" dirty="0" smtClean="0"/>
              <a:t>Australopithecus </a:t>
            </a:r>
            <a:r>
              <a:rPr lang="en-US" sz="1200" i="1" dirty="0" err="1" smtClean="0"/>
              <a:t>sediba</a:t>
            </a:r>
            <a:r>
              <a:rPr lang="en-US" sz="1200" dirty="0" smtClean="0"/>
              <a:t> and the wealth of fossils we've recovered -- and are recovering -- that has changed dramatically," Berger said.</a:t>
            </a:r>
          </a:p>
          <a:p>
            <a:r>
              <a:rPr lang="en-US" sz="1200" dirty="0" smtClean="0"/>
              <a:t>The name itself, "</a:t>
            </a:r>
            <a:r>
              <a:rPr lang="en-US" sz="1200" dirty="0" err="1" smtClean="0"/>
              <a:t>sediba</a:t>
            </a:r>
            <a:r>
              <a:rPr lang="en-US" sz="1200" dirty="0" smtClean="0"/>
              <a:t>," means "fountain" or "wellspring" in the </a:t>
            </a:r>
            <a:r>
              <a:rPr lang="en-US" sz="1200" dirty="0" err="1" smtClean="0"/>
              <a:t>seSotho</a:t>
            </a:r>
            <a:r>
              <a:rPr lang="en-US" sz="1200" dirty="0" smtClean="0"/>
              <a:t> language, spoken in South Africa, and indeed, researchers do believe that the new fossils will provide a wealth of information about our human origins.</a:t>
            </a:r>
          </a:p>
          <a:p>
            <a:r>
              <a:rPr lang="en-US" sz="1200" dirty="0" smtClean="0"/>
              <a:t>For now, these new hominid fossils make it clear that the evolutionary transition from small-bodied, and perhaps more tree-dwelling, ancestors to larger-bodied, full-striding bipeds occurred in gradual steps.</a:t>
            </a:r>
          </a:p>
          <a:p>
            <a:r>
              <a:rPr lang="en-US" sz="1200" dirty="0" smtClean="0"/>
              <a:t>Berger, from the University of Witwatersrand in South Africa, along with Paul Dirks from James Cook University in Australia began a study on the distribution of cave deposits in the Cradle of Humankind -- a World Heritage Site, set aside for its physical and cultural significance -- in January 2008. Months later, Berger discovered the two partial skeletons in cave deposits at </a:t>
            </a:r>
            <a:r>
              <a:rPr lang="en-US" sz="1200" dirty="0" err="1" smtClean="0"/>
              <a:t>Malapa</a:t>
            </a:r>
            <a:r>
              <a:rPr lang="en-US" sz="1200" dirty="0" smtClean="0"/>
              <a:t>, South Africa, and analyzed the remains, including most of a skull, pelvis, and ankle of the new species with colleagues from the U.S., Switzerland, and Australia.</a:t>
            </a:r>
          </a:p>
          <a:p>
            <a:r>
              <a:rPr lang="en-US" sz="1200" dirty="0" smtClean="0"/>
              <a:t>The two </a:t>
            </a:r>
            <a:r>
              <a:rPr lang="en-US" sz="1200" i="1" dirty="0" smtClean="0"/>
              <a:t>Australopithecus </a:t>
            </a:r>
            <a:r>
              <a:rPr lang="en-US" sz="1200" i="1" dirty="0" err="1" smtClean="0"/>
              <a:t>sediba</a:t>
            </a:r>
            <a:r>
              <a:rPr lang="en-US" sz="1200" dirty="0" smtClean="0"/>
              <a:t> -- an adult female and a juvenile male -- were found close together in a portion of the cave system that had been protected from scavengers, so the fossils are very well-preserved. The researchers describe the hominid's physical traits, highlighting the unique pelvic features and small teeth that it shared with early </a:t>
            </a:r>
            <a:r>
              <a:rPr lang="en-US" sz="1200" i="1" dirty="0" smtClean="0"/>
              <a:t>Homo</a:t>
            </a:r>
            <a:r>
              <a:rPr lang="en-US" sz="1200" dirty="0" smtClean="0"/>
              <a:t> species. Based on its physique, they suggest that the new species descended from </a:t>
            </a:r>
            <a:r>
              <a:rPr lang="en-US" sz="1200" i="1" dirty="0" smtClean="0"/>
              <a:t>Australopithecus </a:t>
            </a:r>
            <a:r>
              <a:rPr lang="en-US" sz="1200" i="1" dirty="0" err="1" smtClean="0"/>
              <a:t>africanus</a:t>
            </a:r>
            <a:r>
              <a:rPr lang="en-US" sz="1200" dirty="0" smtClean="0"/>
              <a:t>, and that the hominid's appearance signified the dawn of more energy-efficient walking and running.</a:t>
            </a:r>
          </a:p>
          <a:p>
            <a:r>
              <a:rPr lang="en-US" sz="1200" dirty="0" smtClean="0"/>
              <a:t>"These fossils give us an extraordinarily detailed look into a new chapter of human evolution, and provide a window into a critical period when hominids made the committed change from dependency on life in the trees to life on the ground," said Berger. "</a:t>
            </a:r>
            <a:r>
              <a:rPr lang="en-US" sz="1200" i="1" dirty="0" smtClean="0"/>
              <a:t>Australopithecus </a:t>
            </a:r>
            <a:r>
              <a:rPr lang="en-US" sz="1200" i="1" dirty="0" err="1" smtClean="0"/>
              <a:t>sediba</a:t>
            </a:r>
            <a:r>
              <a:rPr lang="en-US" sz="1200" dirty="0" smtClean="0"/>
              <a:t> appears to present a mosaic of features demonstrating an animal comfortable in both worlds."</a:t>
            </a:r>
          </a:p>
          <a:p>
            <a:endParaRPr lang="en-US" sz="1200"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0" y="838200"/>
            <a:ext cx="9144000" cy="6019800"/>
            <a:chOff x="0" y="838200"/>
            <a:chExt cx="9144000" cy="6019800"/>
          </a:xfrm>
        </p:grpSpPr>
        <p:grpSp>
          <p:nvGrpSpPr>
            <p:cNvPr id="2" name="Group 46"/>
            <p:cNvGrpSpPr/>
            <p:nvPr/>
          </p:nvGrpSpPr>
          <p:grpSpPr>
            <a:xfrm>
              <a:off x="0" y="838200"/>
              <a:ext cx="9144000" cy="6019800"/>
              <a:chOff x="0" y="838200"/>
              <a:chExt cx="9144000" cy="6019800"/>
            </a:xfrm>
          </p:grpSpPr>
          <p:grpSp>
            <p:nvGrpSpPr>
              <p:cNvPr id="3" name="Group 11"/>
              <p:cNvGrpSpPr/>
              <p:nvPr/>
            </p:nvGrpSpPr>
            <p:grpSpPr>
              <a:xfrm>
                <a:off x="0" y="838200"/>
                <a:ext cx="9144000" cy="6019800"/>
                <a:chOff x="0" y="1270000"/>
                <a:chExt cx="9144000" cy="5588000"/>
              </a:xfrm>
            </p:grpSpPr>
            <p:pic>
              <p:nvPicPr>
                <p:cNvPr id="51"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52" name="Rectangle 51"/>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Freeform 48"/>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57" name="Rectangle 56"/>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32" name="TextBox 31"/>
          <p:cNvSpPr txBox="1"/>
          <p:nvPr/>
        </p:nvSpPr>
        <p:spPr>
          <a:xfrm>
            <a:off x="6858000" y="1828800"/>
            <a:ext cx="2185214" cy="461665"/>
          </a:xfrm>
          <a:prstGeom prst="rect">
            <a:avLst/>
          </a:prstGeom>
          <a:solidFill>
            <a:srgbClr val="FFC000"/>
          </a:solidFill>
        </p:spPr>
        <p:txBody>
          <a:bodyPr wrap="none" rtlCol="0">
            <a:spAutoFit/>
          </a:bodyPr>
          <a:lstStyle/>
          <a:p>
            <a:r>
              <a:rPr lang="en-US" sz="2400" b="1" dirty="0" err="1" smtClean="0">
                <a:effectLst>
                  <a:outerShdw dist="38100" dir="7200000" algn="ctr" rotWithShape="0">
                    <a:schemeClr val="bg1"/>
                  </a:outerShdw>
                </a:effectLst>
                <a:latin typeface="Arial" pitchFamily="34" charset="0"/>
                <a:cs typeface="Arial" pitchFamily="34" charset="0"/>
              </a:rPr>
              <a:t>Paranthropus</a:t>
            </a:r>
            <a:endParaRPr lang="en-US" sz="2400" b="1" dirty="0">
              <a:effectLst>
                <a:outerShdw dist="38100" dir="7200000" algn="ctr" rotWithShape="0">
                  <a:schemeClr val="bg1"/>
                </a:outerShdw>
              </a:effectLst>
              <a:latin typeface="Arial" pitchFamily="34" charset="0"/>
              <a:cs typeface="Arial" pitchFamily="34" charset="0"/>
            </a:endParaRPr>
          </a:p>
        </p:txBody>
      </p:sp>
      <p:sp>
        <p:nvSpPr>
          <p:cNvPr id="37" name="Oval 36"/>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077200" y="25146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524000" y="31242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340425" y="4495800"/>
            <a:ext cx="2698175" cy="461665"/>
          </a:xfrm>
          <a:prstGeom prst="rect">
            <a:avLst/>
          </a:prstGeom>
          <a:solidFill>
            <a:srgbClr val="FFFF00"/>
          </a:solid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sp>
        <p:nvSpPr>
          <p:cNvPr id="39" name="TextBox 38"/>
          <p:cNvSpPr txBox="1"/>
          <p:nvPr/>
        </p:nvSpPr>
        <p:spPr>
          <a:xfrm>
            <a:off x="4267200" y="990600"/>
            <a:ext cx="2098651"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 Genus</a:t>
            </a:r>
            <a:endParaRPr lang="en-US" sz="2400" b="1" dirty="0">
              <a:solidFill>
                <a:schemeClr val="bg1"/>
              </a:solidFill>
              <a:latin typeface="Arial" pitchFamily="34" charset="0"/>
              <a:cs typeface="Arial" pitchFamily="34" charset="0"/>
            </a:endParaRPr>
          </a:p>
        </p:txBody>
      </p:sp>
      <p:sp useBgFill="1">
        <p:nvSpPr>
          <p:cNvPr id="36" name="TextBox 35"/>
          <p:cNvSpPr txBox="1"/>
          <p:nvPr/>
        </p:nvSpPr>
        <p:spPr>
          <a:xfrm>
            <a:off x="0" y="990600"/>
            <a:ext cx="3833101" cy="646331"/>
          </a:xfrm>
          <a:prstGeom prst="rect">
            <a:avLst/>
          </a:prstGeom>
        </p:spPr>
        <p:txBody>
          <a:bodyPr wrap="none" rtlCol="0">
            <a:spAutoFit/>
          </a:bodyPr>
          <a:lstStyle/>
          <a:p>
            <a:r>
              <a:rPr lang="en-US" sz="3600" b="1" spc="-100" dirty="0" smtClean="0">
                <a:effectLst>
                  <a:outerShdw dist="25400" dir="7200000" algn="ctr" rotWithShape="0">
                    <a:srgbClr val="FF0000"/>
                  </a:outerShdw>
                </a:effectLst>
                <a:latin typeface="Tempus Sans ITC" pitchFamily="82" charset="0"/>
              </a:rPr>
              <a:t>So who left Africa???</a:t>
            </a:r>
            <a:endParaRPr lang="en-US" sz="3600" b="1" spc="-100" dirty="0">
              <a:effectLst>
                <a:outerShdw dist="25400" dir="7200000" algn="ctr" rotWithShape="0">
                  <a:srgbClr val="FF0000"/>
                </a:outerShdw>
              </a:effectLst>
            </a:endParaRPr>
          </a:p>
        </p:txBody>
      </p:sp>
      <p:sp>
        <p:nvSpPr>
          <p:cNvPr id="54" name="Oval 53"/>
          <p:cNvSpPr/>
          <p:nvPr/>
        </p:nvSpPr>
        <p:spPr>
          <a:xfrm rot="201011">
            <a:off x="990567" y="3124199"/>
            <a:ext cx="3429000" cy="1296520"/>
          </a:xfrm>
          <a:prstGeom prst="ellipse">
            <a:avLst/>
          </a:prstGeom>
          <a:noFill/>
          <a:ln w="76200">
            <a:solidFill>
              <a:srgbClr val="FFFF00"/>
            </a:solidFill>
          </a:ln>
          <a:effectLst>
            <a:outerShdw dist="50800" dir="7200000" algn="ctr" rotWithShape="0">
              <a:schemeClr val="accent6">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21016263">
            <a:off x="5428982" y="2565547"/>
            <a:ext cx="3429000" cy="1415963"/>
          </a:xfrm>
          <a:prstGeom prst="ellipse">
            <a:avLst/>
          </a:prstGeom>
          <a:noFill/>
          <a:ln w="76200">
            <a:solidFill>
              <a:srgbClr val="FFC000"/>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752600" y="2133600"/>
            <a:ext cx="1515158" cy="3170099"/>
          </a:xfrm>
          <a:prstGeom prst="rect">
            <a:avLst/>
          </a:prstGeom>
          <a:noFill/>
        </p:spPr>
        <p:txBody>
          <a:bodyPr wrap="none" rtlCol="0">
            <a:spAutoFit/>
          </a:bodyPr>
          <a:lstStyle/>
          <a:p>
            <a:r>
              <a:rPr lang="en-US" sz="20000" dirty="0" smtClean="0"/>
              <a:t>X</a:t>
            </a:r>
            <a:endParaRPr lang="en-US" sz="20000" dirty="0"/>
          </a:p>
        </p:txBody>
      </p:sp>
      <p:sp>
        <p:nvSpPr>
          <p:cNvPr id="41" name="TextBox 40"/>
          <p:cNvSpPr txBox="1"/>
          <p:nvPr/>
        </p:nvSpPr>
        <p:spPr>
          <a:xfrm>
            <a:off x="6781800" y="1676400"/>
            <a:ext cx="1515158" cy="3170099"/>
          </a:xfrm>
          <a:prstGeom prst="rect">
            <a:avLst/>
          </a:prstGeom>
          <a:noFill/>
        </p:spPr>
        <p:txBody>
          <a:bodyPr wrap="none" rtlCol="0">
            <a:spAutoFit/>
          </a:bodyPr>
          <a:lstStyle/>
          <a:p>
            <a:r>
              <a:rPr lang="en-US" sz="20000" dirty="0" smtClean="0"/>
              <a:t>X</a:t>
            </a:r>
            <a:endParaRPr lang="en-US" sz="20000" dirty="0"/>
          </a:p>
        </p:txBody>
      </p:sp>
      <p:sp>
        <p:nvSpPr>
          <p:cNvPr id="33" name="Freeform 32"/>
          <p:cNvSpPr/>
          <p:nvPr/>
        </p:nvSpPr>
        <p:spPr>
          <a:xfrm>
            <a:off x="2425908" y="1391587"/>
            <a:ext cx="4332158" cy="3698823"/>
          </a:xfrm>
          <a:custGeom>
            <a:avLst/>
            <a:gdLst>
              <a:gd name="connsiteX0" fmla="*/ 1876269 w 4332158"/>
              <a:gd name="connsiteY0" fmla="*/ 1921239 h 2480872"/>
              <a:gd name="connsiteX1" fmla="*/ 1411574 w 4332158"/>
              <a:gd name="connsiteY1" fmla="*/ 1936229 h 2480872"/>
              <a:gd name="connsiteX2" fmla="*/ 961869 w 4332158"/>
              <a:gd name="connsiteY2" fmla="*/ 1861279 h 2480872"/>
              <a:gd name="connsiteX3" fmla="*/ 692046 w 4332158"/>
              <a:gd name="connsiteY3" fmla="*/ 1636426 h 2480872"/>
              <a:gd name="connsiteX4" fmla="*/ 722026 w 4332158"/>
              <a:gd name="connsiteY4" fmla="*/ 1381593 h 2480872"/>
              <a:gd name="connsiteX5" fmla="*/ 647076 w 4332158"/>
              <a:gd name="connsiteY5" fmla="*/ 1246682 h 2480872"/>
              <a:gd name="connsiteX6" fmla="*/ 167390 w 4332158"/>
              <a:gd name="connsiteY6" fmla="*/ 1246682 h 2480872"/>
              <a:gd name="connsiteX7" fmla="*/ 47469 w 4332158"/>
              <a:gd name="connsiteY7" fmla="*/ 916898 h 2480872"/>
              <a:gd name="connsiteX8" fmla="*/ 452203 w 4332158"/>
              <a:gd name="connsiteY8" fmla="*/ 482183 h 2480872"/>
              <a:gd name="connsiteX9" fmla="*/ 1321633 w 4332158"/>
              <a:gd name="connsiteY9" fmla="*/ 77449 h 2480872"/>
              <a:gd name="connsiteX10" fmla="*/ 1951220 w 4332158"/>
              <a:gd name="connsiteY10" fmla="*/ 17488 h 2480872"/>
              <a:gd name="connsiteX11" fmla="*/ 2640767 w 4332158"/>
              <a:gd name="connsiteY11" fmla="*/ 62459 h 2480872"/>
              <a:gd name="connsiteX12" fmla="*/ 3270354 w 4332158"/>
              <a:gd name="connsiteY12" fmla="*/ 137410 h 2480872"/>
              <a:gd name="connsiteX13" fmla="*/ 3690079 w 4332158"/>
              <a:gd name="connsiteY13" fmla="*/ 257331 h 2480872"/>
              <a:gd name="connsiteX14" fmla="*/ 4034853 w 4332158"/>
              <a:gd name="connsiteY14" fmla="*/ 497174 h 2480872"/>
              <a:gd name="connsiteX15" fmla="*/ 3959902 w 4332158"/>
              <a:gd name="connsiteY15" fmla="*/ 781987 h 2480872"/>
              <a:gd name="connsiteX16" fmla="*/ 4229725 w 4332158"/>
              <a:gd name="connsiteY16" fmla="*/ 901908 h 2480872"/>
              <a:gd name="connsiteX17" fmla="*/ 4304676 w 4332158"/>
              <a:gd name="connsiteY17" fmla="*/ 1141751 h 2480872"/>
              <a:gd name="connsiteX18" fmla="*/ 4064833 w 4332158"/>
              <a:gd name="connsiteY18" fmla="*/ 1336623 h 2480872"/>
              <a:gd name="connsiteX19" fmla="*/ 3480217 w 4332158"/>
              <a:gd name="connsiteY19" fmla="*/ 1576465 h 2480872"/>
              <a:gd name="connsiteX20" fmla="*/ 3135443 w 4332158"/>
              <a:gd name="connsiteY20" fmla="*/ 1726367 h 2480872"/>
              <a:gd name="connsiteX21" fmla="*/ 2730708 w 4332158"/>
              <a:gd name="connsiteY21" fmla="*/ 2011180 h 2480872"/>
              <a:gd name="connsiteX22" fmla="*/ 2400925 w 4332158"/>
              <a:gd name="connsiteY22" fmla="*/ 2355954 h 2480872"/>
              <a:gd name="connsiteX23" fmla="*/ 2221043 w 4332158"/>
              <a:gd name="connsiteY23" fmla="*/ 2475875 h 2480872"/>
              <a:gd name="connsiteX24" fmla="*/ 2086131 w 4332158"/>
              <a:gd name="connsiteY24" fmla="*/ 2385934 h 2480872"/>
              <a:gd name="connsiteX25" fmla="*/ 1981200 w 4332158"/>
              <a:gd name="connsiteY25" fmla="*/ 2131102 h 2480872"/>
              <a:gd name="connsiteX26" fmla="*/ 1876269 w 4332158"/>
              <a:gd name="connsiteY26" fmla="*/ 1921239 h 2480872"/>
              <a:gd name="connsiteX0" fmla="*/ 1876269 w 4332158"/>
              <a:gd name="connsiteY0" fmla="*/ 1921239 h 3566410"/>
              <a:gd name="connsiteX1" fmla="*/ 1411574 w 4332158"/>
              <a:gd name="connsiteY1" fmla="*/ 1936229 h 3566410"/>
              <a:gd name="connsiteX2" fmla="*/ 961869 w 4332158"/>
              <a:gd name="connsiteY2" fmla="*/ 1861279 h 3566410"/>
              <a:gd name="connsiteX3" fmla="*/ 692046 w 4332158"/>
              <a:gd name="connsiteY3" fmla="*/ 1636426 h 3566410"/>
              <a:gd name="connsiteX4" fmla="*/ 722026 w 4332158"/>
              <a:gd name="connsiteY4" fmla="*/ 1381593 h 3566410"/>
              <a:gd name="connsiteX5" fmla="*/ 647076 w 4332158"/>
              <a:gd name="connsiteY5" fmla="*/ 1246682 h 3566410"/>
              <a:gd name="connsiteX6" fmla="*/ 167390 w 4332158"/>
              <a:gd name="connsiteY6" fmla="*/ 1246682 h 3566410"/>
              <a:gd name="connsiteX7" fmla="*/ 47469 w 4332158"/>
              <a:gd name="connsiteY7" fmla="*/ 916898 h 3566410"/>
              <a:gd name="connsiteX8" fmla="*/ 452203 w 4332158"/>
              <a:gd name="connsiteY8" fmla="*/ 482183 h 3566410"/>
              <a:gd name="connsiteX9" fmla="*/ 1321633 w 4332158"/>
              <a:gd name="connsiteY9" fmla="*/ 77449 h 3566410"/>
              <a:gd name="connsiteX10" fmla="*/ 1951220 w 4332158"/>
              <a:gd name="connsiteY10" fmla="*/ 17488 h 3566410"/>
              <a:gd name="connsiteX11" fmla="*/ 2640767 w 4332158"/>
              <a:gd name="connsiteY11" fmla="*/ 62459 h 3566410"/>
              <a:gd name="connsiteX12" fmla="*/ 3270354 w 4332158"/>
              <a:gd name="connsiteY12" fmla="*/ 137410 h 3566410"/>
              <a:gd name="connsiteX13" fmla="*/ 3690079 w 4332158"/>
              <a:gd name="connsiteY13" fmla="*/ 257331 h 3566410"/>
              <a:gd name="connsiteX14" fmla="*/ 4034853 w 4332158"/>
              <a:gd name="connsiteY14" fmla="*/ 497174 h 3566410"/>
              <a:gd name="connsiteX15" fmla="*/ 3959902 w 4332158"/>
              <a:gd name="connsiteY15" fmla="*/ 781987 h 3566410"/>
              <a:gd name="connsiteX16" fmla="*/ 4229725 w 4332158"/>
              <a:gd name="connsiteY16" fmla="*/ 901908 h 3566410"/>
              <a:gd name="connsiteX17" fmla="*/ 4304676 w 4332158"/>
              <a:gd name="connsiteY17" fmla="*/ 1141751 h 3566410"/>
              <a:gd name="connsiteX18" fmla="*/ 4064833 w 4332158"/>
              <a:gd name="connsiteY18" fmla="*/ 1336623 h 3566410"/>
              <a:gd name="connsiteX19" fmla="*/ 3480217 w 4332158"/>
              <a:gd name="connsiteY19" fmla="*/ 1576465 h 3566410"/>
              <a:gd name="connsiteX20" fmla="*/ 3135443 w 4332158"/>
              <a:gd name="connsiteY20" fmla="*/ 1726367 h 3566410"/>
              <a:gd name="connsiteX21" fmla="*/ 2730708 w 4332158"/>
              <a:gd name="connsiteY21" fmla="*/ 2011180 h 3566410"/>
              <a:gd name="connsiteX22" fmla="*/ 2400925 w 4332158"/>
              <a:gd name="connsiteY22" fmla="*/ 2355954 h 3566410"/>
              <a:gd name="connsiteX23" fmla="*/ 1688892 w 4332158"/>
              <a:gd name="connsiteY23" fmla="*/ 3561413 h 3566410"/>
              <a:gd name="connsiteX24" fmla="*/ 2086131 w 4332158"/>
              <a:gd name="connsiteY24" fmla="*/ 2385934 h 3566410"/>
              <a:gd name="connsiteX25" fmla="*/ 1981200 w 4332158"/>
              <a:gd name="connsiteY25" fmla="*/ 2131102 h 3566410"/>
              <a:gd name="connsiteX26" fmla="*/ 1876269 w 4332158"/>
              <a:gd name="connsiteY26" fmla="*/ 1921239 h 3566410"/>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876269 w 4332158"/>
              <a:gd name="connsiteY26" fmla="*/ 1921239 h 3698823"/>
              <a:gd name="connsiteX0" fmla="*/ 1917492 w 4332158"/>
              <a:gd name="connsiteY0" fmla="*/ 1961213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917492 w 4332158"/>
              <a:gd name="connsiteY26" fmla="*/ 1961213 h 369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2158" h="3698823">
                <a:moveTo>
                  <a:pt x="1917492" y="1961213"/>
                </a:moveTo>
                <a:cubicBezTo>
                  <a:pt x="1833172" y="1906249"/>
                  <a:pt x="1570844" y="1952885"/>
                  <a:pt x="1411574" y="1936229"/>
                </a:cubicBezTo>
                <a:cubicBezTo>
                  <a:pt x="1252304" y="1919573"/>
                  <a:pt x="1081790" y="1911246"/>
                  <a:pt x="961869" y="1861279"/>
                </a:cubicBezTo>
                <a:cubicBezTo>
                  <a:pt x="841948" y="1811312"/>
                  <a:pt x="732020" y="1716373"/>
                  <a:pt x="692046" y="1636426"/>
                </a:cubicBezTo>
                <a:cubicBezTo>
                  <a:pt x="652072" y="1556479"/>
                  <a:pt x="729521" y="1446550"/>
                  <a:pt x="722026" y="1381593"/>
                </a:cubicBezTo>
                <a:cubicBezTo>
                  <a:pt x="714531" y="1316636"/>
                  <a:pt x="739515" y="1269167"/>
                  <a:pt x="647076" y="1246682"/>
                </a:cubicBezTo>
                <a:cubicBezTo>
                  <a:pt x="554637" y="1224197"/>
                  <a:pt x="267325" y="1301646"/>
                  <a:pt x="167390" y="1246682"/>
                </a:cubicBezTo>
                <a:cubicBezTo>
                  <a:pt x="67455" y="1191718"/>
                  <a:pt x="0" y="1044314"/>
                  <a:pt x="47469" y="916898"/>
                </a:cubicBezTo>
                <a:cubicBezTo>
                  <a:pt x="94938" y="789482"/>
                  <a:pt x="239842" y="622091"/>
                  <a:pt x="452203" y="482183"/>
                </a:cubicBezTo>
                <a:cubicBezTo>
                  <a:pt x="664564" y="342275"/>
                  <a:pt x="1071797" y="154898"/>
                  <a:pt x="1321633" y="77449"/>
                </a:cubicBezTo>
                <a:cubicBezTo>
                  <a:pt x="1571469" y="0"/>
                  <a:pt x="1731364" y="19986"/>
                  <a:pt x="1951220" y="17488"/>
                </a:cubicBezTo>
                <a:cubicBezTo>
                  <a:pt x="2171076" y="14990"/>
                  <a:pt x="2420912" y="42472"/>
                  <a:pt x="2640767" y="62459"/>
                </a:cubicBezTo>
                <a:cubicBezTo>
                  <a:pt x="2860622" y="82446"/>
                  <a:pt x="3095469" y="104931"/>
                  <a:pt x="3270354" y="137410"/>
                </a:cubicBezTo>
                <a:cubicBezTo>
                  <a:pt x="3445239" y="169889"/>
                  <a:pt x="3562662" y="197370"/>
                  <a:pt x="3690079" y="257331"/>
                </a:cubicBezTo>
                <a:cubicBezTo>
                  <a:pt x="3817496" y="317292"/>
                  <a:pt x="3989883" y="409731"/>
                  <a:pt x="4034853" y="497174"/>
                </a:cubicBezTo>
                <a:cubicBezTo>
                  <a:pt x="4079823" y="584617"/>
                  <a:pt x="3927423" y="714531"/>
                  <a:pt x="3959902" y="781987"/>
                </a:cubicBezTo>
                <a:cubicBezTo>
                  <a:pt x="3992381" y="849443"/>
                  <a:pt x="4172263" y="841947"/>
                  <a:pt x="4229725" y="901908"/>
                </a:cubicBezTo>
                <a:cubicBezTo>
                  <a:pt x="4287187" y="961869"/>
                  <a:pt x="4332158" y="1069299"/>
                  <a:pt x="4304676" y="1141751"/>
                </a:cubicBezTo>
                <a:cubicBezTo>
                  <a:pt x="4277194" y="1214204"/>
                  <a:pt x="4202243" y="1264171"/>
                  <a:pt x="4064833" y="1336623"/>
                </a:cubicBezTo>
                <a:cubicBezTo>
                  <a:pt x="3927423" y="1409075"/>
                  <a:pt x="3635115" y="1511508"/>
                  <a:pt x="3480217" y="1576465"/>
                </a:cubicBezTo>
                <a:cubicBezTo>
                  <a:pt x="3325319" y="1641422"/>
                  <a:pt x="3260361" y="1653915"/>
                  <a:pt x="3135443" y="1726367"/>
                </a:cubicBezTo>
                <a:cubicBezTo>
                  <a:pt x="3010525" y="1798819"/>
                  <a:pt x="2853128" y="1906249"/>
                  <a:pt x="2730708" y="2011180"/>
                </a:cubicBezTo>
                <a:cubicBezTo>
                  <a:pt x="2608288" y="2116111"/>
                  <a:pt x="2574561" y="2097582"/>
                  <a:pt x="2400925" y="2355954"/>
                </a:cubicBezTo>
                <a:cubicBezTo>
                  <a:pt x="2227289" y="2614326"/>
                  <a:pt x="1794864" y="3424003"/>
                  <a:pt x="1688892" y="3561413"/>
                </a:cubicBezTo>
                <a:cubicBezTo>
                  <a:pt x="1582920" y="3698823"/>
                  <a:pt x="1603948" y="3445031"/>
                  <a:pt x="1765092" y="3180413"/>
                </a:cubicBezTo>
                <a:cubicBezTo>
                  <a:pt x="1813810" y="2942028"/>
                  <a:pt x="1892092" y="2469213"/>
                  <a:pt x="1917492" y="2266013"/>
                </a:cubicBezTo>
                <a:cubicBezTo>
                  <a:pt x="1942892" y="2062813"/>
                  <a:pt x="2001812" y="2016177"/>
                  <a:pt x="1917492" y="1961213"/>
                </a:cubicBezTo>
                <a:close/>
              </a:path>
            </a:pathLst>
          </a:custGeom>
          <a:blipFill dpi="0" rotWithShape="1">
            <a:blip r:embed="rId3" cstate="print">
              <a:alphaModFix amt="81000"/>
            </a:blip>
            <a:srcRect/>
            <a:tile tx="0" ty="0" sx="100000" sy="100000" flip="none" algn="tl"/>
          </a:blipFill>
          <a:ln w="1016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Documents and Settings\Phillips\Local Settings\Temporary Internet Files\Content.IE5\O9GXGR5B\MC900434665[1].wmf"/>
          <p:cNvPicPr>
            <a:picLocks noChangeAspect="1" noChangeArrowheads="1"/>
          </p:cNvPicPr>
          <p:nvPr/>
        </p:nvPicPr>
        <p:blipFill>
          <a:blip r:embed="rId4" cstate="print"/>
          <a:srcRect/>
          <a:stretch>
            <a:fillRect/>
          </a:stretch>
        </p:blipFill>
        <p:spPr bwMode="auto">
          <a:xfrm>
            <a:off x="3276600" y="1514475"/>
            <a:ext cx="1831975" cy="1685925"/>
          </a:xfrm>
          <a:prstGeom prst="rect">
            <a:avLst/>
          </a:prstGeom>
          <a:noFill/>
        </p:spPr>
      </p:pic>
      <p:grpSp>
        <p:nvGrpSpPr>
          <p:cNvPr id="55" name="Group 54"/>
          <p:cNvGrpSpPr/>
          <p:nvPr/>
        </p:nvGrpSpPr>
        <p:grpSpPr>
          <a:xfrm>
            <a:off x="4465028" y="-219252"/>
            <a:ext cx="4632684" cy="3292196"/>
            <a:chOff x="4465028" y="-219252"/>
            <a:chExt cx="4632684" cy="3292196"/>
          </a:xfrm>
        </p:grpSpPr>
        <p:pic>
          <p:nvPicPr>
            <p:cNvPr id="42"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627677">
              <a:off x="4718080" y="2388425"/>
              <a:ext cx="431467" cy="937572"/>
            </a:xfrm>
            <a:prstGeom prst="rect">
              <a:avLst/>
            </a:prstGeom>
            <a:noFill/>
          </p:spPr>
        </p:pic>
        <p:grpSp>
          <p:nvGrpSpPr>
            <p:cNvPr id="53" name="Group 52"/>
            <p:cNvGrpSpPr/>
            <p:nvPr/>
          </p:nvGrpSpPr>
          <p:grpSpPr>
            <a:xfrm>
              <a:off x="4917335" y="-219252"/>
              <a:ext cx="4180377" cy="2412596"/>
              <a:chOff x="4917335" y="-219252"/>
              <a:chExt cx="4180377" cy="2412596"/>
            </a:xfrm>
          </p:grpSpPr>
          <p:pic>
            <p:nvPicPr>
              <p:cNvPr id="43"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329152">
                <a:off x="5173596" y="1498577"/>
                <a:ext cx="438506" cy="951027"/>
              </a:xfrm>
              <a:prstGeom prst="rect">
                <a:avLst/>
              </a:prstGeom>
              <a:noFill/>
            </p:spPr>
          </p:pic>
          <p:pic>
            <p:nvPicPr>
              <p:cNvPr id="44"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868547">
                <a:off x="6320058" y="1223289"/>
                <a:ext cx="431467" cy="937572"/>
              </a:xfrm>
              <a:prstGeom prst="rect">
                <a:avLst/>
              </a:prstGeom>
              <a:noFill/>
            </p:spPr>
          </p:pic>
          <p:pic>
            <p:nvPicPr>
              <p:cNvPr id="46"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6703347" y="483075"/>
                <a:ext cx="438506" cy="951027"/>
              </a:xfrm>
              <a:prstGeom prst="rect">
                <a:avLst/>
              </a:prstGeom>
              <a:noFill/>
            </p:spPr>
          </p:pic>
          <p:pic>
            <p:nvPicPr>
              <p:cNvPr id="47"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159251">
                <a:off x="7842832" y="431993"/>
                <a:ext cx="431467" cy="937572"/>
              </a:xfrm>
              <a:prstGeom prst="rect">
                <a:avLst/>
              </a:prstGeom>
              <a:noFill/>
            </p:spPr>
          </p:pic>
          <p:pic>
            <p:nvPicPr>
              <p:cNvPr id="48"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8402946" y="-475513"/>
                <a:ext cx="438506" cy="951027"/>
              </a:xfrm>
              <a:prstGeom prst="rect">
                <a:avLst/>
              </a:prstGeom>
              <a:noFill/>
            </p:spPr>
          </p:pic>
        </p:grpSp>
      </p:grpSp>
      <p:grpSp>
        <p:nvGrpSpPr>
          <p:cNvPr id="65" name="Group 64"/>
          <p:cNvGrpSpPr/>
          <p:nvPr/>
        </p:nvGrpSpPr>
        <p:grpSpPr>
          <a:xfrm>
            <a:off x="0" y="2514600"/>
            <a:ext cx="8077200" cy="2246531"/>
            <a:chOff x="0" y="2514600"/>
            <a:chExt cx="8077200" cy="2246531"/>
          </a:xfrm>
        </p:grpSpPr>
        <p:cxnSp>
          <p:nvCxnSpPr>
            <p:cNvPr id="59" name="Straight Arrow Connector 58"/>
            <p:cNvCxnSpPr/>
            <p:nvPr/>
          </p:nvCxnSpPr>
          <p:spPr>
            <a:xfrm flipV="1">
              <a:off x="1297150" y="2710934"/>
              <a:ext cx="6780050" cy="32266"/>
            </a:xfrm>
            <a:prstGeom prst="straightConnector1">
              <a:avLst/>
            </a:prstGeom>
            <a:ln w="50800">
              <a:solidFill>
                <a:srgbClr val="FFC0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0" y="2514600"/>
              <a:ext cx="2590837" cy="369332"/>
            </a:xfrm>
            <a:prstGeom prst="rect">
              <a:avLst/>
            </a:prstGeom>
            <a:solidFill>
              <a:srgbClr val="FFC000"/>
            </a:solidFill>
          </p:spPr>
          <p:txBody>
            <a:bodyPr wrap="none" rtlCol="0">
              <a:spAutoFit/>
            </a:bodyPr>
            <a:lstStyle/>
            <a:p>
              <a:r>
                <a:rPr lang="en-US" b="1" dirty="0" smtClean="0"/>
                <a:t>‘Nutcracker Man’ (</a:t>
              </a:r>
              <a:r>
                <a:rPr lang="en-US" b="1" dirty="0" err="1" smtClean="0"/>
                <a:t>boisei</a:t>
              </a:r>
              <a:r>
                <a:rPr lang="en-US" b="1" dirty="0" smtClean="0"/>
                <a:t>)</a:t>
              </a:r>
              <a:endParaRPr lang="en-US" b="1" dirty="0"/>
            </a:p>
          </p:txBody>
        </p:sp>
        <p:cxnSp>
          <p:nvCxnSpPr>
            <p:cNvPr id="61" name="Straight Arrow Connector 60"/>
            <p:cNvCxnSpPr/>
            <p:nvPr/>
          </p:nvCxnSpPr>
          <p:spPr>
            <a:xfrm flipV="1">
              <a:off x="1066800" y="3505200"/>
              <a:ext cx="470274" cy="13074"/>
            </a:xfrm>
            <a:prstGeom prst="straightConnector1">
              <a:avLst/>
            </a:prstGeom>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0" y="3124200"/>
              <a:ext cx="1264385" cy="923330"/>
            </a:xfrm>
            <a:prstGeom prst="rect">
              <a:avLst/>
            </a:prstGeom>
            <a:solidFill>
              <a:srgbClr val="FFFF00"/>
            </a:solidFill>
          </p:spPr>
          <p:txBody>
            <a:bodyPr wrap="none" rtlCol="0">
              <a:spAutoFit/>
            </a:bodyPr>
            <a:lstStyle/>
            <a:p>
              <a:r>
                <a:rPr lang="en-US" b="1" dirty="0" smtClean="0"/>
                <a:t>‘Little Foot’</a:t>
              </a:r>
            </a:p>
            <a:p>
              <a:r>
                <a:rPr lang="en-US" b="1" dirty="0" smtClean="0"/>
                <a:t>‘Ms </a:t>
              </a:r>
              <a:r>
                <a:rPr lang="en-US" b="1" dirty="0" err="1" smtClean="0"/>
                <a:t>Ples</a:t>
              </a:r>
              <a:r>
                <a:rPr lang="en-US" b="1" dirty="0" smtClean="0"/>
                <a:t>’</a:t>
              </a:r>
            </a:p>
            <a:p>
              <a:r>
                <a:rPr lang="en-US" b="1" dirty="0" smtClean="0"/>
                <a:t>(</a:t>
              </a:r>
              <a:r>
                <a:rPr lang="en-US" b="1" dirty="0" err="1" smtClean="0"/>
                <a:t>africanus</a:t>
              </a:r>
              <a:r>
                <a:rPr lang="en-US" b="1" dirty="0" smtClean="0"/>
                <a:t>)</a:t>
              </a:r>
              <a:endParaRPr lang="en-US" b="1" dirty="0"/>
            </a:p>
          </p:txBody>
        </p:sp>
        <p:sp>
          <p:nvSpPr>
            <p:cNvPr id="63" name="TextBox 62"/>
            <p:cNvSpPr txBox="1"/>
            <p:nvPr/>
          </p:nvSpPr>
          <p:spPr>
            <a:xfrm>
              <a:off x="0" y="4114800"/>
              <a:ext cx="1182247" cy="646331"/>
            </a:xfrm>
            <a:prstGeom prst="rect">
              <a:avLst/>
            </a:prstGeom>
            <a:solidFill>
              <a:srgbClr val="FFFF00"/>
            </a:solidFill>
          </p:spPr>
          <p:txBody>
            <a:bodyPr wrap="none" rtlCol="0">
              <a:spAutoFit/>
            </a:bodyPr>
            <a:lstStyle/>
            <a:p>
              <a:r>
                <a:rPr lang="en-US" b="1" dirty="0" smtClean="0"/>
                <a:t>footprints</a:t>
              </a:r>
            </a:p>
            <a:p>
              <a:r>
                <a:rPr lang="en-US" b="1" dirty="0" smtClean="0"/>
                <a:t>(</a:t>
              </a:r>
              <a:r>
                <a:rPr lang="en-US" b="1" dirty="0" err="1" smtClean="0"/>
                <a:t>afarensis</a:t>
              </a:r>
              <a:r>
                <a:rPr lang="en-US" b="1" dirty="0" smtClean="0"/>
                <a:t>)</a:t>
              </a:r>
              <a:endParaRPr lang="en-US" b="1" dirty="0"/>
            </a:p>
          </p:txBody>
        </p:sp>
        <p:cxnSp>
          <p:nvCxnSpPr>
            <p:cNvPr id="64" name="Straight Arrow Connector 63"/>
            <p:cNvCxnSpPr>
              <a:stCxn id="63" idx="3"/>
            </p:cNvCxnSpPr>
            <p:nvPr/>
          </p:nvCxnSpPr>
          <p:spPr>
            <a:xfrm flipV="1">
              <a:off x="1182247" y="4038600"/>
              <a:ext cx="2475353" cy="399366"/>
            </a:xfrm>
            <a:prstGeom prst="straightConnector1">
              <a:avLst/>
            </a:prstGeom>
            <a:solidFill>
              <a:srgbClr val="FFFF00"/>
            </a:solidFill>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5"/>
                                        </p:tgtEl>
                                      </p:cBhvr>
                                    </p:animEffect>
                                    <p:set>
                                      <p:cBhvr>
                                        <p:cTn id="7" dur="1" fill="hold">
                                          <p:stCondLst>
                                            <p:cond delay="999"/>
                                          </p:stCondLst>
                                        </p:cTn>
                                        <p:tgtEl>
                                          <p:spTgt spid="6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7"/>
                                        </p:tgtEl>
                                      </p:cBhvr>
                                    </p:animEffect>
                                    <p:set>
                                      <p:cBhvr>
                                        <p:cTn id="13" dur="1" fill="hold">
                                          <p:stCondLst>
                                            <p:cond delay="9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8"/>
                                        </p:tgtEl>
                                      </p:cBhvr>
                                    </p:animEffect>
                                    <p:set>
                                      <p:cBhvr>
                                        <p:cTn id="16" dur="1" fill="hold">
                                          <p:stCondLst>
                                            <p:cond delay="999"/>
                                          </p:stCondLst>
                                        </p:cTn>
                                        <p:tgtEl>
                                          <p:spTgt spid="38"/>
                                        </p:tgtEl>
                                        <p:attrNameLst>
                                          <p:attrName>style.visibility</p:attrName>
                                        </p:attrNameLst>
                                      </p:cBhvr>
                                      <p:to>
                                        <p:strVal val="hidden"/>
                                      </p:to>
                                    </p:set>
                                  </p:childTnLst>
                                </p:cTn>
                              </p:par>
                            </p:childTnLst>
                          </p:cTn>
                        </p:par>
                        <p:par>
                          <p:cTn id="17" fill="hold">
                            <p:stCondLst>
                              <p:cond delay="1000"/>
                            </p:stCondLst>
                            <p:childTnLst>
                              <p:par>
                                <p:cTn id="18" presetID="22" presetClass="entr" presetSubtype="8" fill="hold" grpId="1"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1000"/>
                                        <p:tgtEl>
                                          <p:spTgt spid="54"/>
                                        </p:tgtEl>
                                      </p:cBhvr>
                                    </p:animEffect>
                                  </p:childTnLst>
                                </p:cTn>
                              </p:par>
                            </p:childTnLst>
                          </p:cTn>
                        </p:par>
                        <p:par>
                          <p:cTn id="21" fill="hold">
                            <p:stCondLst>
                              <p:cond delay="2000"/>
                            </p:stCondLst>
                            <p:childTnLst>
                              <p:par>
                                <p:cTn id="22" presetID="26" presetClass="emph" presetSubtype="0" fill="hold" grpId="0" nodeType="afterEffect">
                                  <p:stCondLst>
                                    <p:cond delay="0"/>
                                  </p:stCondLst>
                                  <p:childTnLst>
                                    <p:animEffect transition="out" filter="fade">
                                      <p:cBhvr>
                                        <p:cTn id="23" dur="1000" tmFilter="0, 0; .2, .5; .8, .5; 1, 0"/>
                                        <p:tgtEl>
                                          <p:spTgt spid="31"/>
                                        </p:tgtEl>
                                      </p:cBhvr>
                                    </p:animEffect>
                                    <p:animScale>
                                      <p:cBhvr>
                                        <p:cTn id="24" dur="500" autoRev="1" fill="hold"/>
                                        <p:tgtEl>
                                          <p:spTgt spid="31"/>
                                        </p:tgtEl>
                                      </p:cBhvr>
                                      <p:by x="105000" y="105000"/>
                                    </p:animScale>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10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1"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1000"/>
                                        <p:tgtEl>
                                          <p:spTgt spid="56"/>
                                        </p:tgtEl>
                                      </p:cBhvr>
                                    </p:animEffect>
                                  </p:childTnLst>
                                </p:cTn>
                              </p:par>
                            </p:childTnLst>
                          </p:cTn>
                        </p:par>
                        <p:par>
                          <p:cTn id="34" fill="hold">
                            <p:stCondLst>
                              <p:cond delay="1000"/>
                            </p:stCondLst>
                            <p:childTnLst>
                              <p:par>
                                <p:cTn id="35" presetID="26" presetClass="emph" presetSubtype="0" fill="hold" grpId="0" nodeType="afterEffect">
                                  <p:stCondLst>
                                    <p:cond delay="0"/>
                                  </p:stCondLst>
                                  <p:childTnLst>
                                    <p:animEffect transition="out" filter="fade">
                                      <p:cBhvr>
                                        <p:cTn id="36" dur="1000" tmFilter="0, 0; .2, .5; .8, .5; 1, 0"/>
                                        <p:tgtEl>
                                          <p:spTgt spid="32"/>
                                        </p:tgtEl>
                                      </p:cBhvr>
                                    </p:animEffect>
                                    <p:animScale>
                                      <p:cBhvr>
                                        <p:cTn id="37" dur="500" autoRev="1" fill="hold"/>
                                        <p:tgtEl>
                                          <p:spTgt spid="32"/>
                                        </p:tgtEl>
                                      </p:cBhvr>
                                      <p:by x="105000" y="105000"/>
                                    </p:animScale>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10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1000"/>
                                        <p:tgtEl>
                                          <p:spTgt spid="33"/>
                                        </p:tgtEl>
                                      </p:cBhvr>
                                    </p:animEffect>
                                  </p:childTnLst>
                                </p:cTn>
                              </p:par>
                            </p:childTnLst>
                          </p:cTn>
                        </p:par>
                        <p:par>
                          <p:cTn id="47" fill="hold">
                            <p:stCondLst>
                              <p:cond delay="1000"/>
                            </p:stCondLst>
                            <p:childTnLst>
                              <p:par>
                                <p:cTn id="48" presetID="53" presetClass="entr" presetSubtype="0"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1000" fill="hold"/>
                                        <p:tgtEl>
                                          <p:spTgt spid="39"/>
                                        </p:tgtEl>
                                        <p:attrNameLst>
                                          <p:attrName>ppt_w</p:attrName>
                                        </p:attrNameLst>
                                      </p:cBhvr>
                                      <p:tavLst>
                                        <p:tav tm="0">
                                          <p:val>
                                            <p:fltVal val="0"/>
                                          </p:val>
                                        </p:tav>
                                        <p:tav tm="100000">
                                          <p:val>
                                            <p:strVal val="#ppt_w"/>
                                          </p:val>
                                        </p:tav>
                                      </p:tavLst>
                                    </p:anim>
                                    <p:anim calcmode="lin" valueType="num">
                                      <p:cBhvr>
                                        <p:cTn id="51" dur="1000" fill="hold"/>
                                        <p:tgtEl>
                                          <p:spTgt spid="39"/>
                                        </p:tgtEl>
                                        <p:attrNameLst>
                                          <p:attrName>ppt_h</p:attrName>
                                        </p:attrNameLst>
                                      </p:cBhvr>
                                      <p:tavLst>
                                        <p:tav tm="0">
                                          <p:val>
                                            <p:fltVal val="0"/>
                                          </p:val>
                                        </p:tav>
                                        <p:tav tm="100000">
                                          <p:val>
                                            <p:strVal val="#ppt_h"/>
                                          </p:val>
                                        </p:tav>
                                      </p:tavLst>
                                    </p:anim>
                                    <p:animEffect transition="in" filter="fade">
                                      <p:cBhvr>
                                        <p:cTn id="52" dur="1000"/>
                                        <p:tgtEl>
                                          <p:spTgt spid="39"/>
                                        </p:tgtEl>
                                      </p:cBhvr>
                                    </p:animEffec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026"/>
                                        </p:tgtEl>
                                        <p:attrNameLst>
                                          <p:attrName>style.visibility</p:attrName>
                                        </p:attrNameLst>
                                      </p:cBhvr>
                                      <p:to>
                                        <p:strVal val="visible"/>
                                      </p:to>
                                    </p:set>
                                    <p:animEffect transition="in" filter="wipe(left)">
                                      <p:cBhvr>
                                        <p:cTn id="56" dur="1000"/>
                                        <p:tgtEl>
                                          <p:spTgt spid="10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40"/>
                                        </p:tgtEl>
                                      </p:cBhvr>
                                    </p:animEffect>
                                    <p:set>
                                      <p:cBhvr>
                                        <p:cTn id="61" dur="1" fill="hold">
                                          <p:stCondLst>
                                            <p:cond delay="999"/>
                                          </p:stCondLst>
                                        </p:cTn>
                                        <p:tgtEl>
                                          <p:spTgt spid="4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41"/>
                                        </p:tgtEl>
                                      </p:cBhvr>
                                    </p:animEffect>
                                    <p:set>
                                      <p:cBhvr>
                                        <p:cTn id="64" dur="1" fill="hold">
                                          <p:stCondLst>
                                            <p:cond delay="999"/>
                                          </p:stCondLst>
                                        </p:cTn>
                                        <p:tgtEl>
                                          <p:spTgt spid="4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1026"/>
                                        </p:tgtEl>
                                      </p:cBhvr>
                                    </p:animEffect>
                                    <p:set>
                                      <p:cBhvr>
                                        <p:cTn id="67" dur="1" fill="hold">
                                          <p:stCondLst>
                                            <p:cond delay="999"/>
                                          </p:stCondLst>
                                        </p:cTn>
                                        <p:tgtEl>
                                          <p:spTgt spid="102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31"/>
                                        </p:tgtEl>
                                      </p:cBhvr>
                                    </p:animEffect>
                                    <p:set>
                                      <p:cBhvr>
                                        <p:cTn id="70" dur="1" fill="hold">
                                          <p:stCondLst>
                                            <p:cond delay="999"/>
                                          </p:stCondLst>
                                        </p:cTn>
                                        <p:tgtEl>
                                          <p:spTgt spid="31"/>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1000"/>
                                        <p:tgtEl>
                                          <p:spTgt spid="41"/>
                                        </p:tgtEl>
                                      </p:cBhvr>
                                    </p:animEffect>
                                    <p:set>
                                      <p:cBhvr>
                                        <p:cTn id="73" dur="1" fill="hold">
                                          <p:stCondLst>
                                            <p:cond delay="999"/>
                                          </p:stCondLst>
                                        </p:cTn>
                                        <p:tgtEl>
                                          <p:spTgt spid="4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32"/>
                                        </p:tgtEl>
                                      </p:cBhvr>
                                    </p:animEffect>
                                    <p:set>
                                      <p:cBhvr>
                                        <p:cTn id="76" dur="1" fill="hold">
                                          <p:stCondLst>
                                            <p:cond delay="999"/>
                                          </p:stCondLst>
                                        </p:cTn>
                                        <p:tgtEl>
                                          <p:spTgt spid="32"/>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54"/>
                                        </p:tgtEl>
                                      </p:cBhvr>
                                    </p:animEffect>
                                    <p:set>
                                      <p:cBhvr>
                                        <p:cTn id="79" dur="1" fill="hold">
                                          <p:stCondLst>
                                            <p:cond delay="999"/>
                                          </p:stCondLst>
                                        </p:cTn>
                                        <p:tgtEl>
                                          <p:spTgt spid="54"/>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56"/>
                                        </p:tgtEl>
                                      </p:cBhvr>
                                    </p:animEffect>
                                    <p:set>
                                      <p:cBhvr>
                                        <p:cTn id="82" dur="1" fill="hold">
                                          <p:stCondLst>
                                            <p:cond delay="999"/>
                                          </p:stCondLst>
                                        </p:cTn>
                                        <p:tgtEl>
                                          <p:spTgt spid="56"/>
                                        </p:tgtEl>
                                        <p:attrNameLst>
                                          <p:attrName>style.visibility</p:attrName>
                                        </p:attrNameLst>
                                      </p:cBhvr>
                                      <p:to>
                                        <p:strVal val="hidden"/>
                                      </p:to>
                                    </p:set>
                                  </p:childTnLst>
                                </p:cTn>
                              </p:par>
                            </p:childTnLst>
                          </p:cTn>
                        </p:par>
                        <p:par>
                          <p:cTn id="83" fill="hold">
                            <p:stCondLst>
                              <p:cond delay="1000"/>
                            </p:stCondLst>
                            <p:childTnLst>
                              <p:par>
                                <p:cTn id="84" presetID="18" presetClass="entr" presetSubtype="3" fill="hold" nodeType="after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strips(upRight)">
                                      <p:cBhvr>
                                        <p:cTn id="86"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7" grpId="0" animBg="1"/>
      <p:bldP spid="38" grpId="0" animBg="1"/>
      <p:bldP spid="45" grpId="0" animBg="1"/>
      <p:bldP spid="31" grpId="0" animBg="1"/>
      <p:bldP spid="31" grpId="1" animBg="1"/>
      <p:bldP spid="39" grpId="0" animBg="1"/>
      <p:bldP spid="54" grpId="0" animBg="1"/>
      <p:bldP spid="54" grpId="1" animBg="1"/>
      <p:bldP spid="56" grpId="0" animBg="1"/>
      <p:bldP spid="56" grpId="1" animBg="1"/>
      <p:bldP spid="40" grpId="0"/>
      <p:bldP spid="40" grpId="1"/>
      <p:bldP spid="41" grpId="0"/>
      <p:bldP spid="41" grpId="1"/>
      <p:bldP spid="41" grpId="2"/>
      <p:bldP spid="3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38200"/>
            <a:ext cx="9144000" cy="6019800"/>
            <a:chOff x="0" y="838200"/>
            <a:chExt cx="9144000" cy="6019800"/>
          </a:xfrm>
        </p:grpSpPr>
        <p:grpSp>
          <p:nvGrpSpPr>
            <p:cNvPr id="3" name="Group 46"/>
            <p:cNvGrpSpPr/>
            <p:nvPr/>
          </p:nvGrpSpPr>
          <p:grpSpPr>
            <a:xfrm>
              <a:off x="0" y="838200"/>
              <a:ext cx="9144000" cy="6019800"/>
              <a:chOff x="0" y="838200"/>
              <a:chExt cx="9144000" cy="6019800"/>
            </a:xfrm>
          </p:grpSpPr>
          <p:grpSp>
            <p:nvGrpSpPr>
              <p:cNvPr id="5" name="Group 11"/>
              <p:cNvGrpSpPr/>
              <p:nvPr/>
            </p:nvGrpSpPr>
            <p:grpSpPr>
              <a:xfrm>
                <a:off x="0" y="838200"/>
                <a:ext cx="9144000" cy="6019800"/>
                <a:chOff x="0" y="1270000"/>
                <a:chExt cx="9144000" cy="5588000"/>
              </a:xfrm>
            </p:grpSpPr>
            <p:pic>
              <p:nvPicPr>
                <p:cNvPr id="8"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9" name="Rectangle 8"/>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Freeform 5"/>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4" name="Rectangle 3"/>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11" name="TextBox 10"/>
          <p:cNvSpPr txBox="1"/>
          <p:nvPr/>
        </p:nvSpPr>
        <p:spPr>
          <a:xfrm>
            <a:off x="45821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sp useBgFill="1">
        <p:nvSpPr>
          <p:cNvPr id="12" name="TextBox 11"/>
          <p:cNvSpPr txBox="1"/>
          <p:nvPr/>
        </p:nvSpPr>
        <p:spPr>
          <a:xfrm>
            <a:off x="0" y="990600"/>
            <a:ext cx="3833101" cy="646331"/>
          </a:xfrm>
          <a:prstGeom prst="rect">
            <a:avLst/>
          </a:prstGeom>
        </p:spPr>
        <p:txBody>
          <a:bodyPr wrap="none" rtlCol="0">
            <a:spAutoFit/>
          </a:bodyPr>
          <a:lstStyle/>
          <a:p>
            <a:r>
              <a:rPr lang="en-US" sz="3600" b="1" spc="-100" dirty="0" smtClean="0">
                <a:effectLst>
                  <a:outerShdw dist="25400" dir="7200000" algn="ctr" rotWithShape="0">
                    <a:srgbClr val="FF0000"/>
                  </a:outerShdw>
                </a:effectLst>
                <a:latin typeface="Tempus Sans ITC" pitchFamily="82" charset="0"/>
              </a:rPr>
              <a:t>So who left Africa???</a:t>
            </a:r>
            <a:endParaRPr lang="en-US" sz="3600" b="1" spc="-100" dirty="0">
              <a:effectLst>
                <a:outerShdw dist="25400" dir="7200000" algn="ctr" rotWithShape="0">
                  <a:srgbClr val="FF0000"/>
                </a:outerShdw>
              </a:effectLst>
            </a:endParaRPr>
          </a:p>
        </p:txBody>
      </p:sp>
      <p:sp>
        <p:nvSpPr>
          <p:cNvPr id="13" name="Freeform 12"/>
          <p:cNvSpPr/>
          <p:nvPr/>
        </p:nvSpPr>
        <p:spPr>
          <a:xfrm>
            <a:off x="2425908" y="1391587"/>
            <a:ext cx="4332158" cy="3698823"/>
          </a:xfrm>
          <a:custGeom>
            <a:avLst/>
            <a:gdLst>
              <a:gd name="connsiteX0" fmla="*/ 1876269 w 4332158"/>
              <a:gd name="connsiteY0" fmla="*/ 1921239 h 2480872"/>
              <a:gd name="connsiteX1" fmla="*/ 1411574 w 4332158"/>
              <a:gd name="connsiteY1" fmla="*/ 1936229 h 2480872"/>
              <a:gd name="connsiteX2" fmla="*/ 961869 w 4332158"/>
              <a:gd name="connsiteY2" fmla="*/ 1861279 h 2480872"/>
              <a:gd name="connsiteX3" fmla="*/ 692046 w 4332158"/>
              <a:gd name="connsiteY3" fmla="*/ 1636426 h 2480872"/>
              <a:gd name="connsiteX4" fmla="*/ 722026 w 4332158"/>
              <a:gd name="connsiteY4" fmla="*/ 1381593 h 2480872"/>
              <a:gd name="connsiteX5" fmla="*/ 647076 w 4332158"/>
              <a:gd name="connsiteY5" fmla="*/ 1246682 h 2480872"/>
              <a:gd name="connsiteX6" fmla="*/ 167390 w 4332158"/>
              <a:gd name="connsiteY6" fmla="*/ 1246682 h 2480872"/>
              <a:gd name="connsiteX7" fmla="*/ 47469 w 4332158"/>
              <a:gd name="connsiteY7" fmla="*/ 916898 h 2480872"/>
              <a:gd name="connsiteX8" fmla="*/ 452203 w 4332158"/>
              <a:gd name="connsiteY8" fmla="*/ 482183 h 2480872"/>
              <a:gd name="connsiteX9" fmla="*/ 1321633 w 4332158"/>
              <a:gd name="connsiteY9" fmla="*/ 77449 h 2480872"/>
              <a:gd name="connsiteX10" fmla="*/ 1951220 w 4332158"/>
              <a:gd name="connsiteY10" fmla="*/ 17488 h 2480872"/>
              <a:gd name="connsiteX11" fmla="*/ 2640767 w 4332158"/>
              <a:gd name="connsiteY11" fmla="*/ 62459 h 2480872"/>
              <a:gd name="connsiteX12" fmla="*/ 3270354 w 4332158"/>
              <a:gd name="connsiteY12" fmla="*/ 137410 h 2480872"/>
              <a:gd name="connsiteX13" fmla="*/ 3690079 w 4332158"/>
              <a:gd name="connsiteY13" fmla="*/ 257331 h 2480872"/>
              <a:gd name="connsiteX14" fmla="*/ 4034853 w 4332158"/>
              <a:gd name="connsiteY14" fmla="*/ 497174 h 2480872"/>
              <a:gd name="connsiteX15" fmla="*/ 3959902 w 4332158"/>
              <a:gd name="connsiteY15" fmla="*/ 781987 h 2480872"/>
              <a:gd name="connsiteX16" fmla="*/ 4229725 w 4332158"/>
              <a:gd name="connsiteY16" fmla="*/ 901908 h 2480872"/>
              <a:gd name="connsiteX17" fmla="*/ 4304676 w 4332158"/>
              <a:gd name="connsiteY17" fmla="*/ 1141751 h 2480872"/>
              <a:gd name="connsiteX18" fmla="*/ 4064833 w 4332158"/>
              <a:gd name="connsiteY18" fmla="*/ 1336623 h 2480872"/>
              <a:gd name="connsiteX19" fmla="*/ 3480217 w 4332158"/>
              <a:gd name="connsiteY19" fmla="*/ 1576465 h 2480872"/>
              <a:gd name="connsiteX20" fmla="*/ 3135443 w 4332158"/>
              <a:gd name="connsiteY20" fmla="*/ 1726367 h 2480872"/>
              <a:gd name="connsiteX21" fmla="*/ 2730708 w 4332158"/>
              <a:gd name="connsiteY21" fmla="*/ 2011180 h 2480872"/>
              <a:gd name="connsiteX22" fmla="*/ 2400925 w 4332158"/>
              <a:gd name="connsiteY22" fmla="*/ 2355954 h 2480872"/>
              <a:gd name="connsiteX23" fmla="*/ 2221043 w 4332158"/>
              <a:gd name="connsiteY23" fmla="*/ 2475875 h 2480872"/>
              <a:gd name="connsiteX24" fmla="*/ 2086131 w 4332158"/>
              <a:gd name="connsiteY24" fmla="*/ 2385934 h 2480872"/>
              <a:gd name="connsiteX25" fmla="*/ 1981200 w 4332158"/>
              <a:gd name="connsiteY25" fmla="*/ 2131102 h 2480872"/>
              <a:gd name="connsiteX26" fmla="*/ 1876269 w 4332158"/>
              <a:gd name="connsiteY26" fmla="*/ 1921239 h 2480872"/>
              <a:gd name="connsiteX0" fmla="*/ 1876269 w 4332158"/>
              <a:gd name="connsiteY0" fmla="*/ 1921239 h 3566410"/>
              <a:gd name="connsiteX1" fmla="*/ 1411574 w 4332158"/>
              <a:gd name="connsiteY1" fmla="*/ 1936229 h 3566410"/>
              <a:gd name="connsiteX2" fmla="*/ 961869 w 4332158"/>
              <a:gd name="connsiteY2" fmla="*/ 1861279 h 3566410"/>
              <a:gd name="connsiteX3" fmla="*/ 692046 w 4332158"/>
              <a:gd name="connsiteY3" fmla="*/ 1636426 h 3566410"/>
              <a:gd name="connsiteX4" fmla="*/ 722026 w 4332158"/>
              <a:gd name="connsiteY4" fmla="*/ 1381593 h 3566410"/>
              <a:gd name="connsiteX5" fmla="*/ 647076 w 4332158"/>
              <a:gd name="connsiteY5" fmla="*/ 1246682 h 3566410"/>
              <a:gd name="connsiteX6" fmla="*/ 167390 w 4332158"/>
              <a:gd name="connsiteY6" fmla="*/ 1246682 h 3566410"/>
              <a:gd name="connsiteX7" fmla="*/ 47469 w 4332158"/>
              <a:gd name="connsiteY7" fmla="*/ 916898 h 3566410"/>
              <a:gd name="connsiteX8" fmla="*/ 452203 w 4332158"/>
              <a:gd name="connsiteY8" fmla="*/ 482183 h 3566410"/>
              <a:gd name="connsiteX9" fmla="*/ 1321633 w 4332158"/>
              <a:gd name="connsiteY9" fmla="*/ 77449 h 3566410"/>
              <a:gd name="connsiteX10" fmla="*/ 1951220 w 4332158"/>
              <a:gd name="connsiteY10" fmla="*/ 17488 h 3566410"/>
              <a:gd name="connsiteX11" fmla="*/ 2640767 w 4332158"/>
              <a:gd name="connsiteY11" fmla="*/ 62459 h 3566410"/>
              <a:gd name="connsiteX12" fmla="*/ 3270354 w 4332158"/>
              <a:gd name="connsiteY12" fmla="*/ 137410 h 3566410"/>
              <a:gd name="connsiteX13" fmla="*/ 3690079 w 4332158"/>
              <a:gd name="connsiteY13" fmla="*/ 257331 h 3566410"/>
              <a:gd name="connsiteX14" fmla="*/ 4034853 w 4332158"/>
              <a:gd name="connsiteY14" fmla="*/ 497174 h 3566410"/>
              <a:gd name="connsiteX15" fmla="*/ 3959902 w 4332158"/>
              <a:gd name="connsiteY15" fmla="*/ 781987 h 3566410"/>
              <a:gd name="connsiteX16" fmla="*/ 4229725 w 4332158"/>
              <a:gd name="connsiteY16" fmla="*/ 901908 h 3566410"/>
              <a:gd name="connsiteX17" fmla="*/ 4304676 w 4332158"/>
              <a:gd name="connsiteY17" fmla="*/ 1141751 h 3566410"/>
              <a:gd name="connsiteX18" fmla="*/ 4064833 w 4332158"/>
              <a:gd name="connsiteY18" fmla="*/ 1336623 h 3566410"/>
              <a:gd name="connsiteX19" fmla="*/ 3480217 w 4332158"/>
              <a:gd name="connsiteY19" fmla="*/ 1576465 h 3566410"/>
              <a:gd name="connsiteX20" fmla="*/ 3135443 w 4332158"/>
              <a:gd name="connsiteY20" fmla="*/ 1726367 h 3566410"/>
              <a:gd name="connsiteX21" fmla="*/ 2730708 w 4332158"/>
              <a:gd name="connsiteY21" fmla="*/ 2011180 h 3566410"/>
              <a:gd name="connsiteX22" fmla="*/ 2400925 w 4332158"/>
              <a:gd name="connsiteY22" fmla="*/ 2355954 h 3566410"/>
              <a:gd name="connsiteX23" fmla="*/ 1688892 w 4332158"/>
              <a:gd name="connsiteY23" fmla="*/ 3561413 h 3566410"/>
              <a:gd name="connsiteX24" fmla="*/ 2086131 w 4332158"/>
              <a:gd name="connsiteY24" fmla="*/ 2385934 h 3566410"/>
              <a:gd name="connsiteX25" fmla="*/ 1981200 w 4332158"/>
              <a:gd name="connsiteY25" fmla="*/ 2131102 h 3566410"/>
              <a:gd name="connsiteX26" fmla="*/ 1876269 w 4332158"/>
              <a:gd name="connsiteY26" fmla="*/ 1921239 h 3566410"/>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876269 w 4332158"/>
              <a:gd name="connsiteY26" fmla="*/ 1921239 h 3698823"/>
              <a:gd name="connsiteX0" fmla="*/ 1917492 w 4332158"/>
              <a:gd name="connsiteY0" fmla="*/ 1961213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917492 w 4332158"/>
              <a:gd name="connsiteY26" fmla="*/ 1961213 h 369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2158" h="3698823">
                <a:moveTo>
                  <a:pt x="1917492" y="1961213"/>
                </a:moveTo>
                <a:cubicBezTo>
                  <a:pt x="1833172" y="1906249"/>
                  <a:pt x="1570844" y="1952885"/>
                  <a:pt x="1411574" y="1936229"/>
                </a:cubicBezTo>
                <a:cubicBezTo>
                  <a:pt x="1252304" y="1919573"/>
                  <a:pt x="1081790" y="1911246"/>
                  <a:pt x="961869" y="1861279"/>
                </a:cubicBezTo>
                <a:cubicBezTo>
                  <a:pt x="841948" y="1811312"/>
                  <a:pt x="732020" y="1716373"/>
                  <a:pt x="692046" y="1636426"/>
                </a:cubicBezTo>
                <a:cubicBezTo>
                  <a:pt x="652072" y="1556479"/>
                  <a:pt x="729521" y="1446550"/>
                  <a:pt x="722026" y="1381593"/>
                </a:cubicBezTo>
                <a:cubicBezTo>
                  <a:pt x="714531" y="1316636"/>
                  <a:pt x="739515" y="1269167"/>
                  <a:pt x="647076" y="1246682"/>
                </a:cubicBezTo>
                <a:cubicBezTo>
                  <a:pt x="554637" y="1224197"/>
                  <a:pt x="267325" y="1301646"/>
                  <a:pt x="167390" y="1246682"/>
                </a:cubicBezTo>
                <a:cubicBezTo>
                  <a:pt x="67455" y="1191718"/>
                  <a:pt x="0" y="1044314"/>
                  <a:pt x="47469" y="916898"/>
                </a:cubicBezTo>
                <a:cubicBezTo>
                  <a:pt x="94938" y="789482"/>
                  <a:pt x="239842" y="622091"/>
                  <a:pt x="452203" y="482183"/>
                </a:cubicBezTo>
                <a:cubicBezTo>
                  <a:pt x="664564" y="342275"/>
                  <a:pt x="1071797" y="154898"/>
                  <a:pt x="1321633" y="77449"/>
                </a:cubicBezTo>
                <a:cubicBezTo>
                  <a:pt x="1571469" y="0"/>
                  <a:pt x="1731364" y="19986"/>
                  <a:pt x="1951220" y="17488"/>
                </a:cubicBezTo>
                <a:cubicBezTo>
                  <a:pt x="2171076" y="14990"/>
                  <a:pt x="2420912" y="42472"/>
                  <a:pt x="2640767" y="62459"/>
                </a:cubicBezTo>
                <a:cubicBezTo>
                  <a:pt x="2860622" y="82446"/>
                  <a:pt x="3095469" y="104931"/>
                  <a:pt x="3270354" y="137410"/>
                </a:cubicBezTo>
                <a:cubicBezTo>
                  <a:pt x="3445239" y="169889"/>
                  <a:pt x="3562662" y="197370"/>
                  <a:pt x="3690079" y="257331"/>
                </a:cubicBezTo>
                <a:cubicBezTo>
                  <a:pt x="3817496" y="317292"/>
                  <a:pt x="3989883" y="409731"/>
                  <a:pt x="4034853" y="497174"/>
                </a:cubicBezTo>
                <a:cubicBezTo>
                  <a:pt x="4079823" y="584617"/>
                  <a:pt x="3927423" y="714531"/>
                  <a:pt x="3959902" y="781987"/>
                </a:cubicBezTo>
                <a:cubicBezTo>
                  <a:pt x="3992381" y="849443"/>
                  <a:pt x="4172263" y="841947"/>
                  <a:pt x="4229725" y="901908"/>
                </a:cubicBezTo>
                <a:cubicBezTo>
                  <a:pt x="4287187" y="961869"/>
                  <a:pt x="4332158" y="1069299"/>
                  <a:pt x="4304676" y="1141751"/>
                </a:cubicBezTo>
                <a:cubicBezTo>
                  <a:pt x="4277194" y="1214204"/>
                  <a:pt x="4202243" y="1264171"/>
                  <a:pt x="4064833" y="1336623"/>
                </a:cubicBezTo>
                <a:cubicBezTo>
                  <a:pt x="3927423" y="1409075"/>
                  <a:pt x="3635115" y="1511508"/>
                  <a:pt x="3480217" y="1576465"/>
                </a:cubicBezTo>
                <a:cubicBezTo>
                  <a:pt x="3325319" y="1641422"/>
                  <a:pt x="3260361" y="1653915"/>
                  <a:pt x="3135443" y="1726367"/>
                </a:cubicBezTo>
                <a:cubicBezTo>
                  <a:pt x="3010525" y="1798819"/>
                  <a:pt x="2853128" y="1906249"/>
                  <a:pt x="2730708" y="2011180"/>
                </a:cubicBezTo>
                <a:cubicBezTo>
                  <a:pt x="2608288" y="2116111"/>
                  <a:pt x="2574561" y="2097582"/>
                  <a:pt x="2400925" y="2355954"/>
                </a:cubicBezTo>
                <a:cubicBezTo>
                  <a:pt x="2227289" y="2614326"/>
                  <a:pt x="1794864" y="3424003"/>
                  <a:pt x="1688892" y="3561413"/>
                </a:cubicBezTo>
                <a:cubicBezTo>
                  <a:pt x="1582920" y="3698823"/>
                  <a:pt x="1603948" y="3445031"/>
                  <a:pt x="1765092" y="3180413"/>
                </a:cubicBezTo>
                <a:cubicBezTo>
                  <a:pt x="1813810" y="2942028"/>
                  <a:pt x="1892092" y="2469213"/>
                  <a:pt x="1917492" y="2266013"/>
                </a:cubicBezTo>
                <a:cubicBezTo>
                  <a:pt x="1942892" y="2062813"/>
                  <a:pt x="2001812" y="2016177"/>
                  <a:pt x="1917492" y="1961213"/>
                </a:cubicBezTo>
                <a:close/>
              </a:path>
            </a:pathLst>
          </a:custGeom>
          <a:blipFill dpi="0" rotWithShape="1">
            <a:blip r:embed="rId3" cstate="print">
              <a:alphaModFix amt="81000"/>
            </a:blip>
            <a:srcRect/>
            <a:tile tx="0" ty="0" sx="100000" sy="100000" flip="none" algn="tl"/>
          </a:blipFill>
          <a:ln w="1016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465028" y="-219252"/>
            <a:ext cx="4632684" cy="3292196"/>
            <a:chOff x="4465028" y="-219252"/>
            <a:chExt cx="4632684" cy="3292196"/>
          </a:xfrm>
        </p:grpSpPr>
        <p:pic>
          <p:nvPicPr>
            <p:cNvPr id="15" name="Picture 3" descr="C:\Documents and Settings\Phillips\Local Settings\Temporary Internet Files\Content.IE5\CANK3EUE\MC900052881[1].wmf"/>
            <p:cNvPicPr>
              <a:picLocks noChangeAspect="1" noChangeArrowheads="1"/>
            </p:cNvPicPr>
            <p:nvPr/>
          </p:nvPicPr>
          <p:blipFill>
            <a:blip r:embed="rId4" cstate="print"/>
            <a:srcRect l="60970" t="32390"/>
            <a:stretch>
              <a:fillRect/>
            </a:stretch>
          </p:blipFill>
          <p:spPr bwMode="auto">
            <a:xfrm rot="3627677">
              <a:off x="4718080" y="2388425"/>
              <a:ext cx="431467" cy="937572"/>
            </a:xfrm>
            <a:prstGeom prst="rect">
              <a:avLst/>
            </a:prstGeom>
            <a:noFill/>
          </p:spPr>
        </p:pic>
        <p:grpSp>
          <p:nvGrpSpPr>
            <p:cNvPr id="16" name="Group 52"/>
            <p:cNvGrpSpPr/>
            <p:nvPr/>
          </p:nvGrpSpPr>
          <p:grpSpPr>
            <a:xfrm>
              <a:off x="4917335" y="-219252"/>
              <a:ext cx="4180377" cy="2412596"/>
              <a:chOff x="4917335" y="-219252"/>
              <a:chExt cx="4180377" cy="2412596"/>
            </a:xfrm>
          </p:grpSpPr>
          <p:pic>
            <p:nvPicPr>
              <p:cNvPr id="17" name="Picture 3" descr="C:\Documents and Settings\Phillips\Local Settings\Temporary Internet Files\Content.IE5\CANK3EUE\MC900052881[1].wmf"/>
              <p:cNvPicPr>
                <a:picLocks noChangeAspect="1" noChangeArrowheads="1"/>
              </p:cNvPicPr>
              <p:nvPr/>
            </p:nvPicPr>
            <p:blipFill>
              <a:blip r:embed="rId4" cstate="print"/>
              <a:srcRect r="60334" b="31420"/>
              <a:stretch>
                <a:fillRect/>
              </a:stretch>
            </p:blipFill>
            <p:spPr bwMode="auto">
              <a:xfrm rot="3329152">
                <a:off x="5173596" y="1498577"/>
                <a:ext cx="438506" cy="951027"/>
              </a:xfrm>
              <a:prstGeom prst="rect">
                <a:avLst/>
              </a:prstGeom>
              <a:noFill/>
            </p:spPr>
          </p:pic>
          <p:pic>
            <p:nvPicPr>
              <p:cNvPr id="18" name="Picture 3" descr="C:\Documents and Settings\Phillips\Local Settings\Temporary Internet Files\Content.IE5\CANK3EUE\MC900052881[1].wmf"/>
              <p:cNvPicPr>
                <a:picLocks noChangeAspect="1" noChangeArrowheads="1"/>
              </p:cNvPicPr>
              <p:nvPr/>
            </p:nvPicPr>
            <p:blipFill>
              <a:blip r:embed="rId4" cstate="print"/>
              <a:srcRect l="60970" t="32390"/>
              <a:stretch>
                <a:fillRect/>
              </a:stretch>
            </p:blipFill>
            <p:spPr bwMode="auto">
              <a:xfrm rot="3868547">
                <a:off x="6320058" y="1223289"/>
                <a:ext cx="431467" cy="937572"/>
              </a:xfrm>
              <a:prstGeom prst="rect">
                <a:avLst/>
              </a:prstGeom>
              <a:noFill/>
            </p:spPr>
          </p:pic>
          <p:pic>
            <p:nvPicPr>
              <p:cNvPr id="19" name="Picture 3" descr="C:\Documents and Settings\Phillips\Local Settings\Temporary Internet Files\Content.IE5\CANK3EUE\MC900052881[1].wmf"/>
              <p:cNvPicPr>
                <a:picLocks noChangeAspect="1" noChangeArrowheads="1"/>
              </p:cNvPicPr>
              <p:nvPr/>
            </p:nvPicPr>
            <p:blipFill>
              <a:blip r:embed="rId4" cstate="print"/>
              <a:srcRect r="60334" b="31420"/>
              <a:stretch>
                <a:fillRect/>
              </a:stretch>
            </p:blipFill>
            <p:spPr bwMode="auto">
              <a:xfrm rot="3627677">
                <a:off x="6703347" y="483075"/>
                <a:ext cx="438506" cy="951027"/>
              </a:xfrm>
              <a:prstGeom prst="rect">
                <a:avLst/>
              </a:prstGeom>
              <a:noFill/>
            </p:spPr>
          </p:pic>
          <p:pic>
            <p:nvPicPr>
              <p:cNvPr id="20" name="Picture 3" descr="C:\Documents and Settings\Phillips\Local Settings\Temporary Internet Files\Content.IE5\CANK3EUE\MC900052881[1].wmf"/>
              <p:cNvPicPr>
                <a:picLocks noChangeAspect="1" noChangeArrowheads="1"/>
              </p:cNvPicPr>
              <p:nvPr/>
            </p:nvPicPr>
            <p:blipFill>
              <a:blip r:embed="rId4" cstate="print"/>
              <a:srcRect l="60970" t="32390"/>
              <a:stretch>
                <a:fillRect/>
              </a:stretch>
            </p:blipFill>
            <p:spPr bwMode="auto">
              <a:xfrm rot="4159251">
                <a:off x="7842832" y="431993"/>
                <a:ext cx="431467" cy="937572"/>
              </a:xfrm>
              <a:prstGeom prst="rect">
                <a:avLst/>
              </a:prstGeom>
              <a:noFill/>
            </p:spPr>
          </p:pic>
          <p:pic>
            <p:nvPicPr>
              <p:cNvPr id="21" name="Picture 3" descr="C:\Documents and Settings\Phillips\Local Settings\Temporary Internet Files\Content.IE5\CANK3EUE\MC900052881[1].wmf"/>
              <p:cNvPicPr>
                <a:picLocks noChangeAspect="1" noChangeArrowheads="1"/>
              </p:cNvPicPr>
              <p:nvPr/>
            </p:nvPicPr>
            <p:blipFill>
              <a:blip r:embed="rId4" cstate="print"/>
              <a:srcRect r="60334" b="31420"/>
              <a:stretch>
                <a:fillRect/>
              </a:stretch>
            </p:blipFill>
            <p:spPr bwMode="auto">
              <a:xfrm rot="3627677">
                <a:off x="8402946" y="-475513"/>
                <a:ext cx="438506" cy="951027"/>
              </a:xfrm>
              <a:prstGeom prst="rect">
                <a:avLst/>
              </a:prstGeom>
              <a:noFill/>
            </p:spPr>
          </p:pic>
        </p:grpSp>
      </p:grpSp>
      <p:sp>
        <p:nvSpPr>
          <p:cNvPr id="38" name="TextBox 37"/>
          <p:cNvSpPr txBox="1"/>
          <p:nvPr/>
        </p:nvSpPr>
        <p:spPr>
          <a:xfrm>
            <a:off x="4225949" y="990600"/>
            <a:ext cx="2098651"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 Genus</a:t>
            </a:r>
            <a:endParaRPr lang="en-US" sz="2400" b="1" dirty="0">
              <a:solidFill>
                <a:schemeClr val="bg1"/>
              </a:solidFill>
              <a:latin typeface="Arial" pitchFamily="34" charset="0"/>
              <a:cs typeface="Arial" pitchFamily="34" charset="0"/>
            </a:endParaRPr>
          </a:p>
        </p:txBody>
      </p:sp>
      <p:sp>
        <p:nvSpPr>
          <p:cNvPr id="39" name="TextBox 38"/>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4"/>
                                        </p:tgtEl>
                                      </p:cBhvr>
                                    </p:animEffect>
                                    <p:set>
                                      <p:cBhvr>
                                        <p:cTn id="13" dur="1" fill="hold">
                                          <p:stCondLst>
                                            <p:cond delay="999"/>
                                          </p:stCondLst>
                                        </p:cTn>
                                        <p:tgtEl>
                                          <p:spTgt spid="14"/>
                                        </p:tgtEl>
                                        <p:attrNameLst>
                                          <p:attrName>style.visibility</p:attrName>
                                        </p:attrNameLst>
                                      </p:cBhvr>
                                      <p:to>
                                        <p:strVal val="hidden"/>
                                      </p:to>
                                    </p:set>
                                  </p:childTnLst>
                                </p:cTn>
                              </p:par>
                              <p:par>
                                <p:cTn id="14" presetID="64" presetClass="path" presetSubtype="0" accel="50000" decel="50000" fill="hold" grpId="0" nodeType="withEffect">
                                  <p:stCondLst>
                                    <p:cond delay="0"/>
                                  </p:stCondLst>
                                  <p:childTnLst>
                                    <p:animMotion origin="layout" path="M -3.61111E-6 -3.46821E-6 L -0.10642 -0.10011 " pathEditMode="relative" rAng="0" ptsTypes="AA">
                                      <p:cBhvr>
                                        <p:cTn id="15" dur="1000" fill="hold"/>
                                        <p:tgtEl>
                                          <p:spTgt spid="38"/>
                                        </p:tgtEl>
                                        <p:attrNameLst>
                                          <p:attrName>ppt_x</p:attrName>
                                          <p:attrName>ppt_y</p:attrName>
                                        </p:attrNameLst>
                                      </p:cBhvr>
                                      <p:rCtr x="-53" y="-50"/>
                                    </p:animMotion>
                                  </p:childTnLst>
                                </p:cTn>
                              </p:par>
                              <p:par>
                                <p:cTn id="16" presetID="10" presetClass="entr" presetSubtype="0" fill="hold" grpId="0" nodeType="withEffect">
                                  <p:stCondLst>
                                    <p:cond delay="50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8" grpId="0" animBg="1"/>
      <p:bldP spid="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38200"/>
            <a:ext cx="9144000" cy="6019800"/>
            <a:chOff x="0" y="838200"/>
            <a:chExt cx="9144000" cy="6019800"/>
          </a:xfrm>
        </p:grpSpPr>
        <p:grpSp>
          <p:nvGrpSpPr>
            <p:cNvPr id="3" name="Group 46"/>
            <p:cNvGrpSpPr/>
            <p:nvPr/>
          </p:nvGrpSpPr>
          <p:grpSpPr>
            <a:xfrm>
              <a:off x="0" y="838200"/>
              <a:ext cx="9144000" cy="6019800"/>
              <a:chOff x="0" y="838200"/>
              <a:chExt cx="9144000" cy="6019800"/>
            </a:xfrm>
          </p:grpSpPr>
          <p:grpSp>
            <p:nvGrpSpPr>
              <p:cNvPr id="5" name="Group 11"/>
              <p:cNvGrpSpPr/>
              <p:nvPr/>
            </p:nvGrpSpPr>
            <p:grpSpPr>
              <a:xfrm>
                <a:off x="0" y="838200"/>
                <a:ext cx="9144000" cy="6019800"/>
                <a:chOff x="0" y="1270000"/>
                <a:chExt cx="9144000" cy="5588000"/>
              </a:xfrm>
            </p:grpSpPr>
            <p:pic>
              <p:nvPicPr>
                <p:cNvPr id="8"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9" name="Rectangle 8"/>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Freeform 5"/>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4" name="Rectangle 3"/>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TextBox 38"/>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grpSp>
        <p:nvGrpSpPr>
          <p:cNvPr id="27" name="Group 38"/>
          <p:cNvGrpSpPr/>
          <p:nvPr/>
        </p:nvGrpSpPr>
        <p:grpSpPr>
          <a:xfrm>
            <a:off x="0" y="2895600"/>
            <a:ext cx="4267200" cy="461665"/>
            <a:chOff x="-3962400" y="4953000"/>
            <a:chExt cx="4267200" cy="461665"/>
          </a:xfrm>
          <a:solidFill>
            <a:schemeClr val="accent6">
              <a:lumMod val="50000"/>
            </a:schemeClr>
          </a:solidFill>
        </p:grpSpPr>
        <p:cxnSp>
          <p:nvCxnSpPr>
            <p:cNvPr id="28" name="Straight Arrow Connector 27"/>
            <p:cNvCxnSpPr/>
            <p:nvPr/>
          </p:nvCxnSpPr>
          <p:spPr>
            <a:xfrm>
              <a:off x="-2590800" y="5257800"/>
              <a:ext cx="2895600" cy="0"/>
            </a:xfrm>
            <a:prstGeom prst="straightConnector1">
              <a:avLst/>
            </a:prstGeom>
            <a:grpFill/>
            <a:ln w="50800">
              <a:solidFill>
                <a:schemeClr val="accent6">
                  <a:lumMod val="50000"/>
                </a:schemeClr>
              </a:solidFill>
              <a:tailEnd type="arrow" w="lg" len="lg"/>
            </a:ln>
            <a:effectLst>
              <a:outerShdw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962400" y="4953000"/>
              <a:ext cx="2991525" cy="461665"/>
            </a:xfrm>
            <a:prstGeom prst="rect">
              <a:avLst/>
            </a:prstGeom>
            <a:solidFill>
              <a:schemeClr val="bg1"/>
            </a:solidFill>
          </p:spPr>
          <p:txBody>
            <a:bodyPr wrap="none" rtlCol="0">
              <a:spAutoFit/>
            </a:bodyPr>
            <a:lstStyle/>
            <a:p>
              <a:r>
                <a:rPr lang="en-US" sz="2400" b="1" dirty="0" smtClean="0"/>
                <a:t>‘Handy-man’ (</a:t>
              </a:r>
              <a:r>
                <a:rPr lang="en-US" sz="2400" b="1" dirty="0" err="1" smtClean="0"/>
                <a:t>habilis</a:t>
              </a:r>
              <a:r>
                <a:rPr lang="en-US" sz="2400" b="1" dirty="0" smtClean="0"/>
                <a:t>) </a:t>
              </a:r>
              <a:endParaRPr lang="en-US" sz="2400" b="1" dirty="0"/>
            </a:p>
          </p:txBody>
        </p:sp>
      </p:grpSp>
      <p:sp>
        <p:nvSpPr>
          <p:cNvPr id="30" name="Oval 29"/>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52400" y="4191000"/>
            <a:ext cx="5410200" cy="1077218"/>
          </a:xfrm>
          <a:prstGeom prst="rect">
            <a:avLst/>
          </a:prstGeom>
          <a:solidFill>
            <a:schemeClr val="tx1"/>
          </a:solidFill>
        </p:spPr>
        <p:txBody>
          <a:bodyPr wrap="square" rtlCol="0">
            <a:spAutoFit/>
          </a:bodyPr>
          <a:lstStyle/>
          <a:p>
            <a:pPr algn="ctr"/>
            <a:r>
              <a:rPr lang="en-US" sz="3200" b="1" dirty="0" smtClean="0">
                <a:solidFill>
                  <a:schemeClr val="bg1"/>
                </a:solidFill>
              </a:rPr>
              <a:t>Until 2010, earliest known </a:t>
            </a:r>
          </a:p>
          <a:p>
            <a:pPr algn="ctr"/>
            <a:r>
              <a:rPr lang="en-US" sz="3200" b="1" dirty="0" smtClean="0">
                <a:solidFill>
                  <a:schemeClr val="bg1"/>
                </a:solidFill>
              </a:rPr>
              <a:t>species of Homo Genus</a:t>
            </a:r>
          </a:p>
        </p:txBody>
      </p:sp>
      <p:sp>
        <p:nvSpPr>
          <p:cNvPr id="33" name="TextBox 32"/>
          <p:cNvSpPr txBox="1"/>
          <p:nvPr/>
        </p:nvSpPr>
        <p:spPr>
          <a:xfrm rot="20663245">
            <a:off x="-1437" y="1716684"/>
            <a:ext cx="4343400" cy="584775"/>
          </a:xfrm>
          <a:prstGeom prst="rect">
            <a:avLst/>
          </a:prstGeom>
          <a:solidFill>
            <a:schemeClr val="accent6">
              <a:lumMod val="20000"/>
              <a:lumOff val="80000"/>
            </a:schemeClr>
          </a:solidFill>
        </p:spPr>
        <p:txBody>
          <a:bodyPr wrap="square" rtlCol="0">
            <a:spAutoFit/>
          </a:bodyPr>
          <a:lstStyle/>
          <a:p>
            <a:pPr algn="ctr"/>
            <a:r>
              <a:rPr lang="en-US" sz="3200" b="1" dirty="0" smtClean="0">
                <a:latin typeface="Tempus Sans ITC" pitchFamily="82" charset="0"/>
              </a:rPr>
              <a:t>Remember last week?</a:t>
            </a:r>
          </a:p>
        </p:txBody>
      </p:sp>
      <p:sp>
        <p:nvSpPr>
          <p:cNvPr id="35" name="TextBox 34"/>
          <p:cNvSpPr txBox="1"/>
          <p:nvPr/>
        </p:nvSpPr>
        <p:spPr>
          <a:xfrm>
            <a:off x="0" y="914400"/>
            <a:ext cx="4572000" cy="584775"/>
          </a:xfrm>
          <a:prstGeom prst="rect">
            <a:avLst/>
          </a:prstGeom>
          <a:solidFill>
            <a:schemeClr val="tx1"/>
          </a:solidFill>
        </p:spPr>
        <p:txBody>
          <a:bodyPr wrap="square" rtlCol="0">
            <a:spAutoFit/>
          </a:bodyPr>
          <a:lstStyle/>
          <a:p>
            <a:r>
              <a:rPr lang="en-US" sz="3200" b="1" dirty="0" smtClean="0">
                <a:solidFill>
                  <a:schemeClr val="bg1"/>
                </a:solidFill>
              </a:rPr>
              <a:t>    2010 . . .</a:t>
            </a:r>
          </a:p>
        </p:txBody>
      </p:sp>
      <p:sp>
        <p:nvSpPr>
          <p:cNvPr id="11" name="TextBox 10"/>
          <p:cNvSpPr txBox="1"/>
          <p:nvPr/>
        </p:nvSpPr>
        <p:spPr>
          <a:xfrm>
            <a:off x="45821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pic>
        <p:nvPicPr>
          <p:cNvPr id="32" name="Picture 2" descr="http://www.world-science.net/images2/homo_habilis.jpg"/>
          <p:cNvPicPr>
            <a:picLocks noChangeAspect="1" noChangeArrowheads="1"/>
          </p:cNvPicPr>
          <p:nvPr/>
        </p:nvPicPr>
        <p:blipFill>
          <a:blip r:embed="rId3" cstate="print"/>
          <a:srcRect r="6400"/>
          <a:stretch>
            <a:fillRect/>
          </a:stretch>
        </p:blipFill>
        <p:spPr bwMode="auto">
          <a:xfrm>
            <a:off x="2743200" y="1447800"/>
            <a:ext cx="3484879" cy="3733800"/>
          </a:xfrm>
          <a:prstGeom prst="rect">
            <a:avLst/>
          </a:prstGeom>
          <a:noFill/>
          <a:ln w="50800">
            <a:solidFill>
              <a:schemeClr val="tx1"/>
            </a:solidFill>
          </a:ln>
        </p:spPr>
      </p:pic>
      <p:sp>
        <p:nvSpPr>
          <p:cNvPr id="34" name="TextBox 33"/>
          <p:cNvSpPr txBox="1"/>
          <p:nvPr/>
        </p:nvSpPr>
        <p:spPr>
          <a:xfrm>
            <a:off x="228600" y="4191000"/>
            <a:ext cx="4419600" cy="584775"/>
          </a:xfrm>
          <a:prstGeom prst="rect">
            <a:avLst/>
          </a:prstGeom>
          <a:solidFill>
            <a:schemeClr val="tx1"/>
          </a:solidFill>
        </p:spPr>
        <p:txBody>
          <a:bodyPr wrap="square" rtlCol="0">
            <a:spAutoFit/>
          </a:bodyPr>
          <a:lstStyle/>
          <a:p>
            <a:r>
              <a:rPr lang="en-US" sz="3200" b="1" dirty="0" smtClean="0">
                <a:solidFill>
                  <a:schemeClr val="bg1"/>
                </a:solidFill>
              </a:rPr>
              <a:t>     2010 . . .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1000"/>
                                        <p:tgtEl>
                                          <p:spTgt spid="27"/>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1000"/>
                                        <p:tgtEl>
                                          <p:spTgt spid="30"/>
                                        </p:tgtEl>
                                      </p:cBhvr>
                                    </p:animEffect>
                                  </p:childTnLst>
                                </p:cTn>
                              </p:par>
                              <p:par>
                                <p:cTn id="18" presetID="53" presetClass="entr" presetSubtype="0" fill="hold" nodeType="withEffect">
                                  <p:stCondLst>
                                    <p:cond delay="50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Effect transition="in" filter="fade">
                                      <p:cBhvr>
                                        <p:cTn id="22" dur="1000"/>
                                        <p:tgtEl>
                                          <p:spTgt spid="32"/>
                                        </p:tgtEl>
                                      </p:cBhvr>
                                    </p:animEffect>
                                  </p:childTnLst>
                                </p:cTn>
                              </p:par>
                              <p:par>
                                <p:cTn id="23" presetID="42" presetClass="path" presetSubtype="0" accel="50000" decel="50000" fill="hold" nodeType="withEffect">
                                  <p:stCondLst>
                                    <p:cond delay="500"/>
                                  </p:stCondLst>
                                  <p:childTnLst>
                                    <p:animMotion origin="layout" path="M -1.38889E-6 -4.56647E-6 L 0.29288 0.21642 " pathEditMode="relative" rAng="0" ptsTypes="AA">
                                      <p:cBhvr>
                                        <p:cTn id="24" dur="1000" fill="hold"/>
                                        <p:tgtEl>
                                          <p:spTgt spid="32"/>
                                        </p:tgtEl>
                                        <p:attrNameLst>
                                          <p:attrName>ppt_x</p:attrName>
                                          <p:attrName>ppt_y</p:attrName>
                                        </p:attrNameLst>
                                      </p:cBhvr>
                                      <p:rCtr x="146" y="108"/>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33"/>
                                        </p:tgtEl>
                                      </p:cBhvr>
                                    </p:animEffect>
                                    <p:set>
                                      <p:cBhvr>
                                        <p:cTn id="40" dur="1" fill="hold">
                                          <p:stCondLst>
                                            <p:cond delay="999"/>
                                          </p:stCondLst>
                                        </p:cTn>
                                        <p:tgtEl>
                                          <p:spTgt spid="33"/>
                                        </p:tgtEl>
                                        <p:attrNameLst>
                                          <p:attrName>style.visibility</p:attrName>
                                        </p:attrNameLst>
                                      </p:cBhvr>
                                      <p:to>
                                        <p:strVal val="hidden"/>
                                      </p:to>
                                    </p:set>
                                  </p:childTnLst>
                                </p:cTn>
                              </p:par>
                            </p:childTnLst>
                          </p:cTn>
                        </p:par>
                        <p:par>
                          <p:cTn id="41" fill="hold">
                            <p:stCondLst>
                              <p:cond delay="1000"/>
                            </p:stCondLst>
                            <p:childTnLst>
                              <p:par>
                                <p:cTn id="42" presetID="53"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1000" fill="hold"/>
                                        <p:tgtEl>
                                          <p:spTgt spid="34"/>
                                        </p:tgtEl>
                                        <p:attrNameLst>
                                          <p:attrName>ppt_w</p:attrName>
                                        </p:attrNameLst>
                                      </p:cBhvr>
                                      <p:tavLst>
                                        <p:tav tm="0">
                                          <p:val>
                                            <p:fltVal val="0"/>
                                          </p:val>
                                        </p:tav>
                                        <p:tav tm="100000">
                                          <p:val>
                                            <p:strVal val="#ppt_w"/>
                                          </p:val>
                                        </p:tav>
                                      </p:tavLst>
                                    </p:anim>
                                    <p:anim calcmode="lin" valueType="num">
                                      <p:cBhvr>
                                        <p:cTn id="45" dur="1000" fill="hold"/>
                                        <p:tgtEl>
                                          <p:spTgt spid="34"/>
                                        </p:tgtEl>
                                        <p:attrNameLst>
                                          <p:attrName>ppt_h</p:attrName>
                                        </p:attrNameLst>
                                      </p:cBhvr>
                                      <p:tavLst>
                                        <p:tav tm="0">
                                          <p:val>
                                            <p:fltVal val="0"/>
                                          </p:val>
                                        </p:tav>
                                        <p:tav tm="100000">
                                          <p:val>
                                            <p:strVal val="#ppt_h"/>
                                          </p:val>
                                        </p:tav>
                                      </p:tavLst>
                                    </p:anim>
                                    <p:animEffect transition="in" filter="fade">
                                      <p:cBhvr>
                                        <p:cTn id="46" dur="1000"/>
                                        <p:tgtEl>
                                          <p:spTgt spid="34"/>
                                        </p:tgtEl>
                                      </p:cBhvr>
                                    </p:animEffect>
                                  </p:childTnLst>
                                </p:cTn>
                              </p:par>
                              <p:par>
                                <p:cTn id="47" presetID="64" presetClass="path" presetSubtype="0" accel="50000" decel="50000" fill="hold" grpId="2" nodeType="withEffect">
                                  <p:stCondLst>
                                    <p:cond delay="0"/>
                                  </p:stCondLst>
                                  <p:childTnLst>
                                    <p:animMotion origin="layout" path="M 3.33333E-6 2.02312E-6 L -0.04167 -0.47538 " pathEditMode="relative" rAng="0" ptsTypes="AA">
                                      <p:cBhvr>
                                        <p:cTn id="48" dur="1000" fill="hold"/>
                                        <p:tgtEl>
                                          <p:spTgt spid="34"/>
                                        </p:tgtEl>
                                        <p:attrNameLst>
                                          <p:attrName>ppt_x</p:attrName>
                                          <p:attrName>ppt_y</p:attrName>
                                        </p:attrNameLst>
                                      </p:cBhvr>
                                      <p:rCtr x="-21" y="-238"/>
                                    </p:animMotion>
                                  </p:childTnLst>
                                </p:cTn>
                              </p:par>
                              <p:par>
                                <p:cTn id="49" presetID="10" presetClass="entr" presetSubtype="0" fill="hold" grpId="0" nodeType="withEffect">
                                  <p:stCondLst>
                                    <p:cond delay="50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childTnLst>
                                </p:cTn>
                              </p:par>
                              <p:par>
                                <p:cTn id="52" presetID="10" presetClass="exit" presetSubtype="0" fill="hold" grpId="2" nodeType="withEffect">
                                  <p:stCondLst>
                                    <p:cond delay="0"/>
                                  </p:stCondLst>
                                  <p:childTnLst>
                                    <p:animEffect transition="out" filter="fade">
                                      <p:cBhvr>
                                        <p:cTn id="53" dur="1000"/>
                                        <p:tgtEl>
                                          <p:spTgt spid="31"/>
                                        </p:tgtEl>
                                      </p:cBhvr>
                                    </p:animEffect>
                                    <p:set>
                                      <p:cBhvr>
                                        <p:cTn id="54" dur="1" fill="hold">
                                          <p:stCondLst>
                                            <p:cond delay="999"/>
                                          </p:stCondLst>
                                        </p:cTn>
                                        <p:tgtEl>
                                          <p:spTgt spid="31"/>
                                        </p:tgtEl>
                                        <p:attrNameLst>
                                          <p:attrName>style.visibility</p:attrName>
                                        </p:attrNameLst>
                                      </p:cBhvr>
                                      <p:to>
                                        <p:strVal val="hidden"/>
                                      </p:to>
                                    </p:set>
                                  </p:childTnLst>
                                </p:cTn>
                              </p:par>
                              <p:par>
                                <p:cTn id="55" presetID="10" presetClass="exit" presetSubtype="0" fill="hold" grpId="3" nodeType="withEffect">
                                  <p:stCondLst>
                                    <p:cond delay="500"/>
                                  </p:stCondLst>
                                  <p:childTnLst>
                                    <p:animEffect transition="out" filter="fade">
                                      <p:cBhvr>
                                        <p:cTn id="56" dur="1000"/>
                                        <p:tgtEl>
                                          <p:spTgt spid="34"/>
                                        </p:tgtEl>
                                      </p:cBhvr>
                                    </p:animEffect>
                                    <p:set>
                                      <p:cBhvr>
                                        <p:cTn id="57"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1" grpId="2" animBg="1"/>
      <p:bldP spid="33" grpId="0" animBg="1"/>
      <p:bldP spid="33" grpId="1" animBg="1"/>
      <p:bldP spid="35" grpId="0" animBg="1"/>
      <p:bldP spid="34" grpId="0" animBg="1"/>
      <p:bldP spid="34" grpId="2" animBg="1"/>
      <p:bldP spid="34" grpId="3"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38200"/>
            <a:ext cx="9144000" cy="6019800"/>
            <a:chOff x="0" y="838200"/>
            <a:chExt cx="9144000" cy="6019800"/>
          </a:xfrm>
        </p:grpSpPr>
        <p:grpSp>
          <p:nvGrpSpPr>
            <p:cNvPr id="3" name="Group 46"/>
            <p:cNvGrpSpPr/>
            <p:nvPr/>
          </p:nvGrpSpPr>
          <p:grpSpPr>
            <a:xfrm>
              <a:off x="0" y="838200"/>
              <a:ext cx="9144000" cy="6019800"/>
              <a:chOff x="0" y="838200"/>
              <a:chExt cx="9144000" cy="6019800"/>
            </a:xfrm>
          </p:grpSpPr>
          <p:grpSp>
            <p:nvGrpSpPr>
              <p:cNvPr id="5" name="Group 11"/>
              <p:cNvGrpSpPr/>
              <p:nvPr/>
            </p:nvGrpSpPr>
            <p:grpSpPr>
              <a:xfrm>
                <a:off x="0" y="838200"/>
                <a:ext cx="9144000" cy="6019800"/>
                <a:chOff x="0" y="1270000"/>
                <a:chExt cx="9144000" cy="5588000"/>
              </a:xfrm>
            </p:grpSpPr>
            <p:pic>
              <p:nvPicPr>
                <p:cNvPr id="8"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9" name="Rectangle 8"/>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Freeform 5"/>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4" name="Rectangle 3"/>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Oval 10"/>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14" name="TextBox 13"/>
          <p:cNvSpPr txBox="1"/>
          <p:nvPr/>
        </p:nvSpPr>
        <p:spPr>
          <a:xfrm>
            <a:off x="45821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sp>
        <p:nvSpPr>
          <p:cNvPr id="15" name="Rectangle 14"/>
          <p:cNvSpPr/>
          <p:nvPr/>
        </p:nvSpPr>
        <p:spPr>
          <a:xfrm>
            <a:off x="0" y="1447800"/>
            <a:ext cx="9144000" cy="492443"/>
          </a:xfrm>
          <a:prstGeom prst="rect">
            <a:avLst/>
          </a:prstGeom>
          <a:solidFill>
            <a:schemeClr val="tx1"/>
          </a:solidFill>
        </p:spPr>
        <p:txBody>
          <a:bodyPr wrap="square">
            <a:spAutoFit/>
          </a:bodyPr>
          <a:lstStyle/>
          <a:p>
            <a:r>
              <a:rPr lang="en-US" sz="2600" dirty="0" smtClean="0">
                <a:solidFill>
                  <a:schemeClr val="bg1"/>
                </a:solidFill>
              </a:rPr>
              <a:t>  - Anthropologist Darren </a:t>
            </a:r>
            <a:r>
              <a:rPr lang="en-US" sz="2600" dirty="0" err="1" smtClean="0">
                <a:solidFill>
                  <a:schemeClr val="bg1"/>
                </a:solidFill>
              </a:rPr>
              <a:t>Curnoe</a:t>
            </a:r>
            <a:r>
              <a:rPr lang="en-US" sz="2600" dirty="0" smtClean="0">
                <a:solidFill>
                  <a:schemeClr val="bg1"/>
                </a:solidFill>
              </a:rPr>
              <a:t> proposed a new Homo species</a:t>
            </a:r>
            <a:endParaRPr lang="en-US" sz="2600" dirty="0">
              <a:solidFill>
                <a:schemeClr val="bg1"/>
              </a:solidFill>
            </a:endParaRPr>
          </a:p>
        </p:txBody>
      </p:sp>
      <p:sp>
        <p:nvSpPr>
          <p:cNvPr id="16" name="TextBox 15"/>
          <p:cNvSpPr txBox="1"/>
          <p:nvPr/>
        </p:nvSpPr>
        <p:spPr>
          <a:xfrm>
            <a:off x="0" y="914400"/>
            <a:ext cx="4572000" cy="584775"/>
          </a:xfrm>
          <a:prstGeom prst="rect">
            <a:avLst/>
          </a:prstGeom>
          <a:solidFill>
            <a:schemeClr val="tx1"/>
          </a:solidFill>
        </p:spPr>
        <p:txBody>
          <a:bodyPr wrap="square" rtlCol="0">
            <a:spAutoFit/>
          </a:bodyPr>
          <a:lstStyle/>
          <a:p>
            <a:r>
              <a:rPr lang="en-US" sz="3200" b="1" dirty="0" smtClean="0">
                <a:solidFill>
                  <a:schemeClr val="bg1"/>
                </a:solidFill>
              </a:rPr>
              <a:t>    2010 . . .</a:t>
            </a:r>
          </a:p>
        </p:txBody>
      </p:sp>
      <p:sp>
        <p:nvSpPr>
          <p:cNvPr id="17" name="Rectangle 16"/>
          <p:cNvSpPr/>
          <p:nvPr/>
        </p:nvSpPr>
        <p:spPr>
          <a:xfrm>
            <a:off x="0" y="5007114"/>
            <a:ext cx="9144000" cy="707886"/>
          </a:xfrm>
          <a:prstGeom prst="rect">
            <a:avLst/>
          </a:prstGeom>
          <a:solidFill>
            <a:schemeClr val="tx1"/>
          </a:solidFill>
        </p:spPr>
        <p:txBody>
          <a:bodyPr wrap="square">
            <a:spAutoFit/>
          </a:bodyPr>
          <a:lstStyle/>
          <a:p>
            <a:r>
              <a:rPr lang="en-US" sz="4000" b="1" i="1" dirty="0" smtClean="0">
                <a:solidFill>
                  <a:schemeClr val="bg1"/>
                </a:solidFill>
              </a:rPr>
              <a:t>	New species:  Homo </a:t>
            </a:r>
            <a:r>
              <a:rPr lang="en-US" sz="4000" b="1" i="1" dirty="0" err="1" smtClean="0">
                <a:solidFill>
                  <a:schemeClr val="bg1"/>
                </a:solidFill>
              </a:rPr>
              <a:t>gautengensis</a:t>
            </a:r>
            <a:r>
              <a:rPr lang="en-US" sz="4000" b="1" i="1" dirty="0" smtClean="0">
                <a:solidFill>
                  <a:schemeClr val="bg1"/>
                </a:solidFill>
              </a:rPr>
              <a:t>??</a:t>
            </a:r>
            <a:r>
              <a:rPr lang="en-US" sz="4000" dirty="0" smtClean="0">
                <a:solidFill>
                  <a:schemeClr val="bg1"/>
                </a:solidFill>
              </a:rPr>
              <a:t> </a:t>
            </a:r>
            <a:endParaRPr lang="en-US" sz="4000" dirty="0">
              <a:solidFill>
                <a:schemeClr val="bg1"/>
              </a:solidFill>
            </a:endParaRPr>
          </a:p>
        </p:txBody>
      </p:sp>
      <p:sp>
        <p:nvSpPr>
          <p:cNvPr id="18" name="Rectangle 17"/>
          <p:cNvSpPr/>
          <p:nvPr/>
        </p:nvSpPr>
        <p:spPr>
          <a:xfrm>
            <a:off x="0" y="3711759"/>
            <a:ext cx="9144000" cy="492443"/>
          </a:xfrm>
          <a:prstGeom prst="rect">
            <a:avLst/>
          </a:prstGeom>
          <a:solidFill>
            <a:schemeClr val="tx1"/>
          </a:solidFill>
        </p:spPr>
        <p:txBody>
          <a:bodyPr wrap="square">
            <a:spAutoFit/>
          </a:bodyPr>
          <a:lstStyle/>
          <a:p>
            <a:r>
              <a:rPr lang="en-US" sz="2600" dirty="0" smtClean="0">
                <a:solidFill>
                  <a:schemeClr val="bg1"/>
                </a:solidFill>
              </a:rPr>
              <a:t>  -  fossils, discovered decades earlier at </a:t>
            </a:r>
            <a:r>
              <a:rPr lang="en-US" sz="2600" dirty="0" err="1" smtClean="0">
                <a:solidFill>
                  <a:schemeClr val="bg1"/>
                </a:solidFill>
              </a:rPr>
              <a:t>Sterkfontain</a:t>
            </a:r>
            <a:r>
              <a:rPr lang="en-US" sz="2600" dirty="0" smtClean="0">
                <a:solidFill>
                  <a:schemeClr val="bg1"/>
                </a:solidFill>
              </a:rPr>
              <a:t> Cave</a:t>
            </a:r>
          </a:p>
        </p:txBody>
      </p:sp>
      <p:sp>
        <p:nvSpPr>
          <p:cNvPr id="19" name="Rectangle 18"/>
          <p:cNvSpPr/>
          <p:nvPr/>
        </p:nvSpPr>
        <p:spPr>
          <a:xfrm>
            <a:off x="0" y="4612957"/>
            <a:ext cx="9144000" cy="492443"/>
          </a:xfrm>
          <a:prstGeom prst="rect">
            <a:avLst/>
          </a:prstGeom>
          <a:solidFill>
            <a:schemeClr val="tx1"/>
          </a:solidFill>
        </p:spPr>
        <p:txBody>
          <a:bodyPr wrap="square">
            <a:spAutoFit/>
          </a:bodyPr>
          <a:lstStyle/>
          <a:p>
            <a:r>
              <a:rPr lang="en-US" sz="2600" dirty="0" smtClean="0">
                <a:solidFill>
                  <a:schemeClr val="bg1"/>
                </a:solidFill>
              </a:rPr>
              <a:t>  - ‘structurally too distinct’ to fit these other categories</a:t>
            </a:r>
            <a:endParaRPr lang="en-US" sz="2600" dirty="0">
              <a:solidFill>
                <a:schemeClr val="bg1"/>
              </a:solidFill>
            </a:endParaRPr>
          </a:p>
        </p:txBody>
      </p:sp>
      <p:grpSp>
        <p:nvGrpSpPr>
          <p:cNvPr id="25" name="Group 38"/>
          <p:cNvGrpSpPr/>
          <p:nvPr/>
        </p:nvGrpSpPr>
        <p:grpSpPr>
          <a:xfrm>
            <a:off x="0" y="2895600"/>
            <a:ext cx="4267200" cy="461665"/>
            <a:chOff x="-3962400" y="4953000"/>
            <a:chExt cx="4267200" cy="461665"/>
          </a:xfrm>
          <a:solidFill>
            <a:schemeClr val="accent6">
              <a:lumMod val="50000"/>
            </a:schemeClr>
          </a:solidFill>
        </p:grpSpPr>
        <p:cxnSp>
          <p:nvCxnSpPr>
            <p:cNvPr id="26" name="Straight Arrow Connector 25"/>
            <p:cNvCxnSpPr/>
            <p:nvPr/>
          </p:nvCxnSpPr>
          <p:spPr>
            <a:xfrm>
              <a:off x="-2590800" y="5257800"/>
              <a:ext cx="2895600" cy="0"/>
            </a:xfrm>
            <a:prstGeom prst="straightConnector1">
              <a:avLst/>
            </a:prstGeom>
            <a:grpFill/>
            <a:ln w="50800">
              <a:solidFill>
                <a:schemeClr val="accent6">
                  <a:lumMod val="50000"/>
                </a:schemeClr>
              </a:solidFill>
              <a:tailEnd type="arrow" w="lg" len="lg"/>
            </a:ln>
            <a:effectLst>
              <a:outerShdw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62400" y="4953000"/>
              <a:ext cx="2991525" cy="461665"/>
            </a:xfrm>
            <a:prstGeom prst="rect">
              <a:avLst/>
            </a:prstGeom>
            <a:solidFill>
              <a:schemeClr val="bg1"/>
            </a:solidFill>
          </p:spPr>
          <p:txBody>
            <a:bodyPr wrap="none" rtlCol="0">
              <a:spAutoFit/>
            </a:bodyPr>
            <a:lstStyle/>
            <a:p>
              <a:r>
                <a:rPr lang="en-US" sz="2400" b="1" dirty="0" smtClean="0"/>
                <a:t>‘Handy-man’ (</a:t>
              </a:r>
              <a:r>
                <a:rPr lang="en-US" sz="2400" b="1" dirty="0" err="1" smtClean="0"/>
                <a:t>habilis</a:t>
              </a:r>
              <a:r>
                <a:rPr lang="en-US" sz="2400" b="1" dirty="0" smtClean="0"/>
                <a:t>) </a:t>
              </a:r>
              <a:endParaRPr lang="en-US" sz="2400" b="1" dirty="0"/>
            </a:p>
          </p:txBody>
        </p:sp>
      </p:grpSp>
      <p:grpSp>
        <p:nvGrpSpPr>
          <p:cNvPr id="35" name="Group 34"/>
          <p:cNvGrpSpPr/>
          <p:nvPr/>
        </p:nvGrpSpPr>
        <p:grpSpPr>
          <a:xfrm>
            <a:off x="84400" y="4988541"/>
            <a:ext cx="7078400" cy="1336059"/>
            <a:chOff x="84400" y="4876755"/>
            <a:chExt cx="7078400" cy="1336059"/>
          </a:xfrm>
        </p:grpSpPr>
        <p:sp>
          <p:nvSpPr>
            <p:cNvPr id="28" name="Oval 27"/>
            <p:cNvSpPr/>
            <p:nvPr/>
          </p:nvSpPr>
          <p:spPr>
            <a:xfrm>
              <a:off x="5105400" y="4876755"/>
              <a:ext cx="2057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rot="20964497">
              <a:off x="84400" y="5689594"/>
              <a:ext cx="4348498" cy="523220"/>
            </a:xfrm>
            <a:prstGeom prst="rect">
              <a:avLst/>
            </a:prstGeom>
            <a:solidFill>
              <a:srgbClr val="FF0000"/>
            </a:solidFill>
          </p:spPr>
          <p:txBody>
            <a:bodyPr wrap="none" rtlCol="0">
              <a:spAutoFit/>
            </a:bodyPr>
            <a:lstStyle/>
            <a:p>
              <a:r>
                <a:rPr lang="en-US" sz="2800" b="1" dirty="0" smtClean="0">
                  <a:solidFill>
                    <a:schemeClr val="bg1"/>
                  </a:solidFill>
                  <a:effectLst>
                    <a:outerShdw dist="50800" dir="5400000" algn="ctr" rotWithShape="0">
                      <a:srgbClr val="FF0000"/>
                    </a:outerShdw>
                  </a:effectLst>
                </a:rPr>
                <a:t>named for the S.A. Province</a:t>
              </a:r>
              <a:endParaRPr lang="en-US" sz="2800" b="1" dirty="0">
                <a:solidFill>
                  <a:schemeClr val="bg1"/>
                </a:solidFill>
                <a:effectLst>
                  <a:outerShdw dist="50800" dir="5400000" algn="ctr" rotWithShape="0">
                    <a:srgbClr val="FF0000"/>
                  </a:outerShdw>
                </a:effectLst>
              </a:endParaRPr>
            </a:p>
          </p:txBody>
        </p:sp>
        <p:cxnSp>
          <p:nvCxnSpPr>
            <p:cNvPr id="31" name="Straight Arrow Connector 30"/>
            <p:cNvCxnSpPr>
              <a:stCxn id="29" idx="3"/>
            </p:cNvCxnSpPr>
            <p:nvPr/>
          </p:nvCxnSpPr>
          <p:spPr>
            <a:xfrm flipV="1">
              <a:off x="4395853" y="5410201"/>
              <a:ext cx="709547" cy="141356"/>
            </a:xfrm>
            <a:prstGeom prst="straightConnector1">
              <a:avLst/>
            </a:prstGeom>
            <a:ln w="50800">
              <a:solidFill>
                <a:srgbClr val="FF0000"/>
              </a:solidFill>
              <a:tailEnd type="arrow"/>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0" y="4191000"/>
            <a:ext cx="9144000" cy="492443"/>
          </a:xfrm>
          <a:prstGeom prst="rect">
            <a:avLst/>
          </a:prstGeom>
          <a:solidFill>
            <a:schemeClr val="tx1"/>
          </a:solidFill>
        </p:spPr>
        <p:txBody>
          <a:bodyPr wrap="square">
            <a:spAutoFit/>
          </a:bodyPr>
          <a:lstStyle/>
          <a:p>
            <a:r>
              <a:rPr lang="en-US" sz="2600" dirty="0" smtClean="0">
                <a:solidFill>
                  <a:schemeClr val="bg1"/>
                </a:solidFill>
              </a:rPr>
              <a:t>  -  originally classified as early H. </a:t>
            </a:r>
            <a:r>
              <a:rPr lang="en-US" sz="2600" dirty="0" err="1" smtClean="0">
                <a:solidFill>
                  <a:schemeClr val="bg1"/>
                </a:solidFill>
              </a:rPr>
              <a:t>Habilis</a:t>
            </a:r>
            <a:r>
              <a:rPr lang="en-US" sz="2600" dirty="0" smtClean="0">
                <a:solidFill>
                  <a:schemeClr val="bg1"/>
                </a:solidFill>
              </a:rPr>
              <a:t> or late </a:t>
            </a:r>
            <a:r>
              <a:rPr lang="en-US" sz="2600" dirty="0" err="1" smtClean="0">
                <a:solidFill>
                  <a:schemeClr val="bg1"/>
                </a:solidFill>
              </a:rPr>
              <a:t>Australopithicus</a:t>
            </a:r>
            <a:endParaRPr lang="en-US" sz="2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Effect transition="in" filter="fade">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1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000"/>
                                        <p:tgtEl>
                                          <p:spTgt spid="15"/>
                                        </p:tgtEl>
                                      </p:cBhvr>
                                    </p:animEffect>
                                    <p:set>
                                      <p:cBhvr>
                                        <p:cTn id="39" dur="1" fill="hold">
                                          <p:stCondLst>
                                            <p:cond delay="999"/>
                                          </p:stCondLst>
                                        </p:cTn>
                                        <p:tgtEl>
                                          <p:spTgt spid="1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8"/>
                                        </p:tgtEl>
                                      </p:cBhvr>
                                    </p:animEffect>
                                    <p:set>
                                      <p:cBhvr>
                                        <p:cTn id="42" dur="1" fill="hold">
                                          <p:stCondLst>
                                            <p:cond delay="9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35"/>
                                        </p:tgtEl>
                                      </p:cBhvr>
                                    </p:animEffect>
                                    <p:set>
                                      <p:cBhvr>
                                        <p:cTn id="54" dur="1" fill="hold">
                                          <p:stCondLst>
                                            <p:cond delay="999"/>
                                          </p:stCondLst>
                                        </p:cTn>
                                        <p:tgtEl>
                                          <p:spTgt spid="35"/>
                                        </p:tgtEl>
                                        <p:attrNameLst>
                                          <p:attrName>style.visibility</p:attrName>
                                        </p:attrNameLst>
                                      </p:cBhvr>
                                      <p:to>
                                        <p:strVal val="hidden"/>
                                      </p:to>
                                    </p:se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1000"/>
                                        <p:tgtEl>
                                          <p:spTgt spid="25"/>
                                        </p:tgtEl>
                                      </p:cBhvr>
                                    </p:animEffect>
                                  </p:childTnLst>
                                </p:cTn>
                              </p:par>
                              <p:par>
                                <p:cTn id="59" presetID="8" presetClass="emph" presetSubtype="0" fill="hold" grpId="0" nodeType="withEffect">
                                  <p:stCondLst>
                                    <p:cond delay="500"/>
                                  </p:stCondLst>
                                  <p:childTnLst>
                                    <p:animRot by="21600000">
                                      <p:cBhvr>
                                        <p:cTn id="6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5" grpId="1" animBg="1"/>
      <p:bldP spid="17" grpId="0" animBg="1"/>
      <p:bldP spid="17" grpId="1" animBg="1"/>
      <p:bldP spid="18" grpId="0" animBg="1"/>
      <p:bldP spid="18" grpId="1" animBg="1"/>
      <p:bldP spid="19" grpId="0" animBg="1"/>
      <p:bldP spid="19" grpId="1" animBg="1"/>
      <p:bldP spid="30" grpId="0" animBg="1"/>
      <p:bldP spid="30" grpId="1"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994222"/>
          </a:xfrm>
          <a:prstGeom prst="rect">
            <a:avLst/>
          </a:prstGeom>
        </p:spPr>
        <p:txBody>
          <a:bodyPr wrap="square">
            <a:spAutoFit/>
          </a:bodyPr>
          <a:lstStyle/>
          <a:p>
            <a:r>
              <a:rPr lang="en-US" sz="1150" dirty="0" smtClean="0">
                <a:hlinkClick r:id="rId2"/>
              </a:rPr>
              <a:t>http://en.wikipedia.org/wiki/Homo_gautengensis</a:t>
            </a:r>
            <a:endParaRPr lang="en-US" sz="1150" dirty="0" smtClean="0"/>
          </a:p>
          <a:p>
            <a:endParaRPr lang="en-US" sz="1150" dirty="0" smtClean="0"/>
          </a:p>
          <a:p>
            <a:r>
              <a:rPr lang="en-US" sz="1150" b="1" i="1" dirty="0" smtClean="0"/>
              <a:t>Homo </a:t>
            </a:r>
            <a:r>
              <a:rPr lang="en-US" sz="1150" b="1" i="1" dirty="0" err="1" smtClean="0"/>
              <a:t>gautengensis</a:t>
            </a:r>
            <a:r>
              <a:rPr lang="en-US" sz="1150" dirty="0" smtClean="0"/>
              <a:t> is a </a:t>
            </a:r>
            <a:r>
              <a:rPr lang="en-US" sz="1150" dirty="0" err="1" smtClean="0">
                <a:hlinkClick r:id="rId3" action="ppaction://hlinkfile" tooltip="Hominin"/>
              </a:rPr>
              <a:t>hominin</a:t>
            </a:r>
            <a:r>
              <a:rPr lang="en-US" sz="1150" dirty="0" smtClean="0"/>
              <a:t> species proposed by biological anthropologist Darren </a:t>
            </a:r>
            <a:r>
              <a:rPr lang="en-US" sz="1150" dirty="0" err="1" smtClean="0"/>
              <a:t>Curnoe</a:t>
            </a:r>
            <a:r>
              <a:rPr lang="en-US" sz="1150" dirty="0" smtClean="0"/>
              <a:t> in 2010. The species is composed of South African </a:t>
            </a:r>
            <a:r>
              <a:rPr lang="en-US" sz="1150" dirty="0" err="1" smtClean="0"/>
              <a:t>hominin</a:t>
            </a:r>
            <a:r>
              <a:rPr lang="en-US" sz="1150" dirty="0" smtClean="0"/>
              <a:t> fossils previously attributed to </a:t>
            </a:r>
            <a:r>
              <a:rPr lang="en-US" sz="1150" i="1" dirty="0" smtClean="0">
                <a:hlinkClick r:id="rId4" action="ppaction://hlinkfile" tooltip="Homo habilis"/>
              </a:rPr>
              <a:t>Homo </a:t>
            </a:r>
            <a:r>
              <a:rPr lang="en-US" sz="1150" i="1" dirty="0" err="1" smtClean="0">
                <a:hlinkClick r:id="rId4" action="ppaction://hlinkfile" tooltip="Homo habilis"/>
              </a:rPr>
              <a:t>habilis</a:t>
            </a:r>
            <a:r>
              <a:rPr lang="en-US" sz="1150" dirty="0" smtClean="0"/>
              <a:t>, </a:t>
            </a:r>
            <a:r>
              <a:rPr lang="en-US" sz="1150" i="1" dirty="0" smtClean="0">
                <a:hlinkClick r:id="rId5" action="ppaction://hlinkfile" tooltip="Homo ergaster"/>
              </a:rPr>
              <a:t>Homo </a:t>
            </a:r>
            <a:r>
              <a:rPr lang="en-US" sz="1150" i="1" dirty="0" err="1" smtClean="0">
                <a:hlinkClick r:id="rId5" action="ppaction://hlinkfile" tooltip="Homo ergaster"/>
              </a:rPr>
              <a:t>ergaster</a:t>
            </a:r>
            <a:r>
              <a:rPr lang="en-US" sz="1150" dirty="0" smtClean="0"/>
              <a:t> or in some cases </a:t>
            </a:r>
            <a:r>
              <a:rPr lang="en-US" sz="1150" i="1" dirty="0" smtClean="0">
                <a:hlinkClick r:id="rId6" action="ppaction://hlinkfile" tooltip="Australopithecus"/>
              </a:rPr>
              <a:t>Australopithecus</a:t>
            </a:r>
            <a:r>
              <a:rPr lang="en-US" sz="1150" dirty="0" smtClean="0"/>
              <a:t> and is argued by </a:t>
            </a:r>
            <a:r>
              <a:rPr lang="en-US" sz="1150" dirty="0" err="1" smtClean="0"/>
              <a:t>Curnoe</a:t>
            </a:r>
            <a:r>
              <a:rPr lang="en-US" sz="1150" dirty="0" smtClean="0"/>
              <a:t> to be the earliest species in the genus </a:t>
            </a:r>
            <a:r>
              <a:rPr lang="en-US" sz="1150" i="1" dirty="0" smtClean="0">
                <a:hlinkClick r:id="rId7" action="ppaction://hlinkfile" tooltip="Homo"/>
              </a:rPr>
              <a:t>Homo</a:t>
            </a:r>
            <a:r>
              <a:rPr lang="en-US" sz="1150" dirty="0" smtClean="0"/>
              <a:t>.</a:t>
            </a:r>
            <a:r>
              <a:rPr lang="en-US" sz="1150" baseline="30000" dirty="0" smtClean="0">
                <a:hlinkClick r:id="" action="ppaction://hlinkfile"/>
              </a:rPr>
              <a:t>[</a:t>
            </a:r>
            <a:r>
              <a:rPr lang="en-US" sz="1150" baseline="30000" dirty="0" smtClean="0"/>
              <a:t/>
            </a:r>
            <a:br>
              <a:rPr lang="en-US" sz="1150" baseline="30000" dirty="0" smtClean="0"/>
            </a:br>
            <a:r>
              <a:rPr lang="en-US" sz="1150" b="1" dirty="0" smtClean="0"/>
              <a:t> Discovery and analysis</a:t>
            </a:r>
          </a:p>
          <a:p>
            <a:r>
              <a:rPr lang="en-US" sz="1150" dirty="0" smtClean="0"/>
              <a:t>Analysis announced in May 2010 of a partial skull found decades earlier in </a:t>
            </a:r>
            <a:r>
              <a:rPr lang="en-US" sz="1150" dirty="0" smtClean="0">
                <a:hlinkClick r:id="rId8" action="ppaction://hlinkfile" tooltip="South Africa"/>
              </a:rPr>
              <a:t>South Africa</a:t>
            </a:r>
            <a:r>
              <a:rPr lang="en-US" sz="1150" dirty="0" smtClean="0"/>
              <a:t>'s </a:t>
            </a:r>
            <a:r>
              <a:rPr lang="en-US" sz="1150" dirty="0" err="1" smtClean="0">
                <a:hlinkClick r:id="rId9" action="ppaction://hlinkfile" tooltip="Sterkfontein"/>
              </a:rPr>
              <a:t>Sterkfontein</a:t>
            </a:r>
            <a:r>
              <a:rPr lang="en-US" sz="1150" dirty="0" smtClean="0"/>
              <a:t> Caves in </a:t>
            </a:r>
            <a:r>
              <a:rPr lang="en-US" sz="1150" dirty="0" smtClean="0">
                <a:hlinkClick r:id="rId10" action="ppaction://hlinkfile" tooltip="Gauteng"/>
              </a:rPr>
              <a:t>Gauteng</a:t>
            </a:r>
            <a:r>
              <a:rPr lang="en-US" sz="1150" dirty="0" smtClean="0"/>
              <a:t> near </a:t>
            </a:r>
            <a:r>
              <a:rPr lang="en-US" sz="1150" dirty="0" smtClean="0">
                <a:hlinkClick r:id="rId11" action="ppaction://hlinkfile" tooltip="Johannesburg"/>
              </a:rPr>
              <a:t>Johannesburg</a:t>
            </a:r>
            <a:r>
              <a:rPr lang="en-US" sz="1150" dirty="0" smtClean="0"/>
              <a:t> identified the species, named </a:t>
            </a:r>
            <a:r>
              <a:rPr lang="en-US" sz="1150" i="1" dirty="0" smtClean="0"/>
              <a:t>Homo </a:t>
            </a:r>
            <a:r>
              <a:rPr lang="en-US" sz="1150" i="1" dirty="0" err="1" smtClean="0"/>
              <a:t>gautengensis</a:t>
            </a:r>
            <a:r>
              <a:rPr lang="en-US" sz="1150" dirty="0" smtClean="0"/>
              <a:t> by anthropologist Dr. </a:t>
            </a:r>
            <a:r>
              <a:rPr lang="en-US" sz="1150" dirty="0" smtClean="0">
                <a:hlinkClick r:id="rId12" action="ppaction://hlinkfile" tooltip="Darren Curnoe (page does not exist)"/>
              </a:rPr>
              <a:t>Darren </a:t>
            </a:r>
            <a:r>
              <a:rPr lang="en-US" sz="1150" dirty="0" err="1" smtClean="0">
                <a:hlinkClick r:id="rId12" action="ppaction://hlinkfile" tooltip="Darren Curnoe (page does not exist)"/>
              </a:rPr>
              <a:t>Curnoe</a:t>
            </a:r>
            <a:r>
              <a:rPr lang="en-US" sz="1150" dirty="0" smtClean="0"/>
              <a:t> of the </a:t>
            </a:r>
            <a:r>
              <a:rPr lang="en-US" sz="1150" dirty="0" smtClean="0">
                <a:hlinkClick r:id="rId13" action="ppaction://hlinkfile" tooltip="UNSW"/>
              </a:rPr>
              <a:t>UNSW</a:t>
            </a:r>
            <a:r>
              <a:rPr lang="en-US" sz="1150" dirty="0" smtClean="0"/>
              <a:t> School of Biological, Earth and Environmental Sciences. The species has been considered by Lee Berger and co-workers to be an invalid </a:t>
            </a:r>
            <a:r>
              <a:rPr lang="en-US" sz="1150" dirty="0" err="1" smtClean="0"/>
              <a:t>taxon</a:t>
            </a:r>
            <a:r>
              <a:rPr lang="en-US" sz="1150" dirty="0" smtClean="0"/>
              <a:t> because it conflicts with their interpretations of "Australopithecus </a:t>
            </a:r>
            <a:r>
              <a:rPr lang="en-US" sz="1150" dirty="0" err="1" smtClean="0"/>
              <a:t>sediba</a:t>
            </a:r>
            <a:r>
              <a:rPr lang="en-US" sz="1150" dirty="0" smtClean="0"/>
              <a:t>". The species' first remains were discovered in the 1930s by Broom and Robinson, and the most complete skull (species </a:t>
            </a:r>
            <a:r>
              <a:rPr lang="en-US" sz="1150" dirty="0" err="1" smtClean="0"/>
              <a:t>Holotype</a:t>
            </a:r>
            <a:r>
              <a:rPr lang="en-US" sz="1150" dirty="0" smtClean="0"/>
              <a:t> </a:t>
            </a:r>
            <a:r>
              <a:rPr lang="en-US" sz="1150" dirty="0" err="1" smtClean="0"/>
              <a:t>Stw</a:t>
            </a:r>
            <a:r>
              <a:rPr lang="en-US" sz="1150" dirty="0" smtClean="0"/>
              <a:t> 53) was recovered in 1977 and was argued to belong to the species “Homo </a:t>
            </a:r>
            <a:r>
              <a:rPr lang="en-US" sz="1150" dirty="0" err="1" smtClean="0"/>
              <a:t>habilis</a:t>
            </a:r>
            <a:r>
              <a:rPr lang="en-US" sz="1150" dirty="0" smtClean="0"/>
              <a:t>”.</a:t>
            </a:r>
            <a:r>
              <a:rPr lang="en-US" sz="1150" baseline="30000" dirty="0" smtClean="0">
                <a:hlinkClick r:id="" action="ppaction://hlinkfile"/>
              </a:rPr>
              <a:t>[2]</a:t>
            </a:r>
            <a:r>
              <a:rPr lang="en-US" sz="1150" dirty="0" smtClean="0"/>
              <a:t> The type specimen has been discussed in some refereed publications as being synonymous with “A. </a:t>
            </a:r>
            <a:r>
              <a:rPr lang="en-US" sz="1150" dirty="0" err="1" smtClean="0"/>
              <a:t>africanus</a:t>
            </a:r>
            <a:r>
              <a:rPr lang="en-US" sz="1150" dirty="0" smtClean="0"/>
              <a:t>”, but most analyses have considered it to belong in the genus "Homo", and several have suggested it sampled a novel species prior to </a:t>
            </a:r>
            <a:r>
              <a:rPr lang="en-US" sz="1150" dirty="0" err="1" smtClean="0"/>
              <a:t>Curnoe's</a:t>
            </a:r>
            <a:r>
              <a:rPr lang="en-US" sz="1150" dirty="0" smtClean="0"/>
              <a:t> description.</a:t>
            </a:r>
          </a:p>
          <a:p>
            <a:r>
              <a:rPr lang="en-US" sz="1150" b="1" dirty="0" smtClean="0"/>
              <a:t>[</a:t>
            </a:r>
            <a:r>
              <a:rPr lang="en-US" sz="1150" b="1" dirty="0" smtClean="0">
                <a:hlinkClick r:id="rId14" action="ppaction://hlinkfile" tooltip="Edit section: Geochronology"/>
              </a:rPr>
              <a:t>edit</a:t>
            </a:r>
            <a:r>
              <a:rPr lang="en-US" sz="1150" b="1" dirty="0" smtClean="0"/>
              <a:t>] Geochronology</a:t>
            </a:r>
          </a:p>
          <a:p>
            <a:r>
              <a:rPr lang="en-US" sz="1150" dirty="0" smtClean="0"/>
              <a:t>Identification of </a:t>
            </a:r>
            <a:r>
              <a:rPr lang="en-US" sz="1150" i="1" dirty="0" smtClean="0"/>
              <a:t>H. </a:t>
            </a:r>
            <a:r>
              <a:rPr lang="en-US" sz="1150" i="1" dirty="0" err="1" smtClean="0"/>
              <a:t>gautengensis</a:t>
            </a:r>
            <a:r>
              <a:rPr lang="en-US" sz="1150" dirty="0" smtClean="0"/>
              <a:t> was based on partial skulls, several jaws, teeth and other bones found at various times and cave sites in the </a:t>
            </a:r>
            <a:r>
              <a:rPr lang="en-US" sz="1150" dirty="0" smtClean="0">
                <a:hlinkClick r:id="rId15" action="ppaction://hlinkfile" tooltip="Cradle of Humankind"/>
              </a:rPr>
              <a:t>Cradle of Humankind</a:t>
            </a:r>
            <a:r>
              <a:rPr lang="en-US" sz="1150" dirty="0" smtClean="0"/>
              <a:t>. The oldest specimens are those from </a:t>
            </a:r>
            <a:r>
              <a:rPr lang="en-US" sz="1150" dirty="0" err="1" smtClean="0">
                <a:hlinkClick r:id="rId16" action="ppaction://hlinkfile" tooltip="Swartkrans"/>
              </a:rPr>
              <a:t>Swartkrans</a:t>
            </a:r>
            <a:r>
              <a:rPr lang="en-US" sz="1150" dirty="0" smtClean="0"/>
              <a:t> Member 1 (Hanging Remnant) between 1.9 and 1.8 Ma .</a:t>
            </a:r>
            <a:r>
              <a:rPr lang="en-US" sz="1150" baseline="30000" dirty="0" smtClean="0">
                <a:hlinkClick r:id="" action="ppaction://hlinkfile"/>
              </a:rPr>
              <a:t>[3]</a:t>
            </a:r>
            <a:r>
              <a:rPr lang="en-US" sz="1150" dirty="0" smtClean="0"/>
              <a:t> The type specimen </a:t>
            </a:r>
            <a:r>
              <a:rPr lang="en-US" sz="1150" dirty="0" err="1" smtClean="0"/>
              <a:t>StW</a:t>
            </a:r>
            <a:r>
              <a:rPr lang="en-US" sz="1150" dirty="0" smtClean="0"/>
              <a:t> 53 from </a:t>
            </a:r>
            <a:r>
              <a:rPr lang="en-US" sz="1150" dirty="0" err="1" smtClean="0">
                <a:hlinkClick r:id="rId9" action="ppaction://hlinkfile" tooltip="Sterkfontein"/>
              </a:rPr>
              <a:t>Sterkfontein</a:t>
            </a:r>
            <a:r>
              <a:rPr lang="en-US" sz="1150" dirty="0" smtClean="0"/>
              <a:t> is dated to sometime between 1.8 and 1.5 Ma.</a:t>
            </a:r>
            <a:r>
              <a:rPr lang="en-US" sz="1150" baseline="30000" dirty="0" smtClean="0">
                <a:hlinkClick r:id="" action="ppaction://hlinkfile"/>
              </a:rPr>
              <a:t>[4]</a:t>
            </a:r>
            <a:r>
              <a:rPr lang="en-US" sz="1150" dirty="0" smtClean="0"/>
              <a:t> A specimen from </a:t>
            </a:r>
            <a:r>
              <a:rPr lang="en-US" sz="1150" dirty="0" err="1" smtClean="0">
                <a:hlinkClick r:id="rId17" action="ppaction://hlinkfile" tooltip="Gondolin Cave"/>
              </a:rPr>
              <a:t>Gondolin</a:t>
            </a:r>
            <a:r>
              <a:rPr lang="en-US" sz="1150" dirty="0" smtClean="0">
                <a:hlinkClick r:id="rId17" action="ppaction://hlinkfile" tooltip="Gondolin Cave"/>
              </a:rPr>
              <a:t> Cave</a:t>
            </a:r>
            <a:r>
              <a:rPr lang="en-US" sz="1150" dirty="0" smtClean="0"/>
              <a:t> is dated to ~1.8 Ma.</a:t>
            </a:r>
            <a:r>
              <a:rPr lang="en-US" sz="1150" baseline="30000" dirty="0" smtClean="0">
                <a:hlinkClick r:id="" action="ppaction://hlinkfile"/>
              </a:rPr>
              <a:t>[5][6]</a:t>
            </a:r>
            <a:r>
              <a:rPr lang="en-US" sz="1150" dirty="0" smtClean="0"/>
              <a:t> Other specimens from </a:t>
            </a:r>
            <a:r>
              <a:rPr lang="en-US" sz="1150" dirty="0" err="1" smtClean="0">
                <a:hlinkClick r:id="rId9" action="ppaction://hlinkfile" tooltip="Sterkfontein"/>
              </a:rPr>
              <a:t>Sterkfontein</a:t>
            </a:r>
            <a:r>
              <a:rPr lang="en-US" sz="1150" dirty="0" smtClean="0"/>
              <a:t> Member 5 date to between 1.4 and 1.1 Ma, with the youngest specimens from </a:t>
            </a:r>
            <a:r>
              <a:rPr lang="en-US" sz="1150" dirty="0" err="1" smtClean="0">
                <a:hlinkClick r:id="rId16" action="ppaction://hlinkfile" tooltip="Swartkrans"/>
              </a:rPr>
              <a:t>Swartkrans</a:t>
            </a:r>
            <a:r>
              <a:rPr lang="en-US" sz="1150" dirty="0" smtClean="0"/>
              <a:t> Member 3 dated to sometime between 1.0 and 0.6 Ma.</a:t>
            </a:r>
            <a:r>
              <a:rPr lang="en-US" sz="1150" baseline="30000" dirty="0" smtClean="0">
                <a:hlinkClick r:id="" action="ppaction://hlinkfile"/>
              </a:rPr>
              <a:t>[7]</a:t>
            </a:r>
            <a:endParaRPr lang="en-US" sz="1150" dirty="0" smtClean="0"/>
          </a:p>
          <a:p>
            <a:r>
              <a:rPr lang="en-US" sz="1150" b="1" dirty="0" smtClean="0"/>
              <a:t>[</a:t>
            </a:r>
            <a:r>
              <a:rPr lang="en-US" sz="1150" b="1" dirty="0" smtClean="0">
                <a:hlinkClick r:id="rId18" action="ppaction://hlinkfile" tooltip="Edit section: Description"/>
              </a:rPr>
              <a:t>edit</a:t>
            </a:r>
            <a:r>
              <a:rPr lang="en-US" sz="1150" b="1" dirty="0" smtClean="0"/>
              <a:t>] Description</a:t>
            </a:r>
          </a:p>
          <a:p>
            <a:r>
              <a:rPr lang="en-US" sz="1150" dirty="0" smtClean="0"/>
              <a:t>According to </a:t>
            </a:r>
            <a:r>
              <a:rPr lang="en-US" sz="1150" dirty="0" err="1" smtClean="0"/>
              <a:t>Curnoe</a:t>
            </a:r>
            <a:r>
              <a:rPr lang="en-US" sz="1150" dirty="0" smtClean="0"/>
              <a:t>, </a:t>
            </a:r>
            <a:r>
              <a:rPr lang="en-US" sz="1150" i="1" dirty="0" smtClean="0"/>
              <a:t>Homo </a:t>
            </a:r>
            <a:r>
              <a:rPr lang="en-US" sz="1150" i="1" dirty="0" err="1" smtClean="0"/>
              <a:t>gautengensis</a:t>
            </a:r>
            <a:r>
              <a:rPr lang="en-US" sz="1150" dirty="0" smtClean="0"/>
              <a:t> had big teeth suitable for chewing plant material.</a:t>
            </a:r>
            <a:r>
              <a:rPr lang="en-US" sz="1150" baseline="30000" dirty="0" smtClean="0">
                <a:hlinkClick r:id="" action="ppaction://hlinkfile"/>
              </a:rPr>
              <a:t>[8]</a:t>
            </a:r>
            <a:r>
              <a:rPr lang="en-US" sz="1150" dirty="0" smtClean="0"/>
              <a:t> It was "small-brained" and "large-toothed," and was "probably an ecological specialist, consuming more vegetable matter than </a:t>
            </a:r>
            <a:r>
              <a:rPr lang="en-US" sz="1150" i="1" dirty="0" smtClean="0">
                <a:hlinkClick r:id="rId19" action="ppaction://hlinkfile" tooltip="Homo erectus"/>
              </a:rPr>
              <a:t>Homo erectus</a:t>
            </a:r>
            <a:r>
              <a:rPr lang="en-US" sz="1150" dirty="0" smtClean="0"/>
              <a:t>, </a:t>
            </a:r>
            <a:r>
              <a:rPr lang="en-US" sz="1150" i="1" dirty="0" smtClean="0">
                <a:hlinkClick r:id="rId20" action="ppaction://hlinkfile" tooltip="Homo sapiens"/>
              </a:rPr>
              <a:t>Homo sapiens</a:t>
            </a:r>
            <a:r>
              <a:rPr lang="en-US" sz="1150" dirty="0" smtClean="0"/>
              <a:t>, and probably even </a:t>
            </a:r>
            <a:r>
              <a:rPr lang="en-US" sz="1150" i="1" dirty="0" smtClean="0">
                <a:hlinkClick r:id="rId4" action="ppaction://hlinkfile" tooltip="Homo habilis"/>
              </a:rPr>
              <a:t>Homo </a:t>
            </a:r>
            <a:r>
              <a:rPr lang="en-US" sz="1150" i="1" dirty="0" err="1" smtClean="0">
                <a:hlinkClick r:id="rId4" action="ppaction://hlinkfile" tooltip="Homo habilis"/>
              </a:rPr>
              <a:t>habilis</a:t>
            </a:r>
            <a:r>
              <a:rPr lang="en-US" sz="1150" dirty="0" smtClean="0"/>
              <a:t>." It apparently produced and used stone tools and may even have made fire, as there is evidence for burnt animal bones associated with </a:t>
            </a:r>
            <a:r>
              <a:rPr lang="en-US" sz="1150" i="1" dirty="0" smtClean="0"/>
              <a:t>H. </a:t>
            </a:r>
            <a:r>
              <a:rPr lang="en-US" sz="1150" i="1" dirty="0" err="1" smtClean="0"/>
              <a:t>gautengensis</a:t>
            </a:r>
            <a:r>
              <a:rPr lang="en-US" sz="1150" i="1" dirty="0" smtClean="0"/>
              <a:t>'</a:t>
            </a:r>
            <a:r>
              <a:rPr lang="en-US" sz="1150" dirty="0" smtClean="0"/>
              <a:t> remains.</a:t>
            </a:r>
          </a:p>
          <a:p>
            <a:r>
              <a:rPr lang="en-US" sz="1150" dirty="0" err="1" smtClean="0"/>
              <a:t>Curnoe</a:t>
            </a:r>
            <a:r>
              <a:rPr lang="en-US" sz="1150" dirty="0" smtClean="0"/>
              <a:t> believes </a:t>
            </a:r>
            <a:r>
              <a:rPr lang="en-US" sz="1150" i="1" dirty="0" smtClean="0"/>
              <a:t>H. </a:t>
            </a:r>
            <a:r>
              <a:rPr lang="en-US" sz="1150" i="1" dirty="0" err="1" smtClean="0"/>
              <a:t>gautengensis</a:t>
            </a:r>
            <a:r>
              <a:rPr lang="en-US" sz="1150" dirty="0" smtClean="0"/>
              <a:t> stood just over 3 feet (0.91 m) tall and weighed about 110 pounds (50 kg). It walked on two feet when on the ground, "but probably spent considerable time in trees, perhaps feeding, sleeping and escaping predators," </a:t>
            </a:r>
            <a:r>
              <a:rPr lang="en-US" sz="1150" dirty="0" err="1" smtClean="0"/>
              <a:t>Curnoe</a:t>
            </a:r>
            <a:r>
              <a:rPr lang="en-US" sz="1150" dirty="0" smtClean="0"/>
              <a:t> said.</a:t>
            </a:r>
          </a:p>
          <a:p>
            <a:r>
              <a:rPr lang="en-US" sz="1150" dirty="0" smtClean="0"/>
              <a:t>The researchers believe it lacked speech and language skills. Due to its anatomy and geological age, researchers think that it was a close relative of </a:t>
            </a:r>
            <a:r>
              <a:rPr lang="en-US" sz="1150" i="1" dirty="0" smtClean="0">
                <a:hlinkClick r:id="rId20" action="ppaction://hlinkfile" tooltip="Homo sapiens"/>
              </a:rPr>
              <a:t>Homo sapiens</a:t>
            </a:r>
            <a:r>
              <a:rPr lang="en-US" sz="1150" dirty="0" smtClean="0"/>
              <a:t> but not necessarily a direct ancestor.</a:t>
            </a:r>
          </a:p>
          <a:p>
            <a:r>
              <a:rPr lang="en-US" sz="1150" b="1" dirty="0" smtClean="0"/>
              <a:t>[</a:t>
            </a:r>
            <a:r>
              <a:rPr lang="en-US" sz="1150" b="1" dirty="0" smtClean="0">
                <a:hlinkClick r:id="rId21" action="ppaction://hlinkfile" tooltip="Edit section: Implications"/>
              </a:rPr>
              <a:t>edit</a:t>
            </a:r>
            <a:r>
              <a:rPr lang="en-US" sz="1150" b="1" dirty="0" smtClean="0"/>
              <a:t>] Implications</a:t>
            </a:r>
          </a:p>
          <a:p>
            <a:r>
              <a:rPr lang="en-US" sz="1150" dirty="0" smtClean="0"/>
              <a:t>Earlier in 2010, the discovery of a new fossil primate species </a:t>
            </a:r>
            <a:r>
              <a:rPr lang="en-US" sz="1150" i="1" dirty="0" smtClean="0">
                <a:hlinkClick r:id="rId22" action="ppaction://hlinkfile" tooltip="Australopithecus sediba"/>
              </a:rPr>
              <a:t>Australopithecus </a:t>
            </a:r>
            <a:r>
              <a:rPr lang="en-US" sz="1150" i="1" dirty="0" err="1" smtClean="0">
                <a:hlinkClick r:id="rId22" action="ppaction://hlinkfile" tooltip="Australopithecus sediba"/>
              </a:rPr>
              <a:t>sediba</a:t>
            </a:r>
            <a:r>
              <a:rPr lang="en-US" sz="1150" dirty="0" smtClean="0"/>
              <a:t> was announced. </a:t>
            </a:r>
            <a:r>
              <a:rPr lang="en-US" sz="1150" i="1" dirty="0" smtClean="0"/>
              <a:t>A. </a:t>
            </a:r>
            <a:r>
              <a:rPr lang="en-US" sz="1150" i="1" dirty="0" err="1" smtClean="0"/>
              <a:t>sediba</a:t>
            </a:r>
            <a:r>
              <a:rPr lang="en-US" sz="1150" dirty="0" smtClean="0"/>
              <a:t> seems "much more primitive than </a:t>
            </a:r>
            <a:r>
              <a:rPr lang="en-US" sz="1150" i="1" dirty="0" smtClean="0"/>
              <a:t>H. </a:t>
            </a:r>
            <a:r>
              <a:rPr lang="en-US" sz="1150" i="1" dirty="0" err="1" smtClean="0"/>
              <a:t>gautengensis</a:t>
            </a:r>
            <a:r>
              <a:rPr lang="en-US" sz="1150" dirty="0" smtClean="0"/>
              <a:t>, and lived at the same time and in the same place," according to </a:t>
            </a:r>
            <a:r>
              <a:rPr lang="en-US" sz="1150" dirty="0" err="1" smtClean="0"/>
              <a:t>Curnoe</a:t>
            </a:r>
            <a:r>
              <a:rPr lang="en-US" sz="1150" dirty="0" smtClean="0"/>
              <a:t>, and as a result, "</a:t>
            </a:r>
            <a:r>
              <a:rPr lang="en-US" sz="1150" i="1" dirty="0" smtClean="0"/>
              <a:t>Homo </a:t>
            </a:r>
            <a:r>
              <a:rPr lang="en-US" sz="1150" i="1" dirty="0" err="1" smtClean="0"/>
              <a:t>gautengensis</a:t>
            </a:r>
            <a:r>
              <a:rPr lang="en-US" sz="1150" dirty="0" smtClean="0"/>
              <a:t> makes </a:t>
            </a:r>
            <a:r>
              <a:rPr lang="en-US" sz="1150" i="1" dirty="0" smtClean="0"/>
              <a:t>Australopithecus </a:t>
            </a:r>
            <a:r>
              <a:rPr lang="en-US" sz="1150" i="1" dirty="0" err="1" smtClean="0"/>
              <a:t>sediba</a:t>
            </a:r>
            <a:r>
              <a:rPr lang="en-US" sz="1150" dirty="0" smtClean="0"/>
              <a:t> look even less likely to be the ancestor of humans.</a:t>
            </a:r>
          </a:p>
          <a:p>
            <a:r>
              <a:rPr lang="en-US" sz="1150" dirty="0" smtClean="0"/>
              <a:t>One reason for the sudden increase in the discovery of </a:t>
            </a:r>
            <a:r>
              <a:rPr lang="en-US" sz="1150" i="1" dirty="0" smtClean="0"/>
              <a:t>Homo</a:t>
            </a:r>
            <a:r>
              <a:rPr lang="en-US" sz="1150" dirty="0" smtClean="0"/>
              <a:t> species is improved analysis methods, often based on prior finds, DNA work, and a better understanding of where such remains might exist.</a:t>
            </a:r>
            <a:r>
              <a:rPr lang="en-US" sz="1150" baseline="30000" dirty="0" smtClean="0">
                <a:hlinkClick r:id="" action="ppaction://hlinkfile"/>
              </a:rPr>
              <a:t>[8]</a:t>
            </a:r>
            <a:endParaRPr lang="en-US" sz="1150" dirty="0" smtClean="0"/>
          </a:p>
          <a:p>
            <a:r>
              <a:rPr lang="en-US" sz="1150" dirty="0" err="1" smtClean="0"/>
              <a:t>Curnoe</a:t>
            </a:r>
            <a:r>
              <a:rPr lang="en-US" sz="1150" dirty="0" smtClean="0"/>
              <a:t> instead proposes that </a:t>
            </a:r>
            <a:r>
              <a:rPr lang="en-US" sz="1150" i="1" dirty="0" smtClean="0">
                <a:hlinkClick r:id="rId23" action="ppaction://hlinkfile" tooltip="Australopithecus garhi"/>
              </a:rPr>
              <a:t>Australopithecus </a:t>
            </a:r>
            <a:r>
              <a:rPr lang="en-US" sz="1150" i="1" dirty="0" err="1" smtClean="0">
                <a:hlinkClick r:id="rId23" action="ppaction://hlinkfile" tooltip="Australopithecus garhi"/>
              </a:rPr>
              <a:t>garhi</a:t>
            </a:r>
            <a:r>
              <a:rPr lang="en-US" sz="1150" dirty="0" smtClean="0"/>
              <a:t>, found in Ethiopia and dating to about 2.5 million years ago, is a better possibility for the earliest non-</a:t>
            </a:r>
            <a:r>
              <a:rPr lang="en-US" sz="1150" i="1" dirty="0" smtClean="0"/>
              <a:t>Homo</a:t>
            </a:r>
            <a:r>
              <a:rPr lang="en-US" sz="1150" dirty="0" smtClean="0"/>
              <a:t> direct ancestor in the human evolutionary line.</a:t>
            </a:r>
          </a:p>
          <a:p>
            <a:r>
              <a:rPr lang="en-US" sz="1150" dirty="0" smtClean="0"/>
              <a:t>Bones even older than those of </a:t>
            </a:r>
            <a:r>
              <a:rPr lang="en-US" sz="1150" i="1" dirty="0" smtClean="0"/>
              <a:t>Homo </a:t>
            </a:r>
            <a:r>
              <a:rPr lang="en-US" sz="1150" i="1" dirty="0" err="1" smtClean="0"/>
              <a:t>gautengensis</a:t>
            </a:r>
            <a:r>
              <a:rPr lang="en-US" sz="1150" dirty="0" smtClean="0"/>
              <a:t> await study and classification. According to Colin Groves, a professor in the School of Archaeology and Anthropology at the </a:t>
            </a:r>
            <a:r>
              <a:rPr lang="en-US" sz="1150" dirty="0" smtClean="0">
                <a:hlinkClick r:id="rId24" action="ppaction://hlinkfile" tooltip="Australian National University"/>
              </a:rPr>
              <a:t>Australian National University</a:t>
            </a:r>
            <a:r>
              <a:rPr lang="en-US" sz="1150" dirty="0" smtClean="0"/>
              <a:t> in Canberra, "Here were a number of distinctive, perhaps short-lived, species of proto-humans living in both eastern and southern Africa in the period between 2 and 1 million years ago."</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world.bmp"/>
          <p:cNvPicPr>
            <a:picLocks/>
          </p:cNvPicPr>
          <p:nvPr/>
        </p:nvPicPr>
        <p:blipFill>
          <a:blip r:embed="rId2" cstate="print"/>
          <a:stretch>
            <a:fillRect/>
          </a:stretch>
        </p:blipFill>
        <p:spPr>
          <a:xfrm>
            <a:off x="1" y="1219200"/>
            <a:ext cx="9143999" cy="5638800"/>
          </a:xfrm>
          <a:prstGeom prst="rect">
            <a:avLst/>
          </a:prstGeom>
        </p:spPr>
      </p:pic>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5"/>
          <p:cNvGrpSpPr/>
          <p:nvPr/>
        </p:nvGrpSpPr>
        <p:grpSpPr>
          <a:xfrm>
            <a:off x="6096000" y="3569769"/>
            <a:ext cx="2590800" cy="3276600"/>
            <a:chOff x="2743200" y="1676400"/>
            <a:chExt cx="2915920" cy="3738265"/>
          </a:xfrm>
        </p:grpSpPr>
        <p:pic>
          <p:nvPicPr>
            <p:cNvPr id="17" name="Picture 2" descr="https://upload.wikimedia.org/wikipedia/commons/4/48/Homo_habilis.JPG"/>
            <p:cNvPicPr>
              <a:picLocks noChangeAspect="1" noChangeArrowheads="1"/>
            </p:cNvPicPr>
            <p:nvPr/>
          </p:nvPicPr>
          <p:blipFill>
            <a:blip r:embed="rId3"/>
            <a:srcRect l="15210" t="8740" r="17190" b="36938"/>
            <a:stretch>
              <a:fillRect/>
            </a:stretch>
          </p:blipFill>
          <p:spPr bwMode="auto">
            <a:xfrm>
              <a:off x="2743200" y="1676400"/>
              <a:ext cx="2915920" cy="3276600"/>
            </a:xfrm>
            <a:prstGeom prst="rect">
              <a:avLst/>
            </a:prstGeom>
            <a:noFill/>
          </p:spPr>
        </p:pic>
        <p:sp>
          <p:nvSpPr>
            <p:cNvPr id="18" name="TextBox 17"/>
            <p:cNvSpPr txBox="1"/>
            <p:nvPr/>
          </p:nvSpPr>
          <p:spPr>
            <a:xfrm>
              <a:off x="3200400" y="4953000"/>
              <a:ext cx="19050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Handy Man</a:t>
              </a:r>
              <a:endParaRPr lang="en-US" sz="2400" b="1" dirty="0">
                <a:solidFill>
                  <a:schemeClr val="bg1"/>
                </a:solidFill>
                <a:cs typeface="Arial" pitchFamily="34" charset="0"/>
              </a:endParaRPr>
            </a:p>
          </p:txBody>
        </p:sp>
      </p:grpSp>
      <p:grpSp>
        <p:nvGrpSpPr>
          <p:cNvPr id="26" name="Group 18"/>
          <p:cNvGrpSpPr/>
          <p:nvPr/>
        </p:nvGrpSpPr>
        <p:grpSpPr>
          <a:xfrm>
            <a:off x="3048000" y="3569769"/>
            <a:ext cx="2438400" cy="3276600"/>
            <a:chOff x="6096000" y="1676400"/>
            <a:chExt cx="2659117" cy="3727773"/>
          </a:xfrm>
        </p:grpSpPr>
        <p:pic>
          <p:nvPicPr>
            <p:cNvPr id="20" name="Picture 4" descr="File:Paranthropus boisei.JPG"/>
            <p:cNvPicPr>
              <a:picLocks noChangeAspect="1" noChangeArrowheads="1"/>
            </p:cNvPicPr>
            <p:nvPr/>
          </p:nvPicPr>
          <p:blipFill>
            <a:blip r:embed="rId4" cstate="print"/>
            <a:srcRect l="19538" t="14667" r="20815" b="28928"/>
            <a:stretch>
              <a:fillRect/>
            </a:stretch>
          </p:blipFill>
          <p:spPr bwMode="auto">
            <a:xfrm>
              <a:off x="6179097" y="1676400"/>
              <a:ext cx="2576020" cy="3248025"/>
            </a:xfrm>
            <a:prstGeom prst="rect">
              <a:avLst/>
            </a:prstGeom>
            <a:noFill/>
          </p:spPr>
        </p:pic>
        <p:sp>
          <p:nvSpPr>
            <p:cNvPr id="21" name="TextBox 20"/>
            <p:cNvSpPr txBox="1"/>
            <p:nvPr/>
          </p:nvSpPr>
          <p:spPr>
            <a:xfrm>
              <a:off x="6096000" y="4942508"/>
              <a:ext cx="25908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Nutcracker Man</a:t>
              </a:r>
              <a:endParaRPr lang="en-US" sz="2400" b="1" dirty="0">
                <a:solidFill>
                  <a:schemeClr val="bg1"/>
                </a:solidFill>
                <a:cs typeface="Arial" pitchFamily="34" charset="0"/>
              </a:endParaRPr>
            </a:p>
          </p:txBody>
        </p:sp>
      </p:grpSp>
      <p:grpSp>
        <p:nvGrpSpPr>
          <p:cNvPr id="27" name="Group 21"/>
          <p:cNvGrpSpPr/>
          <p:nvPr/>
        </p:nvGrpSpPr>
        <p:grpSpPr>
          <a:xfrm>
            <a:off x="0" y="3602372"/>
            <a:ext cx="2667000" cy="3260093"/>
            <a:chOff x="65690" y="1714225"/>
            <a:chExt cx="2850931" cy="3719434"/>
          </a:xfrm>
        </p:grpSpPr>
        <p:pic>
          <p:nvPicPr>
            <p:cNvPr id="23" name="Picture 2" descr="Laetoli hominid and modern human footprints ©AMNH"/>
            <p:cNvPicPr>
              <a:picLocks noChangeAspect="1" noChangeArrowheads="1"/>
            </p:cNvPicPr>
            <p:nvPr/>
          </p:nvPicPr>
          <p:blipFill>
            <a:blip r:embed="rId5" cstate="print"/>
            <a:srcRect r="48148"/>
            <a:stretch>
              <a:fillRect/>
            </a:stretch>
          </p:blipFill>
          <p:spPr bwMode="auto">
            <a:xfrm>
              <a:off x="466520" y="1714225"/>
              <a:ext cx="2205735" cy="3701070"/>
            </a:xfrm>
            <a:prstGeom prst="rect">
              <a:avLst/>
            </a:prstGeom>
            <a:noFill/>
            <a:ln w="38100">
              <a:solidFill>
                <a:schemeClr val="tx1"/>
              </a:solidFill>
            </a:ln>
          </p:spPr>
        </p:pic>
        <p:sp>
          <p:nvSpPr>
            <p:cNvPr id="24" name="TextBox 23"/>
            <p:cNvSpPr txBox="1"/>
            <p:nvPr/>
          </p:nvSpPr>
          <p:spPr>
            <a:xfrm>
              <a:off x="65690" y="4906946"/>
              <a:ext cx="2850931" cy="526713"/>
            </a:xfrm>
            <a:prstGeom prst="rect">
              <a:avLst/>
            </a:prstGeom>
            <a:solidFill>
              <a:schemeClr val="tx1"/>
            </a:solidFill>
            <a:ln w="25400">
              <a:noFill/>
            </a:ln>
          </p:spPr>
          <p:txBody>
            <a:bodyPr wrap="square" rtlCol="0">
              <a:spAutoFit/>
            </a:bodyPr>
            <a:lstStyle/>
            <a:p>
              <a:pPr algn="ctr"/>
              <a:r>
                <a:rPr lang="en-US" sz="2400" b="1" dirty="0" err="1" smtClean="0">
                  <a:solidFill>
                    <a:schemeClr val="bg1"/>
                  </a:solidFill>
                  <a:cs typeface="Arial" pitchFamily="34" charset="0"/>
                </a:rPr>
                <a:t>Laetoli</a:t>
              </a:r>
              <a:r>
                <a:rPr lang="en-US" sz="2400" b="1" dirty="0" smtClean="0">
                  <a:solidFill>
                    <a:schemeClr val="bg1"/>
                  </a:solidFill>
                  <a:cs typeface="Arial" pitchFamily="34" charset="0"/>
                </a:rPr>
                <a:t> footprint</a:t>
              </a:r>
              <a:endParaRPr lang="en-US" sz="2400" b="1" dirty="0">
                <a:solidFill>
                  <a:schemeClr val="bg1"/>
                </a:solidFill>
                <a:cs typeface="Arial" pitchFamily="34" charset="0"/>
              </a:endParaRPr>
            </a:p>
          </p:txBody>
        </p:sp>
      </p:grpSp>
      <p:sp>
        <p:nvSpPr>
          <p:cNvPr id="46" name="TextBox 45"/>
          <p:cNvSpPr txBox="1"/>
          <p:nvPr/>
        </p:nvSpPr>
        <p:spPr>
          <a:xfrm rot="21016768">
            <a:off x="584" y="1908032"/>
            <a:ext cx="8967519" cy="769441"/>
          </a:xfrm>
          <a:prstGeom prst="rect">
            <a:avLst/>
          </a:prstGeom>
          <a:solidFill>
            <a:schemeClr val="tx1"/>
          </a:solidFill>
        </p:spPr>
        <p:txBody>
          <a:bodyPr wrap="none" rtlCol="0">
            <a:spAutoFit/>
          </a:bodyPr>
          <a:lstStyle/>
          <a:p>
            <a:r>
              <a:rPr lang="en-US" sz="4400" b="1" dirty="0" smtClean="0">
                <a:solidFill>
                  <a:schemeClr val="bg1"/>
                </a:solidFill>
                <a:latin typeface="Tempus Sans ITC" pitchFamily="82" charset="0"/>
              </a:rPr>
              <a:t>How are these reconstructions made?</a:t>
            </a:r>
            <a:endParaRPr lang="en-US" sz="4400" b="1" dirty="0">
              <a:solidFill>
                <a:schemeClr val="bg1"/>
              </a:solidFill>
              <a:latin typeface="Tempus Sans ITC" pitchFamily="82" charset="0"/>
            </a:endParaRPr>
          </a:p>
        </p:txBody>
      </p:sp>
      <p:grpSp>
        <p:nvGrpSpPr>
          <p:cNvPr id="51" name="Group 50"/>
          <p:cNvGrpSpPr/>
          <p:nvPr/>
        </p:nvGrpSpPr>
        <p:grpSpPr>
          <a:xfrm>
            <a:off x="3048000" y="3429000"/>
            <a:ext cx="2438400" cy="3048000"/>
            <a:chOff x="-1828800" y="1676400"/>
            <a:chExt cx="2438400" cy="3048000"/>
          </a:xfrm>
        </p:grpSpPr>
        <p:sp>
          <p:nvSpPr>
            <p:cNvPr id="52" name="Rectangle 51"/>
            <p:cNvSpPr/>
            <p:nvPr/>
          </p:nvSpPr>
          <p:spPr>
            <a:xfrm>
              <a:off x="-1828800" y="1676400"/>
              <a:ext cx="2438400" cy="304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descr="Image result for skull of zinjanthropus"/>
            <p:cNvPicPr>
              <a:picLocks noChangeAspect="1" noChangeArrowheads="1"/>
            </p:cNvPicPr>
            <p:nvPr/>
          </p:nvPicPr>
          <p:blipFill>
            <a:blip r:embed="rId6"/>
            <a:srcRect/>
            <a:stretch>
              <a:fillRect/>
            </a:stretch>
          </p:blipFill>
          <p:spPr bwMode="auto">
            <a:xfrm>
              <a:off x="-1828800" y="1905000"/>
              <a:ext cx="2382253" cy="2514600"/>
            </a:xfrm>
            <a:prstGeom prst="rect">
              <a:avLst/>
            </a:prstGeom>
            <a:noFill/>
          </p:spPr>
        </p:pic>
      </p:grpSp>
      <p:grpSp>
        <p:nvGrpSpPr>
          <p:cNvPr id="54" name="Group 53"/>
          <p:cNvGrpSpPr/>
          <p:nvPr/>
        </p:nvGrpSpPr>
        <p:grpSpPr>
          <a:xfrm>
            <a:off x="6096000" y="3276600"/>
            <a:ext cx="2667000" cy="3200400"/>
            <a:chOff x="-1752600" y="1524000"/>
            <a:chExt cx="2667000" cy="3200400"/>
          </a:xfrm>
        </p:grpSpPr>
        <p:sp>
          <p:nvSpPr>
            <p:cNvPr id="55" name="Rectangle 54"/>
            <p:cNvSpPr/>
            <p:nvPr/>
          </p:nvSpPr>
          <p:spPr>
            <a:xfrm>
              <a:off x="-1752600" y="1524000"/>
              <a:ext cx="2667000" cy="320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4" descr="http://humanorigins.si.edu/sites/default/files/styles/full_width/public/images/square/habilis_KNMER1813_skull_CC_lt_3qtr_sq.jpg?itok=8wK7mFdZ"/>
            <p:cNvPicPr>
              <a:picLocks noChangeAspect="1" noChangeArrowheads="1"/>
            </p:cNvPicPr>
            <p:nvPr/>
          </p:nvPicPr>
          <p:blipFill>
            <a:blip r:embed="rId7"/>
            <a:srcRect/>
            <a:stretch>
              <a:fillRect/>
            </a:stretch>
          </p:blipFill>
          <p:spPr bwMode="auto">
            <a:xfrm>
              <a:off x="-1752600" y="1905000"/>
              <a:ext cx="2362200" cy="2362200"/>
            </a:xfrm>
            <a:prstGeom prst="rect">
              <a:avLst/>
            </a:prstGeom>
            <a:noFill/>
          </p:spPr>
        </p:pic>
      </p:grpSp>
      <p:sp useBgFill="1">
        <p:nvSpPr>
          <p:cNvPr id="57"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LAST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par>
                                <p:cTn id="14" presetID="10" presetClass="exit" presetSubtype="0" fill="hold" nodeType="withEffect">
                                  <p:stCondLst>
                                    <p:cond delay="0"/>
                                  </p:stCondLst>
                                  <p:childTnLst>
                                    <p:animEffect transition="out" filter="fade">
                                      <p:cBhvr>
                                        <p:cTn id="15" dur="1000"/>
                                        <p:tgtEl>
                                          <p:spTgt spid="48"/>
                                        </p:tgtEl>
                                      </p:cBhvr>
                                    </p:animEffect>
                                    <p:set>
                                      <p:cBhvr>
                                        <p:cTn id="16" dur="1" fill="hold">
                                          <p:stCondLst>
                                            <p:cond delay="999"/>
                                          </p:stCondLst>
                                        </p:cTn>
                                        <p:tgtEl>
                                          <p:spTgt spid="48"/>
                                        </p:tgtEl>
                                        <p:attrNameLst>
                                          <p:attrName>style.visibility</p:attrName>
                                        </p:attrNameLst>
                                      </p:cBhvr>
                                      <p:to>
                                        <p:strVal val="hidden"/>
                                      </p:to>
                                    </p:set>
                                  </p:childTnLst>
                                </p:cTn>
                              </p:par>
                              <p:par>
                                <p:cTn id="17" presetID="3"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vertical)">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childTnLst>
                                </p:cTn>
                              </p:par>
                              <p:par>
                                <p:cTn id="25" presetID="10"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1000" fill="hold"/>
                                        <p:tgtEl>
                                          <p:spTgt spid="46"/>
                                        </p:tgtEl>
                                        <p:attrNameLst>
                                          <p:attrName>ppt_w</p:attrName>
                                        </p:attrNameLst>
                                      </p:cBhvr>
                                      <p:tavLst>
                                        <p:tav tm="0">
                                          <p:val>
                                            <p:fltVal val="0"/>
                                          </p:val>
                                        </p:tav>
                                        <p:tav tm="100000">
                                          <p:val>
                                            <p:strVal val="#ppt_w"/>
                                          </p:val>
                                        </p:tav>
                                      </p:tavLst>
                                    </p:anim>
                                    <p:anim calcmode="lin" valueType="num">
                                      <p:cBhvr>
                                        <p:cTn id="33" dur="1000" fill="hold"/>
                                        <p:tgtEl>
                                          <p:spTgt spid="46"/>
                                        </p:tgtEl>
                                        <p:attrNameLst>
                                          <p:attrName>ppt_h</p:attrName>
                                        </p:attrNameLst>
                                      </p:cBhvr>
                                      <p:tavLst>
                                        <p:tav tm="0">
                                          <p:val>
                                            <p:fltVal val="0"/>
                                          </p:val>
                                        </p:tav>
                                        <p:tav tm="100000">
                                          <p:val>
                                            <p:strVal val="#ppt_h"/>
                                          </p:val>
                                        </p:tav>
                                      </p:tavLst>
                                    </p:anim>
                                    <p:animEffect transition="in" filter="fade">
                                      <p:cBhvr>
                                        <p:cTn id="34" dur="1000"/>
                                        <p:tgtEl>
                                          <p:spTgt spid="46"/>
                                        </p:tgtEl>
                                      </p:cBhvr>
                                    </p:animEffect>
                                  </p:childTnLst>
                                </p:cTn>
                              </p:par>
                            </p:childTnLst>
                          </p:cTn>
                        </p:par>
                        <p:par>
                          <p:cTn id="35" fill="hold">
                            <p:stCondLst>
                              <p:cond delay="1000"/>
                            </p:stCondLst>
                            <p:childTnLst>
                              <p:par>
                                <p:cTn id="36" presetID="10" presetClass="exit" presetSubtype="0" fill="hold" nodeType="afterEffect">
                                  <p:stCondLst>
                                    <p:cond delay="0"/>
                                  </p:stCondLst>
                                  <p:childTnLst>
                                    <p:animEffect transition="out" filter="fade">
                                      <p:cBhvr>
                                        <p:cTn id="37" dur="1000"/>
                                        <p:tgtEl>
                                          <p:spTgt spid="54"/>
                                        </p:tgtEl>
                                      </p:cBhvr>
                                    </p:animEffect>
                                    <p:set>
                                      <p:cBhvr>
                                        <p:cTn id="38" dur="1" fill="hold">
                                          <p:stCondLst>
                                            <p:cond delay="999"/>
                                          </p:stCondLst>
                                        </p:cTn>
                                        <p:tgtEl>
                                          <p:spTgt spid="5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51"/>
                                        </p:tgtEl>
                                      </p:cBhvr>
                                    </p:animEffect>
                                    <p:set>
                                      <p:cBhvr>
                                        <p:cTn id="41" dur="1" fill="hold">
                                          <p:stCondLst>
                                            <p:cond delay="9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38200"/>
            <a:ext cx="9144000" cy="6019800"/>
            <a:chOff x="0" y="838200"/>
            <a:chExt cx="9144000" cy="6019800"/>
          </a:xfrm>
        </p:grpSpPr>
        <p:grpSp>
          <p:nvGrpSpPr>
            <p:cNvPr id="3" name="Group 46"/>
            <p:cNvGrpSpPr/>
            <p:nvPr/>
          </p:nvGrpSpPr>
          <p:grpSpPr>
            <a:xfrm>
              <a:off x="0" y="838200"/>
              <a:ext cx="9144000" cy="6019800"/>
              <a:chOff x="0" y="838200"/>
              <a:chExt cx="9144000" cy="6019800"/>
            </a:xfrm>
          </p:grpSpPr>
          <p:grpSp>
            <p:nvGrpSpPr>
              <p:cNvPr id="5" name="Group 11"/>
              <p:cNvGrpSpPr/>
              <p:nvPr/>
            </p:nvGrpSpPr>
            <p:grpSpPr>
              <a:xfrm>
                <a:off x="0" y="838200"/>
                <a:ext cx="9144000" cy="6019800"/>
                <a:chOff x="0" y="1270000"/>
                <a:chExt cx="9144000" cy="5588000"/>
              </a:xfrm>
            </p:grpSpPr>
            <p:pic>
              <p:nvPicPr>
                <p:cNvPr id="8"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9" name="Rectangle 8"/>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Freeform 5"/>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4" name="Rectangle 3"/>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3942413" y="3023017"/>
            <a:ext cx="1622685" cy="736183"/>
          </a:xfrm>
          <a:custGeom>
            <a:avLst/>
            <a:gdLst>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94872 w 1528997"/>
              <a:gd name="connsiteY23" fmla="*/ 264825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723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10587 w 1528997"/>
              <a:gd name="connsiteY8" fmla="*/ 457199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04144 w 1528997"/>
              <a:gd name="connsiteY10" fmla="*/ 234845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91587 w 1528997"/>
              <a:gd name="connsiteY11" fmla="*/ 304799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622685"/>
              <a:gd name="connsiteY0" fmla="*/ 319790 h 607310"/>
              <a:gd name="connsiteX1" fmla="*/ 104931 w 1622685"/>
              <a:gd name="connsiteY1" fmla="*/ 394740 h 607310"/>
              <a:gd name="connsiteX2" fmla="*/ 239843 w 1622685"/>
              <a:gd name="connsiteY2" fmla="*/ 469691 h 607310"/>
              <a:gd name="connsiteX3" fmla="*/ 464695 w 1622685"/>
              <a:gd name="connsiteY3" fmla="*/ 529652 h 607310"/>
              <a:gd name="connsiteX4" fmla="*/ 509666 w 1622685"/>
              <a:gd name="connsiteY4" fmla="*/ 544642 h 607310"/>
              <a:gd name="connsiteX5" fmla="*/ 629587 w 1622685"/>
              <a:gd name="connsiteY5" fmla="*/ 574622 h 607310"/>
              <a:gd name="connsiteX6" fmla="*/ 779489 w 1622685"/>
              <a:gd name="connsiteY6" fmla="*/ 604603 h 607310"/>
              <a:gd name="connsiteX7" fmla="*/ 934387 w 1622685"/>
              <a:gd name="connsiteY7" fmla="*/ 558383 h 607310"/>
              <a:gd name="connsiteX8" fmla="*/ 1010587 w 1622685"/>
              <a:gd name="connsiteY8" fmla="*/ 558383 h 607310"/>
              <a:gd name="connsiteX9" fmla="*/ 1162987 w 1622685"/>
              <a:gd name="connsiteY9" fmla="*/ 482183 h 607310"/>
              <a:gd name="connsiteX10" fmla="*/ 1315387 w 1622685"/>
              <a:gd name="connsiteY10" fmla="*/ 405983 h 607310"/>
              <a:gd name="connsiteX11" fmla="*/ 1391587 w 1622685"/>
              <a:gd name="connsiteY11" fmla="*/ 329783 h 607310"/>
              <a:gd name="connsiteX12" fmla="*/ 1484026 w 1622685"/>
              <a:gd name="connsiteY12" fmla="*/ 199868 h 607310"/>
              <a:gd name="connsiteX13" fmla="*/ 1620187 w 1622685"/>
              <a:gd name="connsiteY13" fmla="*/ 24983 h 607310"/>
              <a:gd name="connsiteX14" fmla="*/ 1469036 w 1622685"/>
              <a:gd name="connsiteY14" fmla="*/ 49967 h 607310"/>
              <a:gd name="connsiteX15" fmla="*/ 1154243 w 1622685"/>
              <a:gd name="connsiteY15" fmla="*/ 94937 h 607310"/>
              <a:gd name="connsiteX16" fmla="*/ 1019331 w 1622685"/>
              <a:gd name="connsiteY16" fmla="*/ 79947 h 607310"/>
              <a:gd name="connsiteX17" fmla="*/ 899410 w 1622685"/>
              <a:gd name="connsiteY17" fmla="*/ 94937 h 607310"/>
              <a:gd name="connsiteX18" fmla="*/ 858187 w 1622685"/>
              <a:gd name="connsiteY18" fmla="*/ 101183 h 607310"/>
              <a:gd name="connsiteX19" fmla="*/ 809469 w 1622685"/>
              <a:gd name="connsiteY19" fmla="*/ 244839 h 607310"/>
              <a:gd name="connsiteX20" fmla="*/ 674557 w 1622685"/>
              <a:gd name="connsiteY20" fmla="*/ 364760 h 607310"/>
              <a:gd name="connsiteX21" fmla="*/ 400987 w 1622685"/>
              <a:gd name="connsiteY21" fmla="*/ 329783 h 607310"/>
              <a:gd name="connsiteX22" fmla="*/ 248587 w 1622685"/>
              <a:gd name="connsiteY22" fmla="*/ 253583 h 607310"/>
              <a:gd name="connsiteX23" fmla="*/ 172387 w 1622685"/>
              <a:gd name="connsiteY23" fmla="*/ 253583 h 607310"/>
              <a:gd name="connsiteX24" fmla="*/ 96187 w 1622685"/>
              <a:gd name="connsiteY24" fmla="*/ 253583 h 607310"/>
              <a:gd name="connsiteX0" fmla="*/ 0 w 1622685"/>
              <a:gd name="connsiteY0" fmla="*/ 319790 h 720777"/>
              <a:gd name="connsiteX1" fmla="*/ 104931 w 1622685"/>
              <a:gd name="connsiteY1" fmla="*/ 394740 h 720777"/>
              <a:gd name="connsiteX2" fmla="*/ 239843 w 1622685"/>
              <a:gd name="connsiteY2" fmla="*/ 469691 h 720777"/>
              <a:gd name="connsiteX3" fmla="*/ 464695 w 1622685"/>
              <a:gd name="connsiteY3" fmla="*/ 529652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20777"/>
              <a:gd name="connsiteX1" fmla="*/ 104931 w 1622685"/>
              <a:gd name="connsiteY1" fmla="*/ 394740 h 720777"/>
              <a:gd name="connsiteX2" fmla="*/ 239843 w 1622685"/>
              <a:gd name="connsiteY2" fmla="*/ 469691 h 720777"/>
              <a:gd name="connsiteX3" fmla="*/ 400987 w 1622685"/>
              <a:gd name="connsiteY3" fmla="*/ 558383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5583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2391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685" h="736183">
                <a:moveTo>
                  <a:pt x="0" y="319790"/>
                </a:moveTo>
                <a:cubicBezTo>
                  <a:pt x="32478" y="344773"/>
                  <a:pt x="64957" y="369756"/>
                  <a:pt x="104931" y="394740"/>
                </a:cubicBezTo>
                <a:cubicBezTo>
                  <a:pt x="144905" y="419724"/>
                  <a:pt x="190500" y="442417"/>
                  <a:pt x="239843" y="469691"/>
                </a:cubicBezTo>
                <a:cubicBezTo>
                  <a:pt x="289186" y="496965"/>
                  <a:pt x="361430" y="518201"/>
                  <a:pt x="400987" y="558383"/>
                </a:cubicBezTo>
                <a:cubicBezTo>
                  <a:pt x="440544" y="598565"/>
                  <a:pt x="451787" y="685383"/>
                  <a:pt x="477187" y="710783"/>
                </a:cubicBezTo>
                <a:cubicBezTo>
                  <a:pt x="502587" y="736183"/>
                  <a:pt x="502587" y="710783"/>
                  <a:pt x="553387" y="710783"/>
                </a:cubicBezTo>
                <a:lnTo>
                  <a:pt x="781987" y="710783"/>
                </a:lnTo>
                <a:lnTo>
                  <a:pt x="934387" y="710783"/>
                </a:lnTo>
                <a:cubicBezTo>
                  <a:pt x="985187" y="710783"/>
                  <a:pt x="1035987" y="736183"/>
                  <a:pt x="1086787" y="710783"/>
                </a:cubicBezTo>
                <a:cubicBezTo>
                  <a:pt x="1137587" y="685383"/>
                  <a:pt x="1201087" y="609183"/>
                  <a:pt x="1239187" y="558383"/>
                </a:cubicBezTo>
                <a:cubicBezTo>
                  <a:pt x="1277287" y="507583"/>
                  <a:pt x="1289987" y="444083"/>
                  <a:pt x="1315387" y="405983"/>
                </a:cubicBezTo>
                <a:cubicBezTo>
                  <a:pt x="1340787" y="367883"/>
                  <a:pt x="1363481" y="364136"/>
                  <a:pt x="1391587" y="329783"/>
                </a:cubicBezTo>
                <a:cubicBezTo>
                  <a:pt x="1419694" y="295431"/>
                  <a:pt x="1445926" y="250668"/>
                  <a:pt x="1484026" y="199868"/>
                </a:cubicBezTo>
                <a:cubicBezTo>
                  <a:pt x="1522126" y="149068"/>
                  <a:pt x="1622685" y="49967"/>
                  <a:pt x="1620187" y="24983"/>
                </a:cubicBezTo>
                <a:cubicBezTo>
                  <a:pt x="1617689" y="0"/>
                  <a:pt x="1546693" y="38308"/>
                  <a:pt x="1469036" y="49967"/>
                </a:cubicBezTo>
                <a:cubicBezTo>
                  <a:pt x="1391379" y="61626"/>
                  <a:pt x="1229194" y="89940"/>
                  <a:pt x="1154243" y="94937"/>
                </a:cubicBezTo>
                <a:cubicBezTo>
                  <a:pt x="1079292" y="99934"/>
                  <a:pt x="1061803" y="79947"/>
                  <a:pt x="1019331" y="79947"/>
                </a:cubicBezTo>
                <a:cubicBezTo>
                  <a:pt x="976859" y="79947"/>
                  <a:pt x="926267" y="91398"/>
                  <a:pt x="899410" y="94937"/>
                </a:cubicBezTo>
                <a:cubicBezTo>
                  <a:pt x="872553" y="98476"/>
                  <a:pt x="873177" y="76199"/>
                  <a:pt x="858187" y="101183"/>
                </a:cubicBezTo>
                <a:cubicBezTo>
                  <a:pt x="843197" y="126167"/>
                  <a:pt x="840074" y="200910"/>
                  <a:pt x="809469" y="244839"/>
                </a:cubicBezTo>
                <a:cubicBezTo>
                  <a:pt x="778864" y="288769"/>
                  <a:pt x="742637" y="350603"/>
                  <a:pt x="674557" y="364760"/>
                </a:cubicBezTo>
                <a:cubicBezTo>
                  <a:pt x="606477" y="378917"/>
                  <a:pt x="426078" y="399725"/>
                  <a:pt x="400987" y="329783"/>
                </a:cubicBezTo>
                <a:cubicBezTo>
                  <a:pt x="320811" y="274531"/>
                  <a:pt x="297305" y="267116"/>
                  <a:pt x="248587" y="253583"/>
                </a:cubicBezTo>
                <a:lnTo>
                  <a:pt x="172387" y="253583"/>
                </a:lnTo>
                <a:lnTo>
                  <a:pt x="96187" y="253583"/>
                </a:lnTo>
              </a:path>
            </a:pathLst>
          </a:custGeom>
          <a:solidFill>
            <a:srgbClr val="852A05"/>
          </a:solidFill>
          <a:ln>
            <a:noFill/>
          </a:ln>
          <a:effectLst>
            <a:outerShdw blurRad="50800" dist="50800" dir="5400000" algn="ctr" rotWithShape="0">
              <a:srgbClr val="853F05"/>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13" name="Oval 12"/>
          <p:cNvSpPr/>
          <p:nvPr/>
        </p:nvSpPr>
        <p:spPr>
          <a:xfrm>
            <a:off x="4724400" y="32004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sp>
        <p:nvSpPr>
          <p:cNvPr id="14" name="TextBox 13"/>
          <p:cNvSpPr txBox="1"/>
          <p:nvPr/>
        </p:nvSpPr>
        <p:spPr>
          <a:xfrm>
            <a:off x="45821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sp>
        <p:nvSpPr>
          <p:cNvPr id="16" name="TextBox 15"/>
          <p:cNvSpPr txBox="1"/>
          <p:nvPr/>
        </p:nvSpPr>
        <p:spPr>
          <a:xfrm>
            <a:off x="0" y="914400"/>
            <a:ext cx="4572000" cy="584775"/>
          </a:xfrm>
          <a:prstGeom prst="rect">
            <a:avLst/>
          </a:prstGeom>
          <a:solidFill>
            <a:schemeClr val="tx1"/>
          </a:solidFill>
        </p:spPr>
        <p:txBody>
          <a:bodyPr wrap="square" rtlCol="0">
            <a:spAutoFit/>
          </a:bodyPr>
          <a:lstStyle/>
          <a:p>
            <a:r>
              <a:rPr lang="en-US" sz="3200" b="1" dirty="0" smtClean="0">
                <a:solidFill>
                  <a:schemeClr val="bg1"/>
                </a:solidFill>
              </a:rPr>
              <a:t>    2010 . . .</a:t>
            </a:r>
          </a:p>
        </p:txBody>
      </p:sp>
      <p:grpSp>
        <p:nvGrpSpPr>
          <p:cNvPr id="20" name="Group 38"/>
          <p:cNvGrpSpPr/>
          <p:nvPr/>
        </p:nvGrpSpPr>
        <p:grpSpPr>
          <a:xfrm>
            <a:off x="0" y="3424535"/>
            <a:ext cx="4648200" cy="461665"/>
            <a:chOff x="-3962400" y="5024735"/>
            <a:chExt cx="4648200" cy="461665"/>
          </a:xfrm>
          <a:solidFill>
            <a:schemeClr val="accent6">
              <a:lumMod val="50000"/>
            </a:schemeClr>
          </a:solidFill>
        </p:grpSpPr>
        <p:cxnSp>
          <p:nvCxnSpPr>
            <p:cNvPr id="21" name="Straight Arrow Connector 20"/>
            <p:cNvCxnSpPr>
              <a:stCxn id="22" idx="3"/>
            </p:cNvCxnSpPr>
            <p:nvPr/>
          </p:nvCxnSpPr>
          <p:spPr>
            <a:xfrm>
              <a:off x="-981648" y="5255568"/>
              <a:ext cx="1667448" cy="2232"/>
            </a:xfrm>
            <a:prstGeom prst="straightConnector1">
              <a:avLst/>
            </a:prstGeom>
            <a:grpFill/>
            <a:ln w="50800">
              <a:solidFill>
                <a:schemeClr val="accent6">
                  <a:lumMod val="50000"/>
                </a:schemeClr>
              </a:solidFill>
              <a:headEnd type="none"/>
              <a:tailEnd type="arrow" w="lg" len="lg"/>
            </a:ln>
            <a:effectLst>
              <a:outerShdw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62400" y="5024735"/>
              <a:ext cx="2980752" cy="461665"/>
            </a:xfrm>
            <a:prstGeom prst="rect">
              <a:avLst/>
            </a:prstGeom>
            <a:solidFill>
              <a:schemeClr val="bg1"/>
            </a:solidFill>
          </p:spPr>
          <p:txBody>
            <a:bodyPr wrap="none" rtlCol="0">
              <a:spAutoFit/>
            </a:bodyPr>
            <a:lstStyle/>
            <a:p>
              <a:r>
                <a:rPr lang="en-US" sz="2400" b="1" dirty="0" smtClean="0"/>
                <a:t>Homo </a:t>
              </a:r>
              <a:r>
                <a:rPr lang="en-US" sz="2400" b="1" dirty="0" err="1" smtClean="0"/>
                <a:t>gautengensis</a:t>
              </a:r>
              <a:r>
                <a:rPr lang="en-US" sz="2400" b="1" dirty="0" smtClean="0"/>
                <a:t>??</a:t>
              </a:r>
              <a:endParaRPr lang="en-US" sz="2400" b="1" dirty="0"/>
            </a:p>
          </p:txBody>
        </p:sp>
      </p:grpSp>
      <p:grpSp>
        <p:nvGrpSpPr>
          <p:cNvPr id="23" name="Group 38"/>
          <p:cNvGrpSpPr/>
          <p:nvPr/>
        </p:nvGrpSpPr>
        <p:grpSpPr>
          <a:xfrm>
            <a:off x="0" y="2895600"/>
            <a:ext cx="4267200" cy="461665"/>
            <a:chOff x="-3962400" y="4953000"/>
            <a:chExt cx="4267200" cy="461665"/>
          </a:xfrm>
          <a:solidFill>
            <a:schemeClr val="accent6">
              <a:lumMod val="50000"/>
            </a:schemeClr>
          </a:solidFill>
        </p:grpSpPr>
        <p:cxnSp>
          <p:nvCxnSpPr>
            <p:cNvPr id="26" name="Straight Arrow Connector 25"/>
            <p:cNvCxnSpPr/>
            <p:nvPr/>
          </p:nvCxnSpPr>
          <p:spPr>
            <a:xfrm>
              <a:off x="-2590800" y="5257800"/>
              <a:ext cx="2895600" cy="0"/>
            </a:xfrm>
            <a:prstGeom prst="straightConnector1">
              <a:avLst/>
            </a:prstGeom>
            <a:grpFill/>
            <a:ln w="50800">
              <a:solidFill>
                <a:schemeClr val="accent6">
                  <a:lumMod val="50000"/>
                </a:schemeClr>
              </a:solidFill>
              <a:tailEnd type="arrow" w="lg" len="lg"/>
            </a:ln>
            <a:effectLst>
              <a:outerShdw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62400" y="4953000"/>
              <a:ext cx="2991525" cy="461665"/>
            </a:xfrm>
            <a:prstGeom prst="rect">
              <a:avLst/>
            </a:prstGeom>
            <a:solidFill>
              <a:schemeClr val="bg1"/>
            </a:solidFill>
          </p:spPr>
          <p:txBody>
            <a:bodyPr wrap="none" rtlCol="0">
              <a:spAutoFit/>
            </a:bodyPr>
            <a:lstStyle/>
            <a:p>
              <a:r>
                <a:rPr lang="en-US" sz="2400" b="1" dirty="0" smtClean="0"/>
                <a:t>‘Handy-man’ (</a:t>
              </a:r>
              <a:r>
                <a:rPr lang="en-US" sz="2400" b="1" dirty="0" err="1" smtClean="0"/>
                <a:t>habilis</a:t>
              </a:r>
              <a:r>
                <a:rPr lang="en-US" sz="2400" b="1" dirty="0" smtClean="0"/>
                <a:t>) </a:t>
              </a:r>
              <a:endParaRPr lang="en-US" sz="2400" b="1" dirty="0"/>
            </a:p>
          </p:txBody>
        </p:sp>
      </p:grpSp>
      <p:sp>
        <p:nvSpPr>
          <p:cNvPr id="32" name="TextBox 31"/>
          <p:cNvSpPr txBox="1"/>
          <p:nvPr/>
        </p:nvSpPr>
        <p:spPr>
          <a:xfrm>
            <a:off x="0" y="822960"/>
            <a:ext cx="4572000" cy="584775"/>
          </a:xfrm>
          <a:prstGeom prst="rect">
            <a:avLst/>
          </a:prstGeom>
          <a:solidFill>
            <a:schemeClr val="accent6">
              <a:lumMod val="50000"/>
            </a:schemeClr>
          </a:solidFill>
        </p:spPr>
        <p:txBody>
          <a:bodyPr wrap="square" rtlCol="0">
            <a:spAutoFit/>
          </a:bodyPr>
          <a:lstStyle/>
          <a:p>
            <a:r>
              <a:rPr lang="en-US" sz="3200" b="1" dirty="0" smtClean="0">
                <a:solidFill>
                  <a:schemeClr val="bg1"/>
                </a:solidFill>
              </a:rPr>
              <a:t>    Sept 2015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3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par>
                                <p:cTn id="16" presetID="10" presetClass="exit" presetSubtype="0" fill="hold" nodeType="withEffect">
                                  <p:stCondLst>
                                    <p:cond delay="500"/>
                                  </p:stCondLst>
                                  <p:childTnLst>
                                    <p:animEffect transition="out" filter="fade">
                                      <p:cBhvr>
                                        <p:cTn id="17" dur="2000"/>
                                        <p:tgtEl>
                                          <p:spTgt spid="23"/>
                                        </p:tgtEl>
                                      </p:cBhvr>
                                    </p:animEffect>
                                    <p:set>
                                      <p:cBhvr>
                                        <p:cTn id="18" dur="1" fill="hold">
                                          <p:stCondLst>
                                            <p:cond delay="1999"/>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2000"/>
                                        <p:tgtEl>
                                          <p:spTgt spid="16"/>
                                        </p:tgtEl>
                                      </p:cBhvr>
                                    </p:animEffect>
                                    <p:set>
                                      <p:cBhvr>
                                        <p:cTn id="23" dur="1" fill="hold">
                                          <p:stCondLst>
                                            <p:cond delay="1999"/>
                                          </p:stCondLst>
                                        </p:cTn>
                                        <p:tgtEl>
                                          <p:spTgt spid="1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20"/>
                                        </p:tgtEl>
                                      </p:cBhvr>
                                    </p:animEffect>
                                    <p:set>
                                      <p:cBhvr>
                                        <p:cTn id="26" dur="1" fill="hold">
                                          <p:stCondLst>
                                            <p:cond delay="1999"/>
                                          </p:stCondLst>
                                        </p:cTn>
                                        <p:tgtEl>
                                          <p:spTgt spid="20"/>
                                        </p:tgtEl>
                                        <p:attrNameLst>
                                          <p:attrName>style.visibility</p:attrName>
                                        </p:attrNameLst>
                                      </p:cBhvr>
                                      <p:to>
                                        <p:strVal val="hidden"/>
                                      </p:to>
                                    </p:se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3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838200"/>
            <a:ext cx="9144000" cy="6019800"/>
            <a:chOff x="0" y="838200"/>
            <a:chExt cx="9144000" cy="6019800"/>
          </a:xfrm>
        </p:grpSpPr>
        <p:grpSp>
          <p:nvGrpSpPr>
            <p:cNvPr id="3" name="Group 46"/>
            <p:cNvGrpSpPr/>
            <p:nvPr/>
          </p:nvGrpSpPr>
          <p:grpSpPr>
            <a:xfrm>
              <a:off x="0" y="838200"/>
              <a:ext cx="9144000" cy="6019800"/>
              <a:chOff x="0" y="838200"/>
              <a:chExt cx="9144000" cy="6019800"/>
            </a:xfrm>
          </p:grpSpPr>
          <p:grpSp>
            <p:nvGrpSpPr>
              <p:cNvPr id="5" name="Group 11"/>
              <p:cNvGrpSpPr/>
              <p:nvPr/>
            </p:nvGrpSpPr>
            <p:grpSpPr>
              <a:xfrm>
                <a:off x="0" y="838200"/>
                <a:ext cx="9144000" cy="6019800"/>
                <a:chOff x="0" y="1270000"/>
                <a:chExt cx="9144000" cy="5588000"/>
              </a:xfrm>
            </p:grpSpPr>
            <p:pic>
              <p:nvPicPr>
                <p:cNvPr id="8"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9" name="Rectangle 8"/>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Freeform 5"/>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4" name="Rectangle 3"/>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TextBox 31"/>
          <p:cNvSpPr txBox="1"/>
          <p:nvPr/>
        </p:nvSpPr>
        <p:spPr>
          <a:xfrm>
            <a:off x="0" y="822960"/>
            <a:ext cx="4572000" cy="584775"/>
          </a:xfrm>
          <a:prstGeom prst="rect">
            <a:avLst/>
          </a:prstGeom>
          <a:solidFill>
            <a:schemeClr val="accent6">
              <a:lumMod val="50000"/>
            </a:schemeClr>
          </a:solidFill>
        </p:spPr>
        <p:txBody>
          <a:bodyPr wrap="square" rtlCol="0">
            <a:spAutoFit/>
          </a:bodyPr>
          <a:lstStyle/>
          <a:p>
            <a:r>
              <a:rPr lang="en-US" sz="3200" b="1" dirty="0" smtClean="0">
                <a:solidFill>
                  <a:schemeClr val="bg1"/>
                </a:solidFill>
              </a:rPr>
              <a:t>    Sept 2015 . . .</a:t>
            </a:r>
          </a:p>
        </p:txBody>
      </p:sp>
      <p:sp>
        <p:nvSpPr>
          <p:cNvPr id="10" name="Freeform 9"/>
          <p:cNvSpPr/>
          <p:nvPr/>
        </p:nvSpPr>
        <p:spPr>
          <a:xfrm>
            <a:off x="3942413" y="3023017"/>
            <a:ext cx="1622685" cy="736183"/>
          </a:xfrm>
          <a:custGeom>
            <a:avLst/>
            <a:gdLst>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94872 w 1528997"/>
              <a:gd name="connsiteY23" fmla="*/ 264825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723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10587 w 1528997"/>
              <a:gd name="connsiteY8" fmla="*/ 457199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04144 w 1528997"/>
              <a:gd name="connsiteY10" fmla="*/ 234845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91587 w 1528997"/>
              <a:gd name="connsiteY11" fmla="*/ 304799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622685"/>
              <a:gd name="connsiteY0" fmla="*/ 319790 h 607310"/>
              <a:gd name="connsiteX1" fmla="*/ 104931 w 1622685"/>
              <a:gd name="connsiteY1" fmla="*/ 394740 h 607310"/>
              <a:gd name="connsiteX2" fmla="*/ 239843 w 1622685"/>
              <a:gd name="connsiteY2" fmla="*/ 469691 h 607310"/>
              <a:gd name="connsiteX3" fmla="*/ 464695 w 1622685"/>
              <a:gd name="connsiteY3" fmla="*/ 529652 h 607310"/>
              <a:gd name="connsiteX4" fmla="*/ 509666 w 1622685"/>
              <a:gd name="connsiteY4" fmla="*/ 544642 h 607310"/>
              <a:gd name="connsiteX5" fmla="*/ 629587 w 1622685"/>
              <a:gd name="connsiteY5" fmla="*/ 574622 h 607310"/>
              <a:gd name="connsiteX6" fmla="*/ 779489 w 1622685"/>
              <a:gd name="connsiteY6" fmla="*/ 604603 h 607310"/>
              <a:gd name="connsiteX7" fmla="*/ 934387 w 1622685"/>
              <a:gd name="connsiteY7" fmla="*/ 558383 h 607310"/>
              <a:gd name="connsiteX8" fmla="*/ 1010587 w 1622685"/>
              <a:gd name="connsiteY8" fmla="*/ 558383 h 607310"/>
              <a:gd name="connsiteX9" fmla="*/ 1162987 w 1622685"/>
              <a:gd name="connsiteY9" fmla="*/ 482183 h 607310"/>
              <a:gd name="connsiteX10" fmla="*/ 1315387 w 1622685"/>
              <a:gd name="connsiteY10" fmla="*/ 405983 h 607310"/>
              <a:gd name="connsiteX11" fmla="*/ 1391587 w 1622685"/>
              <a:gd name="connsiteY11" fmla="*/ 329783 h 607310"/>
              <a:gd name="connsiteX12" fmla="*/ 1484026 w 1622685"/>
              <a:gd name="connsiteY12" fmla="*/ 199868 h 607310"/>
              <a:gd name="connsiteX13" fmla="*/ 1620187 w 1622685"/>
              <a:gd name="connsiteY13" fmla="*/ 24983 h 607310"/>
              <a:gd name="connsiteX14" fmla="*/ 1469036 w 1622685"/>
              <a:gd name="connsiteY14" fmla="*/ 49967 h 607310"/>
              <a:gd name="connsiteX15" fmla="*/ 1154243 w 1622685"/>
              <a:gd name="connsiteY15" fmla="*/ 94937 h 607310"/>
              <a:gd name="connsiteX16" fmla="*/ 1019331 w 1622685"/>
              <a:gd name="connsiteY16" fmla="*/ 79947 h 607310"/>
              <a:gd name="connsiteX17" fmla="*/ 899410 w 1622685"/>
              <a:gd name="connsiteY17" fmla="*/ 94937 h 607310"/>
              <a:gd name="connsiteX18" fmla="*/ 858187 w 1622685"/>
              <a:gd name="connsiteY18" fmla="*/ 101183 h 607310"/>
              <a:gd name="connsiteX19" fmla="*/ 809469 w 1622685"/>
              <a:gd name="connsiteY19" fmla="*/ 244839 h 607310"/>
              <a:gd name="connsiteX20" fmla="*/ 674557 w 1622685"/>
              <a:gd name="connsiteY20" fmla="*/ 364760 h 607310"/>
              <a:gd name="connsiteX21" fmla="*/ 400987 w 1622685"/>
              <a:gd name="connsiteY21" fmla="*/ 329783 h 607310"/>
              <a:gd name="connsiteX22" fmla="*/ 248587 w 1622685"/>
              <a:gd name="connsiteY22" fmla="*/ 253583 h 607310"/>
              <a:gd name="connsiteX23" fmla="*/ 172387 w 1622685"/>
              <a:gd name="connsiteY23" fmla="*/ 253583 h 607310"/>
              <a:gd name="connsiteX24" fmla="*/ 96187 w 1622685"/>
              <a:gd name="connsiteY24" fmla="*/ 253583 h 607310"/>
              <a:gd name="connsiteX0" fmla="*/ 0 w 1622685"/>
              <a:gd name="connsiteY0" fmla="*/ 319790 h 720777"/>
              <a:gd name="connsiteX1" fmla="*/ 104931 w 1622685"/>
              <a:gd name="connsiteY1" fmla="*/ 394740 h 720777"/>
              <a:gd name="connsiteX2" fmla="*/ 239843 w 1622685"/>
              <a:gd name="connsiteY2" fmla="*/ 469691 h 720777"/>
              <a:gd name="connsiteX3" fmla="*/ 464695 w 1622685"/>
              <a:gd name="connsiteY3" fmla="*/ 529652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20777"/>
              <a:gd name="connsiteX1" fmla="*/ 104931 w 1622685"/>
              <a:gd name="connsiteY1" fmla="*/ 394740 h 720777"/>
              <a:gd name="connsiteX2" fmla="*/ 239843 w 1622685"/>
              <a:gd name="connsiteY2" fmla="*/ 469691 h 720777"/>
              <a:gd name="connsiteX3" fmla="*/ 400987 w 1622685"/>
              <a:gd name="connsiteY3" fmla="*/ 558383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5583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2391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685" h="736183">
                <a:moveTo>
                  <a:pt x="0" y="319790"/>
                </a:moveTo>
                <a:cubicBezTo>
                  <a:pt x="32478" y="344773"/>
                  <a:pt x="64957" y="369756"/>
                  <a:pt x="104931" y="394740"/>
                </a:cubicBezTo>
                <a:cubicBezTo>
                  <a:pt x="144905" y="419724"/>
                  <a:pt x="190500" y="442417"/>
                  <a:pt x="239843" y="469691"/>
                </a:cubicBezTo>
                <a:cubicBezTo>
                  <a:pt x="289186" y="496965"/>
                  <a:pt x="361430" y="518201"/>
                  <a:pt x="400987" y="558383"/>
                </a:cubicBezTo>
                <a:cubicBezTo>
                  <a:pt x="440544" y="598565"/>
                  <a:pt x="451787" y="685383"/>
                  <a:pt x="477187" y="710783"/>
                </a:cubicBezTo>
                <a:cubicBezTo>
                  <a:pt x="502587" y="736183"/>
                  <a:pt x="502587" y="710783"/>
                  <a:pt x="553387" y="710783"/>
                </a:cubicBezTo>
                <a:lnTo>
                  <a:pt x="781987" y="710783"/>
                </a:lnTo>
                <a:lnTo>
                  <a:pt x="934387" y="710783"/>
                </a:lnTo>
                <a:cubicBezTo>
                  <a:pt x="985187" y="710783"/>
                  <a:pt x="1035987" y="736183"/>
                  <a:pt x="1086787" y="710783"/>
                </a:cubicBezTo>
                <a:cubicBezTo>
                  <a:pt x="1137587" y="685383"/>
                  <a:pt x="1201087" y="609183"/>
                  <a:pt x="1239187" y="558383"/>
                </a:cubicBezTo>
                <a:cubicBezTo>
                  <a:pt x="1277287" y="507583"/>
                  <a:pt x="1289987" y="444083"/>
                  <a:pt x="1315387" y="405983"/>
                </a:cubicBezTo>
                <a:cubicBezTo>
                  <a:pt x="1340787" y="367883"/>
                  <a:pt x="1363481" y="364136"/>
                  <a:pt x="1391587" y="329783"/>
                </a:cubicBezTo>
                <a:cubicBezTo>
                  <a:pt x="1419694" y="295431"/>
                  <a:pt x="1445926" y="250668"/>
                  <a:pt x="1484026" y="199868"/>
                </a:cubicBezTo>
                <a:cubicBezTo>
                  <a:pt x="1522126" y="149068"/>
                  <a:pt x="1622685" y="49967"/>
                  <a:pt x="1620187" y="24983"/>
                </a:cubicBezTo>
                <a:cubicBezTo>
                  <a:pt x="1617689" y="0"/>
                  <a:pt x="1546693" y="38308"/>
                  <a:pt x="1469036" y="49967"/>
                </a:cubicBezTo>
                <a:cubicBezTo>
                  <a:pt x="1391379" y="61626"/>
                  <a:pt x="1229194" y="89940"/>
                  <a:pt x="1154243" y="94937"/>
                </a:cubicBezTo>
                <a:cubicBezTo>
                  <a:pt x="1079292" y="99934"/>
                  <a:pt x="1061803" y="79947"/>
                  <a:pt x="1019331" y="79947"/>
                </a:cubicBezTo>
                <a:cubicBezTo>
                  <a:pt x="976859" y="79947"/>
                  <a:pt x="926267" y="91398"/>
                  <a:pt x="899410" y="94937"/>
                </a:cubicBezTo>
                <a:cubicBezTo>
                  <a:pt x="872553" y="98476"/>
                  <a:pt x="873177" y="76199"/>
                  <a:pt x="858187" y="101183"/>
                </a:cubicBezTo>
                <a:cubicBezTo>
                  <a:pt x="843197" y="126167"/>
                  <a:pt x="840074" y="200910"/>
                  <a:pt x="809469" y="244839"/>
                </a:cubicBezTo>
                <a:cubicBezTo>
                  <a:pt x="778864" y="288769"/>
                  <a:pt x="742637" y="350603"/>
                  <a:pt x="674557" y="364760"/>
                </a:cubicBezTo>
                <a:cubicBezTo>
                  <a:pt x="606477" y="378917"/>
                  <a:pt x="426078" y="399725"/>
                  <a:pt x="400987" y="329783"/>
                </a:cubicBezTo>
                <a:cubicBezTo>
                  <a:pt x="320811" y="274531"/>
                  <a:pt x="297305" y="267116"/>
                  <a:pt x="248587" y="253583"/>
                </a:cubicBezTo>
                <a:lnTo>
                  <a:pt x="172387" y="253583"/>
                </a:lnTo>
                <a:lnTo>
                  <a:pt x="96187" y="253583"/>
                </a:lnTo>
              </a:path>
            </a:pathLst>
          </a:custGeom>
          <a:solidFill>
            <a:srgbClr val="852A05"/>
          </a:solidFill>
          <a:ln>
            <a:noFill/>
          </a:ln>
          <a:effectLst>
            <a:outerShdw blurRad="50800" dist="50800" dir="5400000" algn="ctr" rotWithShape="0">
              <a:srgbClr val="853F05"/>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724400" y="32004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sp>
        <p:nvSpPr>
          <p:cNvPr id="14" name="TextBox 13"/>
          <p:cNvSpPr txBox="1"/>
          <p:nvPr/>
        </p:nvSpPr>
        <p:spPr>
          <a:xfrm>
            <a:off x="4582100" y="990600"/>
            <a:ext cx="1056700" cy="461665"/>
          </a:xfrm>
          <a:prstGeom prst="rect">
            <a:avLst/>
          </a:prstGeom>
          <a:solidFill>
            <a:schemeClr val="accent6">
              <a:lumMod val="50000"/>
            </a:schemeClr>
          </a:solid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sp>
        <p:nvSpPr>
          <p:cNvPr id="23" name="Rectangle 22"/>
          <p:cNvSpPr/>
          <p:nvPr/>
        </p:nvSpPr>
        <p:spPr>
          <a:xfrm>
            <a:off x="0" y="1371600"/>
            <a:ext cx="9144000" cy="469359"/>
          </a:xfrm>
          <a:prstGeom prst="rect">
            <a:avLst/>
          </a:prstGeom>
          <a:solidFill>
            <a:schemeClr val="accent6">
              <a:lumMod val="50000"/>
            </a:schemeClr>
          </a:solidFill>
        </p:spPr>
        <p:txBody>
          <a:bodyPr wrap="square">
            <a:spAutoFit/>
          </a:bodyPr>
          <a:lstStyle/>
          <a:p>
            <a:r>
              <a:rPr lang="en-US" sz="2450" dirty="0" smtClean="0">
                <a:solidFill>
                  <a:schemeClr val="bg1"/>
                </a:solidFill>
              </a:rPr>
              <a:t>  - Lee Berger &amp; team of 60 scientists announced another new species </a:t>
            </a:r>
            <a:endParaRPr lang="en-US" sz="2450" dirty="0">
              <a:solidFill>
                <a:schemeClr val="bg1"/>
              </a:solidFill>
            </a:endParaRPr>
          </a:p>
        </p:txBody>
      </p:sp>
      <p:sp>
        <p:nvSpPr>
          <p:cNvPr id="24" name="Rectangle 23"/>
          <p:cNvSpPr/>
          <p:nvPr/>
        </p:nvSpPr>
        <p:spPr>
          <a:xfrm>
            <a:off x="0" y="3733800"/>
            <a:ext cx="9144000" cy="492443"/>
          </a:xfrm>
          <a:prstGeom prst="rect">
            <a:avLst/>
          </a:prstGeom>
          <a:solidFill>
            <a:schemeClr val="accent6">
              <a:lumMod val="50000"/>
            </a:schemeClr>
          </a:solidFill>
        </p:spPr>
        <p:txBody>
          <a:bodyPr wrap="square">
            <a:spAutoFit/>
          </a:bodyPr>
          <a:lstStyle/>
          <a:p>
            <a:r>
              <a:rPr lang="en-US" sz="2600" dirty="0" smtClean="0">
                <a:solidFill>
                  <a:schemeClr val="bg1"/>
                </a:solidFill>
              </a:rPr>
              <a:t>  - discovered by spelunkers in a cave at the ‘Cradle of Humankind’</a:t>
            </a:r>
          </a:p>
        </p:txBody>
      </p:sp>
      <p:sp>
        <p:nvSpPr>
          <p:cNvPr id="25" name="Rectangle 24"/>
          <p:cNvSpPr/>
          <p:nvPr/>
        </p:nvSpPr>
        <p:spPr>
          <a:xfrm>
            <a:off x="0" y="4213041"/>
            <a:ext cx="9144000" cy="492443"/>
          </a:xfrm>
          <a:prstGeom prst="rect">
            <a:avLst/>
          </a:prstGeom>
          <a:solidFill>
            <a:schemeClr val="accent6">
              <a:lumMod val="50000"/>
            </a:schemeClr>
          </a:solidFill>
        </p:spPr>
        <p:txBody>
          <a:bodyPr wrap="square">
            <a:spAutoFit/>
          </a:bodyPr>
          <a:lstStyle/>
          <a:p>
            <a:r>
              <a:rPr lang="en-US" sz="2600" dirty="0" smtClean="0">
                <a:solidFill>
                  <a:schemeClr val="bg1"/>
                </a:solidFill>
              </a:rPr>
              <a:t>  - ‘largest sample of any </a:t>
            </a:r>
            <a:r>
              <a:rPr lang="en-US" sz="2600" dirty="0" err="1" smtClean="0">
                <a:solidFill>
                  <a:schemeClr val="bg1"/>
                </a:solidFill>
              </a:rPr>
              <a:t>hominin</a:t>
            </a:r>
            <a:r>
              <a:rPr lang="en-US" sz="2600" dirty="0" smtClean="0">
                <a:solidFill>
                  <a:schemeClr val="bg1"/>
                </a:solidFill>
              </a:rPr>
              <a:t> species at a single African site’ </a:t>
            </a:r>
            <a:endParaRPr lang="en-US" sz="2600" dirty="0">
              <a:solidFill>
                <a:schemeClr val="bg1"/>
              </a:solidFill>
            </a:endParaRPr>
          </a:p>
        </p:txBody>
      </p:sp>
      <p:sp>
        <p:nvSpPr>
          <p:cNvPr id="28" name="Rectangle 27"/>
          <p:cNvSpPr/>
          <p:nvPr/>
        </p:nvSpPr>
        <p:spPr>
          <a:xfrm>
            <a:off x="0" y="5083314"/>
            <a:ext cx="9144000" cy="707886"/>
          </a:xfrm>
          <a:prstGeom prst="rect">
            <a:avLst/>
          </a:prstGeom>
          <a:solidFill>
            <a:schemeClr val="accent6">
              <a:lumMod val="50000"/>
            </a:schemeClr>
          </a:solidFill>
        </p:spPr>
        <p:txBody>
          <a:bodyPr wrap="square">
            <a:spAutoFit/>
          </a:bodyPr>
          <a:lstStyle/>
          <a:p>
            <a:r>
              <a:rPr lang="en-US" sz="4000" b="1" i="1" dirty="0" smtClean="0">
                <a:solidFill>
                  <a:schemeClr val="bg1"/>
                </a:solidFill>
              </a:rPr>
              <a:t>	Another new species:  Homo? </a:t>
            </a:r>
            <a:r>
              <a:rPr lang="en-US" sz="4000" b="1" i="1" dirty="0" err="1" smtClean="0">
                <a:solidFill>
                  <a:schemeClr val="bg1"/>
                </a:solidFill>
              </a:rPr>
              <a:t>naledi</a:t>
            </a:r>
            <a:endParaRPr lang="en-US" sz="4000" dirty="0">
              <a:solidFill>
                <a:schemeClr val="bg1"/>
              </a:solidFill>
            </a:endParaRPr>
          </a:p>
        </p:txBody>
      </p:sp>
      <p:grpSp>
        <p:nvGrpSpPr>
          <p:cNvPr id="31" name="Group 38"/>
          <p:cNvGrpSpPr/>
          <p:nvPr/>
        </p:nvGrpSpPr>
        <p:grpSpPr>
          <a:xfrm>
            <a:off x="228600" y="2362200"/>
            <a:ext cx="3962399" cy="461665"/>
            <a:chOff x="-3962400" y="5024735"/>
            <a:chExt cx="3809999" cy="461665"/>
          </a:xfrm>
          <a:solidFill>
            <a:schemeClr val="accent6">
              <a:lumMod val="50000"/>
            </a:schemeClr>
          </a:solidFill>
        </p:grpSpPr>
        <p:cxnSp>
          <p:nvCxnSpPr>
            <p:cNvPr id="33" name="Straight Arrow Connector 32"/>
            <p:cNvCxnSpPr>
              <a:stCxn id="34" idx="3"/>
            </p:cNvCxnSpPr>
            <p:nvPr/>
          </p:nvCxnSpPr>
          <p:spPr>
            <a:xfrm flipV="1">
              <a:off x="-2078563" y="5253336"/>
              <a:ext cx="1926162" cy="2232"/>
            </a:xfrm>
            <a:prstGeom prst="straightConnector1">
              <a:avLst/>
            </a:prstGeom>
            <a:grpFill/>
            <a:ln w="50800">
              <a:solidFill>
                <a:schemeClr val="accent6">
                  <a:lumMod val="50000"/>
                </a:schemeClr>
              </a:solidFill>
              <a:headEnd type="none"/>
              <a:tailEnd type="arrow" w="lg" len="lg"/>
            </a:ln>
            <a:effectLst>
              <a:outerShdw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962400" y="5024735"/>
              <a:ext cx="1883837" cy="461665"/>
            </a:xfrm>
            <a:prstGeom prst="rect">
              <a:avLst/>
            </a:prstGeom>
            <a:solidFill>
              <a:schemeClr val="bg1"/>
            </a:solidFill>
          </p:spPr>
          <p:txBody>
            <a:bodyPr wrap="none" rtlCol="0">
              <a:spAutoFit/>
            </a:bodyPr>
            <a:lstStyle/>
            <a:p>
              <a:r>
                <a:rPr lang="en-US" sz="2400" b="1" dirty="0" smtClean="0">
                  <a:solidFill>
                    <a:schemeClr val="accent6">
                      <a:lumMod val="50000"/>
                    </a:schemeClr>
                  </a:solidFill>
                  <a:effectLst>
                    <a:outerShdw dist="50800" dir="5400000" algn="ctr" rotWithShape="0">
                      <a:schemeClr val="tx1"/>
                    </a:outerShdw>
                  </a:effectLst>
                </a:rPr>
                <a:t>Homo? </a:t>
              </a:r>
              <a:r>
                <a:rPr lang="en-US" sz="2400" b="1" dirty="0" err="1" smtClean="0">
                  <a:solidFill>
                    <a:schemeClr val="accent6">
                      <a:lumMod val="50000"/>
                    </a:schemeClr>
                  </a:solidFill>
                  <a:effectLst>
                    <a:outerShdw dist="50800" dir="5400000" algn="ctr" rotWithShape="0">
                      <a:schemeClr val="tx1"/>
                    </a:outerShdw>
                  </a:effectLst>
                </a:rPr>
                <a:t>naledi</a:t>
              </a:r>
              <a:endParaRPr lang="en-US" sz="2400" b="1" dirty="0">
                <a:solidFill>
                  <a:schemeClr val="accent6">
                    <a:lumMod val="50000"/>
                  </a:schemeClr>
                </a:solidFill>
                <a:effectLst>
                  <a:outerShdw dist="50800" dir="5400000" algn="ctr" rotWithShape="0">
                    <a:schemeClr val="tx1"/>
                  </a:outerShdw>
                </a:effectLst>
              </a:endParaRPr>
            </a:p>
          </p:txBody>
        </p:sp>
      </p:grpSp>
      <p:sp>
        <p:nvSpPr>
          <p:cNvPr id="12" name="TextBox 11"/>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30" name="Oval 29"/>
          <p:cNvSpPr/>
          <p:nvPr/>
        </p:nvSpPr>
        <p:spPr>
          <a:xfrm>
            <a:off x="4191000" y="21336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sp>
        <p:nvSpPr>
          <p:cNvPr id="29" name="Rectangle 28"/>
          <p:cNvSpPr/>
          <p:nvPr/>
        </p:nvSpPr>
        <p:spPr>
          <a:xfrm>
            <a:off x="0" y="4689157"/>
            <a:ext cx="9144000" cy="492443"/>
          </a:xfrm>
          <a:prstGeom prst="rect">
            <a:avLst/>
          </a:prstGeom>
          <a:solidFill>
            <a:schemeClr val="accent6">
              <a:lumMod val="50000"/>
            </a:schemeClr>
          </a:solidFill>
        </p:spPr>
        <p:txBody>
          <a:bodyPr wrap="square">
            <a:spAutoFit/>
          </a:bodyPr>
          <a:lstStyle/>
          <a:p>
            <a:r>
              <a:rPr lang="en-US" sz="2600" dirty="0" smtClean="0">
                <a:solidFill>
                  <a:schemeClr val="bg1"/>
                </a:solidFill>
              </a:rPr>
              <a:t>  - age of this new species is still to be determined</a:t>
            </a:r>
          </a:p>
        </p:txBody>
      </p:sp>
      <p:sp useBgFill="1">
        <p:nvSpPr>
          <p:cNvPr id="26" name="TextBox 2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grpSp>
        <p:nvGrpSpPr>
          <p:cNvPr id="36" name="Group 35"/>
          <p:cNvGrpSpPr/>
          <p:nvPr/>
        </p:nvGrpSpPr>
        <p:grpSpPr>
          <a:xfrm>
            <a:off x="8220464" y="4267200"/>
            <a:ext cx="1075936" cy="2400657"/>
            <a:chOff x="8220464" y="2819400"/>
            <a:chExt cx="1075936" cy="2400657"/>
          </a:xfrm>
        </p:grpSpPr>
        <p:sp>
          <p:nvSpPr>
            <p:cNvPr id="35" name="Rectangle 34"/>
            <p:cNvSpPr/>
            <p:nvPr/>
          </p:nvSpPr>
          <p:spPr>
            <a:xfrm>
              <a:off x="8305800" y="3733800"/>
              <a:ext cx="838200" cy="9144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220464" y="2819400"/>
              <a:ext cx="1075936" cy="2400657"/>
            </a:xfrm>
            <a:prstGeom prst="rect">
              <a:avLst/>
            </a:prstGeom>
            <a:noFill/>
          </p:spPr>
          <p:txBody>
            <a:bodyPr wrap="none" rtlCol="0">
              <a:spAutoFit/>
            </a:bodyPr>
            <a:lstStyle/>
            <a:p>
              <a:r>
                <a:rPr lang="en-US" sz="15000" b="1" dirty="0" smtClean="0">
                  <a:solidFill>
                    <a:srgbClr val="FF0000"/>
                  </a:solidFill>
                  <a:effectLst>
                    <a:outerShdw dist="50800" dir="5400000" algn="ctr" rotWithShape="0">
                      <a:schemeClr val="tx1"/>
                    </a:outerShdw>
                  </a:effectLst>
                </a:rPr>
                <a:t>?</a:t>
              </a:r>
              <a:endParaRPr lang="en-US" sz="15000" b="1" dirty="0">
                <a:solidFill>
                  <a:srgbClr val="FF0000"/>
                </a:solidFill>
                <a:effectLst>
                  <a:outerShdw dist="50800" dir="54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Effect transition="in" filter="fade">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00"/>
                                        <p:tgtEl>
                                          <p:spTgt spid="23"/>
                                        </p:tgtEl>
                                      </p:cBhvr>
                                    </p:animEffect>
                                    <p:set>
                                      <p:cBhvr>
                                        <p:cTn id="34" dur="1" fill="hold">
                                          <p:stCondLst>
                                            <p:cond delay="999"/>
                                          </p:stCondLst>
                                        </p:cTn>
                                        <p:tgtEl>
                                          <p:spTgt spid="2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25"/>
                                        </p:tgtEl>
                                      </p:cBhvr>
                                    </p:animEffect>
                                    <p:set>
                                      <p:cBhvr>
                                        <p:cTn id="40" dur="1" fill="hold">
                                          <p:stCondLst>
                                            <p:cond delay="999"/>
                                          </p:stCondLst>
                                        </p:cTn>
                                        <p:tgtEl>
                                          <p:spTgt spid="25"/>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32"/>
                                        </p:tgtEl>
                                      </p:cBhvr>
                                    </p:animEffect>
                                    <p:set>
                                      <p:cBhvr>
                                        <p:cTn id="43" dur="1" fill="hold">
                                          <p:stCondLst>
                                            <p:cond delay="999"/>
                                          </p:stCondLst>
                                        </p:cTn>
                                        <p:tgtEl>
                                          <p:spTgt spid="32"/>
                                        </p:tgtEl>
                                        <p:attrNameLst>
                                          <p:attrName>style.visibility</p:attrName>
                                        </p:attrNameLst>
                                      </p:cBhvr>
                                      <p:to>
                                        <p:strVal val="hidden"/>
                                      </p:to>
                                    </p:se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1000"/>
                                        <p:tgtEl>
                                          <p:spTgt spid="31"/>
                                        </p:tgtEl>
                                      </p:cBhvr>
                                    </p:animEffect>
                                  </p:childTnLst>
                                </p:cTn>
                              </p:par>
                            </p:childTnLst>
                          </p:cTn>
                        </p:par>
                        <p:par>
                          <p:cTn id="48" fill="hold">
                            <p:stCondLst>
                              <p:cond delay="2000"/>
                            </p:stCondLst>
                            <p:childTnLst>
                              <p:par>
                                <p:cTn id="49" presetID="49" presetClass="entr" presetSubtype="0" decel="100000" fill="hold" grpId="1"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fltVal val="0"/>
                                          </p:val>
                                        </p:tav>
                                        <p:tav tm="100000">
                                          <p:val>
                                            <p:strVal val="#ppt_w"/>
                                          </p:val>
                                        </p:tav>
                                      </p:tavLst>
                                    </p:anim>
                                    <p:anim calcmode="lin" valueType="num">
                                      <p:cBhvr>
                                        <p:cTn id="52" dur="1000" fill="hold"/>
                                        <p:tgtEl>
                                          <p:spTgt spid="30"/>
                                        </p:tgtEl>
                                        <p:attrNameLst>
                                          <p:attrName>ppt_h</p:attrName>
                                        </p:attrNameLst>
                                      </p:cBhvr>
                                      <p:tavLst>
                                        <p:tav tm="0">
                                          <p:val>
                                            <p:fltVal val="0"/>
                                          </p:val>
                                        </p:tav>
                                        <p:tav tm="100000">
                                          <p:val>
                                            <p:strVal val="#ppt_h"/>
                                          </p:val>
                                        </p:tav>
                                      </p:tavLst>
                                    </p:anim>
                                    <p:anim calcmode="lin" valueType="num">
                                      <p:cBhvr>
                                        <p:cTn id="53" dur="1000" fill="hold"/>
                                        <p:tgtEl>
                                          <p:spTgt spid="30"/>
                                        </p:tgtEl>
                                        <p:attrNameLst>
                                          <p:attrName>style.rotation</p:attrName>
                                        </p:attrNameLst>
                                      </p:cBhvr>
                                      <p:tavLst>
                                        <p:tav tm="0">
                                          <p:val>
                                            <p:fltVal val="360"/>
                                          </p:val>
                                        </p:tav>
                                        <p:tav tm="100000">
                                          <p:val>
                                            <p:fltVal val="0"/>
                                          </p:val>
                                        </p:tav>
                                      </p:tavLst>
                                    </p:anim>
                                    <p:animEffect transition="in" filter="fade">
                                      <p:cBhvr>
                                        <p:cTn id="54" dur="10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2" nodeType="clickEffect">
                                  <p:stCondLst>
                                    <p:cond delay="0"/>
                                  </p:stCondLst>
                                  <p:childTnLst>
                                    <p:animMotion origin="layout" path="M 3.33333E-6 4.44444E-6 L 0.12882 0.04976 L 0.11527 0.11527 L 0.04583 0.16273 L 0.00503 0.22152 L -0.13229 0.16412 L -0.25608 0.15509 L -0.32379 0.22754 L -0.2882 0.28634 L -0.21372 0.30208 L -0.12379 0.27939 L -0.07986 0.25902 L -0.03733 0.18518 L -0.03056 0.08356 L 0.00364 -0.00348 " pathEditMode="relative" rAng="0" ptsTypes="AAAAAAAAAAAAAAA">
                                      <p:cBhvr>
                                        <p:cTn id="58" dur="5000" fill="hold"/>
                                        <p:tgtEl>
                                          <p:spTgt spid="30"/>
                                        </p:tgtEl>
                                        <p:attrNameLst>
                                          <p:attrName>ppt_x</p:attrName>
                                          <p:attrName>ppt_y</p:attrName>
                                        </p:attrNameLst>
                                      </p:cBhvr>
                                      <p:rCtr x="-98" y="149"/>
                                    </p:animMotion>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6" presetClass="emph" presetSubtype="0" fill="hold" grpId="2" nodeType="withEffect">
                                  <p:stCondLst>
                                    <p:cond delay="0"/>
                                  </p:stCondLst>
                                  <p:childTnLst>
                                    <p:animScale>
                                      <p:cBhvr>
                                        <p:cTn id="71" dur="1000" fill="hold"/>
                                        <p:tgtEl>
                                          <p:spTgt spid="29"/>
                                        </p:tgtEl>
                                      </p:cBhvr>
                                      <p:by x="270000" y="270000"/>
                                    </p:animScale>
                                  </p:childTnLst>
                                </p:cTn>
                              </p:par>
                              <p:par>
                                <p:cTn id="72" presetID="64" presetClass="path" presetSubtype="0" fill="hold" grpId="3" nodeType="withEffect">
                                  <p:stCondLst>
                                    <p:cond delay="0"/>
                                  </p:stCondLst>
                                  <p:childTnLst>
                                    <p:animMotion origin="layout" path="M 0 4.07407E-6 L 0.73333 0.08032 " pathEditMode="relative" rAng="0" ptsTypes="AA">
                                      <p:cBhvr>
                                        <p:cTn id="73" dur="1000" fill="hold"/>
                                        <p:tgtEl>
                                          <p:spTgt spid="29"/>
                                        </p:tgtEl>
                                        <p:attrNameLst>
                                          <p:attrName>ppt_x</p:attrName>
                                          <p:attrName>ppt_y</p:attrName>
                                        </p:attrNameLst>
                                      </p:cBhvr>
                                      <p:rCtr x="367" y="40"/>
                                    </p:animMotion>
                                  </p:childTnLst>
                                </p:cTn>
                              </p:par>
                              <p:par>
                                <p:cTn id="74" presetID="10" presetClass="entr" presetSubtype="0"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remove" grpId="0" nodeType="clickEffect">
                                  <p:stCondLst>
                                    <p:cond delay="0"/>
                                  </p:stCondLst>
                                  <p:childTnLst>
                                    <p:animMotion origin="layout" path="M 0.0033 -0.003 L 0.10503 -4.50867E-6 L 0.15937 0.01804 L 0.16267 0.03839 L 0.14739 0.08578 L 0.08819 0.12879 L 0.02378 0.18289 L 0.0118 0.19862 L -0.00504 0.18058 L -0.03056 0.11052 L -0.03889 0.0407 L 3.33333E-6 -4.50867E-6 " pathEditMode="relative" rAng="0" ptsTypes="AAAAAAAAAAAA">
                                      <p:cBhvr>
                                        <p:cTn id="80" dur="3000" fill="hold"/>
                                        <p:tgtEl>
                                          <p:spTgt spid="30"/>
                                        </p:tgtEl>
                                        <p:attrNameLst>
                                          <p:attrName>ppt_x</p:attrName>
                                          <p:attrName>ppt_y</p:attrName>
                                        </p:attrNameLst>
                                      </p:cBhvr>
                                      <p:rCtr x="59" y="101"/>
                                    </p:animMotion>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left)">
                                      <p:cBhvr>
                                        <p:cTn id="85" dur="1000"/>
                                        <p:tgtEl>
                                          <p:spTgt spid="26"/>
                                        </p:tgtEl>
                                      </p:cBhvr>
                                    </p:animEffect>
                                  </p:childTnLst>
                                </p:cTn>
                              </p:par>
                            </p:childTnLst>
                          </p:cTn>
                        </p:par>
                        <p:par>
                          <p:cTn id="86" fill="hold">
                            <p:stCondLst>
                              <p:cond delay="1000"/>
                            </p:stCondLst>
                            <p:childTnLst>
                              <p:par>
                                <p:cTn id="87" presetID="10" presetClass="exit" presetSubtype="0" fill="hold" grpId="1" nodeType="afterEffect">
                                  <p:stCondLst>
                                    <p:cond delay="0"/>
                                  </p:stCondLst>
                                  <p:childTnLst>
                                    <p:animEffect transition="out" filter="fade">
                                      <p:cBhvr>
                                        <p:cTn id="88" dur="1000"/>
                                        <p:tgtEl>
                                          <p:spTgt spid="29"/>
                                        </p:tgtEl>
                                      </p:cBhvr>
                                    </p:animEffect>
                                    <p:set>
                                      <p:cBhvr>
                                        <p:cTn id="89" dur="1" fill="hold">
                                          <p:stCondLst>
                                            <p:cond delay="999"/>
                                          </p:stCondLst>
                                        </p:cTn>
                                        <p:tgtEl>
                                          <p:spTgt spid="29"/>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12"/>
                                        </p:tgtEl>
                                      </p:cBhvr>
                                    </p:animEffect>
                                    <p:set>
                                      <p:cBhvr>
                                        <p:cTn id="92" dur="1" fill="hold">
                                          <p:stCondLst>
                                            <p:cond delay="999"/>
                                          </p:stCondLst>
                                        </p:cTn>
                                        <p:tgtEl>
                                          <p:spTgt spid="1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36"/>
                                        </p:tgtEl>
                                      </p:cBhvr>
                                    </p:animEffect>
                                    <p:set>
                                      <p:cBhvr>
                                        <p:cTn id="95"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animBg="1"/>
      <p:bldP spid="23" grpId="0" animBg="1"/>
      <p:bldP spid="23" grpId="1" animBg="1"/>
      <p:bldP spid="24" grpId="0" animBg="1"/>
      <p:bldP spid="24" grpId="1" animBg="1"/>
      <p:bldP spid="25" grpId="0" animBg="1"/>
      <p:bldP spid="25" grpId="1" animBg="1"/>
      <p:bldP spid="28" grpId="0" animBg="1"/>
      <p:bldP spid="28" grpId="1" animBg="1"/>
      <p:bldP spid="12" grpId="0" animBg="1"/>
      <p:bldP spid="30" grpId="0" animBg="1"/>
      <p:bldP spid="30" grpId="1" animBg="1"/>
      <p:bldP spid="30" grpId="2" animBg="1"/>
      <p:bldP spid="29" grpId="0" animBg="1"/>
      <p:bldP spid="29" grpId="1" animBg="1"/>
      <p:bldP spid="29" grpId="2" animBg="1"/>
      <p:bldP spid="29" grpId="3"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2403395"/>
          </a:xfrm>
          <a:prstGeom prst="rect">
            <a:avLst/>
          </a:prstGeom>
        </p:spPr>
        <p:txBody>
          <a:bodyPr wrap="square">
            <a:spAutoFit/>
          </a:bodyPr>
          <a:lstStyle/>
          <a:p>
            <a:r>
              <a:rPr lang="en-US" sz="1000" cap="all" dirty="0" smtClean="0">
                <a:hlinkClick r:id="rId2"/>
              </a:rPr>
              <a:t>https://en.wikipedia.org/wiki/Homo_naledi</a:t>
            </a:r>
            <a:endParaRPr lang="en-US" sz="1000" cap="all" dirty="0" smtClean="0"/>
          </a:p>
          <a:p>
            <a:endParaRPr lang="en-US" sz="1000" b="1" cap="all" dirty="0" smtClean="0">
              <a:hlinkClick r:id="rId3"/>
            </a:endParaRPr>
          </a:p>
          <a:p>
            <a:r>
              <a:rPr lang="en-US" sz="1000" b="1" cap="all" dirty="0" smtClean="0">
                <a:hlinkClick r:id="rId3"/>
              </a:rPr>
              <a:t>http://www.nytimes.com/2015/09/11/science/south-africa-fossils-new-species-human-ancestor-homo-naledi.html</a:t>
            </a:r>
            <a:endParaRPr lang="en-US" sz="1000" b="1" cap="all" dirty="0" smtClean="0"/>
          </a:p>
          <a:p>
            <a:r>
              <a:rPr lang="en-US" sz="1000" b="1" cap="all" dirty="0" smtClean="0"/>
              <a:t>SCIENCE</a:t>
            </a:r>
            <a:endParaRPr lang="en-US" sz="1000" cap="all" dirty="0" smtClean="0"/>
          </a:p>
          <a:p>
            <a:r>
              <a:rPr lang="en-US" sz="1000" b="1" i="1" dirty="0" smtClean="0"/>
              <a:t>Homo </a:t>
            </a:r>
            <a:r>
              <a:rPr lang="en-US" sz="1000" b="1" i="1" dirty="0" err="1" smtClean="0"/>
              <a:t>Naledi</a:t>
            </a:r>
            <a:r>
              <a:rPr lang="en-US" sz="1000" b="1" i="1" dirty="0" smtClean="0"/>
              <a:t>, New Species in Human Lineage, Is Found in South African Cave</a:t>
            </a:r>
          </a:p>
          <a:p>
            <a:r>
              <a:rPr lang="en-US" sz="1000" b="1" dirty="0" smtClean="0"/>
              <a:t>By JOHN NOBLE WILFORD</a:t>
            </a:r>
            <a:r>
              <a:rPr lang="en-US" sz="1000" dirty="0" smtClean="0"/>
              <a:t>SEPT. 10, 2015</a:t>
            </a:r>
          </a:p>
          <a:p>
            <a:endParaRPr lang="en-US" sz="1000" dirty="0" smtClean="0"/>
          </a:p>
          <a:p>
            <a:r>
              <a:rPr lang="en-US" sz="1000" dirty="0" smtClean="0"/>
              <a:t>Acting on a tip from spelunkers two years ago, scientists in South Africa discovered what the cavers had only dimly glimpsed through a crack in a limestone wall deep in the Rising Star Cave: lots and lots of old bones.</a:t>
            </a:r>
          </a:p>
          <a:p>
            <a:r>
              <a:rPr lang="en-US" sz="1000" dirty="0" smtClean="0"/>
              <a:t>The remains covered the earthen floor beyond the narrow opening. This was, the scientists concluded, a large, dark chamber for the dead of a previously unidentified species of the early human lineage — Homo </a:t>
            </a:r>
            <a:r>
              <a:rPr lang="en-US" sz="1000" dirty="0" err="1" smtClean="0"/>
              <a:t>naledi</a:t>
            </a:r>
            <a:r>
              <a:rPr lang="en-US" sz="1000" dirty="0" smtClean="0"/>
              <a:t>.</a:t>
            </a:r>
          </a:p>
          <a:p>
            <a:r>
              <a:rPr lang="en-US" sz="1000" dirty="0" smtClean="0"/>
              <a:t>The new </a:t>
            </a:r>
            <a:r>
              <a:rPr lang="en-US" sz="1000" dirty="0" err="1" smtClean="0">
                <a:hlinkClick r:id="rId4" tooltip="Smithsonian Magazine article."/>
              </a:rPr>
              <a:t>hominin</a:t>
            </a:r>
            <a:r>
              <a:rPr lang="en-US" sz="1000" dirty="0" smtClean="0"/>
              <a:t> species was announced on Thursday by an international team of more than 60 scientists led by Lee R. Berger, an American paleoanthropologist who is a professor of human evolution studies at the University of the Witwatersrand in Johannesburg. The species name, H. </a:t>
            </a:r>
            <a:r>
              <a:rPr lang="en-US" sz="1000" dirty="0" err="1" smtClean="0"/>
              <a:t>naledi</a:t>
            </a:r>
            <a:r>
              <a:rPr lang="en-US" sz="1000" dirty="0" smtClean="0"/>
              <a:t>, refers to the cave where the bones lay undisturbed for so long; “</a:t>
            </a:r>
            <a:r>
              <a:rPr lang="en-US" sz="1000" dirty="0" err="1" smtClean="0"/>
              <a:t>naledi</a:t>
            </a:r>
            <a:r>
              <a:rPr lang="en-US" sz="1000" dirty="0" smtClean="0"/>
              <a:t>” means “star” in the local Sesotho language.</a:t>
            </a:r>
          </a:p>
          <a:p>
            <a:r>
              <a:rPr lang="en-US" sz="1000" dirty="0" smtClean="0"/>
              <a:t>In </a:t>
            </a:r>
            <a:r>
              <a:rPr lang="en-US" sz="1000" dirty="0" smtClean="0">
                <a:hlinkClick r:id="rId5"/>
              </a:rPr>
              <a:t>two</a:t>
            </a:r>
            <a:r>
              <a:rPr lang="en-US" sz="1000" dirty="0" smtClean="0"/>
              <a:t> </a:t>
            </a:r>
            <a:r>
              <a:rPr lang="en-US" sz="1000" dirty="0" smtClean="0">
                <a:hlinkClick r:id="rId6"/>
              </a:rPr>
              <a:t>papers</a:t>
            </a:r>
            <a:r>
              <a:rPr lang="en-US" sz="1000" dirty="0" smtClean="0"/>
              <a:t> published this week in the open-access journal </a:t>
            </a:r>
            <a:r>
              <a:rPr lang="en-US" sz="1000" dirty="0" err="1" smtClean="0"/>
              <a:t>eLife</a:t>
            </a:r>
            <a:r>
              <a:rPr lang="en-US" sz="1000" dirty="0" smtClean="0"/>
              <a:t>, the researchers said that the more than 1,550 fossil elements documenting the discovery constituted the largest sample for any </a:t>
            </a:r>
            <a:r>
              <a:rPr lang="en-US" sz="1000" dirty="0" err="1" smtClean="0"/>
              <a:t>hominin</a:t>
            </a:r>
            <a:r>
              <a:rPr lang="en-US" sz="1000" dirty="0" smtClean="0"/>
              <a:t> species in a single African site, and one of the largest anywhere in the world. Further, the scientists said, that sample is probably a small fraction of the fossils yet to be recovered from the chamber. So far the team has recovered parts of at least 15 individuals.</a:t>
            </a:r>
          </a:p>
          <a:p>
            <a:r>
              <a:rPr lang="en-US" sz="1000" dirty="0" smtClean="0"/>
              <a:t>“With almost every bone in the body represented multiple times, Homo </a:t>
            </a:r>
            <a:r>
              <a:rPr lang="en-US" sz="1000" dirty="0" err="1" smtClean="0"/>
              <a:t>naledi</a:t>
            </a:r>
            <a:r>
              <a:rPr lang="en-US" sz="1000" dirty="0" smtClean="0"/>
              <a:t> is already practically the best-known fossil member of our lineage,” Dr. Berger said.</a:t>
            </a:r>
          </a:p>
          <a:p>
            <a:r>
              <a:rPr lang="en-US" sz="1000" dirty="0" smtClean="0"/>
              <a:t>The finding, like so many others in science, was the result of pure luck followed by considerable effort.</a:t>
            </a:r>
          </a:p>
          <a:p>
            <a:r>
              <a:rPr lang="en-US" sz="1000" dirty="0" smtClean="0"/>
              <a:t>Two local cavers, Rick Hunter and Steven Tucker, found the narrow entrance to the chamber, measuring no more than seven and a half inches wide. They were skinny enough to squeeze through, and in the light of their headlamps they saw the bones all around them. When they showed the fossil pictures to Pedro </a:t>
            </a:r>
            <a:r>
              <a:rPr lang="en-US" sz="1000" dirty="0" err="1" smtClean="0"/>
              <a:t>Boshoff</a:t>
            </a:r>
            <a:r>
              <a:rPr lang="en-US" sz="1000" dirty="0" smtClean="0"/>
              <a:t>, a caver who is also a geologist, he alerted Dr. Berger, who organized an investigation.</a:t>
            </a:r>
          </a:p>
          <a:p>
            <a:r>
              <a:rPr lang="en-US" sz="1000" dirty="0" smtClean="0"/>
              <a:t>Just getting into the chamber and bringing out samples proved to be a huge challenge. The narrow opening was the only way in.</a:t>
            </a:r>
          </a:p>
          <a:p>
            <a:r>
              <a:rPr lang="en-US" sz="1000" dirty="0" smtClean="0"/>
              <a:t>Paul Dirks, a geologist at James Cook University in Australia, who was lead author of the journal paper describing the chamber, said the investigators first had a steep climb up a stone block called the Dragon’s Back and then a drop down to the entrance passage — all of this in the total absence of natural light.</a:t>
            </a:r>
          </a:p>
          <a:p>
            <a:r>
              <a:rPr lang="en-US" sz="1000" dirty="0" smtClean="0"/>
              <a:t>For the two extended investigations of the chamber in 2013 and 2014, Dr. Berger rounded up the international team of scientists and then recruited six excavating scientists through notices on social media. One special requirement: They had to be slender enough to crawl through that crack in the wall.</a:t>
            </a:r>
          </a:p>
          <a:p>
            <a:r>
              <a:rPr lang="en-US" sz="1000" dirty="0" smtClean="0"/>
              <a:t>One of the six, who were all women and were called “underground astronauts,” was Marina Elliott of Simon Fraser University in British Columbia. She said the collection and removal of the fossils involved “some of the most difficult and dangerous conditions ever encountered in the search for human origins.”</a:t>
            </a:r>
          </a:p>
          <a:p>
            <a:r>
              <a:rPr lang="en-US" sz="1000" dirty="0" smtClean="0"/>
              <a:t>Besides introducing a new member of the </a:t>
            </a:r>
            <a:r>
              <a:rPr lang="en-US" sz="1000" dirty="0" err="1" smtClean="0"/>
              <a:t>prehuman</a:t>
            </a:r>
            <a:r>
              <a:rPr lang="en-US" sz="1000" dirty="0" smtClean="0"/>
              <a:t> family, the discovery suggests that some early </a:t>
            </a:r>
            <a:r>
              <a:rPr lang="en-US" sz="1000" dirty="0" err="1" smtClean="0"/>
              <a:t>hominins</a:t>
            </a:r>
            <a:r>
              <a:rPr lang="en-US" sz="1000" dirty="0" smtClean="0"/>
              <a:t> intentionally deposited bodies of their dead in a remote and largely inaccessible cave chamber, a behavior previously considered limited to modern humans. Some of the scientists referred to the practice as a ritualized treatment of their dead, but by “ritual” they said they meant a deliberate and repeated practice, not necessarily a kind of religious rite.</a:t>
            </a:r>
          </a:p>
          <a:p>
            <a:r>
              <a:rPr lang="en-US" sz="1000" dirty="0" smtClean="0"/>
              <a:t>“It’s very, very fascinating,” said Ian </a:t>
            </a:r>
            <a:r>
              <a:rPr lang="en-US" sz="1000" dirty="0" err="1" smtClean="0"/>
              <a:t>Tattersall</a:t>
            </a:r>
            <a:r>
              <a:rPr lang="en-US" sz="1000" dirty="0" smtClean="0"/>
              <a:t>, an authority on human evolution at the American Museum of Natural History in New York, who was not involved in the research.</a:t>
            </a:r>
          </a:p>
          <a:p>
            <a:r>
              <a:rPr lang="en-US" sz="1000" dirty="0" smtClean="0"/>
              <a:t>“No question there’s at least one new species here,” he added, “but there may be debate over the Homo designation, though the species is quite different from anything else we have seen.”</a:t>
            </a:r>
          </a:p>
          <a:p>
            <a:r>
              <a:rPr lang="en-US" sz="1000" dirty="0" smtClean="0"/>
              <a:t>A colleague of Dr. Tattersall’s at the museum, Eric </a:t>
            </a:r>
            <a:r>
              <a:rPr lang="en-US" sz="1000" dirty="0" err="1" smtClean="0"/>
              <a:t>Delson</a:t>
            </a:r>
            <a:r>
              <a:rPr lang="en-US" sz="1000" dirty="0" smtClean="0"/>
              <a:t>, who is a professor at Lehman College of the City University of New York, was also impressed, saying, “Berger does it again!”</a:t>
            </a:r>
          </a:p>
          <a:p>
            <a:r>
              <a:rPr lang="en-US" sz="1000" dirty="0" smtClean="0"/>
              <a:t>Dr. </a:t>
            </a:r>
            <a:r>
              <a:rPr lang="en-US" sz="1000" dirty="0" err="1" smtClean="0"/>
              <a:t>Delson</a:t>
            </a:r>
            <a:r>
              <a:rPr lang="en-US" sz="1000" dirty="0" smtClean="0"/>
              <a:t> was referring to Dr. Berger’s previous headline discovery, published in 2010, also involving cave deposits near Johannesburg. He found many fewer fossils that time, but enough to conclude that he was looking at a new species, which he named Australopithecus </a:t>
            </a:r>
            <a:r>
              <a:rPr lang="en-US" sz="1000" dirty="0" err="1" smtClean="0"/>
              <a:t>sediba</a:t>
            </a:r>
            <a:r>
              <a:rPr lang="en-US" sz="1000" dirty="0" smtClean="0"/>
              <a:t>. Geologists said the individuals lived 1.78 million to 1.95 million years ago, when australopithecines and early species of Homo were contemporaries.</a:t>
            </a:r>
          </a:p>
          <a:p>
            <a:r>
              <a:rPr lang="en-US" sz="1000" dirty="0" smtClean="0"/>
              <a:t>Researchers analyzing the H. </a:t>
            </a:r>
            <a:r>
              <a:rPr lang="en-US" sz="1000" dirty="0" err="1" smtClean="0"/>
              <a:t>naledi</a:t>
            </a:r>
            <a:r>
              <a:rPr lang="en-US" sz="1000" dirty="0" smtClean="0"/>
              <a:t> fossils have not yet nailed down their age, which is difficult to measure because of the muddled chamber sediments and the absence of other fauna remains nearby. Some of its primitive anatomy, like a brain no larger than an average orange, Dr. Berger said, indicated that the species evolved near or at the root of the Homo genus, meaning it must be in excess of 2.5 million to 2.8 million years old. Geologists think the cave is no older than three million years.</a:t>
            </a:r>
          </a:p>
          <a:p>
            <a:r>
              <a:rPr lang="en-US" sz="1000" dirty="0" smtClean="0"/>
              <a:t>The field work and two years of analysis for Dr. Berger’s latest discovery were supported by the University of the Witwatersrand, the National Geographic Society and the South African Department of Science and Technology/National Research Foundation. In addition to the journal articles, the findings will be featured in the October issue of National Geographic Magazine and in a two-hour NOVA/National Geographic documentary to air Wednesday on PBS.</a:t>
            </a:r>
          </a:p>
          <a:p>
            <a:r>
              <a:rPr lang="en-US" sz="1000" dirty="0" smtClean="0"/>
              <a:t>Scientists on the discovery team and those not involved in the research noted the mosaic of contrasting anatomical features, including more modern-looking jaws and teeth and feet, that warrant the </a:t>
            </a:r>
            <a:r>
              <a:rPr lang="en-US" sz="1000" dirty="0" err="1" smtClean="0"/>
              <a:t>hominin’s</a:t>
            </a:r>
            <a:r>
              <a:rPr lang="en-US" sz="1000" dirty="0" smtClean="0"/>
              <a:t> placement as a species in the genus Homo, not Australopithecus, the genus that includes the famous Lucy species that lived 3.2 million years ago. The hands of the newly discovered specimens reminded some scientists of the earliest previously identified specimens of Homo </a:t>
            </a:r>
            <a:r>
              <a:rPr lang="en-US" sz="1000" dirty="0" err="1" smtClean="0"/>
              <a:t>habilis</a:t>
            </a:r>
            <a:r>
              <a:rPr lang="en-US" sz="1000" dirty="0" smtClean="0"/>
              <a:t>, who were apparently among the first toolmakers.</a:t>
            </a:r>
          </a:p>
          <a:p>
            <a:r>
              <a:rPr lang="en-US" sz="1000" dirty="0" smtClean="0"/>
              <a:t>At a news conference on Wednesday, John Hawks of the University of Wisconsin, Madison, a senior author of the paper describing the new species, said it was “unlike any other species seen before,” noting that a small skull with a brain one-third the size of modern human braincases was perched atop a very slender body. An average H. </a:t>
            </a:r>
            <a:r>
              <a:rPr lang="en-US" sz="1000" dirty="0" err="1" smtClean="0"/>
              <a:t>naledi</a:t>
            </a:r>
            <a:r>
              <a:rPr lang="en-US" sz="1000" dirty="0" smtClean="0"/>
              <a:t> was about five feet tall and weighed almost 100 pounds, he said.</a:t>
            </a:r>
          </a:p>
          <a:p>
            <a:r>
              <a:rPr lang="en-US" sz="1000" dirty="0" smtClean="0"/>
              <a:t>Tracy </a:t>
            </a:r>
            <a:r>
              <a:rPr lang="en-US" sz="1000" dirty="0" err="1" smtClean="0"/>
              <a:t>Kivell</a:t>
            </a:r>
            <a:r>
              <a:rPr lang="en-US" sz="1000" dirty="0" smtClean="0"/>
              <a:t> of the University of Kent, in England, an associate of Dr. Berger’s team, was struck by H. </a:t>
            </a:r>
            <a:r>
              <a:rPr lang="en-US" sz="1000" dirty="0" err="1" smtClean="0"/>
              <a:t>naledi’s</a:t>
            </a:r>
            <a:r>
              <a:rPr lang="en-US" sz="1000" dirty="0" smtClean="0"/>
              <a:t> “extremely curved fingers, more curved than almost any other species of early </a:t>
            </a:r>
            <a:r>
              <a:rPr lang="en-US" sz="1000" dirty="0" err="1" smtClean="0"/>
              <a:t>hominin</a:t>
            </a:r>
            <a:r>
              <a:rPr lang="en-US" sz="1000" dirty="0" smtClean="0"/>
              <a:t>, which clearly demonstrates climbing capabilities.”</a:t>
            </a:r>
          </a:p>
          <a:p>
            <a:r>
              <a:rPr lang="en-US" sz="1000" dirty="0" smtClean="0"/>
              <a:t>William Harcourt-Smith of Lehman College, another researcher at the Museum of Natural History, led the analysis of the feet of the new species, which he said are “virtually indistinguishable from those of modern humans.” These feet, combined with its long legs, suggest that H. </a:t>
            </a:r>
            <a:r>
              <a:rPr lang="en-US" sz="1000" dirty="0" err="1" smtClean="0"/>
              <a:t>naledi</a:t>
            </a:r>
            <a:r>
              <a:rPr lang="en-US" sz="1000" dirty="0" smtClean="0"/>
              <a:t> was well suited for upright long-distance walking, Dr. Harcourt-Smith said.</a:t>
            </a:r>
          </a:p>
          <a:p>
            <a:r>
              <a:rPr lang="en-US" sz="1000" dirty="0" smtClean="0"/>
              <a:t>In an accompanying commentary in the journal, Chris Stringer, a paleoanthropologist at the Natural History Museum in London, found overall similarities between the new species and fossils from </a:t>
            </a:r>
            <a:r>
              <a:rPr lang="en-US" sz="1000" dirty="0" err="1" smtClean="0">
                <a:hlinkClick r:id="rId7"/>
              </a:rPr>
              <a:t>Dmanisi</a:t>
            </a:r>
            <a:r>
              <a:rPr lang="en-US" sz="1000" dirty="0" smtClean="0"/>
              <a:t>, in the former Soviet republic of Georgia, dated to about 1.8 million years ago. The Georgian specimens are usually assigned to an early variety of Homo erectus.</a:t>
            </a:r>
          </a:p>
          <a:p>
            <a:r>
              <a:rPr lang="en-US" sz="1000" dirty="0" smtClean="0"/>
              <a:t>Much remains to be discovered in the Rising Star Cave, like determining the ages of the fossils and the evolutionary position of H. </a:t>
            </a:r>
            <a:r>
              <a:rPr lang="en-US" sz="1000" dirty="0" err="1" smtClean="0"/>
              <a:t>naledi</a:t>
            </a:r>
            <a:r>
              <a:rPr lang="en-US" sz="1000" dirty="0" smtClean="0"/>
              <a:t> in the genus Homo and the human family tree. The discovery chamber has not given up all of its secrets. “There are potentially hundreds if not thousands of remains of H. </a:t>
            </a:r>
            <a:r>
              <a:rPr lang="en-US" sz="1000" dirty="0" err="1" smtClean="0"/>
              <a:t>naledi</a:t>
            </a:r>
            <a:r>
              <a:rPr lang="en-US" sz="1000" dirty="0" smtClean="0"/>
              <a:t> still down there,” Dr. Berger said.</a:t>
            </a:r>
          </a:p>
          <a:p>
            <a:r>
              <a:rPr lang="en-US" sz="1000" dirty="0" smtClean="0"/>
              <a:t>At the news conference in South Africa on Thursday announcing the findings, Dr. Berger said: “I do believe that the field of </a:t>
            </a:r>
            <a:r>
              <a:rPr lang="en-US" sz="1000" dirty="0" err="1" smtClean="0"/>
              <a:t>paleoanthropology</a:t>
            </a:r>
            <a:r>
              <a:rPr lang="en-US" sz="1000" dirty="0" smtClean="0"/>
              <a:t> had convinced itself, as much as 15 years ago, that we had found everything, that we were not going to make major discoveries and had this story of our origins figured out. I think many people quit exploring, thought it was safer to conduct science inside a lab or behind a computer.” What the new species </a:t>
            </a:r>
            <a:r>
              <a:rPr lang="en-US" sz="1000" dirty="0" err="1" smtClean="0"/>
              <a:t>Naledi</a:t>
            </a:r>
            <a:r>
              <a:rPr lang="en-US" sz="1000" dirty="0" smtClean="0"/>
              <a:t> says, Dr. Berger concluded, “is that there is no substitute for exploration.”</a:t>
            </a:r>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38200"/>
            <a:ext cx="9144000" cy="6019800"/>
            <a:chOff x="0" y="838200"/>
            <a:chExt cx="9144000" cy="6019800"/>
          </a:xfrm>
        </p:grpSpPr>
        <p:grpSp>
          <p:nvGrpSpPr>
            <p:cNvPr id="8" name="Group 1"/>
            <p:cNvGrpSpPr/>
            <p:nvPr/>
          </p:nvGrpSpPr>
          <p:grpSpPr>
            <a:xfrm>
              <a:off x="0" y="838200"/>
              <a:ext cx="9144000" cy="6019800"/>
              <a:chOff x="0" y="838200"/>
              <a:chExt cx="9144000" cy="6019800"/>
            </a:xfrm>
          </p:grpSpPr>
          <p:grpSp>
            <p:nvGrpSpPr>
              <p:cNvPr id="13" name="Group 46"/>
              <p:cNvGrpSpPr/>
              <p:nvPr/>
            </p:nvGrpSpPr>
            <p:grpSpPr>
              <a:xfrm>
                <a:off x="0" y="838200"/>
                <a:ext cx="9144000" cy="6019800"/>
                <a:chOff x="0" y="838200"/>
                <a:chExt cx="9144000" cy="6019800"/>
              </a:xfrm>
            </p:grpSpPr>
            <p:grpSp>
              <p:nvGrpSpPr>
                <p:cNvPr id="15" name="Group 14"/>
                <p:cNvGrpSpPr/>
                <p:nvPr/>
              </p:nvGrpSpPr>
              <p:grpSpPr>
                <a:xfrm>
                  <a:off x="0" y="838200"/>
                  <a:ext cx="9144000" cy="6019800"/>
                  <a:chOff x="0" y="1270000"/>
                  <a:chExt cx="9144000" cy="5588000"/>
                </a:xfrm>
              </p:grpSpPr>
              <p:pic>
                <p:nvPicPr>
                  <p:cNvPr id="18"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19" name="Rectangle 18"/>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Freeform 15"/>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14" name="Rectangle 13"/>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p:cNvSpPr/>
            <p:nvPr/>
          </p:nvSpPr>
          <p:spPr>
            <a:xfrm>
              <a:off x="3942413" y="3023017"/>
              <a:ext cx="1622685" cy="736183"/>
            </a:xfrm>
            <a:custGeom>
              <a:avLst/>
              <a:gdLst>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94872 w 1528997"/>
                <a:gd name="connsiteY23" fmla="*/ 264825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723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10587 w 1528997"/>
                <a:gd name="connsiteY8" fmla="*/ 457199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04144 w 1528997"/>
                <a:gd name="connsiteY10" fmla="*/ 234845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91587 w 1528997"/>
                <a:gd name="connsiteY11" fmla="*/ 304799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622685"/>
                <a:gd name="connsiteY0" fmla="*/ 319790 h 607310"/>
                <a:gd name="connsiteX1" fmla="*/ 104931 w 1622685"/>
                <a:gd name="connsiteY1" fmla="*/ 394740 h 607310"/>
                <a:gd name="connsiteX2" fmla="*/ 239843 w 1622685"/>
                <a:gd name="connsiteY2" fmla="*/ 469691 h 607310"/>
                <a:gd name="connsiteX3" fmla="*/ 464695 w 1622685"/>
                <a:gd name="connsiteY3" fmla="*/ 529652 h 607310"/>
                <a:gd name="connsiteX4" fmla="*/ 509666 w 1622685"/>
                <a:gd name="connsiteY4" fmla="*/ 544642 h 607310"/>
                <a:gd name="connsiteX5" fmla="*/ 629587 w 1622685"/>
                <a:gd name="connsiteY5" fmla="*/ 574622 h 607310"/>
                <a:gd name="connsiteX6" fmla="*/ 779489 w 1622685"/>
                <a:gd name="connsiteY6" fmla="*/ 604603 h 607310"/>
                <a:gd name="connsiteX7" fmla="*/ 934387 w 1622685"/>
                <a:gd name="connsiteY7" fmla="*/ 558383 h 607310"/>
                <a:gd name="connsiteX8" fmla="*/ 1010587 w 1622685"/>
                <a:gd name="connsiteY8" fmla="*/ 558383 h 607310"/>
                <a:gd name="connsiteX9" fmla="*/ 1162987 w 1622685"/>
                <a:gd name="connsiteY9" fmla="*/ 482183 h 607310"/>
                <a:gd name="connsiteX10" fmla="*/ 1315387 w 1622685"/>
                <a:gd name="connsiteY10" fmla="*/ 405983 h 607310"/>
                <a:gd name="connsiteX11" fmla="*/ 1391587 w 1622685"/>
                <a:gd name="connsiteY11" fmla="*/ 329783 h 607310"/>
                <a:gd name="connsiteX12" fmla="*/ 1484026 w 1622685"/>
                <a:gd name="connsiteY12" fmla="*/ 199868 h 607310"/>
                <a:gd name="connsiteX13" fmla="*/ 1620187 w 1622685"/>
                <a:gd name="connsiteY13" fmla="*/ 24983 h 607310"/>
                <a:gd name="connsiteX14" fmla="*/ 1469036 w 1622685"/>
                <a:gd name="connsiteY14" fmla="*/ 49967 h 607310"/>
                <a:gd name="connsiteX15" fmla="*/ 1154243 w 1622685"/>
                <a:gd name="connsiteY15" fmla="*/ 94937 h 607310"/>
                <a:gd name="connsiteX16" fmla="*/ 1019331 w 1622685"/>
                <a:gd name="connsiteY16" fmla="*/ 79947 h 607310"/>
                <a:gd name="connsiteX17" fmla="*/ 899410 w 1622685"/>
                <a:gd name="connsiteY17" fmla="*/ 94937 h 607310"/>
                <a:gd name="connsiteX18" fmla="*/ 858187 w 1622685"/>
                <a:gd name="connsiteY18" fmla="*/ 101183 h 607310"/>
                <a:gd name="connsiteX19" fmla="*/ 809469 w 1622685"/>
                <a:gd name="connsiteY19" fmla="*/ 244839 h 607310"/>
                <a:gd name="connsiteX20" fmla="*/ 674557 w 1622685"/>
                <a:gd name="connsiteY20" fmla="*/ 364760 h 607310"/>
                <a:gd name="connsiteX21" fmla="*/ 400987 w 1622685"/>
                <a:gd name="connsiteY21" fmla="*/ 329783 h 607310"/>
                <a:gd name="connsiteX22" fmla="*/ 248587 w 1622685"/>
                <a:gd name="connsiteY22" fmla="*/ 253583 h 607310"/>
                <a:gd name="connsiteX23" fmla="*/ 172387 w 1622685"/>
                <a:gd name="connsiteY23" fmla="*/ 253583 h 607310"/>
                <a:gd name="connsiteX24" fmla="*/ 96187 w 1622685"/>
                <a:gd name="connsiteY24" fmla="*/ 253583 h 607310"/>
                <a:gd name="connsiteX0" fmla="*/ 0 w 1622685"/>
                <a:gd name="connsiteY0" fmla="*/ 319790 h 720777"/>
                <a:gd name="connsiteX1" fmla="*/ 104931 w 1622685"/>
                <a:gd name="connsiteY1" fmla="*/ 394740 h 720777"/>
                <a:gd name="connsiteX2" fmla="*/ 239843 w 1622685"/>
                <a:gd name="connsiteY2" fmla="*/ 469691 h 720777"/>
                <a:gd name="connsiteX3" fmla="*/ 464695 w 1622685"/>
                <a:gd name="connsiteY3" fmla="*/ 529652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20777"/>
                <a:gd name="connsiteX1" fmla="*/ 104931 w 1622685"/>
                <a:gd name="connsiteY1" fmla="*/ 394740 h 720777"/>
                <a:gd name="connsiteX2" fmla="*/ 239843 w 1622685"/>
                <a:gd name="connsiteY2" fmla="*/ 469691 h 720777"/>
                <a:gd name="connsiteX3" fmla="*/ 400987 w 1622685"/>
                <a:gd name="connsiteY3" fmla="*/ 558383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5583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2391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685" h="736183">
                  <a:moveTo>
                    <a:pt x="0" y="319790"/>
                  </a:moveTo>
                  <a:cubicBezTo>
                    <a:pt x="32478" y="344773"/>
                    <a:pt x="64957" y="369756"/>
                    <a:pt x="104931" y="394740"/>
                  </a:cubicBezTo>
                  <a:cubicBezTo>
                    <a:pt x="144905" y="419724"/>
                    <a:pt x="190500" y="442417"/>
                    <a:pt x="239843" y="469691"/>
                  </a:cubicBezTo>
                  <a:cubicBezTo>
                    <a:pt x="289186" y="496965"/>
                    <a:pt x="361430" y="518201"/>
                    <a:pt x="400987" y="558383"/>
                  </a:cubicBezTo>
                  <a:cubicBezTo>
                    <a:pt x="440544" y="598565"/>
                    <a:pt x="451787" y="685383"/>
                    <a:pt x="477187" y="710783"/>
                  </a:cubicBezTo>
                  <a:cubicBezTo>
                    <a:pt x="502587" y="736183"/>
                    <a:pt x="502587" y="710783"/>
                    <a:pt x="553387" y="710783"/>
                  </a:cubicBezTo>
                  <a:lnTo>
                    <a:pt x="781987" y="710783"/>
                  </a:lnTo>
                  <a:lnTo>
                    <a:pt x="934387" y="710783"/>
                  </a:lnTo>
                  <a:cubicBezTo>
                    <a:pt x="985187" y="710783"/>
                    <a:pt x="1035987" y="736183"/>
                    <a:pt x="1086787" y="710783"/>
                  </a:cubicBezTo>
                  <a:cubicBezTo>
                    <a:pt x="1137587" y="685383"/>
                    <a:pt x="1201087" y="609183"/>
                    <a:pt x="1239187" y="558383"/>
                  </a:cubicBezTo>
                  <a:cubicBezTo>
                    <a:pt x="1277287" y="507583"/>
                    <a:pt x="1289987" y="444083"/>
                    <a:pt x="1315387" y="405983"/>
                  </a:cubicBezTo>
                  <a:cubicBezTo>
                    <a:pt x="1340787" y="367883"/>
                    <a:pt x="1363481" y="364136"/>
                    <a:pt x="1391587" y="329783"/>
                  </a:cubicBezTo>
                  <a:cubicBezTo>
                    <a:pt x="1419694" y="295431"/>
                    <a:pt x="1445926" y="250668"/>
                    <a:pt x="1484026" y="199868"/>
                  </a:cubicBezTo>
                  <a:cubicBezTo>
                    <a:pt x="1522126" y="149068"/>
                    <a:pt x="1622685" y="49967"/>
                    <a:pt x="1620187" y="24983"/>
                  </a:cubicBezTo>
                  <a:cubicBezTo>
                    <a:pt x="1617689" y="0"/>
                    <a:pt x="1546693" y="38308"/>
                    <a:pt x="1469036" y="49967"/>
                  </a:cubicBezTo>
                  <a:cubicBezTo>
                    <a:pt x="1391379" y="61626"/>
                    <a:pt x="1229194" y="89940"/>
                    <a:pt x="1154243" y="94937"/>
                  </a:cubicBezTo>
                  <a:cubicBezTo>
                    <a:pt x="1079292" y="99934"/>
                    <a:pt x="1061803" y="79947"/>
                    <a:pt x="1019331" y="79947"/>
                  </a:cubicBezTo>
                  <a:cubicBezTo>
                    <a:pt x="976859" y="79947"/>
                    <a:pt x="926267" y="91398"/>
                    <a:pt x="899410" y="94937"/>
                  </a:cubicBezTo>
                  <a:cubicBezTo>
                    <a:pt x="872553" y="98476"/>
                    <a:pt x="873177" y="76199"/>
                    <a:pt x="858187" y="101183"/>
                  </a:cubicBezTo>
                  <a:cubicBezTo>
                    <a:pt x="843197" y="126167"/>
                    <a:pt x="840074" y="200910"/>
                    <a:pt x="809469" y="244839"/>
                  </a:cubicBezTo>
                  <a:cubicBezTo>
                    <a:pt x="778864" y="288769"/>
                    <a:pt x="742637" y="350603"/>
                    <a:pt x="674557" y="364760"/>
                  </a:cubicBezTo>
                  <a:cubicBezTo>
                    <a:pt x="606477" y="378917"/>
                    <a:pt x="426078" y="399725"/>
                    <a:pt x="400987" y="329783"/>
                  </a:cubicBezTo>
                  <a:cubicBezTo>
                    <a:pt x="320811" y="274531"/>
                    <a:pt x="297305" y="267116"/>
                    <a:pt x="248587" y="253583"/>
                  </a:cubicBezTo>
                  <a:lnTo>
                    <a:pt x="172387" y="253583"/>
                  </a:lnTo>
                  <a:lnTo>
                    <a:pt x="96187" y="253583"/>
                  </a:lnTo>
                </a:path>
              </a:pathLst>
            </a:custGeom>
            <a:solidFill>
              <a:srgbClr val="852A05"/>
            </a:solidFill>
            <a:ln>
              <a:noFill/>
            </a:ln>
            <a:effectLst>
              <a:outerShdw blurRad="50800" dist="50800" dir="5400000" algn="ctr" rotWithShape="0">
                <a:srgbClr val="853F05"/>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32004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sp>
          <p:nvSpPr>
            <p:cNvPr id="12" name="Oval 11"/>
            <p:cNvSpPr/>
            <p:nvPr/>
          </p:nvSpPr>
          <p:spPr>
            <a:xfrm>
              <a:off x="4215384" y="210312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grpSp>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sp useBgFill="1">
        <p:nvSpPr>
          <p:cNvPr id="5" name="TextBox 4"/>
          <p:cNvSpPr txBox="1">
            <a:spLocks noChangeArrowheads="1"/>
          </p:cNvSpPr>
          <p:nvPr/>
        </p:nvSpPr>
        <p:spPr bwMode="auto">
          <a:xfrm>
            <a:off x="0" y="762000"/>
            <a:ext cx="9144000" cy="4031873"/>
          </a:xfrm>
          <a:prstGeom prst="rect">
            <a:avLst/>
          </a:prstGeom>
          <a:ln w="9525">
            <a:noFill/>
            <a:miter lim="800000"/>
            <a:headEnd/>
            <a:tailEnd/>
          </a:ln>
        </p:spPr>
        <p:txBody>
          <a:bodyPr wrap="square">
            <a:spAutoFit/>
          </a:bodyPr>
          <a:lstStyle/>
          <a:p>
            <a:pPr algn="ctr"/>
            <a:r>
              <a:rPr lang="en-US" sz="3200" b="1" u="sng" dirty="0" smtClean="0">
                <a:solidFill>
                  <a:srgbClr val="FF0000"/>
                </a:solidFill>
                <a:effectLst>
                  <a:outerShdw dist="50800" dir="5400000" algn="ctr" rotWithShape="0">
                    <a:schemeClr val="tx1"/>
                  </a:outerShdw>
                </a:effectLst>
              </a:rPr>
              <a:t>Analysis of the surrounding rocks</a:t>
            </a:r>
          </a:p>
          <a:p>
            <a:r>
              <a:rPr lang="en-US" sz="3200" b="1" dirty="0" smtClean="0"/>
              <a:t>      - </a:t>
            </a:r>
            <a:r>
              <a:rPr lang="en-US" sz="3200" b="1" dirty="0" err="1" smtClean="0"/>
              <a:t>stratigraphic</a:t>
            </a:r>
            <a:r>
              <a:rPr lang="en-US" sz="3200" b="1" dirty="0" smtClean="0"/>
              <a:t> </a:t>
            </a:r>
          </a:p>
          <a:p>
            <a:r>
              <a:rPr lang="en-US" sz="3200" b="1" dirty="0" smtClean="0"/>
              <a:t>      - electromagnetic</a:t>
            </a:r>
          </a:p>
          <a:p>
            <a:r>
              <a:rPr lang="en-US" sz="3200" b="1" dirty="0" smtClean="0"/>
              <a:t>      - chemical</a:t>
            </a:r>
          </a:p>
          <a:p>
            <a:r>
              <a:rPr lang="en-US" sz="3200" b="1" dirty="0" smtClean="0"/>
              <a:t>      - radiometric</a:t>
            </a:r>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 analysis</a:t>
            </a:r>
          </a:p>
        </p:txBody>
      </p:sp>
      <p:sp>
        <p:nvSpPr>
          <p:cNvPr id="6" name="Oval 5"/>
          <p:cNvSpPr/>
          <p:nvPr/>
        </p:nvSpPr>
        <p:spPr>
          <a:xfrm>
            <a:off x="381000" y="2667000"/>
            <a:ext cx="2743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1000" y="3657600"/>
            <a:ext cx="2971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1000" y="1752600"/>
            <a:ext cx="3505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1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left)">
                                      <p:cBhvr>
                                        <p:cTn id="19" dur="10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10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10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10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wipe(left)">
                                      <p:cBhvr>
                                        <p:cTn id="44" dur="10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wipe(left)">
                                      <p:cBhvr>
                                        <p:cTn id="49" dur="1000"/>
                                        <p:tgtEl>
                                          <p:spTgt spid="5">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1000"/>
                                        <p:tgtEl>
                                          <p:spTgt spid="26"/>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left)">
                                      <p:cBhvr>
                                        <p:cTn id="58" dur="1000"/>
                                        <p:tgtEl>
                                          <p:spTgt spid="6"/>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10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26"/>
                                        </p:tgtEl>
                                      </p:cBhvr>
                                    </p:animEffect>
                                    <p:set>
                                      <p:cBhvr>
                                        <p:cTn id="70"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6" grpId="0" animBg="1"/>
      <p:bldP spid="25" grpId="0" animBg="1"/>
      <p:bldP spid="25" grpId="1" animBg="1"/>
      <p:bldP spid="26" grpId="0" animBg="1"/>
      <p:bldP spid="26" grpId="1"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24688800"/>
          </a:xfrm>
          <a:prstGeom prst="rect">
            <a:avLst/>
          </a:prstGeom>
        </p:spPr>
        <p:txBody>
          <a:bodyPr wrap="square">
            <a:spAutoFit/>
          </a:bodyPr>
          <a:lstStyle/>
          <a:p>
            <a:r>
              <a:rPr lang="en-US" sz="1200" dirty="0" smtClean="0">
                <a:hlinkClick r:id="rId2"/>
              </a:rPr>
              <a:t>http://www.sourcinginnovation.com/archaeology/Arch08.htm</a:t>
            </a:r>
            <a:endParaRPr lang="en-US" sz="1200" dirty="0" smtClean="0"/>
          </a:p>
          <a:p>
            <a:endParaRPr lang="en-US" sz="1200" dirty="0" smtClean="0"/>
          </a:p>
          <a:p>
            <a:r>
              <a:rPr lang="en-US" sz="1200" b="1" dirty="0" smtClean="0"/>
              <a:t>The various dating techniques available to archaeologists</a:t>
            </a:r>
          </a:p>
          <a:p>
            <a:r>
              <a:rPr lang="en-US" sz="1200" dirty="0" smtClean="0"/>
              <a:t>by Michael G. </a:t>
            </a:r>
            <a:r>
              <a:rPr lang="en-US" sz="1200" dirty="0" err="1" smtClean="0"/>
              <a:t>Lamoureux</a:t>
            </a:r>
            <a:r>
              <a:rPr lang="en-US" sz="1200" dirty="0" smtClean="0"/>
              <a:t>, March/April 2009</a:t>
            </a:r>
          </a:p>
          <a:p>
            <a:r>
              <a:rPr lang="en-US" sz="1200" b="1" dirty="0" smtClean="0"/>
              <a:t>Introduction</a:t>
            </a:r>
            <a:endParaRPr lang="en-US" sz="1200" dirty="0" smtClean="0"/>
          </a:p>
          <a:p>
            <a:r>
              <a:rPr lang="en-US" sz="1200" dirty="0" smtClean="0"/>
              <a:t>Today's archaeologist has a wide variety of natural, electro-magnetic, chemical, and radio-metric dating methodologies available to her that can be used to accurately date objects that are just a few hundred years old as well as objects that are a few million years old with high accuracy in the right circumstances. Furthermore, when you consider that many archaeological sites will contain numerous types of artifacts that permit the use of multiple dating methodologies, a modern archaeologist can often employ cross-dating methodologies which can allow for extremely accurate dating as far back as 10,000 years in some regions.</a:t>
            </a:r>
          </a:p>
          <a:p>
            <a:r>
              <a:rPr lang="en-US" sz="1200" b="1" dirty="0" smtClean="0"/>
              <a:t>Natural Dating Techniques</a:t>
            </a:r>
            <a:endParaRPr lang="en-US" sz="1200" dirty="0" smtClean="0"/>
          </a:p>
          <a:p>
            <a:r>
              <a:rPr lang="en-US" sz="1200" dirty="0" smtClean="0"/>
              <a:t>A modern archaeologist has almost half a dozen natural dating techniques that she can apply in the field that she can use to quickly determine an approximate date range, which, in the cases of </a:t>
            </a:r>
            <a:r>
              <a:rPr lang="en-US" sz="1200" dirty="0" err="1" smtClean="0"/>
              <a:t>varve</a:t>
            </a:r>
            <a:r>
              <a:rPr lang="en-US" sz="1200" dirty="0" smtClean="0"/>
              <a:t> analysis and </a:t>
            </a:r>
            <a:r>
              <a:rPr lang="en-US" sz="1200" dirty="0" err="1" smtClean="0"/>
              <a:t>dendrochronology</a:t>
            </a:r>
            <a:r>
              <a:rPr lang="en-US" sz="1200" dirty="0" smtClean="0"/>
              <a:t>, can often be used to decrease the date range estimate to a matter of just a few years.</a:t>
            </a:r>
          </a:p>
          <a:p>
            <a:r>
              <a:rPr lang="en-US" sz="1200" dirty="0" smtClean="0"/>
              <a:t>One of the oldest natural dating techniques is geochronology, which is based on the principle of superposition -- an object, or layer, on top must have been placed there at a later point in time. Once a geologist has determined the absolute age of a geological formation, the archaeologist can assign an indirect date to objects found in the formation. In archaeology, geochronology lays the foundations for the dating technique better known as </a:t>
            </a:r>
            <a:r>
              <a:rPr lang="en-US" sz="1200" dirty="0" err="1" smtClean="0"/>
              <a:t>stratigraphy</a:t>
            </a:r>
            <a:r>
              <a:rPr lang="en-US" sz="1200" dirty="0" smtClean="0"/>
              <a:t> that assesses the age of archaeological materials by their association with geological deposits or formations. For example, the successive formation of post-Pleistocene shorelines at Cape </a:t>
            </a:r>
            <a:r>
              <a:rPr lang="en-US" sz="1200" dirty="0" err="1" smtClean="0"/>
              <a:t>Krusenstern</a:t>
            </a:r>
            <a:r>
              <a:rPr lang="en-US" sz="1200" dirty="0" smtClean="0"/>
              <a:t> Alaska provided J Louis Giddings with a means of ordering sites chronologically.</a:t>
            </a:r>
          </a:p>
          <a:p>
            <a:r>
              <a:rPr lang="en-US" sz="1200" dirty="0" smtClean="0"/>
              <a:t>A prime example of </a:t>
            </a:r>
            <a:r>
              <a:rPr lang="en-US" sz="1200" dirty="0" err="1" smtClean="0"/>
              <a:t>stratigraphy</a:t>
            </a:r>
            <a:r>
              <a:rPr lang="en-US" sz="1200" dirty="0" smtClean="0"/>
              <a:t> is </a:t>
            </a:r>
            <a:r>
              <a:rPr lang="en-US" sz="1200" dirty="0" err="1" smtClean="0"/>
              <a:t>varve</a:t>
            </a:r>
            <a:r>
              <a:rPr lang="en-US" sz="1200" dirty="0" smtClean="0"/>
              <a:t> analysis. A </a:t>
            </a:r>
            <a:r>
              <a:rPr lang="en-US" sz="1200" dirty="0" err="1" smtClean="0"/>
              <a:t>varve</a:t>
            </a:r>
            <a:r>
              <a:rPr lang="en-US" sz="1200" dirty="0" smtClean="0"/>
              <a:t> is a sedimentary bed, or a sequence of such beds, that are deposited in a body of still water in a year. By dividing the rate of sedimentation in terms of units per year by the number of units deposited following a geologic event, an archaeologist or geologist can roughly establish the age of an event in years. The counting and correlation of </a:t>
            </a:r>
            <a:r>
              <a:rPr lang="en-US" sz="1200" dirty="0" err="1" smtClean="0"/>
              <a:t>varves</a:t>
            </a:r>
            <a:r>
              <a:rPr lang="en-US" sz="1200" dirty="0" smtClean="0"/>
              <a:t> has been used to measure the age of Pleistocene glacial deposits by way of the strata annually deposited in lakes by retreating glaciers. The upper limit of </a:t>
            </a:r>
            <a:r>
              <a:rPr lang="en-US" sz="1200" dirty="0" err="1" smtClean="0"/>
              <a:t>varve</a:t>
            </a:r>
            <a:r>
              <a:rPr lang="en-US" sz="1200" dirty="0" smtClean="0"/>
              <a:t> dating is dependent upon the region. A sequence of 17,000 years has been established in Scandinavia and a sequence of 20,000 years has been established in the United States in the state of Alaska.</a:t>
            </a:r>
          </a:p>
          <a:p>
            <a:r>
              <a:rPr lang="en-US" sz="1200" dirty="0" smtClean="0"/>
              <a:t>Another example of </a:t>
            </a:r>
            <a:r>
              <a:rPr lang="en-US" sz="1200" dirty="0" err="1" smtClean="0"/>
              <a:t>stratigraphy</a:t>
            </a:r>
            <a:r>
              <a:rPr lang="en-US" sz="1200" dirty="0" smtClean="0"/>
              <a:t> is </a:t>
            </a:r>
            <a:r>
              <a:rPr lang="en-US" sz="1200" dirty="0" err="1" smtClean="0"/>
              <a:t>biostratigraphy</a:t>
            </a:r>
            <a:r>
              <a:rPr lang="en-US" sz="1200" dirty="0" smtClean="0"/>
              <a:t>. Chronological information may be conveyed by the presence, absence and form of the bones from one or more animal groups, which were known to have fixed periods of existence, found in a strata at an archaeological site. This technique is central to </a:t>
            </a:r>
            <a:r>
              <a:rPr lang="en-US" sz="1200" dirty="0" err="1" smtClean="0"/>
              <a:t>palaeoanthropology</a:t>
            </a:r>
            <a:r>
              <a:rPr lang="en-US" sz="1200" dirty="0" smtClean="0"/>
              <a:t> and the development of voles was crucial to the dating of the English Lower Paleolithic site of </a:t>
            </a:r>
            <a:r>
              <a:rPr lang="en-US" sz="1200" dirty="0" err="1" smtClean="0"/>
              <a:t>Boxgrove</a:t>
            </a:r>
            <a:r>
              <a:rPr lang="en-US" sz="1200" dirty="0" smtClean="0"/>
              <a:t>.</a:t>
            </a:r>
          </a:p>
          <a:p>
            <a:r>
              <a:rPr lang="en-US" sz="1200" dirty="0" err="1" smtClean="0"/>
              <a:t>Stratigraphy</a:t>
            </a:r>
            <a:r>
              <a:rPr lang="en-US" sz="1200" dirty="0" smtClean="0"/>
              <a:t> is not an absolute dating technique as the best it can do is allow for the generation of terminus post </a:t>
            </a:r>
            <a:r>
              <a:rPr lang="en-US" sz="1200" dirty="0" err="1" smtClean="0"/>
              <a:t>quem</a:t>
            </a:r>
            <a:r>
              <a:rPr lang="en-US" sz="1200" dirty="0" smtClean="0"/>
              <a:t> (TPQ) dates, that provide the earliest possible date of a deposit, and </a:t>
            </a:r>
            <a:r>
              <a:rPr lang="en-US" sz="1200" dirty="0" err="1" smtClean="0"/>
              <a:t>termins</a:t>
            </a:r>
            <a:r>
              <a:rPr lang="en-US" sz="1200" dirty="0" smtClean="0"/>
              <a:t> ante </a:t>
            </a:r>
            <a:r>
              <a:rPr lang="en-US" sz="1200" dirty="0" err="1" smtClean="0"/>
              <a:t>quem</a:t>
            </a:r>
            <a:r>
              <a:rPr lang="en-US" sz="1200" dirty="0" smtClean="0"/>
              <a:t> (TAQ) dates, that provide the latest possible dates for a deposit, but still a very useful one as it provides a good reference check against other dating techniques.</a:t>
            </a:r>
          </a:p>
          <a:p>
            <a:r>
              <a:rPr lang="en-US" sz="1200" dirty="0" smtClean="0"/>
              <a:t>A dating technique closely related to </a:t>
            </a:r>
            <a:r>
              <a:rPr lang="en-US" sz="1200" dirty="0" err="1" smtClean="0"/>
              <a:t>stratigraphy</a:t>
            </a:r>
            <a:r>
              <a:rPr lang="en-US" sz="1200" dirty="0" smtClean="0"/>
              <a:t> is </a:t>
            </a:r>
            <a:r>
              <a:rPr lang="en-US" sz="1200" dirty="0" err="1" smtClean="0"/>
              <a:t>palynology</a:t>
            </a:r>
            <a:r>
              <a:rPr lang="en-US" sz="1200" dirty="0" smtClean="0"/>
              <a:t>, the science of pollen analysis. If the history of plant life and the relative distribution is known in a region, </a:t>
            </a:r>
            <a:r>
              <a:rPr lang="en-US" sz="1200" dirty="0" err="1" smtClean="0"/>
              <a:t>palynology</a:t>
            </a:r>
            <a:r>
              <a:rPr lang="en-US" sz="1200" dirty="0" smtClean="0"/>
              <a:t> can be used to provide a reasonably accurate date range based on the plant life, and the average relative distribution thereof, represented in a set of samples</a:t>
            </a:r>
          </a:p>
          <a:p>
            <a:r>
              <a:rPr lang="en-US" sz="1200" dirty="0" smtClean="0"/>
              <a:t>A more exact dating technique using natural formations is that of </a:t>
            </a:r>
            <a:r>
              <a:rPr lang="en-US" sz="1200" dirty="0" err="1" smtClean="0"/>
              <a:t>dendrochronology</a:t>
            </a:r>
            <a:r>
              <a:rPr lang="en-US" sz="1200" dirty="0" smtClean="0"/>
              <a:t>, which was first used in the 1930s , and which is based on the number, width, and density of the annual growth rings of certain types of long-lived trees. </a:t>
            </a:r>
            <a:r>
              <a:rPr lang="en-US" sz="1200" dirty="0" err="1" smtClean="0"/>
              <a:t>Dendrochronology</a:t>
            </a:r>
            <a:r>
              <a:rPr lang="en-US" sz="1200" dirty="0" smtClean="0"/>
              <a:t> has been used with great success in Alaska, the South-West US, Northern Mexico, Germany, Greece, Great Britain, Ireland, Norway, and Switzerland. </a:t>
            </a:r>
            <a:r>
              <a:rPr lang="en-US" sz="1200" dirty="0" err="1" smtClean="0"/>
              <a:t>Dendrochronology</a:t>
            </a:r>
            <a:r>
              <a:rPr lang="en-US" sz="1200" dirty="0" smtClean="0"/>
              <a:t> has produced master tree-ring indices off of the Douglas Fir and Bristlecone Pine in the south-west US that allows for the accurate dating of events and climatic conditions of the past 4000 years. In Germany, a master tree-ring index has been constructed that dates back 6000 years, and in Ireland an index has been constructed that dates back over 7200 years.</a:t>
            </a:r>
          </a:p>
          <a:p>
            <a:r>
              <a:rPr lang="en-US" sz="1200" dirty="0" smtClean="0"/>
              <a:t>The final "natural" dating technique we will discuss is that of sequence dating which makes use of </a:t>
            </a:r>
            <a:r>
              <a:rPr lang="en-US" sz="1200" dirty="0" err="1" smtClean="0"/>
              <a:t>seriation</a:t>
            </a:r>
            <a:r>
              <a:rPr lang="en-US" sz="1200" dirty="0" smtClean="0"/>
              <a:t> techniques. Based on the observation that patterns of human behavior continually change, sequence dating is based on the principle that as human behavior changes, so does the material products it produces. This allows an archaeologist, who is able to identify the attributes of a class of artifacts that are the most sensitive to change, to construct a sequence of those artifacts that accurately reflects the passage of time. The technique was first applied successfully by Flinders Petrie who used it on pottery to date tombs at the huge prehistoric cemetery at </a:t>
            </a:r>
            <a:r>
              <a:rPr lang="en-US" sz="1200" dirty="0" err="1" smtClean="0"/>
              <a:t>Diospolis</a:t>
            </a:r>
            <a:r>
              <a:rPr lang="en-US" sz="1200" dirty="0" smtClean="0"/>
              <a:t> </a:t>
            </a:r>
            <a:r>
              <a:rPr lang="en-US" sz="1200" dirty="0" err="1" smtClean="0"/>
              <a:t>Parva</a:t>
            </a:r>
            <a:r>
              <a:rPr lang="en-US" sz="1200" dirty="0" smtClean="0"/>
              <a:t>, Egypt in 1902.</a:t>
            </a:r>
          </a:p>
          <a:p>
            <a:r>
              <a:rPr lang="en-US" sz="1200" dirty="0" err="1" smtClean="0"/>
              <a:t>Seriation</a:t>
            </a:r>
            <a:r>
              <a:rPr lang="en-US" sz="1200" dirty="0" smtClean="0"/>
              <a:t> dating can also be frequency-based. Based on the assumption that the frequency of an artifact type typically follows a predictable measure in the form of a "battleship curve" from the time of its origin to the time of its disuse, it allows a sequence of archaeological sites with a number of examples of a given object type to be accurately ordered based on the frequency of an artifact type. The most famous example of frequency-based </a:t>
            </a:r>
            <a:r>
              <a:rPr lang="en-US" sz="1200" dirty="0" err="1" smtClean="0"/>
              <a:t>seriation</a:t>
            </a:r>
            <a:r>
              <a:rPr lang="en-US" sz="1200" dirty="0" smtClean="0"/>
              <a:t> dating is that of James </a:t>
            </a:r>
            <a:r>
              <a:rPr lang="en-US" sz="1200" dirty="0" err="1" smtClean="0"/>
              <a:t>Deetz</a:t>
            </a:r>
            <a:r>
              <a:rPr lang="en-US" sz="1200" dirty="0" smtClean="0"/>
              <a:t> and Edwin N. </a:t>
            </a:r>
            <a:r>
              <a:rPr lang="en-US" sz="1200" dirty="0" err="1" smtClean="0"/>
              <a:t>Dethlefsen</a:t>
            </a:r>
            <a:r>
              <a:rPr lang="en-US" sz="1200" dirty="0" smtClean="0"/>
              <a:t> who applied the methodology to tombstones from 18th and 19th century New England and demonstrated that the popularity of the decorative motifs on the headstones did follow a battleship-shaped distribution over time.</a:t>
            </a:r>
          </a:p>
          <a:p>
            <a:r>
              <a:rPr lang="en-US" sz="1200" b="1" dirty="0" smtClean="0"/>
              <a:t>Electromagnetic Dating Techniques</a:t>
            </a:r>
            <a:endParaRPr lang="en-US" sz="1200" dirty="0" smtClean="0"/>
          </a:p>
          <a:p>
            <a:r>
              <a:rPr lang="en-US" sz="1200" dirty="0" smtClean="0"/>
              <a:t>Probably the most well-known electromagnetic dating technique is that of </a:t>
            </a:r>
            <a:r>
              <a:rPr lang="en-US" sz="1200" dirty="0" err="1" smtClean="0"/>
              <a:t>archaeomagnetism</a:t>
            </a:r>
            <a:r>
              <a:rPr lang="en-US" sz="1200" dirty="0" smtClean="0"/>
              <a:t>. </a:t>
            </a:r>
            <a:r>
              <a:rPr lang="en-US" sz="1200" dirty="0" err="1" smtClean="0"/>
              <a:t>Archaeomagnetism</a:t>
            </a:r>
            <a:r>
              <a:rPr lang="en-US" sz="1200" dirty="0" smtClean="0"/>
              <a:t>, which uses the fact that the earth's magnetic field varies through time and shifts in the horizontal plane (declination angle) as well as the vertical plane (dip angle), allows materials that contain a sufficient amount of iron content to be dated wherever accurate compass readings are available far enough back in time as iron particles trapped in a matrix, which align to magnetic north, will have their orientation fixed when the matrix is heated above its curie point. In some areas, </a:t>
            </a:r>
            <a:r>
              <a:rPr lang="en-US" sz="1200" dirty="0" err="1" smtClean="0"/>
              <a:t>archaeomagnetic</a:t>
            </a:r>
            <a:r>
              <a:rPr lang="en-US" sz="1200" dirty="0" smtClean="0"/>
              <a:t> alignments have been calibrated to 5,000 years in the past.</a:t>
            </a:r>
          </a:p>
          <a:p>
            <a:r>
              <a:rPr lang="en-US" sz="1200" dirty="0" smtClean="0"/>
              <a:t>Another electromagnetic dating technique is based on electron spin resonance. In some crystal structures, electrical charges build up at a known rate and can be used to date enamel, shells, and calcite deposits between 50,000 and 1,000,000 years old in dry environments.</a:t>
            </a:r>
          </a:p>
          <a:p>
            <a:r>
              <a:rPr lang="en-US" sz="1200" dirty="0" smtClean="0"/>
              <a:t>The final electromagnetic dating technique in common use is that of </a:t>
            </a:r>
            <a:r>
              <a:rPr lang="en-US" sz="1200" dirty="0" err="1" smtClean="0"/>
              <a:t>thermoluminescence</a:t>
            </a:r>
            <a:r>
              <a:rPr lang="en-US" sz="1200" dirty="0" smtClean="0"/>
              <a:t> dating. </a:t>
            </a:r>
            <a:r>
              <a:rPr lang="en-US" sz="1200" dirty="0" err="1" smtClean="0"/>
              <a:t>Thermoluminescence</a:t>
            </a:r>
            <a:r>
              <a:rPr lang="en-US" sz="1200" dirty="0" smtClean="0"/>
              <a:t> dating makes use of the fact that free electrons trapped in a mineral's crystal lattice can escape when the mineral is heated to a temperature below incandescence. If one assumes a relatively constant radiation level, a measure of the </a:t>
            </a:r>
            <a:r>
              <a:rPr lang="en-US" sz="1200" dirty="0" err="1" smtClean="0"/>
              <a:t>thermoluminescent</a:t>
            </a:r>
            <a:r>
              <a:rPr lang="en-US" sz="1200" dirty="0" smtClean="0"/>
              <a:t> output can be used to provide a date when the object was last heated to the point where its free electrons escaped. The method can be quite accurate and is routinely used to date objects several hundred to several thousand years old.</a:t>
            </a:r>
          </a:p>
          <a:p>
            <a:r>
              <a:rPr lang="en-US" sz="1200" b="1" dirty="0" smtClean="0"/>
              <a:t>Chemical Dating Techniques</a:t>
            </a:r>
            <a:endParaRPr lang="en-US" sz="1200" dirty="0" smtClean="0"/>
          </a:p>
          <a:p>
            <a:r>
              <a:rPr lang="en-US" sz="1200" dirty="0" smtClean="0"/>
              <a:t>Although not that widely used, archaeologists do have a number of chemically based dating methods to choose from. Perhaps the most common is that of obsidian hydration (rind) dating, developed in 1960 by Irving Friedman and Robert Smith. If an obsidian (recently deposited volcanic) object is trapped for a long period of time in an area where water is present, water vapor will slowly diffuse into a freshly chipped surface. The cumulative hydration, or absorption, of water will form a hydration layer, measurable in microns, on the exposed surfaces that can be detected microscopically. Since the hydration rate with respect to a specific obsidian composition and water temperature is fairly constant, if the obsidian composition is known and the historical temperature of the area was fairly constant year after year, or if regional correction factors are known, fairly accurate dates can be produced. In the right circumstances, the technique can be used to date objects as recent as 200 years or as ancient as 200,000 years old.</a:t>
            </a:r>
          </a:p>
          <a:p>
            <a:r>
              <a:rPr lang="en-US" sz="1200" dirty="0" smtClean="0"/>
              <a:t>Another chemical dating technique available to archaeologists is that of aspartic amino acid </a:t>
            </a:r>
            <a:r>
              <a:rPr lang="en-US" sz="1200" dirty="0" err="1" smtClean="0"/>
              <a:t>racemization</a:t>
            </a:r>
            <a:r>
              <a:rPr lang="en-US" sz="1200" dirty="0" smtClean="0"/>
              <a:t> which can be used to date bones, teeth, and shells that are between 1,000 years and 1,000,000 years old (if calibrations to local climates are available). It's based on the fact that the chemical structures of amino acids found in all living things changes over time at a known rate given a known set of environmental conditions. More specifically, it uses the fact that the amino acids of the vast majority of living organisms come in what biologists call the levorotary (left) form, even though a dextrorotary (right) form exists for all amino acids except </a:t>
            </a:r>
            <a:r>
              <a:rPr lang="en-US" sz="1200" dirty="0" err="1" smtClean="0"/>
              <a:t>glycine</a:t>
            </a:r>
            <a:r>
              <a:rPr lang="en-US" sz="1200" dirty="0" smtClean="0"/>
              <a:t>. These amino acids start to spontaneously convert from their levorotary form to their dextrorotary form as soon as a creature dies in a process called "</a:t>
            </a:r>
            <a:r>
              <a:rPr lang="en-US" sz="1200" dirty="0" err="1" smtClean="0"/>
              <a:t>racemization</a:t>
            </a:r>
            <a:r>
              <a:rPr lang="en-US" sz="1200" dirty="0" smtClean="0"/>
              <a:t>". When the rate of conversion is known, </a:t>
            </a:r>
            <a:r>
              <a:rPr lang="en-US" sz="1200" dirty="0" err="1" smtClean="0"/>
              <a:t>racemization</a:t>
            </a:r>
            <a:r>
              <a:rPr lang="en-US" sz="1200" dirty="0" smtClean="0"/>
              <a:t> provides a clock that can be used to determine the time of death.</a:t>
            </a:r>
          </a:p>
          <a:p>
            <a:r>
              <a:rPr lang="en-US" sz="1200" dirty="0" smtClean="0"/>
              <a:t>Another chemical dating technique available to archaeologists for dating bone is the bone-nitrogen dating technique. Bones buried in soil lose organic components, and nitrogen in particular, and gain inorganic components, such as fluorine and uranium, in their place. Since bones buried at the same time in the same deposit will lose nitrogen and gain fluorine and uranium at the same rate, an archaeologist can used this as a relative dating technique to determine if bones found in the same matrix were indeed deposited together. Although this technique can not produce an exact age as the rate of nitrogen loss and fluorine gain differs with local environmental conditions, when used in conjunction with other bone dating techniques, such as amino acid </a:t>
            </a:r>
            <a:r>
              <a:rPr lang="en-US" sz="1200" dirty="0" err="1" smtClean="0"/>
              <a:t>racemization</a:t>
            </a:r>
            <a:r>
              <a:rPr lang="en-US" sz="1200" dirty="0" smtClean="0"/>
              <a:t>, bone-nitrogen dating allows an archaeologist to accurately date a collection of bones by accurately dating just one bone from the set.</a:t>
            </a:r>
          </a:p>
          <a:p>
            <a:r>
              <a:rPr lang="en-US" sz="1200" b="1" dirty="0" smtClean="0"/>
              <a:t>Radiometric Dating Techniques</a:t>
            </a:r>
            <a:endParaRPr lang="en-US" sz="1200" dirty="0" smtClean="0"/>
          </a:p>
          <a:p>
            <a:r>
              <a:rPr lang="en-US" sz="1200" dirty="0" smtClean="0"/>
              <a:t>Radiometric dating techniques are based on the fact that unstable radioactive elements have regular rates of decay, or half-lives, that can be used as virtual clocks. The most common forms of radiometric dating are carbon-14, potassium-argon, and thorium-230, although some archaeologists will also make use of radium-strontium, lead-alpha age, and (spontaneous) fission-track radiometric dating. Radiometric dating techniques can be used on any object if the original amount of radioactive isotope, the current amount of radioactive isotope, and the rate of radioactive decay of the radioactive isotope is known.</a:t>
            </a:r>
          </a:p>
          <a:p>
            <a:r>
              <a:rPr lang="en-US" sz="1200" dirty="0" smtClean="0"/>
              <a:t>Carbon-14 dating, which is based on the decay of carbon 14, with a half-life of 5730 years, to nitrogen-14 through beta-decay, measures the age of an organic object using the ratio of carbon-14 to carbon-12 that remains in the object. Since carbon-14 rapidly disintegrates compared to other radioactive elements, the method is generally limited to 50,000 years, although it can sometimes be used to date objects as old as 70,000 years when correction factors are available.</a:t>
            </a:r>
          </a:p>
          <a:p>
            <a:r>
              <a:rPr lang="en-US" sz="1200" dirty="0" smtClean="0"/>
              <a:t>Although carbon-14 dating is fairly accurate, since the concentration of carbon-14 in the atmosphere to carbon-12 has varied over time (due to changes in the earth's magnetic field, alterations in solar activity, and the industrial activities of humans), dates may only be off by a few decades for more recent objects and dates for objects tens of thousands of years old can be off by as much as 5,000 years, especially if the sample was contaminated (by percolating ground water, for instance). More precisely, without calibrations, radiocarbon age determinations for items older than 3500 years old become increasingly inaccurate as you go back in time. Objects deposited before 1500 BC are generally found to be at least 150 years too recent, while objects deposited before 4000 BC are generally found to be at least 700 years too recent.</a:t>
            </a:r>
          </a:p>
          <a:p>
            <a:r>
              <a:rPr lang="en-US" sz="1200" dirty="0" smtClean="0"/>
              <a:t>One advantage of the carbon-14 method, which was one of the first radiometric dating methods developed, is that only a handful of charcoal, burned bone, shell, hair, wood, or other organic substance is required for laboratory analysis. When it was invented, it allowed the direct dating of small and valuable items such as bone tools, wooden artifacts, papyri, and human fossils for the first time.</a:t>
            </a:r>
          </a:p>
          <a:p>
            <a:r>
              <a:rPr lang="en-US" sz="1200" dirty="0" smtClean="0"/>
              <a:t>Perhaps the most common radiometric dating technique is potassium-argon dating. Based on the presence of potassium-40, which is abundant in micas, feldspars, and hornblendes and has a half-life of 1.3 billion years, potassium-argon dating makes use of the fact that 11 of every 100 potassium atoms that decay become argon 40. The method can be used to accurately date rocks that were formed as early as 20,000 years and as far back as 5,000,000,000 years, as long as the rocks were not heated to 125 Celsius in the interim, as this is the temperature where argon will begin to leak. (In these circumstances, it can tell you the last time the rock was heated.) The method, which is particularly helpful in dating formations associated with the remains of fossil hominids and Lower Paleolithic tools, has been successfully used to date stone flakes and chopping tools from </a:t>
            </a:r>
            <a:r>
              <a:rPr lang="en-US" sz="1200" dirty="0" err="1" smtClean="0"/>
              <a:t>Koobi</a:t>
            </a:r>
            <a:r>
              <a:rPr lang="en-US" sz="1200" dirty="0" smtClean="0"/>
              <a:t> </a:t>
            </a:r>
            <a:r>
              <a:rPr lang="en-US" sz="1200" dirty="0" err="1" smtClean="0"/>
              <a:t>Fora</a:t>
            </a:r>
            <a:r>
              <a:rPr lang="en-US" sz="1200" dirty="0" smtClean="0"/>
              <a:t> in Northern Kenya to approximately 2,000,000 years ago and the remains of </a:t>
            </a:r>
            <a:r>
              <a:rPr lang="en-US" sz="1200" dirty="0" err="1" smtClean="0"/>
              <a:t>Zinjanthropus</a:t>
            </a:r>
            <a:r>
              <a:rPr lang="en-US" sz="1200" dirty="0" smtClean="0"/>
              <a:t> to approximately 1,750,000 years ago.</a:t>
            </a:r>
          </a:p>
          <a:p>
            <a:r>
              <a:rPr lang="en-US" sz="1200" dirty="0" smtClean="0"/>
              <a:t>Another common radiometric dating technique, which is primarily used to date older oceanic settlements, is thorium 230 which has a half-life of 80,000 years. The </a:t>
            </a:r>
            <a:r>
              <a:rPr lang="en-US" sz="1200" dirty="0" err="1" smtClean="0"/>
              <a:t>ionium</a:t>
            </a:r>
            <a:r>
              <a:rPr lang="en-US" sz="1200" dirty="0" smtClean="0"/>
              <a:t>-thorium dating method, which is based on the assumption that the initial </a:t>
            </a:r>
            <a:r>
              <a:rPr lang="en-US" sz="1200" dirty="0" err="1" smtClean="0"/>
              <a:t>ionium</a:t>
            </a:r>
            <a:r>
              <a:rPr lang="en-US" sz="1200" dirty="0" smtClean="0"/>
              <a:t> content of accumulating sediments has remained constant for the total section under study, is generally applied to deep-sea sediments formed during the last 300,000 years.</a:t>
            </a:r>
          </a:p>
          <a:p>
            <a:r>
              <a:rPr lang="en-US" sz="1200" dirty="0" smtClean="0"/>
              <a:t>A less common radiometric dating technique, which is primarily used to date ancient igneous and metamorphic terrestrial rocks as well as lunar samples, is that of radium-strontium dating. It's often used to cross-check potassium-argon dates as the strontium element is not diffused by mild heating.</a:t>
            </a:r>
          </a:p>
          <a:p>
            <a:r>
              <a:rPr lang="en-US" sz="1200" dirty="0" smtClean="0"/>
              <a:t>Another less common radiometric dating technique, known as lead-alpha age dating, uses the total lead content and uranium-thorium alpha-particle activity of zircon, monazite, and </a:t>
            </a:r>
            <a:r>
              <a:rPr lang="en-US" sz="1200" dirty="0" err="1" smtClean="0"/>
              <a:t>xenotime</a:t>
            </a:r>
            <a:r>
              <a:rPr lang="en-US" sz="1200" dirty="0" smtClean="0"/>
              <a:t> concentrates to determine the age of the rock. It is based on the fact that Uranium-235 and Uranium-238 both decay to lead, lead-207 in the first case and lead-206 in the second. Since uranium 238 has a half-life of 4,500,000,000 years, it can be used to date rocks as old as the earth.</a:t>
            </a:r>
          </a:p>
          <a:p>
            <a:r>
              <a:rPr lang="en-US" sz="1200" dirty="0" smtClean="0"/>
              <a:t>The final radiometric dating technique we will cover is that of spontaneous fission-track dating. Primarily used on glass greater than 100,000 years old where a 10%+ error margin is acceptable, it attempts to calculate the age of a mineral or glass by the spontaneous fission of uranium-238 through a calculation of the spontaneous density to the induced density. The method works best on micas, tektites, and meteorites and can date rocks as old as 1,000,000 years. However, rocks that have been subjected to high temperatures or exposed to cosmic-ray bombardment on the earth's surface are prone to yield erroneous ages.</a:t>
            </a:r>
          </a:p>
          <a:p>
            <a:r>
              <a:rPr lang="en-US" sz="1200" b="1" dirty="0" smtClean="0"/>
              <a:t>Conclusion</a:t>
            </a:r>
            <a:endParaRPr lang="en-US" sz="1200" dirty="0" smtClean="0"/>
          </a:p>
          <a:p>
            <a:r>
              <a:rPr lang="en-US" sz="1200" dirty="0" smtClean="0"/>
              <a:t>Today's archaeologist has a wide variety of natural, electro-magnetic, chemical, and radio-metric dating methodologies available to her that can be used to accurately date objects that are just a few hundred years old as well as objects that are a few million years old with high accuracy in the right circumstances.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a:spLocks noChangeArrowheads="1"/>
          </p:cNvSpPr>
          <p:nvPr/>
        </p:nvSpPr>
        <p:spPr bwMode="auto">
          <a:xfrm>
            <a:off x="0" y="762000"/>
            <a:ext cx="9144000" cy="4031873"/>
          </a:xfrm>
          <a:prstGeom prst="rect">
            <a:avLst/>
          </a:prstGeom>
          <a:ln w="9525">
            <a:noFill/>
            <a:miter lim="800000"/>
            <a:headEnd/>
            <a:tailEnd/>
          </a:ln>
        </p:spPr>
        <p:txBody>
          <a:bodyPr wrap="square">
            <a:spAutoFit/>
          </a:bodyPr>
          <a:lstStyle/>
          <a:p>
            <a:pPr algn="ctr"/>
            <a:r>
              <a:rPr lang="en-US" sz="3200" b="1" u="sng" dirty="0" smtClean="0">
                <a:solidFill>
                  <a:srgbClr val="FF0000"/>
                </a:solidFill>
                <a:effectLst>
                  <a:outerShdw dist="50800" dir="5400000" algn="ctr" rotWithShape="0">
                    <a:schemeClr val="tx1"/>
                  </a:outerShdw>
                </a:effectLst>
              </a:rPr>
              <a:t>Analysis of the surrounding rocks</a:t>
            </a:r>
          </a:p>
          <a:p>
            <a:r>
              <a:rPr lang="en-US" sz="3200" b="1" dirty="0" smtClean="0"/>
              <a:t>      - </a:t>
            </a:r>
            <a:r>
              <a:rPr lang="en-US" sz="3200" b="1" dirty="0" err="1" smtClean="0"/>
              <a:t>stratigraphic</a:t>
            </a:r>
            <a:r>
              <a:rPr lang="en-US" sz="3200" b="1" dirty="0" smtClean="0"/>
              <a:t> </a:t>
            </a:r>
          </a:p>
          <a:p>
            <a:r>
              <a:rPr lang="en-US" sz="3200" b="1" dirty="0" smtClean="0"/>
              <a:t>      - electromagnetic</a:t>
            </a:r>
          </a:p>
          <a:p>
            <a:r>
              <a:rPr lang="en-US" sz="3200" b="1" dirty="0" smtClean="0"/>
              <a:t>      - chemical</a:t>
            </a:r>
          </a:p>
          <a:p>
            <a:r>
              <a:rPr lang="en-US" sz="3200" b="1" dirty="0" smtClean="0"/>
              <a:t>      - radiometric</a:t>
            </a:r>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 analysis</a:t>
            </a:r>
          </a:p>
        </p:txBody>
      </p:sp>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sp useBgFill="1">
        <p:nvSpPr>
          <p:cNvPr id="7" name="TextBox 6"/>
          <p:cNvSpPr txBox="1">
            <a:spLocks noChangeArrowheads="1"/>
          </p:cNvSpPr>
          <p:nvPr/>
        </p:nvSpPr>
        <p:spPr bwMode="auto">
          <a:xfrm>
            <a:off x="0" y="3200400"/>
            <a:ext cx="4724400" cy="461665"/>
          </a:xfrm>
          <a:prstGeom prst="rect">
            <a:avLst/>
          </a:prstGeom>
          <a:ln w="9525">
            <a:noFill/>
            <a:miter lim="800000"/>
            <a:headEnd/>
            <a:tailEnd/>
          </a:ln>
        </p:spPr>
        <p:txBody>
          <a:bodyPr wrap="square">
            <a:spAutoFit/>
          </a:bodyPr>
          <a:lstStyle/>
          <a:p>
            <a:r>
              <a:rPr lang="en-US" sz="2400" b="1" dirty="0" smtClean="0"/>
              <a:t>	      Potassium-Argon Dating </a:t>
            </a:r>
          </a:p>
        </p:txBody>
      </p:sp>
      <p:sp useBgFill="1">
        <p:nvSpPr>
          <p:cNvPr id="11" name="TextBox 10"/>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pPr algn="ctr"/>
            <a:r>
              <a:rPr lang="en-US" sz="3200" b="1" dirty="0" smtClean="0"/>
              <a:t>Potassium-Argon Dating</a:t>
            </a:r>
          </a:p>
        </p:txBody>
      </p:sp>
      <p:sp useBgFill="1">
        <p:nvSpPr>
          <p:cNvPr id="5" name="TextBox 4"/>
          <p:cNvSpPr txBox="1">
            <a:spLocks noChangeArrowheads="1"/>
          </p:cNvSpPr>
          <p:nvPr/>
        </p:nvSpPr>
        <p:spPr bwMode="auto">
          <a:xfrm>
            <a:off x="0" y="3200400"/>
            <a:ext cx="9144000" cy="2308324"/>
          </a:xfrm>
          <a:prstGeom prst="rect">
            <a:avLst/>
          </a:prstGeom>
          <a:ln w="9525">
            <a:noFill/>
            <a:miter lim="800000"/>
            <a:headEnd/>
            <a:tailEnd/>
          </a:ln>
        </p:spPr>
        <p:txBody>
          <a:bodyPr wrap="square">
            <a:spAutoFit/>
          </a:bodyPr>
          <a:lstStyle/>
          <a:p>
            <a:r>
              <a:rPr lang="en-US" sz="2400" b="1" dirty="0" smtClean="0"/>
              <a:t>	    - Potassium-Argon dating </a:t>
            </a:r>
          </a:p>
          <a:p>
            <a:r>
              <a:rPr lang="en-US" sz="2400" b="1" dirty="0" smtClean="0"/>
              <a:t>	      Nutcracker Man – Olduvai Gorge</a:t>
            </a:r>
            <a:endParaRPr lang="en-US" sz="3200" b="1" dirty="0" smtClean="0"/>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 analysis</a:t>
            </a:r>
          </a:p>
        </p:txBody>
      </p:sp>
      <p:sp>
        <p:nvSpPr>
          <p:cNvPr id="9" name="Oval 8"/>
          <p:cNvSpPr/>
          <p:nvPr/>
        </p:nvSpPr>
        <p:spPr>
          <a:xfrm>
            <a:off x="381000" y="2667000"/>
            <a:ext cx="27432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xit" presetSubtype="0" fill="hold" grpId="0" nodeType="afterEffect">
                                  <p:stCondLst>
                                    <p:cond delay="0"/>
                                  </p:stCondLst>
                                  <p:childTnLst>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10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10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cTn>
                              </p:par>
                              <p:par>
                                <p:cTn id="43" presetID="64" presetClass="path" presetSubtype="0" accel="50000" decel="50000" fill="hold" grpId="1" nodeType="withEffect">
                                  <p:stCondLst>
                                    <p:cond delay="0"/>
                                  </p:stCondLst>
                                  <p:childTnLst>
                                    <p:animMotion origin="layout" path="M -3.33333E-6 -2.23249E-6 L 0.15834 -0.45505 " pathEditMode="relative" rAng="0" ptsTypes="AA">
                                      <p:cBhvr>
                                        <p:cTn id="44" dur="1000" fill="hold"/>
                                        <p:tgtEl>
                                          <p:spTgt spid="7"/>
                                        </p:tgtEl>
                                        <p:attrNameLst>
                                          <p:attrName>ppt_x</p:attrName>
                                          <p:attrName>ppt_y</p:attrName>
                                        </p:attrNameLst>
                                      </p:cBhvr>
                                      <p:rCtr x="79" y="-228"/>
                                    </p:animMotion>
                                  </p:childTnLst>
                                </p:cTn>
                              </p:par>
                              <p:par>
                                <p:cTn id="45" presetID="6" presetClass="emph" presetSubtype="0" fill="hold" grpId="2" nodeType="withEffect">
                                  <p:stCondLst>
                                    <p:cond delay="0"/>
                                  </p:stCondLst>
                                  <p:childTnLst>
                                    <p:animScale>
                                      <p:cBhvr>
                                        <p:cTn id="46" dur="1000" fill="hold"/>
                                        <p:tgtEl>
                                          <p:spTgt spid="7"/>
                                        </p:tgtEl>
                                      </p:cBhvr>
                                      <p:by x="130000" y="130000"/>
                                    </p:animScale>
                                  </p:childTnLst>
                                </p:cTn>
                              </p:par>
                              <p:par>
                                <p:cTn id="47" presetID="10" presetClass="exit" presetSubtype="0" fill="hold" nodeType="withEffect">
                                  <p:stCondLst>
                                    <p:cond delay="0"/>
                                  </p:stCondLst>
                                  <p:childTnLst>
                                    <p:animEffect transition="out" filter="fade">
                                      <p:cBhvr>
                                        <p:cTn id="48" dur="1000"/>
                                        <p:tgtEl>
                                          <p:spTgt spid="8"/>
                                        </p:tgtEl>
                                      </p:cBhvr>
                                    </p:animEffect>
                                    <p:set>
                                      <p:cBhvr>
                                        <p:cTn id="49" dur="1" fill="hold">
                                          <p:stCondLst>
                                            <p:cond delay="9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5">
                                            <p:txEl>
                                              <p:pRg st="0" end="0"/>
                                            </p:txEl>
                                          </p:spTgt>
                                        </p:tgtEl>
                                      </p:cBhvr>
                                    </p:animEffect>
                                    <p:set>
                                      <p:cBhvr>
                                        <p:cTn id="52" dur="1" fill="hold">
                                          <p:stCondLst>
                                            <p:cond delay="999"/>
                                          </p:stCondLst>
                                        </p:cTn>
                                        <p:tgtEl>
                                          <p:spTgt spid="5">
                                            <p:txEl>
                                              <p:pRg st="0" end="0"/>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5">
                                            <p:txEl>
                                              <p:pRg st="1" end="1"/>
                                            </p:txEl>
                                          </p:spTgt>
                                        </p:tgtEl>
                                      </p:cBhvr>
                                    </p:animEffect>
                                    <p:set>
                                      <p:cBhvr>
                                        <p:cTn id="55" dur="1" fill="hold">
                                          <p:stCondLst>
                                            <p:cond delay="999"/>
                                          </p:stCondLst>
                                        </p:cTn>
                                        <p:tgtEl>
                                          <p:spTgt spid="5">
                                            <p:txEl>
                                              <p:pRg st="1" end="1"/>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5">
                                            <p:txEl>
                                              <p:pRg st="2" end="2"/>
                                            </p:txEl>
                                          </p:spTgt>
                                        </p:tgtEl>
                                      </p:cBhvr>
                                    </p:animEffect>
                                    <p:set>
                                      <p:cBhvr>
                                        <p:cTn id="58" dur="1" fill="hold">
                                          <p:stCondLst>
                                            <p:cond delay="999"/>
                                          </p:stCondLst>
                                        </p:cTn>
                                        <p:tgtEl>
                                          <p:spTgt spid="5">
                                            <p:txEl>
                                              <p:pRg st="2" end="2"/>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5">
                                            <p:txEl>
                                              <p:pRg st="3" end="3"/>
                                            </p:txEl>
                                          </p:spTgt>
                                        </p:tgtEl>
                                      </p:cBhvr>
                                    </p:animEffect>
                                    <p:set>
                                      <p:cBhvr>
                                        <p:cTn id="61" dur="1" fill="hold">
                                          <p:stCondLst>
                                            <p:cond delay="999"/>
                                          </p:stCondLst>
                                        </p:cTn>
                                        <p:tgtEl>
                                          <p:spTgt spid="5">
                                            <p:txEl>
                                              <p:pRg st="3" end="3"/>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5">
                                            <p:txEl>
                                              <p:pRg st="4" end="4"/>
                                            </p:txEl>
                                          </p:spTgt>
                                        </p:tgtEl>
                                      </p:cBhvr>
                                    </p:animEffect>
                                    <p:set>
                                      <p:cBhvr>
                                        <p:cTn id="64" dur="1" fill="hold">
                                          <p:stCondLst>
                                            <p:cond delay="999"/>
                                          </p:stCondLst>
                                        </p:cTn>
                                        <p:tgtEl>
                                          <p:spTgt spid="5">
                                            <p:txEl>
                                              <p:pRg st="4" end="4"/>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5">
                                            <p:bg/>
                                          </p:spTgt>
                                        </p:tgtEl>
                                      </p:cBhvr>
                                    </p:animEffect>
                                    <p:set>
                                      <p:cBhvr>
                                        <p:cTn id="67" dur="1" fill="hold">
                                          <p:stCondLst>
                                            <p:cond delay="999"/>
                                          </p:stCondLst>
                                        </p:cTn>
                                        <p:tgtEl>
                                          <p:spTgt spid="5">
                                            <p:bg/>
                                          </p:spTgt>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1000"/>
                                        <p:tgtEl>
                                          <p:spTgt spid="4"/>
                                        </p:tgtEl>
                                      </p:cBhvr>
                                    </p:animEffect>
                                    <p:set>
                                      <p:cBhvr>
                                        <p:cTn id="70" dur="1" fill="hold">
                                          <p:stCondLst>
                                            <p:cond delay="999"/>
                                          </p:stCondLst>
                                        </p:cTn>
                                        <p:tgtEl>
                                          <p:spTgt spid="4"/>
                                        </p:tgtEl>
                                        <p:attrNameLst>
                                          <p:attrName>style.visibility</p:attrName>
                                        </p:attrNameLst>
                                      </p:cBhvr>
                                      <p:to>
                                        <p:strVal val="hidden"/>
                                      </p:to>
                                    </p:set>
                                  </p:childTnLst>
                                </p:cTn>
                              </p:par>
                              <p:par>
                                <p:cTn id="71" presetID="10" presetClass="entr" presetSubtype="0" fill="hold" nodeType="withEffect">
                                  <p:stCondLst>
                                    <p:cond delay="50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5" grpId="0" uiExpand="1" build="allAtOnce" animBg="1"/>
      <p:bldP spid="5" grpId="1" build="allAtOnce"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4"/>
          <p:cNvPicPr>
            <a:picLocks noChangeAspect="1" noChangeArrowheads="1"/>
          </p:cNvPicPr>
          <p:nvPr/>
        </p:nvPicPr>
        <p:blipFill>
          <a:blip r:embed="rId3" cstate="print"/>
          <a:srcRect/>
          <a:stretch>
            <a:fillRect/>
          </a:stretch>
        </p:blipFill>
        <p:spPr bwMode="auto">
          <a:xfrm>
            <a:off x="0" y="1066800"/>
            <a:ext cx="9183688" cy="5791200"/>
          </a:xfrm>
          <a:prstGeom prst="rect">
            <a:avLst/>
          </a:prstGeom>
          <a:noFill/>
          <a:ln w="9525">
            <a:noFill/>
            <a:miter lim="800000"/>
            <a:headEnd/>
            <a:tailEnd/>
          </a:ln>
          <a:effectLst/>
        </p:spPr>
      </p:pic>
      <p:sp useBgFill="1">
        <p:nvSpPr>
          <p:cNvPr id="74" name="Rectangle 73"/>
          <p:cNvSpPr/>
          <p:nvPr/>
        </p:nvSpPr>
        <p:spPr>
          <a:xfrm>
            <a:off x="0" y="990600"/>
            <a:ext cx="9144000" cy="586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a:spLocks noChangeArrowheads="1"/>
          </p:cNvSpPr>
          <p:nvPr/>
        </p:nvSpPr>
        <p:spPr bwMode="auto">
          <a:xfrm>
            <a:off x="0" y="0"/>
            <a:ext cx="9144000" cy="1015663"/>
          </a:xfrm>
          <a:prstGeom prst="rect">
            <a:avLst/>
          </a:prstGeom>
          <a:ln w="9525">
            <a:noFill/>
            <a:miter lim="800000"/>
            <a:headEnd/>
            <a:tailEnd/>
          </a:ln>
        </p:spPr>
        <p:txBody>
          <a:bodyPr wrap="square">
            <a:spAutoFit/>
          </a:bodyPr>
          <a:lstStyle/>
          <a:p>
            <a:pPr algn="ctr"/>
            <a:r>
              <a:rPr lang="en-US" sz="3200" b="1" dirty="0" smtClean="0"/>
              <a:t>Potassium-Argon Dating</a:t>
            </a:r>
          </a:p>
          <a:p>
            <a:pPr algn="ctr"/>
            <a:r>
              <a:rPr lang="en-US" sz="2800" b="1" dirty="0" smtClean="0"/>
              <a:t> Nutcracker Man – Olduvai Gorge</a:t>
            </a:r>
            <a:endParaRPr lang="en-US" sz="2800" b="1" dirty="0"/>
          </a:p>
        </p:txBody>
      </p:sp>
      <p:sp>
        <p:nvSpPr>
          <p:cNvPr id="5" name="Rectangle 4"/>
          <p:cNvSpPr/>
          <p:nvPr/>
        </p:nvSpPr>
        <p:spPr>
          <a:xfrm>
            <a:off x="0" y="1143000"/>
            <a:ext cx="9144000" cy="461665"/>
          </a:xfrm>
          <a:prstGeom prst="rect">
            <a:avLst/>
          </a:prstGeom>
        </p:spPr>
        <p:txBody>
          <a:bodyPr wrap="square">
            <a:spAutoFit/>
          </a:bodyPr>
          <a:lstStyle/>
          <a:p>
            <a:r>
              <a:rPr lang="en-US" sz="2400" b="1" dirty="0" smtClean="0"/>
              <a:t> - Potassium is found in many rocks like micas, clays, &amp; </a:t>
            </a:r>
            <a:r>
              <a:rPr lang="en-US" sz="2400" b="1" dirty="0" err="1" smtClean="0"/>
              <a:t>evaporites</a:t>
            </a:r>
            <a:r>
              <a:rPr lang="en-US" sz="2400" b="1" dirty="0" smtClean="0"/>
              <a:t> </a:t>
            </a:r>
            <a:endParaRPr lang="en-US" sz="2400" b="1" dirty="0"/>
          </a:p>
        </p:txBody>
      </p:sp>
      <p:sp>
        <p:nvSpPr>
          <p:cNvPr id="6" name="Rectangle 5"/>
          <p:cNvSpPr/>
          <p:nvPr/>
        </p:nvSpPr>
        <p:spPr>
          <a:xfrm>
            <a:off x="0" y="1600200"/>
            <a:ext cx="9144000" cy="461665"/>
          </a:xfrm>
          <a:prstGeom prst="rect">
            <a:avLst/>
          </a:prstGeom>
        </p:spPr>
        <p:txBody>
          <a:bodyPr wrap="square">
            <a:spAutoFit/>
          </a:bodyPr>
          <a:lstStyle/>
          <a:p>
            <a:r>
              <a:rPr lang="en-US" sz="2400" b="1" dirty="0" smtClean="0"/>
              <a:t> - a radioactive isotope of potassium decays into argon &amp; calcium</a:t>
            </a:r>
            <a:endParaRPr lang="en-US" sz="2400" b="1" dirty="0"/>
          </a:p>
        </p:txBody>
      </p:sp>
      <p:sp>
        <p:nvSpPr>
          <p:cNvPr id="7" name="TextBox 6"/>
          <p:cNvSpPr txBox="1"/>
          <p:nvPr/>
        </p:nvSpPr>
        <p:spPr>
          <a:xfrm>
            <a:off x="533400" y="3581400"/>
            <a:ext cx="1226847" cy="830997"/>
          </a:xfrm>
          <a:prstGeom prst="rect">
            <a:avLst/>
          </a:prstGeom>
          <a:noFill/>
        </p:spPr>
        <p:txBody>
          <a:bodyPr wrap="square" rtlCol="0">
            <a:spAutoFit/>
          </a:bodyPr>
          <a:lstStyle/>
          <a:p>
            <a:r>
              <a:rPr lang="en-US" sz="4800" baseline="30000" dirty="0" smtClean="0"/>
              <a:t>40</a:t>
            </a:r>
            <a:r>
              <a:rPr lang="en-US" sz="4800" dirty="0" smtClean="0"/>
              <a:t>K</a:t>
            </a:r>
            <a:endParaRPr lang="en-US" sz="4800" dirty="0"/>
          </a:p>
        </p:txBody>
      </p:sp>
      <p:sp>
        <p:nvSpPr>
          <p:cNvPr id="8" name="TextBox 7"/>
          <p:cNvSpPr txBox="1"/>
          <p:nvPr/>
        </p:nvSpPr>
        <p:spPr>
          <a:xfrm>
            <a:off x="6477000" y="2971800"/>
            <a:ext cx="990600" cy="523220"/>
          </a:xfrm>
          <a:prstGeom prst="rect">
            <a:avLst/>
          </a:prstGeom>
          <a:noFill/>
        </p:spPr>
        <p:txBody>
          <a:bodyPr wrap="square" rtlCol="0">
            <a:spAutoFit/>
          </a:bodyPr>
          <a:lstStyle/>
          <a:p>
            <a:r>
              <a:rPr lang="en-US" sz="2800" baseline="30000" dirty="0" smtClean="0"/>
              <a:t>40</a:t>
            </a:r>
            <a:r>
              <a:rPr lang="en-US" sz="2800" dirty="0" smtClean="0"/>
              <a:t>Ar</a:t>
            </a:r>
            <a:endParaRPr lang="en-US" sz="2800" dirty="0"/>
          </a:p>
        </p:txBody>
      </p:sp>
      <p:sp>
        <p:nvSpPr>
          <p:cNvPr id="9" name="TextBox 8"/>
          <p:cNvSpPr txBox="1"/>
          <p:nvPr/>
        </p:nvSpPr>
        <p:spPr>
          <a:xfrm>
            <a:off x="6477000" y="4429780"/>
            <a:ext cx="1066800" cy="523220"/>
          </a:xfrm>
          <a:prstGeom prst="rect">
            <a:avLst/>
          </a:prstGeom>
          <a:noFill/>
        </p:spPr>
        <p:txBody>
          <a:bodyPr wrap="square" rtlCol="0">
            <a:spAutoFit/>
          </a:bodyPr>
          <a:lstStyle/>
          <a:p>
            <a:r>
              <a:rPr lang="en-US" sz="2800" baseline="30000" dirty="0" smtClean="0"/>
              <a:t>40</a:t>
            </a:r>
            <a:r>
              <a:rPr lang="en-US" sz="2800" dirty="0" smtClean="0"/>
              <a:t>Ca</a:t>
            </a:r>
            <a:endParaRPr lang="en-US" sz="2800" dirty="0"/>
          </a:p>
        </p:txBody>
      </p:sp>
      <p:cxnSp>
        <p:nvCxnSpPr>
          <p:cNvPr id="10" name="Straight Arrow Connector 9"/>
          <p:cNvCxnSpPr>
            <a:stCxn id="7" idx="3"/>
            <a:endCxn id="8" idx="1"/>
          </p:cNvCxnSpPr>
          <p:nvPr/>
        </p:nvCxnSpPr>
        <p:spPr>
          <a:xfrm flipV="1">
            <a:off x="1760247" y="3233410"/>
            <a:ext cx="4716753" cy="763489"/>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3"/>
            <a:endCxn id="9" idx="1"/>
          </p:cNvCxnSpPr>
          <p:nvPr/>
        </p:nvCxnSpPr>
        <p:spPr>
          <a:xfrm>
            <a:off x="1760247" y="3996899"/>
            <a:ext cx="4716753" cy="694491"/>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21051401">
            <a:off x="2471247" y="2995475"/>
            <a:ext cx="3142592" cy="646331"/>
          </a:xfrm>
          <a:prstGeom prst="rect">
            <a:avLst/>
          </a:prstGeom>
          <a:noFill/>
        </p:spPr>
        <p:txBody>
          <a:bodyPr wrap="none" rtlCol="0">
            <a:spAutoFit/>
          </a:bodyPr>
          <a:lstStyle/>
          <a:p>
            <a:r>
              <a:rPr lang="en-US" sz="3000" b="1" dirty="0" smtClean="0"/>
              <a:t>1</a:t>
            </a:r>
            <a:r>
              <a:rPr lang="en-US" sz="3600" b="1" dirty="0" smtClean="0"/>
              <a:t>.</a:t>
            </a:r>
            <a:r>
              <a:rPr lang="en-US" sz="3300" b="1" dirty="0" smtClean="0"/>
              <a:t>3</a:t>
            </a:r>
            <a:r>
              <a:rPr lang="en-US" sz="3600" b="1" dirty="0" smtClean="0"/>
              <a:t> billion years</a:t>
            </a:r>
            <a:endParaRPr lang="en-US" sz="3600" b="1" dirty="0"/>
          </a:p>
        </p:txBody>
      </p:sp>
      <p:sp>
        <p:nvSpPr>
          <p:cNvPr id="14" name="Rectangle 13"/>
          <p:cNvSpPr/>
          <p:nvPr/>
        </p:nvSpPr>
        <p:spPr>
          <a:xfrm>
            <a:off x="0" y="2057400"/>
            <a:ext cx="9144000" cy="461665"/>
          </a:xfrm>
          <a:prstGeom prst="rect">
            <a:avLst/>
          </a:prstGeom>
        </p:spPr>
        <p:txBody>
          <a:bodyPr wrap="square">
            <a:spAutoFit/>
          </a:bodyPr>
          <a:lstStyle/>
          <a:p>
            <a:r>
              <a:rPr lang="en-US" sz="2400" b="1" dirty="0" smtClean="0"/>
              <a:t> - the rate of radioactive decay is known</a:t>
            </a:r>
            <a:endParaRPr lang="en-US" sz="2400" b="1" dirty="0"/>
          </a:p>
        </p:txBody>
      </p:sp>
      <p:sp>
        <p:nvSpPr>
          <p:cNvPr id="15" name="Rectangle 14"/>
          <p:cNvSpPr/>
          <p:nvPr/>
        </p:nvSpPr>
        <p:spPr>
          <a:xfrm>
            <a:off x="0" y="5105400"/>
            <a:ext cx="9144000" cy="830997"/>
          </a:xfrm>
          <a:prstGeom prst="rect">
            <a:avLst/>
          </a:prstGeom>
        </p:spPr>
        <p:txBody>
          <a:bodyPr wrap="square">
            <a:spAutoFit/>
          </a:bodyPr>
          <a:lstStyle/>
          <a:p>
            <a:r>
              <a:rPr lang="en-US" sz="2400" b="1" dirty="0" smtClean="0"/>
              <a:t> - ratio of the remaining amount of </a:t>
            </a:r>
            <a:r>
              <a:rPr lang="en-US" sz="2400" b="1" baseline="30000" dirty="0" smtClean="0"/>
              <a:t>40</a:t>
            </a:r>
            <a:r>
              <a:rPr lang="en-US" sz="2400" b="1" dirty="0" smtClean="0"/>
              <a:t>K to the amount of </a:t>
            </a:r>
            <a:r>
              <a:rPr lang="en-US" sz="2400" b="1" baseline="30000" dirty="0" smtClean="0"/>
              <a:t>40</a:t>
            </a:r>
            <a:r>
              <a:rPr lang="en-US" sz="2400" b="1" dirty="0" smtClean="0"/>
              <a:t>Ar shows</a:t>
            </a:r>
          </a:p>
          <a:p>
            <a:r>
              <a:rPr lang="en-US" sz="2400" b="1" dirty="0" smtClean="0"/>
              <a:t>   how long ago potassium was incorporated into the rock </a:t>
            </a:r>
            <a:endParaRPr lang="en-US" sz="2400" b="1" dirty="0"/>
          </a:p>
        </p:txBody>
      </p:sp>
      <p:grpSp>
        <p:nvGrpSpPr>
          <p:cNvPr id="32" name="Group 31"/>
          <p:cNvGrpSpPr/>
          <p:nvPr/>
        </p:nvGrpSpPr>
        <p:grpSpPr>
          <a:xfrm>
            <a:off x="533400" y="1981200"/>
            <a:ext cx="4114800" cy="2362200"/>
            <a:chOff x="533400" y="1981200"/>
            <a:chExt cx="4114800" cy="2362200"/>
          </a:xfrm>
        </p:grpSpPr>
        <p:grpSp>
          <p:nvGrpSpPr>
            <p:cNvPr id="27" name="Group 26"/>
            <p:cNvGrpSpPr/>
            <p:nvPr/>
          </p:nvGrpSpPr>
          <p:grpSpPr>
            <a:xfrm>
              <a:off x="533400" y="1981200"/>
              <a:ext cx="3048000" cy="2362200"/>
              <a:chOff x="533400" y="1981200"/>
              <a:chExt cx="3048000" cy="2362200"/>
            </a:xfrm>
          </p:grpSpPr>
          <p:sp>
            <p:nvSpPr>
              <p:cNvPr id="16" name="Oval 15"/>
              <p:cNvSpPr/>
              <p:nvPr/>
            </p:nvSpPr>
            <p:spPr>
              <a:xfrm>
                <a:off x="533400" y="3581400"/>
                <a:ext cx="9906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6" idx="0"/>
              </p:cNvCxnSpPr>
              <p:nvPr/>
            </p:nvCxnSpPr>
            <p:spPr>
              <a:xfrm rot="5400000" flipH="1" flipV="1">
                <a:off x="1504950" y="1504950"/>
                <a:ext cx="1600200" cy="2552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flipV="1">
              <a:off x="3276600" y="1981200"/>
              <a:ext cx="1371600" cy="130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172200" y="1981200"/>
            <a:ext cx="2057400" cy="1600200"/>
            <a:chOff x="3810000" y="2057400"/>
            <a:chExt cx="2057400" cy="1600200"/>
          </a:xfrm>
        </p:grpSpPr>
        <p:grpSp>
          <p:nvGrpSpPr>
            <p:cNvPr id="34" name="Group 26"/>
            <p:cNvGrpSpPr/>
            <p:nvPr/>
          </p:nvGrpSpPr>
          <p:grpSpPr>
            <a:xfrm>
              <a:off x="4114800" y="2058194"/>
              <a:ext cx="762000" cy="1599406"/>
              <a:chOff x="4114800" y="2058194"/>
              <a:chExt cx="762000" cy="1599406"/>
            </a:xfrm>
          </p:grpSpPr>
          <p:sp>
            <p:nvSpPr>
              <p:cNvPr id="36" name="Oval 35"/>
              <p:cNvSpPr/>
              <p:nvPr/>
            </p:nvSpPr>
            <p:spPr>
              <a:xfrm>
                <a:off x="4114800" y="2971800"/>
                <a:ext cx="7620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stCxn id="36" idx="0"/>
              </p:cNvCxnSpPr>
              <p:nvPr/>
            </p:nvCxnSpPr>
            <p:spPr>
              <a:xfrm rot="5400000" flipH="1" flipV="1">
                <a:off x="4038600" y="2514600"/>
                <a:ext cx="914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a:off x="3810000" y="2057400"/>
              <a:ext cx="2057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2" name="Group 26"/>
          <p:cNvGrpSpPr/>
          <p:nvPr/>
        </p:nvGrpSpPr>
        <p:grpSpPr>
          <a:xfrm>
            <a:off x="6419088" y="3581400"/>
            <a:ext cx="838200" cy="1447800"/>
            <a:chOff x="2990088" y="3657600"/>
            <a:chExt cx="838200" cy="1447800"/>
          </a:xfrm>
        </p:grpSpPr>
        <p:sp>
          <p:nvSpPr>
            <p:cNvPr id="54" name="Oval 53"/>
            <p:cNvSpPr/>
            <p:nvPr/>
          </p:nvSpPr>
          <p:spPr>
            <a:xfrm>
              <a:off x="2990088" y="4419600"/>
              <a:ext cx="8382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a:stCxn id="54" idx="0"/>
              <a:endCxn id="36" idx="4"/>
            </p:cNvCxnSpPr>
            <p:nvPr/>
          </p:nvCxnSpPr>
          <p:spPr>
            <a:xfrm rot="5400000" flipH="1" flipV="1">
              <a:off x="3038094" y="4028694"/>
              <a:ext cx="762000" cy="198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rot="600000">
            <a:off x="1790078" y="3683636"/>
            <a:ext cx="4743813" cy="637412"/>
            <a:chOff x="1288689" y="3017966"/>
            <a:chExt cx="4743813" cy="637412"/>
          </a:xfrm>
        </p:grpSpPr>
        <p:sp>
          <p:nvSpPr>
            <p:cNvPr id="61" name="TextBox 60"/>
            <p:cNvSpPr txBox="1"/>
            <p:nvPr/>
          </p:nvSpPr>
          <p:spPr>
            <a:xfrm rot="21000041">
              <a:off x="3390403" y="3017966"/>
              <a:ext cx="1381789" cy="553998"/>
            </a:xfrm>
            <a:prstGeom prst="rect">
              <a:avLst/>
            </a:prstGeom>
            <a:noFill/>
          </p:spPr>
          <p:txBody>
            <a:bodyPr wrap="none" rtlCol="0">
              <a:spAutoFit/>
            </a:bodyPr>
            <a:lstStyle/>
            <a:p>
              <a:r>
                <a:rPr lang="en-US" sz="3000" b="1" dirty="0" smtClean="0">
                  <a:solidFill>
                    <a:srgbClr val="FF0000"/>
                  </a:solidFill>
                  <a:effectLst>
                    <a:outerShdw dist="50800" dir="5400000" algn="ctr" rotWithShape="0">
                      <a:schemeClr val="tx1"/>
                    </a:outerShdw>
                  </a:effectLst>
                </a:rPr>
                <a:t>half life</a:t>
              </a:r>
              <a:endParaRPr lang="en-US" sz="3600" b="1" dirty="0">
                <a:solidFill>
                  <a:srgbClr val="FF0000"/>
                </a:solidFill>
                <a:effectLst>
                  <a:outerShdw dist="50800" dir="5400000" algn="ctr" rotWithShape="0">
                    <a:schemeClr val="tx1"/>
                  </a:outerShdw>
                </a:effectLst>
              </a:endParaRPr>
            </a:p>
          </p:txBody>
        </p:sp>
        <p:cxnSp>
          <p:nvCxnSpPr>
            <p:cNvPr id="63" name="Straight Arrow Connector 62"/>
            <p:cNvCxnSpPr>
              <a:stCxn id="61" idx="3"/>
            </p:cNvCxnSpPr>
            <p:nvPr/>
          </p:nvCxnSpPr>
          <p:spPr>
            <a:xfrm rot="21000000" flipV="1">
              <a:off x="4748468" y="3023781"/>
              <a:ext cx="1284034" cy="40038"/>
            </a:xfrm>
            <a:prstGeom prst="straightConnector1">
              <a:avLst/>
            </a:prstGeom>
            <a:ln w="76200">
              <a:solidFill>
                <a:srgbClr val="FF0000"/>
              </a:solidFill>
              <a:prstDash val="sysDot"/>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21081527" flipV="1">
              <a:off x="1288689" y="3584948"/>
              <a:ext cx="2081214" cy="70430"/>
            </a:xfrm>
            <a:prstGeom prst="straightConnector1">
              <a:avLst/>
            </a:pr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6553200" y="4198203"/>
            <a:ext cx="990600" cy="523220"/>
          </a:xfrm>
          <a:prstGeom prst="rect">
            <a:avLst/>
          </a:prstGeom>
          <a:noFill/>
        </p:spPr>
        <p:txBody>
          <a:bodyPr wrap="square" rtlCol="0">
            <a:spAutoFit/>
          </a:bodyPr>
          <a:lstStyle/>
          <a:p>
            <a:r>
              <a:rPr lang="en-US" sz="2800" baseline="30000" dirty="0" smtClean="0"/>
              <a:t>40</a:t>
            </a:r>
            <a:r>
              <a:rPr lang="en-US" sz="2800" dirty="0" smtClean="0"/>
              <a:t>Ar</a:t>
            </a:r>
            <a:endParaRPr lang="en-US" sz="2800" dirty="0"/>
          </a:p>
        </p:txBody>
      </p:sp>
      <p:grpSp>
        <p:nvGrpSpPr>
          <p:cNvPr id="44" name="Group 43"/>
          <p:cNvGrpSpPr/>
          <p:nvPr/>
        </p:nvGrpSpPr>
        <p:grpSpPr>
          <a:xfrm>
            <a:off x="228600" y="4800600"/>
            <a:ext cx="8229600" cy="1219200"/>
            <a:chOff x="76200" y="4800600"/>
            <a:chExt cx="8229600" cy="1219200"/>
          </a:xfrm>
        </p:grpSpPr>
        <p:sp>
          <p:nvSpPr>
            <p:cNvPr id="39" name="TextBox 38"/>
            <p:cNvSpPr txBox="1"/>
            <p:nvPr/>
          </p:nvSpPr>
          <p:spPr>
            <a:xfrm>
              <a:off x="76200" y="4800600"/>
              <a:ext cx="1524000" cy="523220"/>
            </a:xfrm>
            <a:prstGeom prst="rect">
              <a:avLst/>
            </a:prstGeom>
            <a:noFill/>
          </p:spPr>
          <p:txBody>
            <a:bodyPr wrap="square" rtlCol="0">
              <a:spAutoFit/>
            </a:bodyPr>
            <a:lstStyle/>
            <a:p>
              <a:r>
                <a:rPr lang="en-US" sz="2800" baseline="30000" dirty="0" smtClean="0"/>
                <a:t>14</a:t>
              </a:r>
              <a:r>
                <a:rPr lang="en-US" sz="2800" dirty="0" smtClean="0"/>
                <a:t>Carbon</a:t>
              </a:r>
              <a:endParaRPr lang="en-US" sz="2800" dirty="0"/>
            </a:p>
          </p:txBody>
        </p:sp>
        <p:cxnSp>
          <p:nvCxnSpPr>
            <p:cNvPr id="41" name="Straight Arrow Connector 40"/>
            <p:cNvCxnSpPr/>
            <p:nvPr/>
          </p:nvCxnSpPr>
          <p:spPr>
            <a:xfrm>
              <a:off x="1600200" y="5105400"/>
              <a:ext cx="4572000" cy="60239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172200" y="5496580"/>
              <a:ext cx="2133600" cy="523220"/>
            </a:xfrm>
            <a:prstGeom prst="rect">
              <a:avLst/>
            </a:prstGeom>
            <a:noFill/>
          </p:spPr>
          <p:txBody>
            <a:bodyPr wrap="square" rtlCol="0">
              <a:spAutoFit/>
            </a:bodyPr>
            <a:lstStyle/>
            <a:p>
              <a:r>
                <a:rPr lang="en-US" sz="2800" baseline="30000" dirty="0" smtClean="0"/>
                <a:t>14</a:t>
              </a:r>
              <a:r>
                <a:rPr lang="en-US" sz="2800" dirty="0" smtClean="0"/>
                <a:t>Nitrogen</a:t>
              </a:r>
              <a:endParaRPr lang="en-US" sz="2800" dirty="0"/>
            </a:p>
          </p:txBody>
        </p:sp>
      </p:grpSp>
      <p:sp>
        <p:nvSpPr>
          <p:cNvPr id="45" name="TextBox 44"/>
          <p:cNvSpPr txBox="1"/>
          <p:nvPr/>
        </p:nvSpPr>
        <p:spPr>
          <a:xfrm>
            <a:off x="3810000" y="25146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42" name="TextBox 41"/>
          <p:cNvSpPr txBox="1"/>
          <p:nvPr/>
        </p:nvSpPr>
        <p:spPr>
          <a:xfrm rot="429379">
            <a:off x="2999726" y="4779254"/>
            <a:ext cx="2240100" cy="646331"/>
          </a:xfrm>
          <a:prstGeom prst="rect">
            <a:avLst/>
          </a:prstGeom>
          <a:noFill/>
        </p:spPr>
        <p:txBody>
          <a:bodyPr wrap="none" rtlCol="0">
            <a:spAutoFit/>
          </a:bodyPr>
          <a:lstStyle/>
          <a:p>
            <a:r>
              <a:rPr lang="en-US" sz="3600" b="1" dirty="0" smtClean="0"/>
              <a:t>5730 years</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22" presetClass="entr" presetSubtype="8"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par>
                                <p:cTn id="21" presetID="22" presetClass="entr" presetSubtype="8" fill="hold"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1000"/>
                                        <p:tgtEl>
                                          <p:spTgt spid="32"/>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1000"/>
                                        <p:tgtEl>
                                          <p:spTgt spid="33"/>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1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32"/>
                                        </p:tgtEl>
                                      </p:cBhvr>
                                    </p:animEffect>
                                    <p:set>
                                      <p:cBhvr>
                                        <p:cTn id="47" dur="1" fill="hold">
                                          <p:stCondLst>
                                            <p:cond delay="999"/>
                                          </p:stCondLst>
                                        </p:cTn>
                                        <p:tgtEl>
                                          <p:spTgt spid="3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33"/>
                                        </p:tgtEl>
                                      </p:cBhvr>
                                    </p:animEffect>
                                    <p:set>
                                      <p:cBhvr>
                                        <p:cTn id="50" dur="1" fill="hold">
                                          <p:stCondLst>
                                            <p:cond delay="9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52"/>
                                        </p:tgtEl>
                                      </p:cBhvr>
                                    </p:animEffect>
                                    <p:set>
                                      <p:cBhvr>
                                        <p:cTn id="53" dur="1" fill="hold">
                                          <p:stCondLst>
                                            <p:cond delay="999"/>
                                          </p:stCondLst>
                                        </p:cTn>
                                        <p:tgtEl>
                                          <p:spTgt spid="5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11"/>
                                        </p:tgtEl>
                                      </p:cBhvr>
                                    </p:animEffect>
                                    <p:set>
                                      <p:cBhvr>
                                        <p:cTn id="56" dur="1" fill="hold">
                                          <p:stCondLst>
                                            <p:cond delay="999"/>
                                          </p:stCondLst>
                                        </p:cTn>
                                        <p:tgtEl>
                                          <p:spTgt spid="11"/>
                                        </p:tgtEl>
                                        <p:attrNameLst>
                                          <p:attrName>style.visibility</p:attrName>
                                        </p:attrNameLst>
                                      </p:cBhvr>
                                      <p:to>
                                        <p:strVal val="hidden"/>
                                      </p:to>
                                    </p:set>
                                  </p:childTnLst>
                                </p:cTn>
                              </p:par>
                              <p:par>
                                <p:cTn id="57" presetID="10" presetClass="exit" presetSubtype="0" fill="hold" grpId="3"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1000"/>
                                        <p:tgtEl>
                                          <p:spTgt spid="9"/>
                                        </p:tgtEl>
                                      </p:cBhvr>
                                    </p:animEffect>
                                    <p:set>
                                      <p:cBhvr>
                                        <p:cTn id="62" dur="1" fill="hold">
                                          <p:stCondLst>
                                            <p:cond delay="999"/>
                                          </p:stCondLst>
                                        </p:cTn>
                                        <p:tgtEl>
                                          <p:spTgt spid="9"/>
                                        </p:tgtEl>
                                        <p:attrNameLst>
                                          <p:attrName>style.visibility</p:attrName>
                                        </p:attrNameLst>
                                      </p:cBhvr>
                                      <p:to>
                                        <p:strVal val="hidden"/>
                                      </p:to>
                                    </p:se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10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wipe(left)">
                                      <p:cBhvr>
                                        <p:cTn id="71" dur="1000"/>
                                        <p:tgtEl>
                                          <p:spTgt spid="7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1000"/>
                                        <p:tgtEl>
                                          <p:spTgt spid="44"/>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p:cTn id="81" dur="1000" fill="hold"/>
                                        <p:tgtEl>
                                          <p:spTgt spid="42"/>
                                        </p:tgtEl>
                                        <p:attrNameLst>
                                          <p:attrName>ppt_w</p:attrName>
                                        </p:attrNameLst>
                                      </p:cBhvr>
                                      <p:tavLst>
                                        <p:tav tm="0">
                                          <p:val>
                                            <p:fltVal val="0"/>
                                          </p:val>
                                        </p:tav>
                                        <p:tav tm="100000">
                                          <p:val>
                                            <p:strVal val="#ppt_w"/>
                                          </p:val>
                                        </p:tav>
                                      </p:tavLst>
                                    </p:anim>
                                    <p:anim calcmode="lin" valueType="num">
                                      <p:cBhvr>
                                        <p:cTn id="82" dur="1000" fill="hold"/>
                                        <p:tgtEl>
                                          <p:spTgt spid="42"/>
                                        </p:tgtEl>
                                        <p:attrNameLst>
                                          <p:attrName>ppt_h</p:attrName>
                                        </p:attrNameLst>
                                      </p:cBhvr>
                                      <p:tavLst>
                                        <p:tav tm="0">
                                          <p:val>
                                            <p:fltVal val="0"/>
                                          </p:val>
                                        </p:tav>
                                        <p:tav tm="100000">
                                          <p:val>
                                            <p:strVal val="#ppt_h"/>
                                          </p:val>
                                        </p:tav>
                                      </p:tavLst>
                                    </p:anim>
                                    <p:animEffect transition="in" filter="fade">
                                      <p:cBhvr>
                                        <p:cTn id="83" dur="10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500" fill="hold"/>
                                        <p:tgtEl>
                                          <p:spTgt spid="45"/>
                                        </p:tgtEl>
                                        <p:attrNameLst>
                                          <p:attrName>ppt_w</p:attrName>
                                        </p:attrNameLst>
                                      </p:cBhvr>
                                      <p:tavLst>
                                        <p:tav tm="0">
                                          <p:val>
                                            <p:fltVal val="0"/>
                                          </p:val>
                                        </p:tav>
                                        <p:tav tm="100000">
                                          <p:val>
                                            <p:strVal val="#ppt_w"/>
                                          </p:val>
                                        </p:tav>
                                      </p:tavLst>
                                    </p:anim>
                                    <p:anim calcmode="lin" valueType="num">
                                      <p:cBhvr>
                                        <p:cTn id="89" dur="500" fill="hold"/>
                                        <p:tgtEl>
                                          <p:spTgt spid="45"/>
                                        </p:tgtEl>
                                        <p:attrNameLst>
                                          <p:attrName>ppt_h</p:attrName>
                                        </p:attrNameLst>
                                      </p:cBhvr>
                                      <p:tavLst>
                                        <p:tav tm="0">
                                          <p:val>
                                            <p:fltVal val="0"/>
                                          </p:val>
                                        </p:tav>
                                        <p:tav tm="100000">
                                          <p:val>
                                            <p:strVal val="#ppt_h"/>
                                          </p:val>
                                        </p:tav>
                                      </p:tavLst>
                                    </p:anim>
                                    <p:anim calcmode="lin" valueType="num">
                                      <p:cBhvr>
                                        <p:cTn id="90" dur="500" fill="hold"/>
                                        <p:tgtEl>
                                          <p:spTgt spid="45"/>
                                        </p:tgtEl>
                                        <p:attrNameLst>
                                          <p:attrName>style.rotation</p:attrName>
                                        </p:attrNameLst>
                                      </p:cBhvr>
                                      <p:tavLst>
                                        <p:tav tm="0">
                                          <p:val>
                                            <p:fltVal val="360"/>
                                          </p:val>
                                        </p:tav>
                                        <p:tav tm="100000">
                                          <p:val>
                                            <p:fltVal val="0"/>
                                          </p:val>
                                        </p:tav>
                                      </p:tavLst>
                                    </p:anim>
                                    <p:animEffect transition="in" filter="fade">
                                      <p:cBhvr>
                                        <p:cTn id="91" dur="500"/>
                                        <p:tgtEl>
                                          <p:spTgt spid="4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1000"/>
                                        <p:tgtEl>
                                          <p:spTgt spid="44"/>
                                        </p:tgtEl>
                                      </p:cBhvr>
                                    </p:animEffect>
                                    <p:set>
                                      <p:cBhvr>
                                        <p:cTn id="96" dur="1" fill="hold">
                                          <p:stCondLst>
                                            <p:cond delay="999"/>
                                          </p:stCondLst>
                                        </p:cTn>
                                        <p:tgtEl>
                                          <p:spTgt spid="4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42"/>
                                        </p:tgtEl>
                                      </p:cBhvr>
                                    </p:animEffect>
                                    <p:set>
                                      <p:cBhvr>
                                        <p:cTn id="99" dur="1" fill="hold">
                                          <p:stCondLst>
                                            <p:cond delay="999"/>
                                          </p:stCondLst>
                                        </p:cTn>
                                        <p:tgtEl>
                                          <p:spTgt spid="42"/>
                                        </p:tgtEl>
                                        <p:attrNameLst>
                                          <p:attrName>style.visibility</p:attrName>
                                        </p:attrNameLst>
                                      </p:cBhvr>
                                      <p:to>
                                        <p:strVal val="hidden"/>
                                      </p:to>
                                    </p:set>
                                  </p:childTnLst>
                                </p:cTn>
                              </p:par>
                            </p:childTnLst>
                          </p:cTn>
                        </p:par>
                        <p:par>
                          <p:cTn id="100" fill="hold">
                            <p:stCondLst>
                              <p:cond delay="1000"/>
                            </p:stCondLst>
                            <p:childTnLst>
                              <p:par>
                                <p:cTn id="101" presetID="10" presetClass="exit" presetSubtype="0" fill="hold" grpId="1" nodeType="afterEffect">
                                  <p:stCondLst>
                                    <p:cond delay="0"/>
                                  </p:stCondLst>
                                  <p:childTnLst>
                                    <p:animEffect transition="out" filter="fade">
                                      <p:cBhvr>
                                        <p:cTn id="102" dur="1000"/>
                                        <p:tgtEl>
                                          <p:spTgt spid="45"/>
                                        </p:tgtEl>
                                      </p:cBhvr>
                                    </p:animEffect>
                                    <p:set>
                                      <p:cBhvr>
                                        <p:cTn id="103" dur="1" fill="hold">
                                          <p:stCondLst>
                                            <p:cond delay="999"/>
                                          </p:stCondLst>
                                        </p:cTn>
                                        <p:tgtEl>
                                          <p:spTgt spid="45"/>
                                        </p:tgtEl>
                                        <p:attrNameLst>
                                          <p:attrName>style.visibility</p:attrName>
                                        </p:attrNameLst>
                                      </p:cBhvr>
                                      <p:to>
                                        <p:strVal val="hidden"/>
                                      </p:to>
                                    </p:set>
                                  </p:childTnLst>
                                </p:cTn>
                              </p:par>
                            </p:childTnLst>
                          </p:cTn>
                        </p:par>
                        <p:par>
                          <p:cTn id="104" fill="hold">
                            <p:stCondLst>
                              <p:cond delay="2000"/>
                            </p:stCondLst>
                            <p:childTnLst>
                              <p:par>
                                <p:cTn id="105" presetID="53" presetClass="entr" presetSubtype="0" fill="hold" grpId="0" nodeType="after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1000" fill="hold"/>
                                        <p:tgtEl>
                                          <p:spTgt spid="12"/>
                                        </p:tgtEl>
                                        <p:attrNameLst>
                                          <p:attrName>ppt_w</p:attrName>
                                        </p:attrNameLst>
                                      </p:cBhvr>
                                      <p:tavLst>
                                        <p:tav tm="0">
                                          <p:val>
                                            <p:fltVal val="0"/>
                                          </p:val>
                                        </p:tav>
                                        <p:tav tm="100000">
                                          <p:val>
                                            <p:strVal val="#ppt_w"/>
                                          </p:val>
                                        </p:tav>
                                      </p:tavLst>
                                    </p:anim>
                                    <p:anim calcmode="lin" valueType="num">
                                      <p:cBhvr>
                                        <p:cTn id="108" dur="1000" fill="hold"/>
                                        <p:tgtEl>
                                          <p:spTgt spid="12"/>
                                        </p:tgtEl>
                                        <p:attrNameLst>
                                          <p:attrName>ppt_h</p:attrName>
                                        </p:attrNameLst>
                                      </p:cBhvr>
                                      <p:tavLst>
                                        <p:tav tm="0">
                                          <p:val>
                                            <p:fltVal val="0"/>
                                          </p:val>
                                        </p:tav>
                                        <p:tav tm="100000">
                                          <p:val>
                                            <p:strVal val="#ppt_h"/>
                                          </p:val>
                                        </p:tav>
                                      </p:tavLst>
                                    </p:anim>
                                    <p:animEffect transition="in" filter="fade">
                                      <p:cBhvr>
                                        <p:cTn id="109" dur="1000"/>
                                        <p:tgtEl>
                                          <p:spTgt spid="1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00"/>
                                        <p:tgtEl>
                                          <p:spTgt spid="70"/>
                                        </p:tgtEl>
                                      </p:cBhvr>
                                    </p:animEffect>
                                    <p:set>
                                      <p:cBhvr>
                                        <p:cTn id="114" dur="1" fill="hold">
                                          <p:stCondLst>
                                            <p:cond delay="999"/>
                                          </p:stCondLst>
                                        </p:cTn>
                                        <p:tgtEl>
                                          <p:spTgt spid="70"/>
                                        </p:tgtEl>
                                        <p:attrNameLst>
                                          <p:attrName>style.visibility</p:attrName>
                                        </p:attrNameLst>
                                      </p:cBhvr>
                                      <p:to>
                                        <p:strVal val="hidden"/>
                                      </p:to>
                                    </p:set>
                                  </p:childTnLst>
                                </p:cTn>
                              </p:par>
                            </p:childTnLst>
                          </p:cTn>
                        </p:par>
                        <p:par>
                          <p:cTn id="115" fill="hold">
                            <p:stCondLst>
                              <p:cond delay="1000"/>
                            </p:stCondLst>
                            <p:childTnLst>
                              <p:par>
                                <p:cTn id="116" presetID="22" presetClass="entr" presetSubtype="8" fill="hold" nodeType="afterEffect">
                                  <p:stCondLst>
                                    <p:cond delay="0"/>
                                  </p:stCondLst>
                                  <p:childTnLst>
                                    <p:set>
                                      <p:cBhvr>
                                        <p:cTn id="117" dur="1" fill="hold">
                                          <p:stCondLst>
                                            <p:cond delay="0"/>
                                          </p:stCondLst>
                                        </p:cTn>
                                        <p:tgtEl>
                                          <p:spTgt spid="15">
                                            <p:txEl>
                                              <p:pRg st="0" end="0"/>
                                            </p:txEl>
                                          </p:spTgt>
                                        </p:tgtEl>
                                        <p:attrNameLst>
                                          <p:attrName>style.visibility</p:attrName>
                                        </p:attrNameLst>
                                      </p:cBhvr>
                                      <p:to>
                                        <p:strVal val="visible"/>
                                      </p:to>
                                    </p:set>
                                    <p:animEffect transition="in" filter="wipe(left)">
                                      <p:cBhvr>
                                        <p:cTn id="118" dur="1000"/>
                                        <p:tgtEl>
                                          <p:spTgt spid="15">
                                            <p:txEl>
                                              <p:pRg st="0" end="0"/>
                                            </p:txEl>
                                          </p:spTgt>
                                        </p:tgtEl>
                                      </p:cBhvr>
                                    </p:animEffect>
                                  </p:childTnLst>
                                </p:cTn>
                              </p:par>
                            </p:childTnLst>
                          </p:cTn>
                        </p:par>
                        <p:par>
                          <p:cTn id="119" fill="hold">
                            <p:stCondLst>
                              <p:cond delay="2000"/>
                            </p:stCondLst>
                            <p:childTnLst>
                              <p:par>
                                <p:cTn id="120" presetID="22" presetClass="entr" presetSubtype="8" fill="hold" nodeType="afterEffect">
                                  <p:stCondLst>
                                    <p:cond delay="0"/>
                                  </p:stCondLst>
                                  <p:childTnLst>
                                    <p:set>
                                      <p:cBhvr>
                                        <p:cTn id="121" dur="1" fill="hold">
                                          <p:stCondLst>
                                            <p:cond delay="0"/>
                                          </p:stCondLst>
                                        </p:cTn>
                                        <p:tgtEl>
                                          <p:spTgt spid="15">
                                            <p:txEl>
                                              <p:pRg st="1" end="1"/>
                                            </p:txEl>
                                          </p:spTgt>
                                        </p:tgtEl>
                                        <p:attrNameLst>
                                          <p:attrName>style.visibility</p:attrName>
                                        </p:attrNameLst>
                                      </p:cBhvr>
                                      <p:to>
                                        <p:strVal val="visible"/>
                                      </p:to>
                                    </p:set>
                                    <p:animEffect transition="in" filter="wipe(left)">
                                      <p:cBhvr>
                                        <p:cTn id="122" dur="1000"/>
                                        <p:tgtEl>
                                          <p:spTgt spid="15">
                                            <p:txEl>
                                              <p:pRg st="1" end="1"/>
                                            </p:txEl>
                                          </p:spTgt>
                                        </p:tgtEl>
                                      </p:cBhvr>
                                    </p:animEffect>
                                  </p:childTnLst>
                                </p:cTn>
                              </p:par>
                              <p:par>
                                <p:cTn id="123" presetID="6" presetClass="emph" presetSubtype="0" fill="hold" grpId="1" nodeType="withEffect">
                                  <p:stCondLst>
                                    <p:cond delay="0"/>
                                  </p:stCondLst>
                                  <p:childTnLst>
                                    <p:animScale>
                                      <p:cBhvr>
                                        <p:cTn id="124" dur="1000" fill="hold"/>
                                        <p:tgtEl>
                                          <p:spTgt spid="7"/>
                                        </p:tgtEl>
                                      </p:cBhvr>
                                      <p:by x="70000" y="70000"/>
                                    </p:animScale>
                                  </p:childTnLst>
                                </p:cTn>
                              </p:par>
                              <p:par>
                                <p:cTn id="125" presetID="6" presetClass="emph" presetSubtype="0" fill="hold" grpId="1" nodeType="withEffect">
                                  <p:stCondLst>
                                    <p:cond delay="0"/>
                                  </p:stCondLst>
                                  <p:childTnLst>
                                    <p:animScale>
                                      <p:cBhvr>
                                        <p:cTn id="126" dur="1000" fill="hold"/>
                                        <p:tgtEl>
                                          <p:spTgt spid="8"/>
                                        </p:tgtEl>
                                      </p:cBhvr>
                                      <p:by x="200000" y="200000"/>
                                    </p:animScale>
                                  </p:childTnLst>
                                </p:cTn>
                              </p:par>
                              <p:par>
                                <p:cTn id="127" presetID="6" presetClass="emph" presetSubtype="0" fill="hold" grpId="1" nodeType="withEffect">
                                  <p:stCondLst>
                                    <p:cond delay="0"/>
                                  </p:stCondLst>
                                  <p:childTnLst>
                                    <p:animScale>
                                      <p:cBhvr>
                                        <p:cTn id="128" dur="1000" fill="hold"/>
                                        <p:tgtEl>
                                          <p:spTgt spid="9"/>
                                        </p:tgtEl>
                                      </p:cBhvr>
                                      <p:by x="200000" y="200000"/>
                                    </p:animScale>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1000"/>
                                        <p:tgtEl>
                                          <p:spTgt spid="15">
                                            <p:txEl>
                                              <p:pRg st="0" end="0"/>
                                            </p:txEl>
                                          </p:spTgt>
                                        </p:tgtEl>
                                      </p:cBhvr>
                                    </p:animEffect>
                                    <p:set>
                                      <p:cBhvr>
                                        <p:cTn id="133" dur="1" fill="hold">
                                          <p:stCondLst>
                                            <p:cond delay="999"/>
                                          </p:stCondLst>
                                        </p:cTn>
                                        <p:tgtEl>
                                          <p:spTgt spid="15">
                                            <p:txEl>
                                              <p:pRg st="0" end="0"/>
                                            </p:txEl>
                                          </p:spTgt>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1000"/>
                                        <p:tgtEl>
                                          <p:spTgt spid="15">
                                            <p:txEl>
                                              <p:pRg st="1" end="1"/>
                                            </p:txEl>
                                          </p:spTgt>
                                        </p:tgtEl>
                                      </p:cBhvr>
                                    </p:animEffect>
                                    <p:set>
                                      <p:cBhvr>
                                        <p:cTn id="136" dur="1" fill="hold">
                                          <p:stCondLst>
                                            <p:cond delay="999"/>
                                          </p:stCondLst>
                                        </p:cTn>
                                        <p:tgtEl>
                                          <p:spTgt spid="15">
                                            <p:txEl>
                                              <p:pRg st="1" end="1"/>
                                            </p:txEl>
                                          </p:spTgt>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1000"/>
                                        <p:tgtEl>
                                          <p:spTgt spid="7"/>
                                        </p:tgtEl>
                                      </p:cBhvr>
                                    </p:animEffect>
                                    <p:set>
                                      <p:cBhvr>
                                        <p:cTn id="139" dur="1" fill="hold">
                                          <p:stCondLst>
                                            <p:cond delay="999"/>
                                          </p:stCondLst>
                                        </p:cTn>
                                        <p:tgtEl>
                                          <p:spTgt spid="7"/>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1000"/>
                                        <p:tgtEl>
                                          <p:spTgt spid="8"/>
                                        </p:tgtEl>
                                      </p:cBhvr>
                                    </p:animEffect>
                                    <p:set>
                                      <p:cBhvr>
                                        <p:cTn id="142" dur="1" fill="hold">
                                          <p:stCondLst>
                                            <p:cond delay="999"/>
                                          </p:stCondLst>
                                        </p:cTn>
                                        <p:tgtEl>
                                          <p:spTgt spid="8"/>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12"/>
                                        </p:tgtEl>
                                      </p:cBhvr>
                                    </p:animEffect>
                                    <p:set>
                                      <p:cBhvr>
                                        <p:cTn id="145" dur="1" fill="hold">
                                          <p:stCondLst>
                                            <p:cond delay="999"/>
                                          </p:stCondLst>
                                        </p:cTn>
                                        <p:tgtEl>
                                          <p:spTgt spid="12"/>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14"/>
                                        </p:tgtEl>
                                      </p:cBhvr>
                                    </p:animEffect>
                                    <p:set>
                                      <p:cBhvr>
                                        <p:cTn id="148" dur="1" fill="hold">
                                          <p:stCondLst>
                                            <p:cond delay="999"/>
                                          </p:stCondLst>
                                        </p:cTn>
                                        <p:tgtEl>
                                          <p:spTgt spid="14"/>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00"/>
                                        <p:tgtEl>
                                          <p:spTgt spid="6"/>
                                        </p:tgtEl>
                                      </p:cBhvr>
                                    </p:animEffect>
                                    <p:set>
                                      <p:cBhvr>
                                        <p:cTn id="151" dur="1" fill="hold">
                                          <p:stCondLst>
                                            <p:cond delay="999"/>
                                          </p:stCondLst>
                                        </p:cTn>
                                        <p:tgtEl>
                                          <p:spTgt spid="6"/>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5"/>
                                        </p:tgtEl>
                                      </p:cBhvr>
                                    </p:animEffect>
                                    <p:set>
                                      <p:cBhvr>
                                        <p:cTn id="154" dur="1" fill="hold">
                                          <p:stCondLst>
                                            <p:cond delay="999"/>
                                          </p:stCondLst>
                                        </p:cTn>
                                        <p:tgtEl>
                                          <p:spTgt spid="5"/>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1000"/>
                                        <p:tgtEl>
                                          <p:spTgt spid="10"/>
                                        </p:tgtEl>
                                      </p:cBhvr>
                                    </p:animEffect>
                                    <p:set>
                                      <p:cBhvr>
                                        <p:cTn id="157" dur="1" fill="hold">
                                          <p:stCondLst>
                                            <p:cond delay="999"/>
                                          </p:stCondLst>
                                        </p:cTn>
                                        <p:tgtEl>
                                          <p:spTgt spid="10"/>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1000"/>
                                        <p:tgtEl>
                                          <p:spTgt spid="74"/>
                                        </p:tgtEl>
                                      </p:cBhvr>
                                    </p:animEffect>
                                    <p:set>
                                      <p:cBhvr>
                                        <p:cTn id="160" dur="1" fill="hold">
                                          <p:stCondLst>
                                            <p:cond delay="999"/>
                                          </p:stCondLst>
                                        </p:cTn>
                                        <p:tgtEl>
                                          <p:spTgt spid="74"/>
                                        </p:tgtEl>
                                        <p:attrNameLst>
                                          <p:attrName>style.visibility</p:attrName>
                                        </p:attrNameLst>
                                      </p:cBhvr>
                                      <p:to>
                                        <p:strVal val="hidden"/>
                                      </p:to>
                                    </p:set>
                                  </p:childTnLst>
                                </p:cTn>
                              </p:par>
                            </p:childTnLst>
                          </p:cTn>
                        </p:par>
                        <p:par>
                          <p:cTn id="161" fill="hold">
                            <p:stCondLst>
                              <p:cond delay="1000"/>
                            </p:stCondLst>
                            <p:childTnLst>
                              <p:par>
                                <p:cTn id="162" presetID="22" presetClass="entr" presetSubtype="8" fill="hold" nodeType="afterEffect">
                                  <p:stCondLst>
                                    <p:cond delay="0"/>
                                  </p:stCondLst>
                                  <p:childTnLst>
                                    <p:set>
                                      <p:cBhvr>
                                        <p:cTn id="163" dur="1" fill="hold">
                                          <p:stCondLst>
                                            <p:cond delay="0"/>
                                          </p:stCondLst>
                                        </p:cTn>
                                        <p:tgtEl>
                                          <p:spTgt spid="4">
                                            <p:txEl>
                                              <p:pRg st="1" end="1"/>
                                            </p:txEl>
                                          </p:spTgt>
                                        </p:tgtEl>
                                        <p:attrNameLst>
                                          <p:attrName>style.visibility</p:attrName>
                                        </p:attrNameLst>
                                      </p:cBhvr>
                                      <p:to>
                                        <p:strVal val="visible"/>
                                      </p:to>
                                    </p:set>
                                    <p:animEffect transition="in" filter="wipe(left)">
                                      <p:cBhvr>
                                        <p:cTn id="164" dur="1000"/>
                                        <p:tgtEl>
                                          <p:spTgt spid="4">
                                            <p:txEl>
                                              <p:pRg st="1" end="1"/>
                                            </p:txEl>
                                          </p:spTgt>
                                        </p:tgtEl>
                                      </p:cBhvr>
                                    </p:animEffect>
                                  </p:childTnLst>
                                </p:cTn>
                              </p:par>
                            </p:childTnLst>
                          </p:cTn>
                        </p:par>
                        <p:par>
                          <p:cTn id="165" fill="hold">
                            <p:stCondLst>
                              <p:cond delay="2000"/>
                            </p:stCondLst>
                            <p:childTnLst>
                              <p:par>
                                <p:cTn id="166" presetID="10" presetClass="entr" presetSubtype="0" fill="hold" nodeType="afterEffect">
                                  <p:stCondLst>
                                    <p:cond delay="0"/>
                                  </p:stCondLst>
                                  <p:childTnLst>
                                    <p:set>
                                      <p:cBhvr>
                                        <p:cTn id="167" dur="1" fill="hold">
                                          <p:stCondLst>
                                            <p:cond delay="0"/>
                                          </p:stCondLst>
                                        </p:cTn>
                                        <p:tgtEl>
                                          <p:spTgt spid="73"/>
                                        </p:tgtEl>
                                        <p:attrNameLst>
                                          <p:attrName>style.visibility</p:attrName>
                                        </p:attrNameLst>
                                      </p:cBhvr>
                                      <p:to>
                                        <p:strVal val="visible"/>
                                      </p:to>
                                    </p:set>
                                    <p:animEffect transition="in" filter="fade">
                                      <p:cBhvr>
                                        <p:cTn id="168" dur="1000"/>
                                        <p:tgtEl>
                                          <p:spTgt spid="73"/>
                                        </p:tgtEl>
                                      </p:cBhvr>
                                    </p:animEffect>
                                  </p:childTnLst>
                                </p:cTn>
                              </p:par>
                              <p:par>
                                <p:cTn id="169" presetID="10" presetClass="entr" presetSubtype="0" fill="hold" grpId="0" nodeType="withEffect">
                                  <p:stCondLst>
                                    <p:cond delay="1000"/>
                                  </p:stCondLst>
                                  <p:childTnLst>
                                    <p:set>
                                      <p:cBhvr>
                                        <p:cTn id="170" dur="1" fill="hold">
                                          <p:stCondLst>
                                            <p:cond delay="0"/>
                                          </p:stCondLst>
                                        </p:cTn>
                                        <p:tgtEl>
                                          <p:spTgt spid="40"/>
                                        </p:tgtEl>
                                        <p:attrNameLst>
                                          <p:attrName>style.visibility</p:attrName>
                                        </p:attrNameLst>
                                      </p:cBhvr>
                                      <p:to>
                                        <p:strVal val="visible"/>
                                      </p:to>
                                    </p:set>
                                    <p:animEffect transition="in" filter="fade">
                                      <p:cBhvr>
                                        <p:cTn id="171" dur="1000"/>
                                        <p:tgtEl>
                                          <p:spTgt spid="40"/>
                                        </p:tgtEl>
                                      </p:cBhvr>
                                    </p:animEffect>
                                  </p:childTnLst>
                                </p:cTn>
                              </p:par>
                              <p:par>
                                <p:cTn id="172" presetID="6" presetClass="emph" presetSubtype="0" fill="hold" grpId="1" nodeType="withEffect">
                                  <p:stCondLst>
                                    <p:cond delay="0"/>
                                  </p:stCondLst>
                                  <p:childTnLst>
                                    <p:animScale>
                                      <p:cBhvr>
                                        <p:cTn id="173" dur="1000" fill="hold"/>
                                        <p:tgtEl>
                                          <p:spTgt spid="40"/>
                                        </p:tgtEl>
                                      </p:cBhvr>
                                      <p:by x="200000" y="200000"/>
                                    </p:animScale>
                                  </p:childTnLst>
                                </p:cTn>
                              </p:par>
                              <p:par>
                                <p:cTn id="174" presetID="10" presetClass="exit" presetSubtype="0" fill="hold" grpId="2" nodeType="withEffect">
                                  <p:stCondLst>
                                    <p:cond delay="0"/>
                                  </p:stCondLst>
                                  <p:childTnLst>
                                    <p:animEffect transition="out" filter="fade">
                                      <p:cBhvr>
                                        <p:cTn id="175" dur="1000"/>
                                        <p:tgtEl>
                                          <p:spTgt spid="40"/>
                                        </p:tgtEl>
                                      </p:cBhvr>
                                    </p:animEffect>
                                    <p:set>
                                      <p:cBhvr>
                                        <p:cTn id="176"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5" grpId="0"/>
      <p:bldP spid="5" grpId="1"/>
      <p:bldP spid="6" grpId="0"/>
      <p:bldP spid="6" grpId="1"/>
      <p:bldP spid="7" grpId="0"/>
      <p:bldP spid="7" grpId="1"/>
      <p:bldP spid="7" grpId="2"/>
      <p:bldP spid="8" grpId="0"/>
      <p:bldP spid="8" grpId="1"/>
      <p:bldP spid="8" grpId="2"/>
      <p:bldP spid="9" grpId="0"/>
      <p:bldP spid="9" grpId="1"/>
      <p:bldP spid="9" grpId="2"/>
      <p:bldP spid="9" grpId="3"/>
      <p:bldP spid="12" grpId="0"/>
      <p:bldP spid="12" grpId="1"/>
      <p:bldP spid="14" grpId="0"/>
      <p:bldP spid="14" grpId="1"/>
      <p:bldP spid="15" grpId="0" uiExpand="1" build="allAtOnce"/>
      <p:bldP spid="40" grpId="0"/>
      <p:bldP spid="40" grpId="1"/>
      <p:bldP spid="40" grpId="2"/>
      <p:bldP spid="45" grpId="0"/>
      <p:bldP spid="45" grpId="1"/>
      <p:bldP spid="42" grpId="0"/>
      <p:bldP spid="42" grpId="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115669"/>
            <a:ext cx="9144000" cy="6986528"/>
          </a:xfrm>
          <a:prstGeom prst="rect">
            <a:avLst/>
          </a:prstGeom>
        </p:spPr>
        <p:txBody>
          <a:bodyPr wrap="square">
            <a:spAutoFit/>
          </a:bodyPr>
          <a:lstStyle/>
          <a:p>
            <a:r>
              <a:rPr lang="en-US" sz="1600" dirty="0" smtClean="0">
                <a:hlinkClick r:id="rId2"/>
              </a:rPr>
              <a:t>https://en.wikipedia.org/wiki/K%E2%80%93Ar_dating</a:t>
            </a:r>
            <a:endParaRPr lang="en-US" sz="1600" dirty="0" smtClean="0"/>
          </a:p>
          <a:p>
            <a:r>
              <a:rPr lang="en-US" sz="1600" b="1" dirty="0" smtClean="0"/>
              <a:t>Potassium–argon dating</a:t>
            </a:r>
            <a:r>
              <a:rPr lang="en-US" sz="1600" dirty="0" smtClean="0"/>
              <a:t>, abbreviated </a:t>
            </a:r>
            <a:r>
              <a:rPr lang="en-US" sz="1600" b="1" dirty="0" smtClean="0"/>
              <a:t>K–</a:t>
            </a:r>
            <a:r>
              <a:rPr lang="en-US" sz="1600" b="1" dirty="0" err="1" smtClean="0"/>
              <a:t>Ar</a:t>
            </a:r>
            <a:r>
              <a:rPr lang="en-US" sz="1600" b="1" dirty="0" smtClean="0"/>
              <a:t> dating</a:t>
            </a:r>
            <a:r>
              <a:rPr lang="en-US" sz="1600" dirty="0" smtClean="0"/>
              <a:t>, is a radiometric dating method used in geochronology and archaeology. It is based on measurement of the product of the radioactive decay of an isotope of potassium (K) into argon (</a:t>
            </a:r>
            <a:r>
              <a:rPr lang="en-US" sz="1600" dirty="0" err="1" smtClean="0"/>
              <a:t>Ar</a:t>
            </a:r>
            <a:r>
              <a:rPr lang="en-US" sz="1600" dirty="0" smtClean="0"/>
              <a:t>). Potassium is a common element found in many materials, such as micas, clay minerals, and </a:t>
            </a:r>
            <a:r>
              <a:rPr lang="en-US" sz="1600" dirty="0" err="1" smtClean="0"/>
              <a:t>evaporites</a:t>
            </a:r>
            <a:r>
              <a:rPr lang="en-US" sz="1600" dirty="0" smtClean="0"/>
              <a:t>. In these materials, the decay product </a:t>
            </a:r>
            <a:r>
              <a:rPr lang="en-US" sz="1600" baseline="30000" dirty="0" smtClean="0"/>
              <a:t>40</a:t>
            </a:r>
            <a:r>
              <a:rPr lang="en-US" sz="1600" dirty="0" smtClean="0"/>
              <a:t>Ar is able to escape the liquid (molten) rock, but starts to accumulate when the rock solidifies (</a:t>
            </a:r>
            <a:r>
              <a:rPr lang="en-US" sz="1600" dirty="0" err="1" smtClean="0"/>
              <a:t>recrystallizes</a:t>
            </a:r>
            <a:r>
              <a:rPr lang="en-US" sz="1600" dirty="0" smtClean="0"/>
              <a:t> ).  The amount of Argon sublimation that occurs is a function of the purity of the sample, the composition of the mother material, and a number of other factors. These factors introduce error limits on the upper and lower bounds of dating, so that final determination of age is reliant on the environmental factors during formation, melting, and exposure to decreased pressure and/or open-air. Time since </a:t>
            </a:r>
            <a:r>
              <a:rPr lang="en-US" sz="1600" dirty="0" err="1" smtClean="0"/>
              <a:t>recrystallization</a:t>
            </a:r>
            <a:r>
              <a:rPr lang="en-US" sz="1600" dirty="0" smtClean="0"/>
              <a:t> is calculated by measuring the ratio of the amount of </a:t>
            </a:r>
            <a:r>
              <a:rPr lang="en-US" sz="1600" baseline="30000" dirty="0" smtClean="0"/>
              <a:t>40</a:t>
            </a:r>
            <a:r>
              <a:rPr lang="en-US" sz="1600" dirty="0" smtClean="0"/>
              <a:t>Ar accumulated to the amount of </a:t>
            </a:r>
            <a:r>
              <a:rPr lang="en-US" sz="1600" baseline="30000" dirty="0" smtClean="0"/>
              <a:t>40</a:t>
            </a:r>
            <a:r>
              <a:rPr lang="en-US" sz="1600" dirty="0" smtClean="0"/>
              <a:t>K remaining. The long half-life of </a:t>
            </a:r>
            <a:r>
              <a:rPr lang="en-US" sz="1600" baseline="30000" dirty="0" smtClean="0"/>
              <a:t>40</a:t>
            </a:r>
            <a:r>
              <a:rPr lang="en-US" sz="1600" dirty="0" smtClean="0"/>
              <a:t>K allows the method to be used to calculate the absolute age of samples older than a few thousand years.</a:t>
            </a:r>
          </a:p>
          <a:p>
            <a:r>
              <a:rPr lang="en-US" sz="1600" dirty="0" smtClean="0"/>
              <a:t>Potassium naturally occurs in 3 isotopes – </a:t>
            </a:r>
            <a:r>
              <a:rPr lang="en-US" sz="1600" baseline="30000" dirty="0" smtClean="0"/>
              <a:t>39</a:t>
            </a:r>
            <a:r>
              <a:rPr lang="en-US" sz="1600" dirty="0" smtClean="0"/>
              <a:t>K (93.2581%), </a:t>
            </a:r>
            <a:r>
              <a:rPr lang="en-US" sz="1600" baseline="30000" dirty="0" smtClean="0"/>
              <a:t>40</a:t>
            </a:r>
            <a:r>
              <a:rPr lang="en-US" sz="1600" dirty="0" smtClean="0"/>
              <a:t>K (0.0117%), </a:t>
            </a:r>
            <a:r>
              <a:rPr lang="en-US" sz="1600" baseline="30000" dirty="0" smtClean="0"/>
              <a:t>41</a:t>
            </a:r>
            <a:r>
              <a:rPr lang="en-US" sz="1600" dirty="0" smtClean="0"/>
              <a:t>K (6.7302%). The radioactive isotope </a:t>
            </a:r>
            <a:r>
              <a:rPr lang="en-US" sz="1600" baseline="30000" dirty="0" smtClean="0"/>
              <a:t>40</a:t>
            </a:r>
            <a:r>
              <a:rPr lang="en-US" sz="1600" dirty="0" smtClean="0"/>
              <a:t>K decays with a half-life of 1.248×10</a:t>
            </a:r>
            <a:r>
              <a:rPr lang="en-US" sz="1600" baseline="30000" dirty="0" smtClean="0"/>
              <a:t>9</a:t>
            </a:r>
            <a:r>
              <a:rPr lang="en-US" sz="1600" dirty="0" smtClean="0"/>
              <a:t> years to </a:t>
            </a:r>
            <a:r>
              <a:rPr lang="en-US" sz="1600" baseline="30000" dirty="0" smtClean="0"/>
              <a:t>40</a:t>
            </a:r>
            <a:r>
              <a:rPr lang="en-US" sz="1600" dirty="0" smtClean="0"/>
              <a:t>Ca and </a:t>
            </a:r>
            <a:r>
              <a:rPr lang="en-US" sz="1600" baseline="30000" dirty="0" smtClean="0"/>
              <a:t>40</a:t>
            </a:r>
            <a:r>
              <a:rPr lang="en-US" sz="1600" dirty="0" smtClean="0"/>
              <a:t>Ar. Conversion to stable </a:t>
            </a:r>
            <a:r>
              <a:rPr lang="en-US" sz="1600" baseline="30000" dirty="0" smtClean="0"/>
              <a:t>40</a:t>
            </a:r>
            <a:r>
              <a:rPr lang="en-US" sz="1600" dirty="0" smtClean="0"/>
              <a:t>Ca occurs via electron emission (beta decay) in 89.1% of decay events. Conversion to stable </a:t>
            </a:r>
            <a:r>
              <a:rPr lang="en-US" sz="1600" baseline="30000" dirty="0" smtClean="0"/>
              <a:t>40</a:t>
            </a:r>
            <a:r>
              <a:rPr lang="en-US" sz="1600" dirty="0" smtClean="0"/>
              <a:t>Ar occurs via electron capture in the remaining 10.9% of decay events.</a:t>
            </a:r>
            <a:r>
              <a:rPr lang="en-US" sz="1600" baseline="30000" dirty="0" smtClean="0">
                <a:hlinkClick r:id="rId2"/>
              </a:rPr>
              <a:t>[3]</a:t>
            </a:r>
            <a:endParaRPr lang="en-US" sz="1600" dirty="0" smtClean="0"/>
          </a:p>
          <a:p>
            <a:r>
              <a:rPr lang="en-US" sz="1600" dirty="0" smtClean="0"/>
              <a:t>Argon, being a noble gas, is a minor component of most rock samples of </a:t>
            </a:r>
            <a:r>
              <a:rPr lang="en-US" sz="1600" dirty="0" err="1" smtClean="0"/>
              <a:t>geochronological</a:t>
            </a:r>
            <a:r>
              <a:rPr lang="en-US" sz="1600" dirty="0" smtClean="0"/>
              <a:t>  interest: it does not bind with other atoms in a crystal lattice. </a:t>
            </a:r>
            <a:r>
              <a:rPr lang="en-US" sz="1600" b="1" dirty="0" smtClean="0"/>
              <a:t>When </a:t>
            </a:r>
            <a:r>
              <a:rPr lang="en-US" sz="1600" b="1" baseline="30000" dirty="0" smtClean="0"/>
              <a:t>40</a:t>
            </a:r>
            <a:r>
              <a:rPr lang="en-US" sz="1600" b="1" dirty="0" smtClean="0"/>
              <a:t>K decays to </a:t>
            </a:r>
            <a:r>
              <a:rPr lang="en-US" sz="1600" b="1" baseline="30000" dirty="0" smtClean="0"/>
              <a:t>40</a:t>
            </a:r>
            <a:r>
              <a:rPr lang="en-US" sz="1600" b="1" dirty="0" smtClean="0"/>
              <a:t>Ar (argon), the atom typically remains trapped within the lattice because it is larger than the spaces between the other atoms in a mineral crystal</a:t>
            </a:r>
            <a:r>
              <a:rPr lang="en-US" sz="1600" dirty="0" smtClean="0"/>
              <a:t>. But it can escape into the surrounding region when the right conditions are met, such as change in pressure and/or temperature. </a:t>
            </a:r>
            <a:r>
              <a:rPr lang="en-US" sz="1600" baseline="30000" dirty="0" smtClean="0"/>
              <a:t>40</a:t>
            </a:r>
            <a:r>
              <a:rPr lang="en-US" sz="1600" dirty="0" smtClean="0"/>
              <a:t>Ar atoms are able to diffuse through and escape from molten magma because most crystals have melted and the atoms are no longer trapped. Entrained argon—diffused argon that fails to escape from the magma—may again become trapped in crystals when magma cools to become solid rock again. After the </a:t>
            </a:r>
            <a:r>
              <a:rPr lang="en-US" sz="1600" dirty="0" err="1" smtClean="0"/>
              <a:t>recrystallization</a:t>
            </a:r>
            <a:r>
              <a:rPr lang="en-US" sz="1600" dirty="0" smtClean="0"/>
              <a:t> of magma, more </a:t>
            </a:r>
            <a:r>
              <a:rPr lang="en-US" sz="1600" baseline="30000" dirty="0" smtClean="0"/>
              <a:t>40</a:t>
            </a:r>
            <a:r>
              <a:rPr lang="en-US" sz="1600" dirty="0" smtClean="0"/>
              <a:t>K will decay and</a:t>
            </a:r>
            <a:r>
              <a:rPr lang="en-US" sz="1600" baseline="30000" dirty="0" smtClean="0"/>
              <a:t>40</a:t>
            </a:r>
            <a:r>
              <a:rPr lang="en-US" sz="1600" dirty="0" smtClean="0"/>
              <a:t>Ar will again accumulate, along with the entrained argon atoms, trapped in the mineral crystals. Measurement of the quantity of </a:t>
            </a:r>
            <a:r>
              <a:rPr lang="en-US" sz="1600" baseline="30000" dirty="0" smtClean="0"/>
              <a:t>40</a:t>
            </a:r>
            <a:r>
              <a:rPr lang="en-US" sz="1600" dirty="0" smtClean="0"/>
              <a:t>Ar atoms is used to compute the amount of time that has passed since a rock sample has solidified.</a:t>
            </a:r>
          </a:p>
          <a:p>
            <a:endParaRPr lang="en-US" sz="1600"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en-US" sz="2400" dirty="0" smtClean="0"/>
              <a:t>Radiometric dating - Nutcracker man – </a:t>
            </a:r>
            <a:r>
              <a:rPr lang="en-US" sz="2400" dirty="0" err="1" smtClean="0"/>
              <a:t>Paranthropus</a:t>
            </a:r>
            <a:r>
              <a:rPr lang="en-US" sz="2400" dirty="0" smtClean="0"/>
              <a:t> </a:t>
            </a:r>
            <a:r>
              <a:rPr lang="en-US" sz="2400" dirty="0" err="1" smtClean="0"/>
              <a:t>Borse</a:t>
            </a:r>
            <a:endParaRPr lang="en-US" sz="2400" dirty="0" smtClean="0"/>
          </a:p>
        </p:txBody>
      </p:sp>
      <p:sp useBgFill="1">
        <p:nvSpPr>
          <p:cNvPr id="3" name="Rectangle 2"/>
          <p:cNvSpPr/>
          <p:nvPr/>
        </p:nvSpPr>
        <p:spPr>
          <a:xfrm>
            <a:off x="0" y="3364736"/>
            <a:ext cx="9144000" cy="3493264"/>
          </a:xfrm>
          <a:prstGeom prst="rect">
            <a:avLst/>
          </a:prstGeom>
        </p:spPr>
        <p:txBody>
          <a:bodyPr wrap="square">
            <a:spAutoFit/>
          </a:bodyPr>
          <a:lstStyle/>
          <a:p>
            <a:r>
              <a:rPr lang="en-US" sz="1700" dirty="0" smtClean="0">
                <a:hlinkClick r:id="rId3"/>
              </a:rPr>
              <a:t>https://en.wikipedia.org/wiki/OH_5</a:t>
            </a:r>
            <a:endParaRPr lang="en-US" sz="1700" dirty="0" smtClean="0"/>
          </a:p>
          <a:p>
            <a:r>
              <a:rPr lang="en-US" sz="1700" dirty="0" smtClean="0"/>
              <a:t>Louis wrote "A new fossil skull from Olduvai" for </a:t>
            </a:r>
            <a:r>
              <a:rPr lang="en-US" sz="1700" i="1" dirty="0" smtClean="0"/>
              <a:t>Nature</a:t>
            </a:r>
            <a:r>
              <a:rPr lang="en-US" sz="1700" dirty="0" smtClean="0"/>
              <a:t> the week following the excavation, detailing the titular find and the "living floor" of Bed I which was replete with fossils of other mammalian fauna.</a:t>
            </a:r>
            <a:r>
              <a:rPr lang="en-US" sz="1700" baseline="30000" dirty="0" smtClean="0"/>
              <a:t> </a:t>
            </a:r>
            <a:r>
              <a:rPr lang="en-US" sz="1700" dirty="0" smtClean="0"/>
              <a:t> "The Newest Link in Human Evolution: The Discovery by L.S.B. Leakey of </a:t>
            </a:r>
            <a:r>
              <a:rPr lang="en-US" sz="1700" dirty="0" err="1" smtClean="0"/>
              <a:t>Zinjanthropus</a:t>
            </a:r>
            <a:r>
              <a:rPr lang="en-US" sz="1700" dirty="0" smtClean="0"/>
              <a:t> </a:t>
            </a:r>
            <a:r>
              <a:rPr lang="en-US" sz="1700" dirty="0" err="1" smtClean="0"/>
              <a:t>Boisei</a:t>
            </a:r>
            <a:r>
              <a:rPr lang="en-US" sz="1700" dirty="0" smtClean="0"/>
              <a:t>", his account of the dig, was published in the January 1960 issue of </a:t>
            </a:r>
            <a:r>
              <a:rPr lang="en-US" sz="1700" i="1" dirty="0" smtClean="0"/>
              <a:t>Current Anthropology</a:t>
            </a:r>
            <a:r>
              <a:rPr lang="en-US" sz="1700" dirty="0" smtClean="0"/>
              <a:t>. It was annotated by anthropologist Francis Clark Howell, who had been allowed to examine the </a:t>
            </a:r>
            <a:r>
              <a:rPr lang="en-US" sz="1700" dirty="0" err="1" smtClean="0"/>
              <a:t>Leakeys</a:t>
            </a:r>
            <a:r>
              <a:rPr lang="en-US" sz="1700" dirty="0" smtClean="0"/>
              <a:t>' Olduvai findings before public announcements of their discovery.</a:t>
            </a:r>
          </a:p>
          <a:p>
            <a:r>
              <a:rPr lang="en-US" sz="1700" dirty="0" smtClean="0"/>
              <a:t>Louis also wrote "Finding the World's Earliest Man" for the September 1960 issue of </a:t>
            </a:r>
            <a:r>
              <a:rPr lang="en-US" sz="1700" i="1" dirty="0" smtClean="0"/>
              <a:t>National Geographic</a:t>
            </a:r>
            <a:r>
              <a:rPr lang="en-US" sz="1700" dirty="0" smtClean="0"/>
              <a:t>, estimating the fossil's age to be 600,000 years old.</a:t>
            </a:r>
            <a:r>
              <a:rPr lang="en-US" sz="1700" baseline="30000" dirty="0" smtClean="0"/>
              <a:t> </a:t>
            </a:r>
            <a:r>
              <a:rPr lang="en-US" sz="1700" dirty="0" smtClean="0"/>
              <a:t>  In 1960 University of California, Berkeley, geochemists </a:t>
            </a:r>
            <a:r>
              <a:rPr lang="en-US" sz="1700" dirty="0" err="1" smtClean="0"/>
              <a:t>Garniss</a:t>
            </a:r>
            <a:r>
              <a:rPr lang="en-US" sz="1700" dirty="0" smtClean="0"/>
              <a:t> Curtis and Jack </a:t>
            </a:r>
            <a:r>
              <a:rPr lang="en-US" sz="1700" dirty="0" err="1" smtClean="0"/>
              <a:t>Evernden</a:t>
            </a:r>
            <a:r>
              <a:rPr lang="en-US" sz="1700" dirty="0" smtClean="0"/>
              <a:t> used potassium-argon dating to re-assess the site, finding that </a:t>
            </a:r>
            <a:r>
              <a:rPr lang="en-US" sz="1700" dirty="0" err="1" smtClean="0"/>
              <a:t>Olduvai's</a:t>
            </a:r>
            <a:r>
              <a:rPr lang="en-US" sz="1700" dirty="0" smtClean="0"/>
              <a:t> Bed I was actually about 1.75 million years old. Such an application of geochronology was unprecedented; OH 5 became the first </a:t>
            </a:r>
            <a:r>
              <a:rPr lang="en-US" sz="1700" dirty="0" err="1" smtClean="0"/>
              <a:t>hominin</a:t>
            </a:r>
            <a:r>
              <a:rPr lang="en-US" sz="1700" dirty="0" smtClean="0"/>
              <a:t> to be dated by that method.</a:t>
            </a:r>
            <a:r>
              <a:rPr lang="en-US" sz="1700" baseline="30000" dirty="0" smtClean="0">
                <a:hlinkClick r:id="rId3"/>
              </a:rPr>
              <a:t>[18]</a:t>
            </a:r>
            <a:r>
              <a:rPr lang="en-US" sz="1700" dirty="0" smtClean="0"/>
              <a:t> The same process was used for OH 7, the </a:t>
            </a:r>
            <a:r>
              <a:rPr lang="en-US" sz="1700" dirty="0" err="1" smtClean="0"/>
              <a:t>holotype</a:t>
            </a:r>
            <a:r>
              <a:rPr lang="en-US" sz="1700" dirty="0" smtClean="0"/>
              <a:t> of Homo </a:t>
            </a:r>
            <a:r>
              <a:rPr lang="en-US" sz="1700" dirty="0" err="1" smtClean="0"/>
              <a:t>habilis</a:t>
            </a:r>
            <a:r>
              <a:rPr lang="en-US" sz="1700" dirty="0" smtClean="0"/>
              <a:t> (handy man).</a:t>
            </a:r>
          </a:p>
        </p:txBody>
      </p:sp>
      <p:sp useBgFill="1">
        <p:nvSpPr>
          <p:cNvPr id="10" name="Rectangle 9"/>
          <p:cNvSpPr/>
          <p:nvPr/>
        </p:nvSpPr>
        <p:spPr>
          <a:xfrm>
            <a:off x="0" y="685800"/>
            <a:ext cx="9144000" cy="2446824"/>
          </a:xfrm>
          <a:prstGeom prst="rect">
            <a:avLst/>
          </a:prstGeom>
        </p:spPr>
        <p:txBody>
          <a:bodyPr wrap="square">
            <a:spAutoFit/>
          </a:bodyPr>
          <a:lstStyle/>
          <a:p>
            <a:r>
              <a:rPr lang="en-US" sz="1700" dirty="0" smtClean="0">
                <a:hlinkClick r:id="rId4" tooltip="Radiometric dating"/>
              </a:rPr>
              <a:t>https://en.wikipedia.org/wiki/Fossil</a:t>
            </a:r>
          </a:p>
          <a:p>
            <a:r>
              <a:rPr lang="en-US" sz="1700" dirty="0" smtClean="0">
                <a:hlinkClick r:id="rId4" tooltip="Radiometric dating"/>
              </a:rPr>
              <a:t>radiometric dating</a:t>
            </a:r>
            <a:r>
              <a:rPr lang="en-US" sz="1700" dirty="0" smtClean="0"/>
              <a:t>. This technique is our only means of giving rocks greater than about 50 million years old an absolute age, and can be accurate to within 0.5% or better.  Beds that preserve fossils typically lack the radioactive elements needed for radiometric dating.  Although radiometric dating requires careful laboratory work, its basic principle is simple: the rates at which various radioactive elements decay are known, and so the ratio of the radioactive element to its decay products shows how long ago the radioactive element was incorporated into the rock. Radioactive elements are common only in rocks with a volcanic origin, and so the only fossil-bearing rocks that can be dated </a:t>
            </a:r>
            <a:r>
              <a:rPr lang="en-US" sz="1700" dirty="0" err="1" smtClean="0"/>
              <a:t>radiometrically</a:t>
            </a:r>
            <a:r>
              <a:rPr lang="en-US" sz="1700" dirty="0" smtClean="0"/>
              <a:t> are volcanic ash layers, which may provide termini for the intervening sediments.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0" y="1066800"/>
            <a:ext cx="9183688" cy="5791200"/>
          </a:xfrm>
          <a:prstGeom prst="rect">
            <a:avLst/>
          </a:prstGeom>
          <a:noFill/>
          <a:ln w="9525">
            <a:noFill/>
            <a:miter lim="800000"/>
            <a:headEnd/>
            <a:tailEnd/>
          </a:ln>
          <a:effectLst/>
        </p:spPr>
      </p:pic>
      <p:sp useBgFill="1">
        <p:nvSpPr>
          <p:cNvPr id="2" name="TextBox 1"/>
          <p:cNvSpPr txBox="1">
            <a:spLocks noChangeArrowheads="1"/>
          </p:cNvSpPr>
          <p:nvPr/>
        </p:nvSpPr>
        <p:spPr bwMode="auto">
          <a:xfrm>
            <a:off x="0" y="0"/>
            <a:ext cx="9144000" cy="1015663"/>
          </a:xfrm>
          <a:prstGeom prst="rect">
            <a:avLst/>
          </a:prstGeom>
          <a:ln w="9525">
            <a:noFill/>
            <a:miter lim="800000"/>
            <a:headEnd/>
            <a:tailEnd/>
          </a:ln>
        </p:spPr>
        <p:txBody>
          <a:bodyPr wrap="square">
            <a:spAutoFit/>
          </a:bodyPr>
          <a:lstStyle/>
          <a:p>
            <a:pPr algn="ctr"/>
            <a:r>
              <a:rPr lang="en-US" sz="3200" b="1" dirty="0" smtClean="0"/>
              <a:t>Potassium-Argon Dating</a:t>
            </a:r>
          </a:p>
          <a:p>
            <a:pPr algn="ctr"/>
            <a:r>
              <a:rPr lang="en-US" sz="2800" b="1" dirty="0" smtClean="0"/>
              <a:t> Nutcracker Man – Olduvai Gorge</a:t>
            </a:r>
            <a:endParaRPr lang="en-US" sz="2800" b="1" dirty="0"/>
          </a:p>
        </p:txBody>
      </p:sp>
      <p:grpSp>
        <p:nvGrpSpPr>
          <p:cNvPr id="16" name="Group 15"/>
          <p:cNvGrpSpPr/>
          <p:nvPr/>
        </p:nvGrpSpPr>
        <p:grpSpPr>
          <a:xfrm>
            <a:off x="-1219200" y="-762000"/>
            <a:ext cx="16840200" cy="11741063"/>
            <a:chOff x="-1219200" y="-762000"/>
            <a:chExt cx="16840200" cy="11741063"/>
          </a:xfrm>
        </p:grpSpPr>
        <p:grpSp>
          <p:nvGrpSpPr>
            <p:cNvPr id="4" name="Group 3"/>
            <p:cNvGrpSpPr/>
            <p:nvPr/>
          </p:nvGrpSpPr>
          <p:grpSpPr>
            <a:xfrm>
              <a:off x="-1219200" y="-762000"/>
              <a:ext cx="16840200" cy="11741063"/>
              <a:chOff x="1276906" y="1295400"/>
              <a:chExt cx="7867094" cy="5334000"/>
            </a:xfrm>
          </p:grpSpPr>
          <p:grpSp>
            <p:nvGrpSpPr>
              <p:cNvPr id="5" name="Group 9"/>
              <p:cNvGrpSpPr/>
              <p:nvPr/>
            </p:nvGrpSpPr>
            <p:grpSpPr>
              <a:xfrm>
                <a:off x="1295400" y="1295400"/>
                <a:ext cx="7848600" cy="5334000"/>
                <a:chOff x="1295400" y="1295400"/>
                <a:chExt cx="7848600" cy="5334000"/>
              </a:xfrm>
            </p:grpSpPr>
            <p:pic>
              <p:nvPicPr>
                <p:cNvPr id="7" name="Picture 2"/>
                <p:cNvPicPr>
                  <a:picLocks noChangeAspect="1" noChangeArrowheads="1"/>
                </p:cNvPicPr>
                <p:nvPr/>
              </p:nvPicPr>
              <p:blipFill>
                <a:blip r:embed="rId3"/>
                <a:srcRect l="41910" t="36784" r="16618" b="13085"/>
                <a:stretch>
                  <a:fillRect/>
                </a:stretch>
              </p:blipFill>
              <p:spPr bwMode="auto">
                <a:xfrm>
                  <a:off x="1295400" y="1295400"/>
                  <a:ext cx="7848600" cy="5334000"/>
                </a:xfrm>
                <a:prstGeom prst="rect">
                  <a:avLst/>
                </a:prstGeom>
                <a:noFill/>
                <a:ln w="9525">
                  <a:noFill/>
                  <a:miter lim="800000"/>
                  <a:headEnd/>
                  <a:tailEnd/>
                </a:ln>
                <a:effectLst/>
              </p:spPr>
            </p:pic>
            <p:sp>
              <p:nvSpPr>
                <p:cNvPr id="8" name="Rectangle 2"/>
                <p:cNvSpPr/>
                <p:nvPr/>
              </p:nvSpPr>
              <p:spPr>
                <a:xfrm rot="540000">
                  <a:off x="1818761" y="1956352"/>
                  <a:ext cx="5876137" cy="334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315200" y="12954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660000">
                  <a:off x="3084992" y="3984099"/>
                  <a:ext cx="5715000" cy="596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Bed 1</a:t>
                  </a:r>
                  <a:endParaRPr lang="en-US" dirty="0"/>
                </a:p>
              </p:txBody>
            </p:sp>
            <p:sp>
              <p:nvSpPr>
                <p:cNvPr id="11" name="Rectangle 10"/>
                <p:cNvSpPr/>
                <p:nvPr/>
              </p:nvSpPr>
              <p:spPr>
                <a:xfrm>
                  <a:off x="1447800" y="4343400"/>
                  <a:ext cx="2743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086600" y="6248400"/>
                  <a:ext cx="1317426" cy="37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1276906" y="1489969"/>
                <a:ext cx="550416" cy="738326"/>
              </a:xfrm>
              <a:custGeom>
                <a:avLst/>
                <a:gdLst>
                  <a:gd name="connsiteX0" fmla="*/ 535619 w 551895"/>
                  <a:gd name="connsiteY0" fmla="*/ 676182 h 711693"/>
                  <a:gd name="connsiteX1" fmla="*/ 517863 w 551895"/>
                  <a:gd name="connsiteY1" fmla="*/ 427608 h 711693"/>
                  <a:gd name="connsiteX2" fmla="*/ 464597 w 551895"/>
                  <a:gd name="connsiteY2" fmla="*/ 196788 h 711693"/>
                  <a:gd name="connsiteX3" fmla="*/ 331432 w 551895"/>
                  <a:gd name="connsiteY3" fmla="*/ 63623 h 711693"/>
                  <a:gd name="connsiteX4" fmla="*/ 127246 w 551895"/>
                  <a:gd name="connsiteY4" fmla="*/ 54746 h 711693"/>
                  <a:gd name="connsiteX5" fmla="*/ 29591 w 551895"/>
                  <a:gd name="connsiteY5" fmla="*/ 45868 h 711693"/>
                  <a:gd name="connsiteX6" fmla="*/ 20714 w 551895"/>
                  <a:gd name="connsiteY6" fmla="*/ 329953 h 711693"/>
                  <a:gd name="connsiteX7" fmla="*/ 20714 w 551895"/>
                  <a:gd name="connsiteY7" fmla="*/ 489751 h 711693"/>
                  <a:gd name="connsiteX8" fmla="*/ 145001 w 551895"/>
                  <a:gd name="connsiteY8" fmla="*/ 480874 h 711693"/>
                  <a:gd name="connsiteX9" fmla="*/ 295922 w 551895"/>
                  <a:gd name="connsiteY9" fmla="*/ 534140 h 711693"/>
                  <a:gd name="connsiteX10" fmla="*/ 420209 w 551895"/>
                  <a:gd name="connsiteY10" fmla="*/ 640672 h 711693"/>
                  <a:gd name="connsiteX11" fmla="*/ 535619 w 551895"/>
                  <a:gd name="connsiteY11" fmla="*/ 676182 h 711693"/>
                  <a:gd name="connsiteX0" fmla="*/ 526002 w 542278"/>
                  <a:gd name="connsiteY0" fmla="*/ 676182 h 711693"/>
                  <a:gd name="connsiteX1" fmla="*/ 508246 w 542278"/>
                  <a:gd name="connsiteY1" fmla="*/ 427608 h 711693"/>
                  <a:gd name="connsiteX2" fmla="*/ 454980 w 542278"/>
                  <a:gd name="connsiteY2" fmla="*/ 196788 h 711693"/>
                  <a:gd name="connsiteX3" fmla="*/ 321815 w 542278"/>
                  <a:gd name="connsiteY3" fmla="*/ 63623 h 711693"/>
                  <a:gd name="connsiteX4" fmla="*/ 117629 w 542278"/>
                  <a:gd name="connsiteY4" fmla="*/ 54746 h 711693"/>
                  <a:gd name="connsiteX5" fmla="*/ 19974 w 542278"/>
                  <a:gd name="connsiteY5" fmla="*/ 45868 h 711693"/>
                  <a:gd name="connsiteX6" fmla="*/ 11097 w 542278"/>
                  <a:gd name="connsiteY6" fmla="*/ 329953 h 711693"/>
                  <a:gd name="connsiteX7" fmla="*/ 11097 w 542278"/>
                  <a:gd name="connsiteY7" fmla="*/ 489751 h 711693"/>
                  <a:gd name="connsiteX8" fmla="*/ 135384 w 542278"/>
                  <a:gd name="connsiteY8" fmla="*/ 480874 h 711693"/>
                  <a:gd name="connsiteX9" fmla="*/ 286305 w 542278"/>
                  <a:gd name="connsiteY9" fmla="*/ 534140 h 711693"/>
                  <a:gd name="connsiteX10" fmla="*/ 410592 w 542278"/>
                  <a:gd name="connsiteY10" fmla="*/ 640672 h 711693"/>
                  <a:gd name="connsiteX11" fmla="*/ 526002 w 542278"/>
                  <a:gd name="connsiteY11" fmla="*/ 676182 h 711693"/>
                  <a:gd name="connsiteX0" fmla="*/ 534140 w 550416"/>
                  <a:gd name="connsiteY0" fmla="*/ 702815 h 738326"/>
                  <a:gd name="connsiteX1" fmla="*/ 516384 w 550416"/>
                  <a:gd name="connsiteY1" fmla="*/ 454241 h 738326"/>
                  <a:gd name="connsiteX2" fmla="*/ 463118 w 550416"/>
                  <a:gd name="connsiteY2" fmla="*/ 223421 h 738326"/>
                  <a:gd name="connsiteX3" fmla="*/ 329953 w 550416"/>
                  <a:gd name="connsiteY3" fmla="*/ 90256 h 738326"/>
                  <a:gd name="connsiteX4" fmla="*/ 125767 w 550416"/>
                  <a:gd name="connsiteY4" fmla="*/ 81379 h 738326"/>
                  <a:gd name="connsiteX5" fmla="*/ 28112 w 550416"/>
                  <a:gd name="connsiteY5" fmla="*/ 72501 h 738326"/>
                  <a:gd name="connsiteX6" fmla="*/ 19235 w 550416"/>
                  <a:gd name="connsiteY6" fmla="*/ 516384 h 738326"/>
                  <a:gd name="connsiteX7" fmla="*/ 143522 w 550416"/>
                  <a:gd name="connsiteY7" fmla="*/ 507507 h 738326"/>
                  <a:gd name="connsiteX8" fmla="*/ 294443 w 550416"/>
                  <a:gd name="connsiteY8" fmla="*/ 560773 h 738326"/>
                  <a:gd name="connsiteX9" fmla="*/ 418730 w 550416"/>
                  <a:gd name="connsiteY9" fmla="*/ 667305 h 738326"/>
                  <a:gd name="connsiteX10" fmla="*/ 534140 w 550416"/>
                  <a:gd name="connsiteY10" fmla="*/ 702815 h 73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416" h="738326">
                    <a:moveTo>
                      <a:pt x="534140" y="702815"/>
                    </a:moveTo>
                    <a:cubicBezTo>
                      <a:pt x="550416" y="667304"/>
                      <a:pt x="528221" y="534140"/>
                      <a:pt x="516384" y="454241"/>
                    </a:cubicBezTo>
                    <a:cubicBezTo>
                      <a:pt x="504547" y="374342"/>
                      <a:pt x="494190" y="284085"/>
                      <a:pt x="463118" y="223421"/>
                    </a:cubicBezTo>
                    <a:cubicBezTo>
                      <a:pt x="432046" y="162757"/>
                      <a:pt x="386178" y="113930"/>
                      <a:pt x="329953" y="90256"/>
                    </a:cubicBezTo>
                    <a:cubicBezTo>
                      <a:pt x="273728" y="66582"/>
                      <a:pt x="176074" y="84338"/>
                      <a:pt x="125767" y="81379"/>
                    </a:cubicBezTo>
                    <a:cubicBezTo>
                      <a:pt x="75460" y="78420"/>
                      <a:pt x="45867" y="0"/>
                      <a:pt x="28112" y="72501"/>
                    </a:cubicBezTo>
                    <a:cubicBezTo>
                      <a:pt x="10357" y="145002"/>
                      <a:pt x="0" y="443883"/>
                      <a:pt x="19235" y="516384"/>
                    </a:cubicBezTo>
                    <a:cubicBezTo>
                      <a:pt x="38470" y="588885"/>
                      <a:pt x="97654" y="500109"/>
                      <a:pt x="143522" y="507507"/>
                    </a:cubicBezTo>
                    <a:cubicBezTo>
                      <a:pt x="189390" y="514905"/>
                      <a:pt x="248575" y="534140"/>
                      <a:pt x="294443" y="560773"/>
                    </a:cubicBezTo>
                    <a:cubicBezTo>
                      <a:pt x="340311" y="587406"/>
                      <a:pt x="377301" y="642152"/>
                      <a:pt x="418730" y="667305"/>
                    </a:cubicBezTo>
                    <a:cubicBezTo>
                      <a:pt x="460159" y="692458"/>
                      <a:pt x="517864" y="738326"/>
                      <a:pt x="534140" y="702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371600" y="0"/>
              <a:ext cx="7541423" cy="584775"/>
            </a:xfrm>
            <a:prstGeom prst="rect">
              <a:avLst/>
            </a:prstGeom>
            <a:noFill/>
          </p:spPr>
          <p:txBody>
            <a:bodyPr wrap="none" rtlCol="0">
              <a:spAutoFit/>
            </a:bodyPr>
            <a:lstStyle/>
            <a:p>
              <a:r>
                <a:rPr lang="en-US" sz="3200" b="1" dirty="0" smtClean="0"/>
                <a:t>cross section of Olduvai Gorge – south side</a:t>
              </a:r>
              <a:endParaRPr lang="en-US" sz="3200" b="1" dirty="0"/>
            </a:p>
          </p:txBody>
        </p:sp>
      </p:grpSp>
      <p:grpSp>
        <p:nvGrpSpPr>
          <p:cNvPr id="18" name="Group 17"/>
          <p:cNvGrpSpPr/>
          <p:nvPr/>
        </p:nvGrpSpPr>
        <p:grpSpPr>
          <a:xfrm>
            <a:off x="-88900" y="1981200"/>
            <a:ext cx="12773727" cy="3823967"/>
            <a:chOff x="-88900" y="1981200"/>
            <a:chExt cx="12773727" cy="3823967"/>
          </a:xfrm>
        </p:grpSpPr>
        <p:sp>
          <p:nvSpPr>
            <p:cNvPr id="14" name="Freeform 13"/>
            <p:cNvSpPr/>
            <p:nvPr/>
          </p:nvSpPr>
          <p:spPr>
            <a:xfrm>
              <a:off x="-88900" y="1981200"/>
              <a:ext cx="12773727" cy="3823967"/>
            </a:xfrm>
            <a:custGeom>
              <a:avLst/>
              <a:gdLst>
                <a:gd name="connsiteX0" fmla="*/ 150283 w 11673416"/>
                <a:gd name="connsiteY0" fmla="*/ 40217 h 3426884"/>
                <a:gd name="connsiteX1" fmla="*/ 1102783 w 11673416"/>
                <a:gd name="connsiteY1" fmla="*/ 230717 h 3426884"/>
                <a:gd name="connsiteX2" fmla="*/ 2474383 w 11673416"/>
                <a:gd name="connsiteY2" fmla="*/ 459317 h 3426884"/>
                <a:gd name="connsiteX3" fmla="*/ 3579283 w 11673416"/>
                <a:gd name="connsiteY3" fmla="*/ 637117 h 3426884"/>
                <a:gd name="connsiteX4" fmla="*/ 4468283 w 11673416"/>
                <a:gd name="connsiteY4" fmla="*/ 751417 h 3426884"/>
                <a:gd name="connsiteX5" fmla="*/ 5166783 w 11673416"/>
                <a:gd name="connsiteY5" fmla="*/ 802217 h 3426884"/>
                <a:gd name="connsiteX6" fmla="*/ 5433483 w 11673416"/>
                <a:gd name="connsiteY6" fmla="*/ 827617 h 3426884"/>
                <a:gd name="connsiteX7" fmla="*/ 5560483 w 11673416"/>
                <a:gd name="connsiteY7" fmla="*/ 865717 h 3426884"/>
                <a:gd name="connsiteX8" fmla="*/ 5611283 w 11673416"/>
                <a:gd name="connsiteY8" fmla="*/ 865717 h 3426884"/>
                <a:gd name="connsiteX9" fmla="*/ 5611283 w 11673416"/>
                <a:gd name="connsiteY9" fmla="*/ 1246717 h 3426884"/>
                <a:gd name="connsiteX10" fmla="*/ 5649383 w 11673416"/>
                <a:gd name="connsiteY10" fmla="*/ 1386417 h 3426884"/>
                <a:gd name="connsiteX11" fmla="*/ 5903383 w 11673416"/>
                <a:gd name="connsiteY11" fmla="*/ 1373717 h 3426884"/>
                <a:gd name="connsiteX12" fmla="*/ 6233583 w 11673416"/>
                <a:gd name="connsiteY12" fmla="*/ 1462617 h 3426884"/>
                <a:gd name="connsiteX13" fmla="*/ 6601883 w 11673416"/>
                <a:gd name="connsiteY13" fmla="*/ 1627717 h 3426884"/>
                <a:gd name="connsiteX14" fmla="*/ 6995583 w 11673416"/>
                <a:gd name="connsiteY14" fmla="*/ 1526117 h 3426884"/>
                <a:gd name="connsiteX15" fmla="*/ 7465483 w 11673416"/>
                <a:gd name="connsiteY15" fmla="*/ 1386417 h 3426884"/>
                <a:gd name="connsiteX16" fmla="*/ 7643283 w 11673416"/>
                <a:gd name="connsiteY16" fmla="*/ 1424517 h 3426884"/>
                <a:gd name="connsiteX17" fmla="*/ 8252883 w 11673416"/>
                <a:gd name="connsiteY17" fmla="*/ 1627717 h 3426884"/>
                <a:gd name="connsiteX18" fmla="*/ 8773583 w 11673416"/>
                <a:gd name="connsiteY18" fmla="*/ 1856317 h 3426884"/>
                <a:gd name="connsiteX19" fmla="*/ 8989483 w 11673416"/>
                <a:gd name="connsiteY19" fmla="*/ 1894417 h 3426884"/>
                <a:gd name="connsiteX20" fmla="*/ 9510183 w 11673416"/>
                <a:gd name="connsiteY20" fmla="*/ 1805517 h 3426884"/>
                <a:gd name="connsiteX21" fmla="*/ 10030883 w 11673416"/>
                <a:gd name="connsiteY21" fmla="*/ 1716617 h 3426884"/>
                <a:gd name="connsiteX22" fmla="*/ 10195983 w 11673416"/>
                <a:gd name="connsiteY22" fmla="*/ 1691217 h 3426884"/>
                <a:gd name="connsiteX23" fmla="*/ 10576983 w 11673416"/>
                <a:gd name="connsiteY23" fmla="*/ 1805517 h 3426884"/>
                <a:gd name="connsiteX24" fmla="*/ 10869083 w 11673416"/>
                <a:gd name="connsiteY24" fmla="*/ 1869017 h 3426884"/>
                <a:gd name="connsiteX25" fmla="*/ 11224683 w 11673416"/>
                <a:gd name="connsiteY25" fmla="*/ 1894417 h 3426884"/>
                <a:gd name="connsiteX26" fmla="*/ 11402483 w 11673416"/>
                <a:gd name="connsiteY26" fmla="*/ 1983317 h 3426884"/>
                <a:gd name="connsiteX27" fmla="*/ 11440583 w 11673416"/>
                <a:gd name="connsiteY27" fmla="*/ 1996017 h 3426884"/>
                <a:gd name="connsiteX28" fmla="*/ 11453283 w 11673416"/>
                <a:gd name="connsiteY28" fmla="*/ 2123017 h 3426884"/>
                <a:gd name="connsiteX29" fmla="*/ 11465983 w 11673416"/>
                <a:gd name="connsiteY29" fmla="*/ 2834217 h 3426884"/>
                <a:gd name="connsiteX30" fmla="*/ 11465983 w 11673416"/>
                <a:gd name="connsiteY30" fmla="*/ 3342217 h 3426884"/>
                <a:gd name="connsiteX31" fmla="*/ 11224683 w 11673416"/>
                <a:gd name="connsiteY31" fmla="*/ 3342217 h 3426884"/>
                <a:gd name="connsiteX32" fmla="*/ 8773583 w 11673416"/>
                <a:gd name="connsiteY32" fmla="*/ 2834217 h 3426884"/>
                <a:gd name="connsiteX33" fmla="*/ 4734983 w 11673416"/>
                <a:gd name="connsiteY33" fmla="*/ 2084917 h 3426884"/>
                <a:gd name="connsiteX34" fmla="*/ 3210983 w 11673416"/>
                <a:gd name="connsiteY34" fmla="*/ 1678517 h 3426884"/>
                <a:gd name="connsiteX35" fmla="*/ 2182283 w 11673416"/>
                <a:gd name="connsiteY35" fmla="*/ 1386417 h 3426884"/>
                <a:gd name="connsiteX36" fmla="*/ 1915583 w 11673416"/>
                <a:gd name="connsiteY36" fmla="*/ 1259417 h 3426884"/>
                <a:gd name="connsiteX37" fmla="*/ 1559983 w 11673416"/>
                <a:gd name="connsiteY37" fmla="*/ 1195917 h 3426884"/>
                <a:gd name="connsiteX38" fmla="*/ 848783 w 11673416"/>
                <a:gd name="connsiteY38" fmla="*/ 1030817 h 3426884"/>
                <a:gd name="connsiteX39" fmla="*/ 493183 w 11673416"/>
                <a:gd name="connsiteY39" fmla="*/ 649817 h 3426884"/>
                <a:gd name="connsiteX40" fmla="*/ 442383 w 11673416"/>
                <a:gd name="connsiteY40" fmla="*/ 472017 h 3426884"/>
                <a:gd name="connsiteX41" fmla="*/ 201083 w 11673416"/>
                <a:gd name="connsiteY41" fmla="*/ 472017 h 3426884"/>
                <a:gd name="connsiteX42" fmla="*/ 150283 w 11673416"/>
                <a:gd name="connsiteY42" fmla="*/ 40217 h 3426884"/>
                <a:gd name="connsiteX0" fmla="*/ 150283 w 11673416"/>
                <a:gd name="connsiteY0" fmla="*/ 40217 h 3426884"/>
                <a:gd name="connsiteX1" fmla="*/ 1102783 w 11673416"/>
                <a:gd name="connsiteY1" fmla="*/ 230717 h 3426884"/>
                <a:gd name="connsiteX2" fmla="*/ 2474383 w 11673416"/>
                <a:gd name="connsiteY2" fmla="*/ 459317 h 3426884"/>
                <a:gd name="connsiteX3" fmla="*/ 3579283 w 11673416"/>
                <a:gd name="connsiteY3" fmla="*/ 637117 h 3426884"/>
                <a:gd name="connsiteX4" fmla="*/ 4468283 w 11673416"/>
                <a:gd name="connsiteY4" fmla="*/ 751417 h 3426884"/>
                <a:gd name="connsiteX5" fmla="*/ 5166783 w 11673416"/>
                <a:gd name="connsiteY5" fmla="*/ 802217 h 3426884"/>
                <a:gd name="connsiteX6" fmla="*/ 5433483 w 11673416"/>
                <a:gd name="connsiteY6" fmla="*/ 827617 h 3426884"/>
                <a:gd name="connsiteX7" fmla="*/ 5560483 w 11673416"/>
                <a:gd name="connsiteY7" fmla="*/ 865717 h 3426884"/>
                <a:gd name="connsiteX8" fmla="*/ 5611283 w 11673416"/>
                <a:gd name="connsiteY8" fmla="*/ 865717 h 3426884"/>
                <a:gd name="connsiteX9" fmla="*/ 5611283 w 11673416"/>
                <a:gd name="connsiteY9" fmla="*/ 1246717 h 3426884"/>
                <a:gd name="connsiteX10" fmla="*/ 5649383 w 11673416"/>
                <a:gd name="connsiteY10" fmla="*/ 1386417 h 3426884"/>
                <a:gd name="connsiteX11" fmla="*/ 5903383 w 11673416"/>
                <a:gd name="connsiteY11" fmla="*/ 1373717 h 3426884"/>
                <a:gd name="connsiteX12" fmla="*/ 6233583 w 11673416"/>
                <a:gd name="connsiteY12" fmla="*/ 1462617 h 3426884"/>
                <a:gd name="connsiteX13" fmla="*/ 6601883 w 11673416"/>
                <a:gd name="connsiteY13" fmla="*/ 1627717 h 3426884"/>
                <a:gd name="connsiteX14" fmla="*/ 6995583 w 11673416"/>
                <a:gd name="connsiteY14" fmla="*/ 1526117 h 3426884"/>
                <a:gd name="connsiteX15" fmla="*/ 7465483 w 11673416"/>
                <a:gd name="connsiteY15" fmla="*/ 1386417 h 3426884"/>
                <a:gd name="connsiteX16" fmla="*/ 7643283 w 11673416"/>
                <a:gd name="connsiteY16" fmla="*/ 1424517 h 3426884"/>
                <a:gd name="connsiteX17" fmla="*/ 8252883 w 11673416"/>
                <a:gd name="connsiteY17" fmla="*/ 1627717 h 3426884"/>
                <a:gd name="connsiteX18" fmla="*/ 8773583 w 11673416"/>
                <a:gd name="connsiteY18" fmla="*/ 1856317 h 3426884"/>
                <a:gd name="connsiteX19" fmla="*/ 8989483 w 11673416"/>
                <a:gd name="connsiteY19" fmla="*/ 1894417 h 3426884"/>
                <a:gd name="connsiteX20" fmla="*/ 9510183 w 11673416"/>
                <a:gd name="connsiteY20" fmla="*/ 1805517 h 3426884"/>
                <a:gd name="connsiteX21" fmla="*/ 10030883 w 11673416"/>
                <a:gd name="connsiteY21" fmla="*/ 1716617 h 3426884"/>
                <a:gd name="connsiteX22" fmla="*/ 10195983 w 11673416"/>
                <a:gd name="connsiteY22" fmla="*/ 1691217 h 3426884"/>
                <a:gd name="connsiteX23" fmla="*/ 10576983 w 11673416"/>
                <a:gd name="connsiteY23" fmla="*/ 1805517 h 3426884"/>
                <a:gd name="connsiteX24" fmla="*/ 10869083 w 11673416"/>
                <a:gd name="connsiteY24" fmla="*/ 1869017 h 3426884"/>
                <a:gd name="connsiteX25" fmla="*/ 11224683 w 11673416"/>
                <a:gd name="connsiteY25" fmla="*/ 1894417 h 3426884"/>
                <a:gd name="connsiteX26" fmla="*/ 11402483 w 11673416"/>
                <a:gd name="connsiteY26" fmla="*/ 1983317 h 3426884"/>
                <a:gd name="connsiteX27" fmla="*/ 11440583 w 11673416"/>
                <a:gd name="connsiteY27" fmla="*/ 1996017 h 3426884"/>
                <a:gd name="connsiteX28" fmla="*/ 11453283 w 11673416"/>
                <a:gd name="connsiteY28" fmla="*/ 2123017 h 3426884"/>
                <a:gd name="connsiteX29" fmla="*/ 11465983 w 11673416"/>
                <a:gd name="connsiteY29" fmla="*/ 2834217 h 3426884"/>
                <a:gd name="connsiteX30" fmla="*/ 11465983 w 11673416"/>
                <a:gd name="connsiteY30" fmla="*/ 3342217 h 3426884"/>
                <a:gd name="connsiteX31" fmla="*/ 11224683 w 11673416"/>
                <a:gd name="connsiteY31" fmla="*/ 3342217 h 3426884"/>
                <a:gd name="connsiteX32" fmla="*/ 8773583 w 11673416"/>
                <a:gd name="connsiteY32" fmla="*/ 2834217 h 3426884"/>
                <a:gd name="connsiteX33" fmla="*/ 4734983 w 11673416"/>
                <a:gd name="connsiteY33" fmla="*/ 2084917 h 3426884"/>
                <a:gd name="connsiteX34" fmla="*/ 3210983 w 11673416"/>
                <a:gd name="connsiteY34" fmla="*/ 1678517 h 3426884"/>
                <a:gd name="connsiteX35" fmla="*/ 2182283 w 11673416"/>
                <a:gd name="connsiteY35" fmla="*/ 1386417 h 3426884"/>
                <a:gd name="connsiteX36" fmla="*/ 1915583 w 11673416"/>
                <a:gd name="connsiteY36" fmla="*/ 1259417 h 3426884"/>
                <a:gd name="connsiteX37" fmla="*/ 1559983 w 11673416"/>
                <a:gd name="connsiteY37" fmla="*/ 1195917 h 3426884"/>
                <a:gd name="connsiteX38" fmla="*/ 848783 w 11673416"/>
                <a:gd name="connsiteY38" fmla="*/ 1030817 h 3426884"/>
                <a:gd name="connsiteX39" fmla="*/ 493183 w 11673416"/>
                <a:gd name="connsiteY39" fmla="*/ 649817 h 3426884"/>
                <a:gd name="connsiteX40" fmla="*/ 442383 w 11673416"/>
                <a:gd name="connsiteY40" fmla="*/ 472017 h 3426884"/>
                <a:gd name="connsiteX41" fmla="*/ 201083 w 11673416"/>
                <a:gd name="connsiteY41" fmla="*/ 472017 h 3426884"/>
                <a:gd name="connsiteX42" fmla="*/ 150283 w 11673416"/>
                <a:gd name="connsiteY42" fmla="*/ 40217 h 3426884"/>
                <a:gd name="connsiteX0" fmla="*/ 150283 w 11673416"/>
                <a:gd name="connsiteY0" fmla="*/ 40217 h 3426884"/>
                <a:gd name="connsiteX1" fmla="*/ 1102783 w 11673416"/>
                <a:gd name="connsiteY1" fmla="*/ 230717 h 3426884"/>
                <a:gd name="connsiteX2" fmla="*/ 2474383 w 11673416"/>
                <a:gd name="connsiteY2" fmla="*/ 459317 h 3426884"/>
                <a:gd name="connsiteX3" fmla="*/ 3579283 w 11673416"/>
                <a:gd name="connsiteY3" fmla="*/ 637117 h 3426884"/>
                <a:gd name="connsiteX4" fmla="*/ 4468283 w 11673416"/>
                <a:gd name="connsiteY4" fmla="*/ 751417 h 3426884"/>
                <a:gd name="connsiteX5" fmla="*/ 5166783 w 11673416"/>
                <a:gd name="connsiteY5" fmla="*/ 802217 h 3426884"/>
                <a:gd name="connsiteX6" fmla="*/ 5433483 w 11673416"/>
                <a:gd name="connsiteY6" fmla="*/ 827617 h 3426884"/>
                <a:gd name="connsiteX7" fmla="*/ 5560483 w 11673416"/>
                <a:gd name="connsiteY7" fmla="*/ 865717 h 3426884"/>
                <a:gd name="connsiteX8" fmla="*/ 5611283 w 11673416"/>
                <a:gd name="connsiteY8" fmla="*/ 865717 h 3426884"/>
                <a:gd name="connsiteX9" fmla="*/ 5611283 w 11673416"/>
                <a:gd name="connsiteY9" fmla="*/ 1246717 h 3426884"/>
                <a:gd name="connsiteX10" fmla="*/ 5649383 w 11673416"/>
                <a:gd name="connsiteY10" fmla="*/ 1386417 h 3426884"/>
                <a:gd name="connsiteX11" fmla="*/ 5903383 w 11673416"/>
                <a:gd name="connsiteY11" fmla="*/ 1373717 h 3426884"/>
                <a:gd name="connsiteX12" fmla="*/ 6233583 w 11673416"/>
                <a:gd name="connsiteY12" fmla="*/ 1462617 h 3426884"/>
                <a:gd name="connsiteX13" fmla="*/ 6601883 w 11673416"/>
                <a:gd name="connsiteY13" fmla="*/ 1627717 h 3426884"/>
                <a:gd name="connsiteX14" fmla="*/ 6995583 w 11673416"/>
                <a:gd name="connsiteY14" fmla="*/ 1526117 h 3426884"/>
                <a:gd name="connsiteX15" fmla="*/ 7465483 w 11673416"/>
                <a:gd name="connsiteY15" fmla="*/ 1386417 h 3426884"/>
                <a:gd name="connsiteX16" fmla="*/ 7643283 w 11673416"/>
                <a:gd name="connsiteY16" fmla="*/ 1424517 h 3426884"/>
                <a:gd name="connsiteX17" fmla="*/ 8252883 w 11673416"/>
                <a:gd name="connsiteY17" fmla="*/ 1627717 h 3426884"/>
                <a:gd name="connsiteX18" fmla="*/ 8773583 w 11673416"/>
                <a:gd name="connsiteY18" fmla="*/ 1856317 h 3426884"/>
                <a:gd name="connsiteX19" fmla="*/ 8989483 w 11673416"/>
                <a:gd name="connsiteY19" fmla="*/ 1894417 h 3426884"/>
                <a:gd name="connsiteX20" fmla="*/ 9510183 w 11673416"/>
                <a:gd name="connsiteY20" fmla="*/ 1805517 h 3426884"/>
                <a:gd name="connsiteX21" fmla="*/ 10030883 w 11673416"/>
                <a:gd name="connsiteY21" fmla="*/ 1716617 h 3426884"/>
                <a:gd name="connsiteX22" fmla="*/ 10195983 w 11673416"/>
                <a:gd name="connsiteY22" fmla="*/ 1691217 h 3426884"/>
                <a:gd name="connsiteX23" fmla="*/ 10576983 w 11673416"/>
                <a:gd name="connsiteY23" fmla="*/ 1805517 h 3426884"/>
                <a:gd name="connsiteX24" fmla="*/ 10869083 w 11673416"/>
                <a:gd name="connsiteY24" fmla="*/ 1869017 h 3426884"/>
                <a:gd name="connsiteX25" fmla="*/ 11224683 w 11673416"/>
                <a:gd name="connsiteY25" fmla="*/ 1894417 h 3426884"/>
                <a:gd name="connsiteX26" fmla="*/ 11402483 w 11673416"/>
                <a:gd name="connsiteY26" fmla="*/ 1983317 h 3426884"/>
                <a:gd name="connsiteX27" fmla="*/ 11440583 w 11673416"/>
                <a:gd name="connsiteY27" fmla="*/ 1996017 h 3426884"/>
                <a:gd name="connsiteX28" fmla="*/ 11453283 w 11673416"/>
                <a:gd name="connsiteY28" fmla="*/ 2123017 h 3426884"/>
                <a:gd name="connsiteX29" fmla="*/ 11465983 w 11673416"/>
                <a:gd name="connsiteY29" fmla="*/ 2834217 h 3426884"/>
                <a:gd name="connsiteX30" fmla="*/ 11465983 w 11673416"/>
                <a:gd name="connsiteY30" fmla="*/ 3342217 h 3426884"/>
                <a:gd name="connsiteX31" fmla="*/ 11224683 w 11673416"/>
                <a:gd name="connsiteY31" fmla="*/ 3342217 h 3426884"/>
                <a:gd name="connsiteX32" fmla="*/ 8773583 w 11673416"/>
                <a:gd name="connsiteY32" fmla="*/ 2834217 h 3426884"/>
                <a:gd name="connsiteX33" fmla="*/ 4734983 w 11673416"/>
                <a:gd name="connsiteY33" fmla="*/ 2084917 h 3426884"/>
                <a:gd name="connsiteX34" fmla="*/ 3210983 w 11673416"/>
                <a:gd name="connsiteY34" fmla="*/ 1678517 h 3426884"/>
                <a:gd name="connsiteX35" fmla="*/ 2182283 w 11673416"/>
                <a:gd name="connsiteY35" fmla="*/ 1386417 h 3426884"/>
                <a:gd name="connsiteX36" fmla="*/ 1915583 w 11673416"/>
                <a:gd name="connsiteY36" fmla="*/ 1259417 h 3426884"/>
                <a:gd name="connsiteX37" fmla="*/ 1559983 w 11673416"/>
                <a:gd name="connsiteY37" fmla="*/ 1195917 h 3426884"/>
                <a:gd name="connsiteX38" fmla="*/ 848783 w 11673416"/>
                <a:gd name="connsiteY38" fmla="*/ 1030817 h 3426884"/>
                <a:gd name="connsiteX39" fmla="*/ 493183 w 11673416"/>
                <a:gd name="connsiteY39" fmla="*/ 649817 h 3426884"/>
                <a:gd name="connsiteX40" fmla="*/ 442383 w 11673416"/>
                <a:gd name="connsiteY40" fmla="*/ 472017 h 3426884"/>
                <a:gd name="connsiteX41" fmla="*/ 201083 w 11673416"/>
                <a:gd name="connsiteY41" fmla="*/ 472017 h 3426884"/>
                <a:gd name="connsiteX42" fmla="*/ 150283 w 11673416"/>
                <a:gd name="connsiteY42" fmla="*/ 40217 h 3426884"/>
                <a:gd name="connsiteX0" fmla="*/ 0 w 11523133"/>
                <a:gd name="connsiteY0" fmla="*/ 40217 h 3426884"/>
                <a:gd name="connsiteX1" fmla="*/ 952500 w 11523133"/>
                <a:gd name="connsiteY1" fmla="*/ 230717 h 3426884"/>
                <a:gd name="connsiteX2" fmla="*/ 2324100 w 11523133"/>
                <a:gd name="connsiteY2" fmla="*/ 459317 h 3426884"/>
                <a:gd name="connsiteX3" fmla="*/ 3429000 w 11523133"/>
                <a:gd name="connsiteY3" fmla="*/ 637117 h 3426884"/>
                <a:gd name="connsiteX4" fmla="*/ 4318000 w 11523133"/>
                <a:gd name="connsiteY4" fmla="*/ 751417 h 3426884"/>
                <a:gd name="connsiteX5" fmla="*/ 5016500 w 11523133"/>
                <a:gd name="connsiteY5" fmla="*/ 802217 h 3426884"/>
                <a:gd name="connsiteX6" fmla="*/ 5283200 w 11523133"/>
                <a:gd name="connsiteY6" fmla="*/ 827617 h 3426884"/>
                <a:gd name="connsiteX7" fmla="*/ 5410200 w 11523133"/>
                <a:gd name="connsiteY7" fmla="*/ 865717 h 3426884"/>
                <a:gd name="connsiteX8" fmla="*/ 5461000 w 11523133"/>
                <a:gd name="connsiteY8" fmla="*/ 865717 h 3426884"/>
                <a:gd name="connsiteX9" fmla="*/ 5461000 w 11523133"/>
                <a:gd name="connsiteY9" fmla="*/ 1246717 h 3426884"/>
                <a:gd name="connsiteX10" fmla="*/ 5499100 w 11523133"/>
                <a:gd name="connsiteY10" fmla="*/ 1386417 h 3426884"/>
                <a:gd name="connsiteX11" fmla="*/ 5753100 w 11523133"/>
                <a:gd name="connsiteY11" fmla="*/ 1373717 h 3426884"/>
                <a:gd name="connsiteX12" fmla="*/ 6083300 w 11523133"/>
                <a:gd name="connsiteY12" fmla="*/ 1462617 h 3426884"/>
                <a:gd name="connsiteX13" fmla="*/ 6451600 w 11523133"/>
                <a:gd name="connsiteY13" fmla="*/ 1627717 h 3426884"/>
                <a:gd name="connsiteX14" fmla="*/ 6845300 w 11523133"/>
                <a:gd name="connsiteY14" fmla="*/ 1526117 h 3426884"/>
                <a:gd name="connsiteX15" fmla="*/ 7315200 w 11523133"/>
                <a:gd name="connsiteY15" fmla="*/ 1386417 h 3426884"/>
                <a:gd name="connsiteX16" fmla="*/ 7493000 w 11523133"/>
                <a:gd name="connsiteY16" fmla="*/ 1424517 h 3426884"/>
                <a:gd name="connsiteX17" fmla="*/ 8102600 w 11523133"/>
                <a:gd name="connsiteY17" fmla="*/ 1627717 h 3426884"/>
                <a:gd name="connsiteX18" fmla="*/ 8623300 w 11523133"/>
                <a:gd name="connsiteY18" fmla="*/ 1856317 h 3426884"/>
                <a:gd name="connsiteX19" fmla="*/ 8839200 w 11523133"/>
                <a:gd name="connsiteY19" fmla="*/ 1894417 h 3426884"/>
                <a:gd name="connsiteX20" fmla="*/ 9359900 w 11523133"/>
                <a:gd name="connsiteY20" fmla="*/ 1805517 h 3426884"/>
                <a:gd name="connsiteX21" fmla="*/ 9880600 w 11523133"/>
                <a:gd name="connsiteY21" fmla="*/ 1716617 h 3426884"/>
                <a:gd name="connsiteX22" fmla="*/ 10045700 w 11523133"/>
                <a:gd name="connsiteY22" fmla="*/ 1691217 h 3426884"/>
                <a:gd name="connsiteX23" fmla="*/ 10426700 w 11523133"/>
                <a:gd name="connsiteY23" fmla="*/ 1805517 h 3426884"/>
                <a:gd name="connsiteX24" fmla="*/ 10718800 w 11523133"/>
                <a:gd name="connsiteY24" fmla="*/ 1869017 h 3426884"/>
                <a:gd name="connsiteX25" fmla="*/ 11074400 w 11523133"/>
                <a:gd name="connsiteY25" fmla="*/ 1894417 h 3426884"/>
                <a:gd name="connsiteX26" fmla="*/ 11252200 w 11523133"/>
                <a:gd name="connsiteY26" fmla="*/ 1983317 h 3426884"/>
                <a:gd name="connsiteX27" fmla="*/ 11290300 w 11523133"/>
                <a:gd name="connsiteY27" fmla="*/ 1996017 h 3426884"/>
                <a:gd name="connsiteX28" fmla="*/ 11303000 w 11523133"/>
                <a:gd name="connsiteY28" fmla="*/ 2123017 h 3426884"/>
                <a:gd name="connsiteX29" fmla="*/ 11315700 w 11523133"/>
                <a:gd name="connsiteY29" fmla="*/ 2834217 h 3426884"/>
                <a:gd name="connsiteX30" fmla="*/ 11315700 w 11523133"/>
                <a:gd name="connsiteY30" fmla="*/ 3342217 h 3426884"/>
                <a:gd name="connsiteX31" fmla="*/ 11074400 w 11523133"/>
                <a:gd name="connsiteY31" fmla="*/ 3342217 h 3426884"/>
                <a:gd name="connsiteX32" fmla="*/ 8623300 w 11523133"/>
                <a:gd name="connsiteY32" fmla="*/ 2834217 h 3426884"/>
                <a:gd name="connsiteX33" fmla="*/ 4584700 w 11523133"/>
                <a:gd name="connsiteY33" fmla="*/ 2084917 h 3426884"/>
                <a:gd name="connsiteX34" fmla="*/ 3060700 w 11523133"/>
                <a:gd name="connsiteY34" fmla="*/ 1678517 h 3426884"/>
                <a:gd name="connsiteX35" fmla="*/ 2032000 w 11523133"/>
                <a:gd name="connsiteY35" fmla="*/ 1386417 h 3426884"/>
                <a:gd name="connsiteX36" fmla="*/ 1765300 w 11523133"/>
                <a:gd name="connsiteY36" fmla="*/ 1259417 h 3426884"/>
                <a:gd name="connsiteX37" fmla="*/ 1409700 w 11523133"/>
                <a:gd name="connsiteY37" fmla="*/ 1195917 h 3426884"/>
                <a:gd name="connsiteX38" fmla="*/ 698500 w 11523133"/>
                <a:gd name="connsiteY38" fmla="*/ 1030817 h 3426884"/>
                <a:gd name="connsiteX39" fmla="*/ 342900 w 11523133"/>
                <a:gd name="connsiteY39" fmla="*/ 649817 h 3426884"/>
                <a:gd name="connsiteX40" fmla="*/ 292100 w 11523133"/>
                <a:gd name="connsiteY40" fmla="*/ 472017 h 3426884"/>
                <a:gd name="connsiteX41" fmla="*/ 50800 w 11523133"/>
                <a:gd name="connsiteY41" fmla="*/ 472017 h 3426884"/>
                <a:gd name="connsiteX42" fmla="*/ 0 w 115231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0 w 11675533"/>
                <a:gd name="connsiteY8" fmla="*/ 865717 h 3426884"/>
                <a:gd name="connsiteX9" fmla="*/ 5613400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0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0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1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2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2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51500 w 11675533"/>
                <a:gd name="connsiteY9" fmla="*/ 1386417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51500 w 11675533"/>
                <a:gd name="connsiteY9" fmla="*/ 1386417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51500 w 11675533"/>
                <a:gd name="connsiteY8" fmla="*/ 1386417 h 3426884"/>
                <a:gd name="connsiteX9" fmla="*/ 5905500 w 11675533"/>
                <a:gd name="connsiteY9" fmla="*/ 1373717 h 3426884"/>
                <a:gd name="connsiteX10" fmla="*/ 6235700 w 11675533"/>
                <a:gd name="connsiteY10" fmla="*/ 1462617 h 3426884"/>
                <a:gd name="connsiteX11" fmla="*/ 6604000 w 11675533"/>
                <a:gd name="connsiteY11" fmla="*/ 1627717 h 3426884"/>
                <a:gd name="connsiteX12" fmla="*/ 6997700 w 11675533"/>
                <a:gd name="connsiteY12" fmla="*/ 1526117 h 3426884"/>
                <a:gd name="connsiteX13" fmla="*/ 7467600 w 11675533"/>
                <a:gd name="connsiteY13" fmla="*/ 1386417 h 3426884"/>
                <a:gd name="connsiteX14" fmla="*/ 7645400 w 11675533"/>
                <a:gd name="connsiteY14" fmla="*/ 1424517 h 3426884"/>
                <a:gd name="connsiteX15" fmla="*/ 8255000 w 11675533"/>
                <a:gd name="connsiteY15" fmla="*/ 1627717 h 3426884"/>
                <a:gd name="connsiteX16" fmla="*/ 8775700 w 11675533"/>
                <a:gd name="connsiteY16" fmla="*/ 1856317 h 3426884"/>
                <a:gd name="connsiteX17" fmla="*/ 8991600 w 11675533"/>
                <a:gd name="connsiteY17" fmla="*/ 1894417 h 3426884"/>
                <a:gd name="connsiteX18" fmla="*/ 9512300 w 11675533"/>
                <a:gd name="connsiteY18" fmla="*/ 1805517 h 3426884"/>
                <a:gd name="connsiteX19" fmla="*/ 10033000 w 11675533"/>
                <a:gd name="connsiteY19" fmla="*/ 1716617 h 3426884"/>
                <a:gd name="connsiteX20" fmla="*/ 10198100 w 11675533"/>
                <a:gd name="connsiteY20" fmla="*/ 1691217 h 3426884"/>
                <a:gd name="connsiteX21" fmla="*/ 10579100 w 11675533"/>
                <a:gd name="connsiteY21" fmla="*/ 1805517 h 3426884"/>
                <a:gd name="connsiteX22" fmla="*/ 10871200 w 11675533"/>
                <a:gd name="connsiteY22" fmla="*/ 1869017 h 3426884"/>
                <a:gd name="connsiteX23" fmla="*/ 11226800 w 11675533"/>
                <a:gd name="connsiteY23" fmla="*/ 1894417 h 3426884"/>
                <a:gd name="connsiteX24" fmla="*/ 11404600 w 11675533"/>
                <a:gd name="connsiteY24" fmla="*/ 1983317 h 3426884"/>
                <a:gd name="connsiteX25" fmla="*/ 11442700 w 11675533"/>
                <a:gd name="connsiteY25" fmla="*/ 1996017 h 3426884"/>
                <a:gd name="connsiteX26" fmla="*/ 11455400 w 11675533"/>
                <a:gd name="connsiteY26" fmla="*/ 2123017 h 3426884"/>
                <a:gd name="connsiteX27" fmla="*/ 11468100 w 11675533"/>
                <a:gd name="connsiteY27" fmla="*/ 2834217 h 3426884"/>
                <a:gd name="connsiteX28" fmla="*/ 11468100 w 11675533"/>
                <a:gd name="connsiteY28" fmla="*/ 3342217 h 3426884"/>
                <a:gd name="connsiteX29" fmla="*/ 11226800 w 11675533"/>
                <a:gd name="connsiteY29" fmla="*/ 3342217 h 3426884"/>
                <a:gd name="connsiteX30" fmla="*/ 8775700 w 11675533"/>
                <a:gd name="connsiteY30" fmla="*/ 2834217 h 3426884"/>
                <a:gd name="connsiteX31" fmla="*/ 4737100 w 11675533"/>
                <a:gd name="connsiteY31" fmla="*/ 2084917 h 3426884"/>
                <a:gd name="connsiteX32" fmla="*/ 3213100 w 11675533"/>
                <a:gd name="connsiteY32" fmla="*/ 1678517 h 3426884"/>
                <a:gd name="connsiteX33" fmla="*/ 2184400 w 11675533"/>
                <a:gd name="connsiteY33" fmla="*/ 1386417 h 3426884"/>
                <a:gd name="connsiteX34" fmla="*/ 1917700 w 11675533"/>
                <a:gd name="connsiteY34" fmla="*/ 1259417 h 3426884"/>
                <a:gd name="connsiteX35" fmla="*/ 1562100 w 11675533"/>
                <a:gd name="connsiteY35" fmla="*/ 1195917 h 3426884"/>
                <a:gd name="connsiteX36" fmla="*/ 850900 w 11675533"/>
                <a:gd name="connsiteY36" fmla="*/ 1030817 h 3426884"/>
                <a:gd name="connsiteX37" fmla="*/ 495300 w 11675533"/>
                <a:gd name="connsiteY37" fmla="*/ 649817 h 3426884"/>
                <a:gd name="connsiteX38" fmla="*/ 444500 w 11675533"/>
                <a:gd name="connsiteY38" fmla="*/ 472017 h 3426884"/>
                <a:gd name="connsiteX39" fmla="*/ 203200 w 11675533"/>
                <a:gd name="connsiteY39" fmla="*/ 472017 h 3426884"/>
                <a:gd name="connsiteX40" fmla="*/ 0 w 11675533"/>
                <a:gd name="connsiteY40"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905500 w 11675533"/>
                <a:gd name="connsiteY9" fmla="*/ 1373717 h 3426884"/>
                <a:gd name="connsiteX10" fmla="*/ 6235700 w 11675533"/>
                <a:gd name="connsiteY10" fmla="*/ 1462617 h 3426884"/>
                <a:gd name="connsiteX11" fmla="*/ 6604000 w 11675533"/>
                <a:gd name="connsiteY11" fmla="*/ 1627717 h 3426884"/>
                <a:gd name="connsiteX12" fmla="*/ 6997700 w 11675533"/>
                <a:gd name="connsiteY12" fmla="*/ 1526117 h 3426884"/>
                <a:gd name="connsiteX13" fmla="*/ 7467600 w 11675533"/>
                <a:gd name="connsiteY13" fmla="*/ 1386417 h 3426884"/>
                <a:gd name="connsiteX14" fmla="*/ 7645400 w 11675533"/>
                <a:gd name="connsiteY14" fmla="*/ 1424517 h 3426884"/>
                <a:gd name="connsiteX15" fmla="*/ 8255000 w 11675533"/>
                <a:gd name="connsiteY15" fmla="*/ 1627717 h 3426884"/>
                <a:gd name="connsiteX16" fmla="*/ 8775700 w 11675533"/>
                <a:gd name="connsiteY16" fmla="*/ 1856317 h 3426884"/>
                <a:gd name="connsiteX17" fmla="*/ 8991600 w 11675533"/>
                <a:gd name="connsiteY17" fmla="*/ 1894417 h 3426884"/>
                <a:gd name="connsiteX18" fmla="*/ 9512300 w 11675533"/>
                <a:gd name="connsiteY18" fmla="*/ 1805517 h 3426884"/>
                <a:gd name="connsiteX19" fmla="*/ 10033000 w 11675533"/>
                <a:gd name="connsiteY19" fmla="*/ 1716617 h 3426884"/>
                <a:gd name="connsiteX20" fmla="*/ 10198100 w 11675533"/>
                <a:gd name="connsiteY20" fmla="*/ 1691217 h 3426884"/>
                <a:gd name="connsiteX21" fmla="*/ 10579100 w 11675533"/>
                <a:gd name="connsiteY21" fmla="*/ 1805517 h 3426884"/>
                <a:gd name="connsiteX22" fmla="*/ 10871200 w 11675533"/>
                <a:gd name="connsiteY22" fmla="*/ 1869017 h 3426884"/>
                <a:gd name="connsiteX23" fmla="*/ 11226800 w 11675533"/>
                <a:gd name="connsiteY23" fmla="*/ 1894417 h 3426884"/>
                <a:gd name="connsiteX24" fmla="*/ 11404600 w 11675533"/>
                <a:gd name="connsiteY24" fmla="*/ 1983317 h 3426884"/>
                <a:gd name="connsiteX25" fmla="*/ 11442700 w 11675533"/>
                <a:gd name="connsiteY25" fmla="*/ 1996017 h 3426884"/>
                <a:gd name="connsiteX26" fmla="*/ 11455400 w 11675533"/>
                <a:gd name="connsiteY26" fmla="*/ 2123017 h 3426884"/>
                <a:gd name="connsiteX27" fmla="*/ 11468100 w 11675533"/>
                <a:gd name="connsiteY27" fmla="*/ 2834217 h 3426884"/>
                <a:gd name="connsiteX28" fmla="*/ 11468100 w 11675533"/>
                <a:gd name="connsiteY28" fmla="*/ 3342217 h 3426884"/>
                <a:gd name="connsiteX29" fmla="*/ 11226800 w 11675533"/>
                <a:gd name="connsiteY29" fmla="*/ 3342217 h 3426884"/>
                <a:gd name="connsiteX30" fmla="*/ 8775700 w 11675533"/>
                <a:gd name="connsiteY30" fmla="*/ 2834217 h 3426884"/>
                <a:gd name="connsiteX31" fmla="*/ 4737100 w 11675533"/>
                <a:gd name="connsiteY31" fmla="*/ 2084917 h 3426884"/>
                <a:gd name="connsiteX32" fmla="*/ 3213100 w 11675533"/>
                <a:gd name="connsiteY32" fmla="*/ 1678517 h 3426884"/>
                <a:gd name="connsiteX33" fmla="*/ 2184400 w 11675533"/>
                <a:gd name="connsiteY33" fmla="*/ 1386417 h 3426884"/>
                <a:gd name="connsiteX34" fmla="*/ 1917700 w 11675533"/>
                <a:gd name="connsiteY34" fmla="*/ 1259417 h 3426884"/>
                <a:gd name="connsiteX35" fmla="*/ 1562100 w 11675533"/>
                <a:gd name="connsiteY35" fmla="*/ 1195917 h 3426884"/>
                <a:gd name="connsiteX36" fmla="*/ 850900 w 11675533"/>
                <a:gd name="connsiteY36" fmla="*/ 1030817 h 3426884"/>
                <a:gd name="connsiteX37" fmla="*/ 495300 w 11675533"/>
                <a:gd name="connsiteY37" fmla="*/ 649817 h 3426884"/>
                <a:gd name="connsiteX38" fmla="*/ 444500 w 11675533"/>
                <a:gd name="connsiteY38" fmla="*/ 472017 h 3426884"/>
                <a:gd name="connsiteX39" fmla="*/ 203200 w 11675533"/>
                <a:gd name="connsiteY39" fmla="*/ 472017 h 3426884"/>
                <a:gd name="connsiteX40" fmla="*/ 0 w 11675533"/>
                <a:gd name="connsiteY40"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75533" h="3426884">
                  <a:moveTo>
                    <a:pt x="0" y="40217"/>
                  </a:moveTo>
                  <a:cubicBezTo>
                    <a:pt x="150283" y="0"/>
                    <a:pt x="692150" y="160867"/>
                    <a:pt x="1104900" y="230717"/>
                  </a:cubicBezTo>
                  <a:lnTo>
                    <a:pt x="2476500" y="459317"/>
                  </a:lnTo>
                  <a:lnTo>
                    <a:pt x="3581400" y="637117"/>
                  </a:lnTo>
                  <a:cubicBezTo>
                    <a:pt x="3913717" y="685800"/>
                    <a:pt x="4205817" y="723900"/>
                    <a:pt x="4470400" y="751417"/>
                  </a:cubicBezTo>
                  <a:cubicBezTo>
                    <a:pt x="4734983" y="778934"/>
                    <a:pt x="5008033" y="789517"/>
                    <a:pt x="5168900" y="802217"/>
                  </a:cubicBezTo>
                  <a:cubicBezTo>
                    <a:pt x="5329767" y="814917"/>
                    <a:pt x="5346767" y="817034"/>
                    <a:pt x="5435600" y="827617"/>
                  </a:cubicBezTo>
                  <a:cubicBezTo>
                    <a:pt x="5524433" y="838200"/>
                    <a:pt x="5672265" y="859367"/>
                    <a:pt x="5701898" y="865717"/>
                  </a:cubicBezTo>
                  <a:cubicBezTo>
                    <a:pt x="5737881" y="958850"/>
                    <a:pt x="5617566" y="1301750"/>
                    <a:pt x="5651500" y="1386417"/>
                  </a:cubicBezTo>
                  <a:cubicBezTo>
                    <a:pt x="5643378" y="1475008"/>
                    <a:pt x="5723344" y="963392"/>
                    <a:pt x="5653166" y="1397264"/>
                  </a:cubicBezTo>
                  <a:cubicBezTo>
                    <a:pt x="5695499" y="1395147"/>
                    <a:pt x="5808411" y="1362825"/>
                    <a:pt x="5905500" y="1373717"/>
                  </a:cubicBezTo>
                  <a:cubicBezTo>
                    <a:pt x="6002589" y="1384609"/>
                    <a:pt x="6119283" y="1420284"/>
                    <a:pt x="6235700" y="1462617"/>
                  </a:cubicBezTo>
                  <a:cubicBezTo>
                    <a:pt x="6352117" y="1504950"/>
                    <a:pt x="6477000" y="1617134"/>
                    <a:pt x="6604000" y="1627717"/>
                  </a:cubicBezTo>
                  <a:cubicBezTo>
                    <a:pt x="6731000" y="1638300"/>
                    <a:pt x="6853767" y="1566334"/>
                    <a:pt x="6997700" y="1526117"/>
                  </a:cubicBezTo>
                  <a:cubicBezTo>
                    <a:pt x="7141633" y="1485900"/>
                    <a:pt x="7359650" y="1403350"/>
                    <a:pt x="7467600" y="1386417"/>
                  </a:cubicBezTo>
                  <a:cubicBezTo>
                    <a:pt x="7575550" y="1369484"/>
                    <a:pt x="7514167" y="1384300"/>
                    <a:pt x="7645400" y="1424517"/>
                  </a:cubicBezTo>
                  <a:cubicBezTo>
                    <a:pt x="7776633" y="1464734"/>
                    <a:pt x="8066617" y="1555750"/>
                    <a:pt x="8255000" y="1627717"/>
                  </a:cubicBezTo>
                  <a:cubicBezTo>
                    <a:pt x="8443383" y="1699684"/>
                    <a:pt x="8652933" y="1811867"/>
                    <a:pt x="8775700" y="1856317"/>
                  </a:cubicBezTo>
                  <a:cubicBezTo>
                    <a:pt x="8898467" y="1900767"/>
                    <a:pt x="8868833" y="1902884"/>
                    <a:pt x="8991600" y="1894417"/>
                  </a:cubicBezTo>
                  <a:cubicBezTo>
                    <a:pt x="9114367" y="1885950"/>
                    <a:pt x="9512300" y="1805517"/>
                    <a:pt x="9512300" y="1805517"/>
                  </a:cubicBezTo>
                  <a:lnTo>
                    <a:pt x="10033000" y="1716617"/>
                  </a:lnTo>
                  <a:cubicBezTo>
                    <a:pt x="10147300" y="1697567"/>
                    <a:pt x="10107083" y="1676400"/>
                    <a:pt x="10198100" y="1691217"/>
                  </a:cubicBezTo>
                  <a:cubicBezTo>
                    <a:pt x="10289117" y="1706034"/>
                    <a:pt x="10466917" y="1775884"/>
                    <a:pt x="10579100" y="1805517"/>
                  </a:cubicBezTo>
                  <a:cubicBezTo>
                    <a:pt x="10691283" y="1835150"/>
                    <a:pt x="10763250" y="1854200"/>
                    <a:pt x="10871200" y="1869017"/>
                  </a:cubicBezTo>
                  <a:cubicBezTo>
                    <a:pt x="10979150" y="1883834"/>
                    <a:pt x="11137900" y="1875367"/>
                    <a:pt x="11226800" y="1894417"/>
                  </a:cubicBezTo>
                  <a:cubicBezTo>
                    <a:pt x="11315700" y="1913467"/>
                    <a:pt x="11368617" y="1966384"/>
                    <a:pt x="11404600" y="1983317"/>
                  </a:cubicBezTo>
                  <a:cubicBezTo>
                    <a:pt x="11440583" y="2000250"/>
                    <a:pt x="11434233" y="1972734"/>
                    <a:pt x="11442700" y="1996017"/>
                  </a:cubicBezTo>
                  <a:cubicBezTo>
                    <a:pt x="11451167" y="2019300"/>
                    <a:pt x="11451167" y="1983317"/>
                    <a:pt x="11455400" y="2123017"/>
                  </a:cubicBezTo>
                  <a:cubicBezTo>
                    <a:pt x="11459633" y="2262717"/>
                    <a:pt x="11465983" y="2631017"/>
                    <a:pt x="11468100" y="2834217"/>
                  </a:cubicBezTo>
                  <a:cubicBezTo>
                    <a:pt x="11470217" y="3037417"/>
                    <a:pt x="11508317" y="3257550"/>
                    <a:pt x="11468100" y="3342217"/>
                  </a:cubicBezTo>
                  <a:cubicBezTo>
                    <a:pt x="11427883" y="3426884"/>
                    <a:pt x="11675533" y="3426884"/>
                    <a:pt x="11226800" y="3342217"/>
                  </a:cubicBezTo>
                  <a:cubicBezTo>
                    <a:pt x="10778067" y="3257550"/>
                    <a:pt x="8775700" y="2834217"/>
                    <a:pt x="8775700" y="2834217"/>
                  </a:cubicBezTo>
                  <a:lnTo>
                    <a:pt x="4737100" y="2084917"/>
                  </a:lnTo>
                  <a:cubicBezTo>
                    <a:pt x="3810000" y="1892300"/>
                    <a:pt x="3638550" y="1794934"/>
                    <a:pt x="3213100" y="1678517"/>
                  </a:cubicBezTo>
                  <a:cubicBezTo>
                    <a:pt x="2787650" y="1562100"/>
                    <a:pt x="2400300" y="1456267"/>
                    <a:pt x="2184400" y="1386417"/>
                  </a:cubicBezTo>
                  <a:cubicBezTo>
                    <a:pt x="1968500" y="1316567"/>
                    <a:pt x="2021417" y="1291167"/>
                    <a:pt x="1917700" y="1259417"/>
                  </a:cubicBezTo>
                  <a:cubicBezTo>
                    <a:pt x="1813983" y="1227667"/>
                    <a:pt x="1739900" y="1234017"/>
                    <a:pt x="1562100" y="1195917"/>
                  </a:cubicBezTo>
                  <a:cubicBezTo>
                    <a:pt x="1384300" y="1157817"/>
                    <a:pt x="1028700" y="1121834"/>
                    <a:pt x="850900" y="1030817"/>
                  </a:cubicBezTo>
                  <a:cubicBezTo>
                    <a:pt x="673100" y="939800"/>
                    <a:pt x="563033" y="742950"/>
                    <a:pt x="495300" y="649817"/>
                  </a:cubicBezTo>
                  <a:cubicBezTo>
                    <a:pt x="427567" y="556684"/>
                    <a:pt x="493183" y="501650"/>
                    <a:pt x="444500" y="472017"/>
                  </a:cubicBezTo>
                  <a:cubicBezTo>
                    <a:pt x="395817" y="442384"/>
                    <a:pt x="277283" y="543984"/>
                    <a:pt x="203200" y="472017"/>
                  </a:cubicBezTo>
                  <a:cubicBezTo>
                    <a:pt x="129117" y="400050"/>
                    <a:pt x="129117" y="499534"/>
                    <a:pt x="0" y="40217"/>
                  </a:cubicBezTo>
                  <a:close/>
                </a:path>
              </a:pathLst>
            </a:custGeom>
            <a:blipFill dpi="0" rotWithShape="1">
              <a:blip r:embed="rId4">
                <a:alphaModFix amt="61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589461">
              <a:off x="3625872" y="2969187"/>
              <a:ext cx="1494320" cy="769441"/>
            </a:xfrm>
            <a:prstGeom prst="rect">
              <a:avLst/>
            </a:prstGeom>
            <a:noFill/>
          </p:spPr>
          <p:txBody>
            <a:bodyPr wrap="none" rtlCol="0">
              <a:spAutoFit/>
            </a:bodyPr>
            <a:lstStyle/>
            <a:p>
              <a:r>
                <a:rPr lang="en-US" sz="4400" b="1" dirty="0" smtClean="0"/>
                <a:t>Bed  I</a:t>
              </a:r>
              <a:endParaRPr lang="en-US" sz="4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175000" y="175000"/>
                                    </p:animScale>
                                  </p:childTnLst>
                                </p:cTn>
                              </p:par>
                              <p:par>
                                <p:cTn id="7" presetID="63" presetClass="path" presetSubtype="0" fill="hold" nodeType="withEffect">
                                  <p:stCondLst>
                                    <p:cond delay="0"/>
                                  </p:stCondLst>
                                  <p:childTnLst>
                                    <p:animMotion origin="layout" path="M -3.33333E-6 1.7341E-7 L 0.27292 0.12208 " pathEditMode="relative" rAng="0" ptsTypes="AA">
                                      <p:cBhvr>
                                        <p:cTn id="8" dur="1000" fill="hold"/>
                                        <p:tgtEl>
                                          <p:spTgt spid="3"/>
                                        </p:tgtEl>
                                        <p:attrNameLst>
                                          <p:attrName>ppt_x</p:attrName>
                                          <p:attrName>ppt_y</p:attrName>
                                        </p:attrNameLst>
                                      </p:cBhvr>
                                      <p:rCtr x="136" y="61"/>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p:cNvPicPr>
            <a:picLocks noChangeAspect="1" noChangeArrowheads="1"/>
          </p:cNvPicPr>
          <p:nvPr/>
        </p:nvPicPr>
        <p:blipFill>
          <a:blip r:embed="rId2"/>
          <a:srcRect l="17557" t="-829" r="8907"/>
          <a:stretch>
            <a:fillRect/>
          </a:stretch>
        </p:blipFill>
        <p:spPr bwMode="auto">
          <a:xfrm>
            <a:off x="1447800" y="1152524"/>
            <a:ext cx="6477000" cy="5019676"/>
          </a:xfrm>
          <a:prstGeom prst="rect">
            <a:avLst/>
          </a:prstGeom>
          <a:noFill/>
          <a:ln w="9525">
            <a:noFill/>
            <a:miter lim="800000"/>
            <a:headEnd/>
            <a:tailEnd/>
          </a:ln>
          <a:effectLst/>
        </p:spPr>
      </p:pic>
      <p:grpSp>
        <p:nvGrpSpPr>
          <p:cNvPr id="6" name="Group 15"/>
          <p:cNvGrpSpPr/>
          <p:nvPr/>
        </p:nvGrpSpPr>
        <p:grpSpPr>
          <a:xfrm>
            <a:off x="6096000" y="3569769"/>
            <a:ext cx="2590800" cy="3276600"/>
            <a:chOff x="2743200" y="1676400"/>
            <a:chExt cx="2915920" cy="3738265"/>
          </a:xfrm>
        </p:grpSpPr>
        <p:pic>
          <p:nvPicPr>
            <p:cNvPr id="17" name="Picture 2" descr="https://upload.wikimedia.org/wikipedia/commons/4/48/Homo_habilis.JPG"/>
            <p:cNvPicPr>
              <a:picLocks noChangeAspect="1" noChangeArrowheads="1"/>
            </p:cNvPicPr>
            <p:nvPr/>
          </p:nvPicPr>
          <p:blipFill>
            <a:blip r:embed="rId3"/>
            <a:srcRect l="15210" t="8740" r="17190" b="36938"/>
            <a:stretch>
              <a:fillRect/>
            </a:stretch>
          </p:blipFill>
          <p:spPr bwMode="auto">
            <a:xfrm>
              <a:off x="2743200" y="1676400"/>
              <a:ext cx="2915920" cy="3276600"/>
            </a:xfrm>
            <a:prstGeom prst="rect">
              <a:avLst/>
            </a:prstGeom>
            <a:noFill/>
          </p:spPr>
        </p:pic>
        <p:sp>
          <p:nvSpPr>
            <p:cNvPr id="18" name="TextBox 17"/>
            <p:cNvSpPr txBox="1"/>
            <p:nvPr/>
          </p:nvSpPr>
          <p:spPr>
            <a:xfrm>
              <a:off x="3200400" y="4953000"/>
              <a:ext cx="19050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Handy Man</a:t>
              </a:r>
              <a:endParaRPr lang="en-US" sz="2400" b="1" dirty="0">
                <a:solidFill>
                  <a:schemeClr val="bg1"/>
                </a:solidFill>
                <a:cs typeface="Arial" pitchFamily="34" charset="0"/>
              </a:endParaRPr>
            </a:p>
          </p:txBody>
        </p:sp>
      </p:grpSp>
      <p:grpSp>
        <p:nvGrpSpPr>
          <p:cNvPr id="13" name="Group 18"/>
          <p:cNvGrpSpPr/>
          <p:nvPr/>
        </p:nvGrpSpPr>
        <p:grpSpPr>
          <a:xfrm>
            <a:off x="3048000" y="3569769"/>
            <a:ext cx="2438400" cy="3276600"/>
            <a:chOff x="6096000" y="1676400"/>
            <a:chExt cx="2659117" cy="3727773"/>
          </a:xfrm>
        </p:grpSpPr>
        <p:pic>
          <p:nvPicPr>
            <p:cNvPr id="20" name="Picture 4" descr="File:Paranthropus boisei.JPG"/>
            <p:cNvPicPr>
              <a:picLocks noChangeAspect="1" noChangeArrowheads="1"/>
            </p:cNvPicPr>
            <p:nvPr/>
          </p:nvPicPr>
          <p:blipFill>
            <a:blip r:embed="rId4" cstate="print"/>
            <a:srcRect l="19538" t="14667" r="20815" b="28928"/>
            <a:stretch>
              <a:fillRect/>
            </a:stretch>
          </p:blipFill>
          <p:spPr bwMode="auto">
            <a:xfrm>
              <a:off x="6179097" y="1676400"/>
              <a:ext cx="2576020" cy="3248025"/>
            </a:xfrm>
            <a:prstGeom prst="rect">
              <a:avLst/>
            </a:prstGeom>
            <a:noFill/>
          </p:spPr>
        </p:pic>
        <p:sp>
          <p:nvSpPr>
            <p:cNvPr id="21" name="TextBox 20"/>
            <p:cNvSpPr txBox="1"/>
            <p:nvPr/>
          </p:nvSpPr>
          <p:spPr>
            <a:xfrm>
              <a:off x="6096000" y="4942508"/>
              <a:ext cx="25908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Nutcracker Man</a:t>
              </a:r>
              <a:endParaRPr lang="en-US" sz="2400" b="1" dirty="0">
                <a:solidFill>
                  <a:schemeClr val="bg1"/>
                </a:solidFill>
                <a:cs typeface="Arial" pitchFamily="34" charset="0"/>
              </a:endParaRPr>
            </a:p>
          </p:txBody>
        </p:sp>
      </p:grpSp>
      <p:grpSp>
        <p:nvGrpSpPr>
          <p:cNvPr id="14" name="Group 21"/>
          <p:cNvGrpSpPr/>
          <p:nvPr/>
        </p:nvGrpSpPr>
        <p:grpSpPr>
          <a:xfrm>
            <a:off x="0" y="3602372"/>
            <a:ext cx="2667000" cy="3260093"/>
            <a:chOff x="65690" y="1714225"/>
            <a:chExt cx="2850931" cy="3719434"/>
          </a:xfrm>
        </p:grpSpPr>
        <p:pic>
          <p:nvPicPr>
            <p:cNvPr id="23" name="Picture 2" descr="Laetoli hominid and modern human footprints ©AMNH"/>
            <p:cNvPicPr>
              <a:picLocks noChangeAspect="1" noChangeArrowheads="1"/>
            </p:cNvPicPr>
            <p:nvPr/>
          </p:nvPicPr>
          <p:blipFill>
            <a:blip r:embed="rId5" cstate="print"/>
            <a:srcRect r="48148"/>
            <a:stretch>
              <a:fillRect/>
            </a:stretch>
          </p:blipFill>
          <p:spPr bwMode="auto">
            <a:xfrm>
              <a:off x="466520" y="1714225"/>
              <a:ext cx="2205735" cy="3701070"/>
            </a:xfrm>
            <a:prstGeom prst="rect">
              <a:avLst/>
            </a:prstGeom>
            <a:noFill/>
            <a:ln w="38100">
              <a:solidFill>
                <a:schemeClr val="tx1"/>
              </a:solidFill>
            </a:ln>
          </p:spPr>
        </p:pic>
        <p:sp>
          <p:nvSpPr>
            <p:cNvPr id="24" name="TextBox 23"/>
            <p:cNvSpPr txBox="1"/>
            <p:nvPr/>
          </p:nvSpPr>
          <p:spPr>
            <a:xfrm>
              <a:off x="65690" y="4906946"/>
              <a:ext cx="2850931" cy="526713"/>
            </a:xfrm>
            <a:prstGeom prst="rect">
              <a:avLst/>
            </a:prstGeom>
            <a:solidFill>
              <a:schemeClr val="tx1"/>
            </a:solidFill>
            <a:ln w="25400">
              <a:noFill/>
            </a:ln>
          </p:spPr>
          <p:txBody>
            <a:bodyPr wrap="square" rtlCol="0">
              <a:spAutoFit/>
            </a:bodyPr>
            <a:lstStyle/>
            <a:p>
              <a:pPr algn="ctr"/>
              <a:r>
                <a:rPr lang="en-US" sz="2400" b="1" dirty="0" err="1" smtClean="0">
                  <a:solidFill>
                    <a:schemeClr val="bg1"/>
                  </a:solidFill>
                  <a:cs typeface="Arial" pitchFamily="34" charset="0"/>
                </a:rPr>
                <a:t>Laetoli</a:t>
              </a:r>
              <a:r>
                <a:rPr lang="en-US" sz="2400" b="1" dirty="0" smtClean="0">
                  <a:solidFill>
                    <a:schemeClr val="bg1"/>
                  </a:solidFill>
                  <a:cs typeface="Arial" pitchFamily="34" charset="0"/>
                </a:rPr>
                <a:t> footprint</a:t>
              </a:r>
              <a:endParaRPr lang="en-US" sz="2400" b="1" dirty="0">
                <a:solidFill>
                  <a:schemeClr val="bg1"/>
                </a:solidFill>
                <a:cs typeface="Arial" pitchFamily="34" charset="0"/>
              </a:endParaRPr>
            </a:p>
          </p:txBody>
        </p:sp>
      </p:grpSp>
      <p:sp>
        <p:nvSpPr>
          <p:cNvPr id="46" name="TextBox 45"/>
          <p:cNvSpPr txBox="1"/>
          <p:nvPr/>
        </p:nvSpPr>
        <p:spPr>
          <a:xfrm rot="21000000">
            <a:off x="0" y="1911096"/>
            <a:ext cx="8967519" cy="769441"/>
          </a:xfrm>
          <a:prstGeom prst="rect">
            <a:avLst/>
          </a:prstGeom>
          <a:solidFill>
            <a:schemeClr val="tx1"/>
          </a:solidFill>
        </p:spPr>
        <p:txBody>
          <a:bodyPr wrap="none" rtlCol="0">
            <a:spAutoFit/>
          </a:bodyPr>
          <a:lstStyle/>
          <a:p>
            <a:r>
              <a:rPr lang="en-US" sz="4400" b="1" dirty="0" smtClean="0">
                <a:solidFill>
                  <a:schemeClr val="bg1"/>
                </a:solidFill>
                <a:latin typeface="Tempus Sans ITC" pitchFamily="82" charset="0"/>
              </a:rPr>
              <a:t>How are these reconstructions made?</a:t>
            </a:r>
            <a:endParaRPr lang="en-US" sz="4400" b="1" dirty="0">
              <a:solidFill>
                <a:schemeClr val="bg1"/>
              </a:solidFill>
              <a:latin typeface="Tempus Sans ITC" pitchFamily="82" charset="0"/>
            </a:endParaRPr>
          </a:p>
        </p:txBody>
      </p:sp>
      <p:sp useBgFill="1">
        <p:nvSpPr>
          <p:cNvPr id="30"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LAST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53" presetClass="exit" presetSubtype="0" fill="hold" nodeType="withEffect">
                                  <p:stCondLst>
                                    <p:cond delay="0"/>
                                  </p:stCondLst>
                                  <p:childTnLst>
                                    <p:anim calcmode="lin" valueType="num">
                                      <p:cBhvr>
                                        <p:cTn id="9" dur="2000"/>
                                        <p:tgtEl>
                                          <p:spTgt spid="6"/>
                                        </p:tgtEl>
                                        <p:attrNameLst>
                                          <p:attrName>ppt_w</p:attrName>
                                        </p:attrNameLst>
                                      </p:cBhvr>
                                      <p:tavLst>
                                        <p:tav tm="0">
                                          <p:val>
                                            <p:strVal val="ppt_w"/>
                                          </p:val>
                                        </p:tav>
                                        <p:tav tm="100000">
                                          <p:val>
                                            <p:fltVal val="0"/>
                                          </p:val>
                                        </p:tav>
                                      </p:tavLst>
                                    </p:anim>
                                    <p:anim calcmode="lin" valueType="num">
                                      <p:cBhvr>
                                        <p:cTn id="10" dur="2000"/>
                                        <p:tgtEl>
                                          <p:spTgt spid="6"/>
                                        </p:tgtEl>
                                        <p:attrNameLst>
                                          <p:attrName>ppt_h</p:attrName>
                                        </p:attrNameLst>
                                      </p:cBhvr>
                                      <p:tavLst>
                                        <p:tav tm="0">
                                          <p:val>
                                            <p:strVal val="ppt_h"/>
                                          </p:val>
                                        </p:tav>
                                        <p:tav tm="100000">
                                          <p:val>
                                            <p:fltVal val="0"/>
                                          </p:val>
                                        </p:tav>
                                      </p:tavLst>
                                    </p:anim>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par>
                                <p:cTn id="13" presetID="53" presetClass="exit" presetSubtype="0" fill="hold" nodeType="withEffect">
                                  <p:stCondLst>
                                    <p:cond delay="0"/>
                                  </p:stCondLst>
                                  <p:childTnLst>
                                    <p:anim calcmode="lin" valueType="num">
                                      <p:cBhvr>
                                        <p:cTn id="14" dur="2000"/>
                                        <p:tgtEl>
                                          <p:spTgt spid="13"/>
                                        </p:tgtEl>
                                        <p:attrNameLst>
                                          <p:attrName>ppt_w</p:attrName>
                                        </p:attrNameLst>
                                      </p:cBhvr>
                                      <p:tavLst>
                                        <p:tav tm="0">
                                          <p:val>
                                            <p:strVal val="ppt_w"/>
                                          </p:val>
                                        </p:tav>
                                        <p:tav tm="100000">
                                          <p:val>
                                            <p:fltVal val="0"/>
                                          </p:val>
                                        </p:tav>
                                      </p:tavLst>
                                    </p:anim>
                                    <p:anim calcmode="lin" valueType="num">
                                      <p:cBhvr>
                                        <p:cTn id="15" dur="2000"/>
                                        <p:tgtEl>
                                          <p:spTgt spid="13"/>
                                        </p:tgtEl>
                                        <p:attrNameLst>
                                          <p:attrName>ppt_h</p:attrName>
                                        </p:attrNameLst>
                                      </p:cBhvr>
                                      <p:tavLst>
                                        <p:tav tm="0">
                                          <p:val>
                                            <p:strVal val="ppt_h"/>
                                          </p:val>
                                        </p:tav>
                                        <p:tav tm="100000">
                                          <p:val>
                                            <p:fltVal val="0"/>
                                          </p:val>
                                        </p:tav>
                                      </p:tavLst>
                                    </p:anim>
                                    <p:animEffect transition="out" filter="fade">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par>
                                <p:cTn id="18" presetID="53" presetClass="exit" presetSubtype="0" fill="hold" nodeType="withEffect">
                                  <p:stCondLst>
                                    <p:cond delay="0"/>
                                  </p:stCondLst>
                                  <p:childTnLst>
                                    <p:anim calcmode="lin" valueType="num">
                                      <p:cBhvr>
                                        <p:cTn id="19" dur="2000"/>
                                        <p:tgtEl>
                                          <p:spTgt spid="14"/>
                                        </p:tgtEl>
                                        <p:attrNameLst>
                                          <p:attrName>ppt_w</p:attrName>
                                        </p:attrNameLst>
                                      </p:cBhvr>
                                      <p:tavLst>
                                        <p:tav tm="0">
                                          <p:val>
                                            <p:strVal val="ppt_w"/>
                                          </p:val>
                                        </p:tav>
                                        <p:tav tm="100000">
                                          <p:val>
                                            <p:fltVal val="0"/>
                                          </p:val>
                                        </p:tav>
                                      </p:tavLst>
                                    </p:anim>
                                    <p:anim calcmode="lin" valueType="num">
                                      <p:cBhvr>
                                        <p:cTn id="20" dur="2000"/>
                                        <p:tgtEl>
                                          <p:spTgt spid="14"/>
                                        </p:tgtEl>
                                        <p:attrNameLst>
                                          <p:attrName>ppt_h</p:attrName>
                                        </p:attrNameLst>
                                      </p:cBhvr>
                                      <p:tavLst>
                                        <p:tav tm="0">
                                          <p:val>
                                            <p:strVal val="ppt_h"/>
                                          </p:val>
                                        </p:tav>
                                        <p:tav tm="100000">
                                          <p:val>
                                            <p:fltVal val="0"/>
                                          </p:val>
                                        </p:tav>
                                      </p:tavLst>
                                    </p:anim>
                                    <p:animEffect transition="out" filter="fade">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30"/>
                                        </p:tgtEl>
                                      </p:cBhvr>
                                    </p:animEffect>
                                    <p:set>
                                      <p:cBhvr>
                                        <p:cTn id="25" dur="1" fill="hold">
                                          <p:stCondLst>
                                            <p:cond delay="999"/>
                                          </p:stCondLst>
                                        </p:cTn>
                                        <p:tgtEl>
                                          <p:spTgt spid="30"/>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3.33333E-6 -7.40741E-7 L -0.31666 -0.28171 " pathEditMode="relative" rAng="0" ptsTypes="AA">
                                      <p:cBhvr>
                                        <p:cTn id="27" dur="2000" fill="hold"/>
                                        <p:tgtEl>
                                          <p:spTgt spid="6"/>
                                        </p:tgtEl>
                                        <p:attrNameLst>
                                          <p:attrName>ppt_x</p:attrName>
                                          <p:attrName>ppt_y</p:attrName>
                                        </p:attrNameLst>
                                      </p:cBhvr>
                                      <p:rCtr x="-158" y="-141"/>
                                    </p:animMotion>
                                  </p:childTnLst>
                                </p:cTn>
                              </p:par>
                              <p:par>
                                <p:cTn id="28" presetID="42" presetClass="path" presetSubtype="0" accel="50000" decel="50000" fill="hold" nodeType="withEffect">
                                  <p:stCondLst>
                                    <p:cond delay="0"/>
                                  </p:stCondLst>
                                  <p:childTnLst>
                                    <p:animMotion origin="layout" path="M 3.33333E-6 -7.40741E-7 L 0.03333 -0.29282 " pathEditMode="relative" rAng="0" ptsTypes="AA">
                                      <p:cBhvr>
                                        <p:cTn id="29" dur="2000" fill="hold"/>
                                        <p:tgtEl>
                                          <p:spTgt spid="13"/>
                                        </p:tgtEl>
                                        <p:attrNameLst>
                                          <p:attrName>ppt_x</p:attrName>
                                          <p:attrName>ppt_y</p:attrName>
                                        </p:attrNameLst>
                                      </p:cBhvr>
                                      <p:rCtr x="17" y="-147"/>
                                    </p:animMotion>
                                  </p:childTnLst>
                                </p:cTn>
                              </p:par>
                              <p:par>
                                <p:cTn id="30" presetID="42" presetClass="path" presetSubtype="0" accel="50000" decel="50000" fill="hold" nodeType="withEffect">
                                  <p:stCondLst>
                                    <p:cond delay="0"/>
                                  </p:stCondLst>
                                  <p:childTnLst>
                                    <p:animMotion origin="layout" path="M -3.33333E-6 -2.96296E-6 L 0.32917 -0.27407 " pathEditMode="relative" rAng="0" ptsTypes="AA">
                                      <p:cBhvr>
                                        <p:cTn id="31" dur="2000" fill="hold"/>
                                        <p:tgtEl>
                                          <p:spTgt spid="14"/>
                                        </p:tgtEl>
                                        <p:attrNameLst>
                                          <p:attrName>ppt_x</p:attrName>
                                          <p:attrName>ppt_y</p:attrName>
                                        </p:attrNameLst>
                                      </p:cBhvr>
                                      <p:rCtr x="165" y="-137"/>
                                    </p:animMotion>
                                  </p:childTnLst>
                                </p:cTn>
                              </p:par>
                              <p:par>
                                <p:cTn id="32" presetID="10" presetClass="entr" presetSubtype="0" fill="hold" nodeType="withEffect">
                                  <p:stCondLst>
                                    <p:cond delay="50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TextBox 25"/>
          <p:cNvSpPr txBox="1">
            <a:spLocks noChangeArrowheads="1"/>
          </p:cNvSpPr>
          <p:nvPr/>
        </p:nvSpPr>
        <p:spPr bwMode="auto">
          <a:xfrm>
            <a:off x="0" y="0"/>
            <a:ext cx="9144000" cy="1015663"/>
          </a:xfrm>
          <a:prstGeom prst="rect">
            <a:avLst/>
          </a:prstGeom>
          <a:ln w="9525">
            <a:noFill/>
            <a:miter lim="800000"/>
            <a:headEnd/>
            <a:tailEnd/>
          </a:ln>
        </p:spPr>
        <p:txBody>
          <a:bodyPr wrap="square">
            <a:spAutoFit/>
          </a:bodyPr>
          <a:lstStyle/>
          <a:p>
            <a:pPr algn="ctr"/>
            <a:r>
              <a:rPr lang="en-US" sz="3200" b="1" dirty="0" smtClean="0"/>
              <a:t>Potassium-Argon Dating</a:t>
            </a:r>
          </a:p>
          <a:p>
            <a:pPr algn="ctr"/>
            <a:r>
              <a:rPr lang="en-US" sz="2800" b="1" dirty="0" smtClean="0"/>
              <a:t> Nutcracker Man – Olduvai Gorge</a:t>
            </a:r>
            <a:endParaRPr lang="en-US" sz="2800" b="1" dirty="0"/>
          </a:p>
        </p:txBody>
      </p:sp>
      <p:pic>
        <p:nvPicPr>
          <p:cNvPr id="28" name="Picture 4"/>
          <p:cNvPicPr>
            <a:picLocks noChangeAspect="1" noChangeArrowheads="1"/>
          </p:cNvPicPr>
          <p:nvPr/>
        </p:nvPicPr>
        <p:blipFill>
          <a:blip r:embed="rId2" cstate="print"/>
          <a:srcRect/>
          <a:stretch>
            <a:fillRect/>
          </a:stretch>
        </p:blipFill>
        <p:spPr bwMode="auto">
          <a:xfrm>
            <a:off x="0" y="976312"/>
            <a:ext cx="9183688" cy="6110288"/>
          </a:xfrm>
          <a:prstGeom prst="rect">
            <a:avLst/>
          </a:prstGeom>
          <a:noFill/>
          <a:ln w="9525">
            <a:noFill/>
            <a:miter lim="800000"/>
            <a:headEnd/>
            <a:tailEnd/>
          </a:ln>
          <a:effectLst/>
        </p:spPr>
      </p:pic>
      <p:grpSp>
        <p:nvGrpSpPr>
          <p:cNvPr id="20" name="Group 19"/>
          <p:cNvGrpSpPr/>
          <p:nvPr/>
        </p:nvGrpSpPr>
        <p:grpSpPr>
          <a:xfrm>
            <a:off x="-1219200" y="-762000"/>
            <a:ext cx="16840200" cy="11741063"/>
            <a:chOff x="-1219200" y="-762000"/>
            <a:chExt cx="16840200" cy="11741063"/>
          </a:xfrm>
        </p:grpSpPr>
        <p:grpSp>
          <p:nvGrpSpPr>
            <p:cNvPr id="6" name="Group 5"/>
            <p:cNvGrpSpPr/>
            <p:nvPr/>
          </p:nvGrpSpPr>
          <p:grpSpPr>
            <a:xfrm>
              <a:off x="-1219200" y="-762000"/>
              <a:ext cx="16840200" cy="11741063"/>
              <a:chOff x="-1219200" y="-762000"/>
              <a:chExt cx="16840200" cy="11741063"/>
            </a:xfrm>
          </p:grpSpPr>
          <p:grpSp>
            <p:nvGrpSpPr>
              <p:cNvPr id="7" name="Group 3"/>
              <p:cNvGrpSpPr/>
              <p:nvPr/>
            </p:nvGrpSpPr>
            <p:grpSpPr>
              <a:xfrm>
                <a:off x="-1219200" y="-762000"/>
                <a:ext cx="16840200" cy="11741063"/>
                <a:chOff x="1276906" y="1295400"/>
                <a:chExt cx="7867094" cy="5334000"/>
              </a:xfrm>
            </p:grpSpPr>
            <p:grpSp>
              <p:nvGrpSpPr>
                <p:cNvPr id="9" name="Group 9"/>
                <p:cNvGrpSpPr/>
                <p:nvPr/>
              </p:nvGrpSpPr>
              <p:grpSpPr>
                <a:xfrm>
                  <a:off x="1295400" y="1295400"/>
                  <a:ext cx="7848600" cy="5334000"/>
                  <a:chOff x="1295400" y="1295400"/>
                  <a:chExt cx="7848600" cy="5334000"/>
                </a:xfrm>
              </p:grpSpPr>
              <p:pic>
                <p:nvPicPr>
                  <p:cNvPr id="11" name="Picture 2"/>
                  <p:cNvPicPr>
                    <a:picLocks noChangeAspect="1" noChangeArrowheads="1"/>
                  </p:cNvPicPr>
                  <p:nvPr/>
                </p:nvPicPr>
                <p:blipFill>
                  <a:blip r:embed="rId3"/>
                  <a:srcRect l="41910" t="36784" r="16618" b="13085"/>
                  <a:stretch>
                    <a:fillRect/>
                  </a:stretch>
                </p:blipFill>
                <p:spPr bwMode="auto">
                  <a:xfrm>
                    <a:off x="1295400" y="1295400"/>
                    <a:ext cx="7848600" cy="5334000"/>
                  </a:xfrm>
                  <a:prstGeom prst="rect">
                    <a:avLst/>
                  </a:prstGeom>
                  <a:noFill/>
                  <a:ln w="9525">
                    <a:noFill/>
                    <a:miter lim="800000"/>
                    <a:headEnd/>
                    <a:tailEnd/>
                  </a:ln>
                  <a:effectLst/>
                </p:spPr>
              </p:pic>
              <p:sp>
                <p:nvSpPr>
                  <p:cNvPr id="12" name="Rectangle 2"/>
                  <p:cNvSpPr/>
                  <p:nvPr/>
                </p:nvSpPr>
                <p:spPr>
                  <a:xfrm rot="540000">
                    <a:off x="1818761" y="1956352"/>
                    <a:ext cx="5876137" cy="334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315200" y="12954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660000">
                    <a:off x="3084992" y="3984099"/>
                    <a:ext cx="5715000" cy="596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Bed 1</a:t>
                    </a:r>
                    <a:endParaRPr lang="en-US" dirty="0"/>
                  </a:p>
                </p:txBody>
              </p:sp>
              <p:sp>
                <p:nvSpPr>
                  <p:cNvPr id="15" name="Rectangle 14"/>
                  <p:cNvSpPr/>
                  <p:nvPr/>
                </p:nvSpPr>
                <p:spPr>
                  <a:xfrm>
                    <a:off x="1447800" y="4343400"/>
                    <a:ext cx="2743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86600" y="6248400"/>
                    <a:ext cx="1317426" cy="37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1276906" y="1489969"/>
                  <a:ext cx="550416" cy="738326"/>
                </a:xfrm>
                <a:custGeom>
                  <a:avLst/>
                  <a:gdLst>
                    <a:gd name="connsiteX0" fmla="*/ 535619 w 551895"/>
                    <a:gd name="connsiteY0" fmla="*/ 676182 h 711693"/>
                    <a:gd name="connsiteX1" fmla="*/ 517863 w 551895"/>
                    <a:gd name="connsiteY1" fmla="*/ 427608 h 711693"/>
                    <a:gd name="connsiteX2" fmla="*/ 464597 w 551895"/>
                    <a:gd name="connsiteY2" fmla="*/ 196788 h 711693"/>
                    <a:gd name="connsiteX3" fmla="*/ 331432 w 551895"/>
                    <a:gd name="connsiteY3" fmla="*/ 63623 h 711693"/>
                    <a:gd name="connsiteX4" fmla="*/ 127246 w 551895"/>
                    <a:gd name="connsiteY4" fmla="*/ 54746 h 711693"/>
                    <a:gd name="connsiteX5" fmla="*/ 29591 w 551895"/>
                    <a:gd name="connsiteY5" fmla="*/ 45868 h 711693"/>
                    <a:gd name="connsiteX6" fmla="*/ 20714 w 551895"/>
                    <a:gd name="connsiteY6" fmla="*/ 329953 h 711693"/>
                    <a:gd name="connsiteX7" fmla="*/ 20714 w 551895"/>
                    <a:gd name="connsiteY7" fmla="*/ 489751 h 711693"/>
                    <a:gd name="connsiteX8" fmla="*/ 145001 w 551895"/>
                    <a:gd name="connsiteY8" fmla="*/ 480874 h 711693"/>
                    <a:gd name="connsiteX9" fmla="*/ 295922 w 551895"/>
                    <a:gd name="connsiteY9" fmla="*/ 534140 h 711693"/>
                    <a:gd name="connsiteX10" fmla="*/ 420209 w 551895"/>
                    <a:gd name="connsiteY10" fmla="*/ 640672 h 711693"/>
                    <a:gd name="connsiteX11" fmla="*/ 535619 w 551895"/>
                    <a:gd name="connsiteY11" fmla="*/ 676182 h 711693"/>
                    <a:gd name="connsiteX0" fmla="*/ 526002 w 542278"/>
                    <a:gd name="connsiteY0" fmla="*/ 676182 h 711693"/>
                    <a:gd name="connsiteX1" fmla="*/ 508246 w 542278"/>
                    <a:gd name="connsiteY1" fmla="*/ 427608 h 711693"/>
                    <a:gd name="connsiteX2" fmla="*/ 454980 w 542278"/>
                    <a:gd name="connsiteY2" fmla="*/ 196788 h 711693"/>
                    <a:gd name="connsiteX3" fmla="*/ 321815 w 542278"/>
                    <a:gd name="connsiteY3" fmla="*/ 63623 h 711693"/>
                    <a:gd name="connsiteX4" fmla="*/ 117629 w 542278"/>
                    <a:gd name="connsiteY4" fmla="*/ 54746 h 711693"/>
                    <a:gd name="connsiteX5" fmla="*/ 19974 w 542278"/>
                    <a:gd name="connsiteY5" fmla="*/ 45868 h 711693"/>
                    <a:gd name="connsiteX6" fmla="*/ 11097 w 542278"/>
                    <a:gd name="connsiteY6" fmla="*/ 329953 h 711693"/>
                    <a:gd name="connsiteX7" fmla="*/ 11097 w 542278"/>
                    <a:gd name="connsiteY7" fmla="*/ 489751 h 711693"/>
                    <a:gd name="connsiteX8" fmla="*/ 135384 w 542278"/>
                    <a:gd name="connsiteY8" fmla="*/ 480874 h 711693"/>
                    <a:gd name="connsiteX9" fmla="*/ 286305 w 542278"/>
                    <a:gd name="connsiteY9" fmla="*/ 534140 h 711693"/>
                    <a:gd name="connsiteX10" fmla="*/ 410592 w 542278"/>
                    <a:gd name="connsiteY10" fmla="*/ 640672 h 711693"/>
                    <a:gd name="connsiteX11" fmla="*/ 526002 w 542278"/>
                    <a:gd name="connsiteY11" fmla="*/ 676182 h 711693"/>
                    <a:gd name="connsiteX0" fmla="*/ 534140 w 550416"/>
                    <a:gd name="connsiteY0" fmla="*/ 702815 h 738326"/>
                    <a:gd name="connsiteX1" fmla="*/ 516384 w 550416"/>
                    <a:gd name="connsiteY1" fmla="*/ 454241 h 738326"/>
                    <a:gd name="connsiteX2" fmla="*/ 463118 w 550416"/>
                    <a:gd name="connsiteY2" fmla="*/ 223421 h 738326"/>
                    <a:gd name="connsiteX3" fmla="*/ 329953 w 550416"/>
                    <a:gd name="connsiteY3" fmla="*/ 90256 h 738326"/>
                    <a:gd name="connsiteX4" fmla="*/ 125767 w 550416"/>
                    <a:gd name="connsiteY4" fmla="*/ 81379 h 738326"/>
                    <a:gd name="connsiteX5" fmla="*/ 28112 w 550416"/>
                    <a:gd name="connsiteY5" fmla="*/ 72501 h 738326"/>
                    <a:gd name="connsiteX6" fmla="*/ 19235 w 550416"/>
                    <a:gd name="connsiteY6" fmla="*/ 516384 h 738326"/>
                    <a:gd name="connsiteX7" fmla="*/ 143522 w 550416"/>
                    <a:gd name="connsiteY7" fmla="*/ 507507 h 738326"/>
                    <a:gd name="connsiteX8" fmla="*/ 294443 w 550416"/>
                    <a:gd name="connsiteY8" fmla="*/ 560773 h 738326"/>
                    <a:gd name="connsiteX9" fmla="*/ 418730 w 550416"/>
                    <a:gd name="connsiteY9" fmla="*/ 667305 h 738326"/>
                    <a:gd name="connsiteX10" fmla="*/ 534140 w 550416"/>
                    <a:gd name="connsiteY10" fmla="*/ 702815 h 73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416" h="738326">
                      <a:moveTo>
                        <a:pt x="534140" y="702815"/>
                      </a:moveTo>
                      <a:cubicBezTo>
                        <a:pt x="550416" y="667304"/>
                        <a:pt x="528221" y="534140"/>
                        <a:pt x="516384" y="454241"/>
                      </a:cubicBezTo>
                      <a:cubicBezTo>
                        <a:pt x="504547" y="374342"/>
                        <a:pt x="494190" y="284085"/>
                        <a:pt x="463118" y="223421"/>
                      </a:cubicBezTo>
                      <a:cubicBezTo>
                        <a:pt x="432046" y="162757"/>
                        <a:pt x="386178" y="113930"/>
                        <a:pt x="329953" y="90256"/>
                      </a:cubicBezTo>
                      <a:cubicBezTo>
                        <a:pt x="273728" y="66582"/>
                        <a:pt x="176074" y="84338"/>
                        <a:pt x="125767" y="81379"/>
                      </a:cubicBezTo>
                      <a:cubicBezTo>
                        <a:pt x="75460" y="78420"/>
                        <a:pt x="45867" y="0"/>
                        <a:pt x="28112" y="72501"/>
                      </a:cubicBezTo>
                      <a:cubicBezTo>
                        <a:pt x="10357" y="145002"/>
                        <a:pt x="0" y="443883"/>
                        <a:pt x="19235" y="516384"/>
                      </a:cubicBezTo>
                      <a:cubicBezTo>
                        <a:pt x="38470" y="588885"/>
                        <a:pt x="97654" y="500109"/>
                        <a:pt x="143522" y="507507"/>
                      </a:cubicBezTo>
                      <a:cubicBezTo>
                        <a:pt x="189390" y="514905"/>
                        <a:pt x="248575" y="534140"/>
                        <a:pt x="294443" y="560773"/>
                      </a:cubicBezTo>
                      <a:cubicBezTo>
                        <a:pt x="340311" y="587406"/>
                        <a:pt x="377301" y="642152"/>
                        <a:pt x="418730" y="667305"/>
                      </a:cubicBezTo>
                      <a:cubicBezTo>
                        <a:pt x="460159" y="692458"/>
                        <a:pt x="517864" y="738326"/>
                        <a:pt x="534140" y="702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371600" y="0"/>
                <a:ext cx="7541423" cy="584775"/>
              </a:xfrm>
              <a:prstGeom prst="rect">
                <a:avLst/>
              </a:prstGeom>
              <a:noFill/>
            </p:spPr>
            <p:txBody>
              <a:bodyPr wrap="none" rtlCol="0">
                <a:spAutoFit/>
              </a:bodyPr>
              <a:lstStyle/>
              <a:p>
                <a:r>
                  <a:rPr lang="en-US" sz="3200" b="1" dirty="0" smtClean="0"/>
                  <a:t>cross section of Olduvai Gorge – south side</a:t>
                </a:r>
                <a:endParaRPr lang="en-US" sz="3200" b="1" dirty="0"/>
              </a:p>
            </p:txBody>
          </p:sp>
        </p:grpSp>
        <p:grpSp>
          <p:nvGrpSpPr>
            <p:cNvPr id="17" name="Group 16"/>
            <p:cNvGrpSpPr/>
            <p:nvPr/>
          </p:nvGrpSpPr>
          <p:grpSpPr>
            <a:xfrm>
              <a:off x="-88900" y="1981200"/>
              <a:ext cx="12773727" cy="3823967"/>
              <a:chOff x="-88900" y="1981200"/>
              <a:chExt cx="12773727" cy="3823967"/>
            </a:xfrm>
          </p:grpSpPr>
          <p:sp>
            <p:nvSpPr>
              <p:cNvPr id="18" name="Freeform 17"/>
              <p:cNvSpPr/>
              <p:nvPr/>
            </p:nvSpPr>
            <p:spPr>
              <a:xfrm>
                <a:off x="-88900" y="1981200"/>
                <a:ext cx="12773727" cy="3823967"/>
              </a:xfrm>
              <a:custGeom>
                <a:avLst/>
                <a:gdLst>
                  <a:gd name="connsiteX0" fmla="*/ 150283 w 11673416"/>
                  <a:gd name="connsiteY0" fmla="*/ 40217 h 3426884"/>
                  <a:gd name="connsiteX1" fmla="*/ 1102783 w 11673416"/>
                  <a:gd name="connsiteY1" fmla="*/ 230717 h 3426884"/>
                  <a:gd name="connsiteX2" fmla="*/ 2474383 w 11673416"/>
                  <a:gd name="connsiteY2" fmla="*/ 459317 h 3426884"/>
                  <a:gd name="connsiteX3" fmla="*/ 3579283 w 11673416"/>
                  <a:gd name="connsiteY3" fmla="*/ 637117 h 3426884"/>
                  <a:gd name="connsiteX4" fmla="*/ 4468283 w 11673416"/>
                  <a:gd name="connsiteY4" fmla="*/ 751417 h 3426884"/>
                  <a:gd name="connsiteX5" fmla="*/ 5166783 w 11673416"/>
                  <a:gd name="connsiteY5" fmla="*/ 802217 h 3426884"/>
                  <a:gd name="connsiteX6" fmla="*/ 5433483 w 11673416"/>
                  <a:gd name="connsiteY6" fmla="*/ 827617 h 3426884"/>
                  <a:gd name="connsiteX7" fmla="*/ 5560483 w 11673416"/>
                  <a:gd name="connsiteY7" fmla="*/ 865717 h 3426884"/>
                  <a:gd name="connsiteX8" fmla="*/ 5611283 w 11673416"/>
                  <a:gd name="connsiteY8" fmla="*/ 865717 h 3426884"/>
                  <a:gd name="connsiteX9" fmla="*/ 5611283 w 11673416"/>
                  <a:gd name="connsiteY9" fmla="*/ 1246717 h 3426884"/>
                  <a:gd name="connsiteX10" fmla="*/ 5649383 w 11673416"/>
                  <a:gd name="connsiteY10" fmla="*/ 1386417 h 3426884"/>
                  <a:gd name="connsiteX11" fmla="*/ 5903383 w 11673416"/>
                  <a:gd name="connsiteY11" fmla="*/ 1373717 h 3426884"/>
                  <a:gd name="connsiteX12" fmla="*/ 6233583 w 11673416"/>
                  <a:gd name="connsiteY12" fmla="*/ 1462617 h 3426884"/>
                  <a:gd name="connsiteX13" fmla="*/ 6601883 w 11673416"/>
                  <a:gd name="connsiteY13" fmla="*/ 1627717 h 3426884"/>
                  <a:gd name="connsiteX14" fmla="*/ 6995583 w 11673416"/>
                  <a:gd name="connsiteY14" fmla="*/ 1526117 h 3426884"/>
                  <a:gd name="connsiteX15" fmla="*/ 7465483 w 11673416"/>
                  <a:gd name="connsiteY15" fmla="*/ 1386417 h 3426884"/>
                  <a:gd name="connsiteX16" fmla="*/ 7643283 w 11673416"/>
                  <a:gd name="connsiteY16" fmla="*/ 1424517 h 3426884"/>
                  <a:gd name="connsiteX17" fmla="*/ 8252883 w 11673416"/>
                  <a:gd name="connsiteY17" fmla="*/ 1627717 h 3426884"/>
                  <a:gd name="connsiteX18" fmla="*/ 8773583 w 11673416"/>
                  <a:gd name="connsiteY18" fmla="*/ 1856317 h 3426884"/>
                  <a:gd name="connsiteX19" fmla="*/ 8989483 w 11673416"/>
                  <a:gd name="connsiteY19" fmla="*/ 1894417 h 3426884"/>
                  <a:gd name="connsiteX20" fmla="*/ 9510183 w 11673416"/>
                  <a:gd name="connsiteY20" fmla="*/ 1805517 h 3426884"/>
                  <a:gd name="connsiteX21" fmla="*/ 10030883 w 11673416"/>
                  <a:gd name="connsiteY21" fmla="*/ 1716617 h 3426884"/>
                  <a:gd name="connsiteX22" fmla="*/ 10195983 w 11673416"/>
                  <a:gd name="connsiteY22" fmla="*/ 1691217 h 3426884"/>
                  <a:gd name="connsiteX23" fmla="*/ 10576983 w 11673416"/>
                  <a:gd name="connsiteY23" fmla="*/ 1805517 h 3426884"/>
                  <a:gd name="connsiteX24" fmla="*/ 10869083 w 11673416"/>
                  <a:gd name="connsiteY24" fmla="*/ 1869017 h 3426884"/>
                  <a:gd name="connsiteX25" fmla="*/ 11224683 w 11673416"/>
                  <a:gd name="connsiteY25" fmla="*/ 1894417 h 3426884"/>
                  <a:gd name="connsiteX26" fmla="*/ 11402483 w 11673416"/>
                  <a:gd name="connsiteY26" fmla="*/ 1983317 h 3426884"/>
                  <a:gd name="connsiteX27" fmla="*/ 11440583 w 11673416"/>
                  <a:gd name="connsiteY27" fmla="*/ 1996017 h 3426884"/>
                  <a:gd name="connsiteX28" fmla="*/ 11453283 w 11673416"/>
                  <a:gd name="connsiteY28" fmla="*/ 2123017 h 3426884"/>
                  <a:gd name="connsiteX29" fmla="*/ 11465983 w 11673416"/>
                  <a:gd name="connsiteY29" fmla="*/ 2834217 h 3426884"/>
                  <a:gd name="connsiteX30" fmla="*/ 11465983 w 11673416"/>
                  <a:gd name="connsiteY30" fmla="*/ 3342217 h 3426884"/>
                  <a:gd name="connsiteX31" fmla="*/ 11224683 w 11673416"/>
                  <a:gd name="connsiteY31" fmla="*/ 3342217 h 3426884"/>
                  <a:gd name="connsiteX32" fmla="*/ 8773583 w 11673416"/>
                  <a:gd name="connsiteY32" fmla="*/ 2834217 h 3426884"/>
                  <a:gd name="connsiteX33" fmla="*/ 4734983 w 11673416"/>
                  <a:gd name="connsiteY33" fmla="*/ 2084917 h 3426884"/>
                  <a:gd name="connsiteX34" fmla="*/ 3210983 w 11673416"/>
                  <a:gd name="connsiteY34" fmla="*/ 1678517 h 3426884"/>
                  <a:gd name="connsiteX35" fmla="*/ 2182283 w 11673416"/>
                  <a:gd name="connsiteY35" fmla="*/ 1386417 h 3426884"/>
                  <a:gd name="connsiteX36" fmla="*/ 1915583 w 11673416"/>
                  <a:gd name="connsiteY36" fmla="*/ 1259417 h 3426884"/>
                  <a:gd name="connsiteX37" fmla="*/ 1559983 w 11673416"/>
                  <a:gd name="connsiteY37" fmla="*/ 1195917 h 3426884"/>
                  <a:gd name="connsiteX38" fmla="*/ 848783 w 11673416"/>
                  <a:gd name="connsiteY38" fmla="*/ 1030817 h 3426884"/>
                  <a:gd name="connsiteX39" fmla="*/ 493183 w 11673416"/>
                  <a:gd name="connsiteY39" fmla="*/ 649817 h 3426884"/>
                  <a:gd name="connsiteX40" fmla="*/ 442383 w 11673416"/>
                  <a:gd name="connsiteY40" fmla="*/ 472017 h 3426884"/>
                  <a:gd name="connsiteX41" fmla="*/ 201083 w 11673416"/>
                  <a:gd name="connsiteY41" fmla="*/ 472017 h 3426884"/>
                  <a:gd name="connsiteX42" fmla="*/ 150283 w 11673416"/>
                  <a:gd name="connsiteY42" fmla="*/ 40217 h 3426884"/>
                  <a:gd name="connsiteX0" fmla="*/ 150283 w 11673416"/>
                  <a:gd name="connsiteY0" fmla="*/ 40217 h 3426884"/>
                  <a:gd name="connsiteX1" fmla="*/ 1102783 w 11673416"/>
                  <a:gd name="connsiteY1" fmla="*/ 230717 h 3426884"/>
                  <a:gd name="connsiteX2" fmla="*/ 2474383 w 11673416"/>
                  <a:gd name="connsiteY2" fmla="*/ 459317 h 3426884"/>
                  <a:gd name="connsiteX3" fmla="*/ 3579283 w 11673416"/>
                  <a:gd name="connsiteY3" fmla="*/ 637117 h 3426884"/>
                  <a:gd name="connsiteX4" fmla="*/ 4468283 w 11673416"/>
                  <a:gd name="connsiteY4" fmla="*/ 751417 h 3426884"/>
                  <a:gd name="connsiteX5" fmla="*/ 5166783 w 11673416"/>
                  <a:gd name="connsiteY5" fmla="*/ 802217 h 3426884"/>
                  <a:gd name="connsiteX6" fmla="*/ 5433483 w 11673416"/>
                  <a:gd name="connsiteY6" fmla="*/ 827617 h 3426884"/>
                  <a:gd name="connsiteX7" fmla="*/ 5560483 w 11673416"/>
                  <a:gd name="connsiteY7" fmla="*/ 865717 h 3426884"/>
                  <a:gd name="connsiteX8" fmla="*/ 5611283 w 11673416"/>
                  <a:gd name="connsiteY8" fmla="*/ 865717 h 3426884"/>
                  <a:gd name="connsiteX9" fmla="*/ 5611283 w 11673416"/>
                  <a:gd name="connsiteY9" fmla="*/ 1246717 h 3426884"/>
                  <a:gd name="connsiteX10" fmla="*/ 5649383 w 11673416"/>
                  <a:gd name="connsiteY10" fmla="*/ 1386417 h 3426884"/>
                  <a:gd name="connsiteX11" fmla="*/ 5903383 w 11673416"/>
                  <a:gd name="connsiteY11" fmla="*/ 1373717 h 3426884"/>
                  <a:gd name="connsiteX12" fmla="*/ 6233583 w 11673416"/>
                  <a:gd name="connsiteY12" fmla="*/ 1462617 h 3426884"/>
                  <a:gd name="connsiteX13" fmla="*/ 6601883 w 11673416"/>
                  <a:gd name="connsiteY13" fmla="*/ 1627717 h 3426884"/>
                  <a:gd name="connsiteX14" fmla="*/ 6995583 w 11673416"/>
                  <a:gd name="connsiteY14" fmla="*/ 1526117 h 3426884"/>
                  <a:gd name="connsiteX15" fmla="*/ 7465483 w 11673416"/>
                  <a:gd name="connsiteY15" fmla="*/ 1386417 h 3426884"/>
                  <a:gd name="connsiteX16" fmla="*/ 7643283 w 11673416"/>
                  <a:gd name="connsiteY16" fmla="*/ 1424517 h 3426884"/>
                  <a:gd name="connsiteX17" fmla="*/ 8252883 w 11673416"/>
                  <a:gd name="connsiteY17" fmla="*/ 1627717 h 3426884"/>
                  <a:gd name="connsiteX18" fmla="*/ 8773583 w 11673416"/>
                  <a:gd name="connsiteY18" fmla="*/ 1856317 h 3426884"/>
                  <a:gd name="connsiteX19" fmla="*/ 8989483 w 11673416"/>
                  <a:gd name="connsiteY19" fmla="*/ 1894417 h 3426884"/>
                  <a:gd name="connsiteX20" fmla="*/ 9510183 w 11673416"/>
                  <a:gd name="connsiteY20" fmla="*/ 1805517 h 3426884"/>
                  <a:gd name="connsiteX21" fmla="*/ 10030883 w 11673416"/>
                  <a:gd name="connsiteY21" fmla="*/ 1716617 h 3426884"/>
                  <a:gd name="connsiteX22" fmla="*/ 10195983 w 11673416"/>
                  <a:gd name="connsiteY22" fmla="*/ 1691217 h 3426884"/>
                  <a:gd name="connsiteX23" fmla="*/ 10576983 w 11673416"/>
                  <a:gd name="connsiteY23" fmla="*/ 1805517 h 3426884"/>
                  <a:gd name="connsiteX24" fmla="*/ 10869083 w 11673416"/>
                  <a:gd name="connsiteY24" fmla="*/ 1869017 h 3426884"/>
                  <a:gd name="connsiteX25" fmla="*/ 11224683 w 11673416"/>
                  <a:gd name="connsiteY25" fmla="*/ 1894417 h 3426884"/>
                  <a:gd name="connsiteX26" fmla="*/ 11402483 w 11673416"/>
                  <a:gd name="connsiteY26" fmla="*/ 1983317 h 3426884"/>
                  <a:gd name="connsiteX27" fmla="*/ 11440583 w 11673416"/>
                  <a:gd name="connsiteY27" fmla="*/ 1996017 h 3426884"/>
                  <a:gd name="connsiteX28" fmla="*/ 11453283 w 11673416"/>
                  <a:gd name="connsiteY28" fmla="*/ 2123017 h 3426884"/>
                  <a:gd name="connsiteX29" fmla="*/ 11465983 w 11673416"/>
                  <a:gd name="connsiteY29" fmla="*/ 2834217 h 3426884"/>
                  <a:gd name="connsiteX30" fmla="*/ 11465983 w 11673416"/>
                  <a:gd name="connsiteY30" fmla="*/ 3342217 h 3426884"/>
                  <a:gd name="connsiteX31" fmla="*/ 11224683 w 11673416"/>
                  <a:gd name="connsiteY31" fmla="*/ 3342217 h 3426884"/>
                  <a:gd name="connsiteX32" fmla="*/ 8773583 w 11673416"/>
                  <a:gd name="connsiteY32" fmla="*/ 2834217 h 3426884"/>
                  <a:gd name="connsiteX33" fmla="*/ 4734983 w 11673416"/>
                  <a:gd name="connsiteY33" fmla="*/ 2084917 h 3426884"/>
                  <a:gd name="connsiteX34" fmla="*/ 3210983 w 11673416"/>
                  <a:gd name="connsiteY34" fmla="*/ 1678517 h 3426884"/>
                  <a:gd name="connsiteX35" fmla="*/ 2182283 w 11673416"/>
                  <a:gd name="connsiteY35" fmla="*/ 1386417 h 3426884"/>
                  <a:gd name="connsiteX36" fmla="*/ 1915583 w 11673416"/>
                  <a:gd name="connsiteY36" fmla="*/ 1259417 h 3426884"/>
                  <a:gd name="connsiteX37" fmla="*/ 1559983 w 11673416"/>
                  <a:gd name="connsiteY37" fmla="*/ 1195917 h 3426884"/>
                  <a:gd name="connsiteX38" fmla="*/ 848783 w 11673416"/>
                  <a:gd name="connsiteY38" fmla="*/ 1030817 h 3426884"/>
                  <a:gd name="connsiteX39" fmla="*/ 493183 w 11673416"/>
                  <a:gd name="connsiteY39" fmla="*/ 649817 h 3426884"/>
                  <a:gd name="connsiteX40" fmla="*/ 442383 w 11673416"/>
                  <a:gd name="connsiteY40" fmla="*/ 472017 h 3426884"/>
                  <a:gd name="connsiteX41" fmla="*/ 201083 w 11673416"/>
                  <a:gd name="connsiteY41" fmla="*/ 472017 h 3426884"/>
                  <a:gd name="connsiteX42" fmla="*/ 150283 w 11673416"/>
                  <a:gd name="connsiteY42" fmla="*/ 40217 h 3426884"/>
                  <a:gd name="connsiteX0" fmla="*/ 150283 w 11673416"/>
                  <a:gd name="connsiteY0" fmla="*/ 40217 h 3426884"/>
                  <a:gd name="connsiteX1" fmla="*/ 1102783 w 11673416"/>
                  <a:gd name="connsiteY1" fmla="*/ 230717 h 3426884"/>
                  <a:gd name="connsiteX2" fmla="*/ 2474383 w 11673416"/>
                  <a:gd name="connsiteY2" fmla="*/ 459317 h 3426884"/>
                  <a:gd name="connsiteX3" fmla="*/ 3579283 w 11673416"/>
                  <a:gd name="connsiteY3" fmla="*/ 637117 h 3426884"/>
                  <a:gd name="connsiteX4" fmla="*/ 4468283 w 11673416"/>
                  <a:gd name="connsiteY4" fmla="*/ 751417 h 3426884"/>
                  <a:gd name="connsiteX5" fmla="*/ 5166783 w 11673416"/>
                  <a:gd name="connsiteY5" fmla="*/ 802217 h 3426884"/>
                  <a:gd name="connsiteX6" fmla="*/ 5433483 w 11673416"/>
                  <a:gd name="connsiteY6" fmla="*/ 827617 h 3426884"/>
                  <a:gd name="connsiteX7" fmla="*/ 5560483 w 11673416"/>
                  <a:gd name="connsiteY7" fmla="*/ 865717 h 3426884"/>
                  <a:gd name="connsiteX8" fmla="*/ 5611283 w 11673416"/>
                  <a:gd name="connsiteY8" fmla="*/ 865717 h 3426884"/>
                  <a:gd name="connsiteX9" fmla="*/ 5611283 w 11673416"/>
                  <a:gd name="connsiteY9" fmla="*/ 1246717 h 3426884"/>
                  <a:gd name="connsiteX10" fmla="*/ 5649383 w 11673416"/>
                  <a:gd name="connsiteY10" fmla="*/ 1386417 h 3426884"/>
                  <a:gd name="connsiteX11" fmla="*/ 5903383 w 11673416"/>
                  <a:gd name="connsiteY11" fmla="*/ 1373717 h 3426884"/>
                  <a:gd name="connsiteX12" fmla="*/ 6233583 w 11673416"/>
                  <a:gd name="connsiteY12" fmla="*/ 1462617 h 3426884"/>
                  <a:gd name="connsiteX13" fmla="*/ 6601883 w 11673416"/>
                  <a:gd name="connsiteY13" fmla="*/ 1627717 h 3426884"/>
                  <a:gd name="connsiteX14" fmla="*/ 6995583 w 11673416"/>
                  <a:gd name="connsiteY14" fmla="*/ 1526117 h 3426884"/>
                  <a:gd name="connsiteX15" fmla="*/ 7465483 w 11673416"/>
                  <a:gd name="connsiteY15" fmla="*/ 1386417 h 3426884"/>
                  <a:gd name="connsiteX16" fmla="*/ 7643283 w 11673416"/>
                  <a:gd name="connsiteY16" fmla="*/ 1424517 h 3426884"/>
                  <a:gd name="connsiteX17" fmla="*/ 8252883 w 11673416"/>
                  <a:gd name="connsiteY17" fmla="*/ 1627717 h 3426884"/>
                  <a:gd name="connsiteX18" fmla="*/ 8773583 w 11673416"/>
                  <a:gd name="connsiteY18" fmla="*/ 1856317 h 3426884"/>
                  <a:gd name="connsiteX19" fmla="*/ 8989483 w 11673416"/>
                  <a:gd name="connsiteY19" fmla="*/ 1894417 h 3426884"/>
                  <a:gd name="connsiteX20" fmla="*/ 9510183 w 11673416"/>
                  <a:gd name="connsiteY20" fmla="*/ 1805517 h 3426884"/>
                  <a:gd name="connsiteX21" fmla="*/ 10030883 w 11673416"/>
                  <a:gd name="connsiteY21" fmla="*/ 1716617 h 3426884"/>
                  <a:gd name="connsiteX22" fmla="*/ 10195983 w 11673416"/>
                  <a:gd name="connsiteY22" fmla="*/ 1691217 h 3426884"/>
                  <a:gd name="connsiteX23" fmla="*/ 10576983 w 11673416"/>
                  <a:gd name="connsiteY23" fmla="*/ 1805517 h 3426884"/>
                  <a:gd name="connsiteX24" fmla="*/ 10869083 w 11673416"/>
                  <a:gd name="connsiteY24" fmla="*/ 1869017 h 3426884"/>
                  <a:gd name="connsiteX25" fmla="*/ 11224683 w 11673416"/>
                  <a:gd name="connsiteY25" fmla="*/ 1894417 h 3426884"/>
                  <a:gd name="connsiteX26" fmla="*/ 11402483 w 11673416"/>
                  <a:gd name="connsiteY26" fmla="*/ 1983317 h 3426884"/>
                  <a:gd name="connsiteX27" fmla="*/ 11440583 w 11673416"/>
                  <a:gd name="connsiteY27" fmla="*/ 1996017 h 3426884"/>
                  <a:gd name="connsiteX28" fmla="*/ 11453283 w 11673416"/>
                  <a:gd name="connsiteY28" fmla="*/ 2123017 h 3426884"/>
                  <a:gd name="connsiteX29" fmla="*/ 11465983 w 11673416"/>
                  <a:gd name="connsiteY29" fmla="*/ 2834217 h 3426884"/>
                  <a:gd name="connsiteX30" fmla="*/ 11465983 w 11673416"/>
                  <a:gd name="connsiteY30" fmla="*/ 3342217 h 3426884"/>
                  <a:gd name="connsiteX31" fmla="*/ 11224683 w 11673416"/>
                  <a:gd name="connsiteY31" fmla="*/ 3342217 h 3426884"/>
                  <a:gd name="connsiteX32" fmla="*/ 8773583 w 11673416"/>
                  <a:gd name="connsiteY32" fmla="*/ 2834217 h 3426884"/>
                  <a:gd name="connsiteX33" fmla="*/ 4734983 w 11673416"/>
                  <a:gd name="connsiteY33" fmla="*/ 2084917 h 3426884"/>
                  <a:gd name="connsiteX34" fmla="*/ 3210983 w 11673416"/>
                  <a:gd name="connsiteY34" fmla="*/ 1678517 h 3426884"/>
                  <a:gd name="connsiteX35" fmla="*/ 2182283 w 11673416"/>
                  <a:gd name="connsiteY35" fmla="*/ 1386417 h 3426884"/>
                  <a:gd name="connsiteX36" fmla="*/ 1915583 w 11673416"/>
                  <a:gd name="connsiteY36" fmla="*/ 1259417 h 3426884"/>
                  <a:gd name="connsiteX37" fmla="*/ 1559983 w 11673416"/>
                  <a:gd name="connsiteY37" fmla="*/ 1195917 h 3426884"/>
                  <a:gd name="connsiteX38" fmla="*/ 848783 w 11673416"/>
                  <a:gd name="connsiteY38" fmla="*/ 1030817 h 3426884"/>
                  <a:gd name="connsiteX39" fmla="*/ 493183 w 11673416"/>
                  <a:gd name="connsiteY39" fmla="*/ 649817 h 3426884"/>
                  <a:gd name="connsiteX40" fmla="*/ 442383 w 11673416"/>
                  <a:gd name="connsiteY40" fmla="*/ 472017 h 3426884"/>
                  <a:gd name="connsiteX41" fmla="*/ 201083 w 11673416"/>
                  <a:gd name="connsiteY41" fmla="*/ 472017 h 3426884"/>
                  <a:gd name="connsiteX42" fmla="*/ 150283 w 11673416"/>
                  <a:gd name="connsiteY42" fmla="*/ 40217 h 3426884"/>
                  <a:gd name="connsiteX0" fmla="*/ 0 w 11523133"/>
                  <a:gd name="connsiteY0" fmla="*/ 40217 h 3426884"/>
                  <a:gd name="connsiteX1" fmla="*/ 952500 w 11523133"/>
                  <a:gd name="connsiteY1" fmla="*/ 230717 h 3426884"/>
                  <a:gd name="connsiteX2" fmla="*/ 2324100 w 11523133"/>
                  <a:gd name="connsiteY2" fmla="*/ 459317 h 3426884"/>
                  <a:gd name="connsiteX3" fmla="*/ 3429000 w 11523133"/>
                  <a:gd name="connsiteY3" fmla="*/ 637117 h 3426884"/>
                  <a:gd name="connsiteX4" fmla="*/ 4318000 w 11523133"/>
                  <a:gd name="connsiteY4" fmla="*/ 751417 h 3426884"/>
                  <a:gd name="connsiteX5" fmla="*/ 5016500 w 11523133"/>
                  <a:gd name="connsiteY5" fmla="*/ 802217 h 3426884"/>
                  <a:gd name="connsiteX6" fmla="*/ 5283200 w 11523133"/>
                  <a:gd name="connsiteY6" fmla="*/ 827617 h 3426884"/>
                  <a:gd name="connsiteX7" fmla="*/ 5410200 w 11523133"/>
                  <a:gd name="connsiteY7" fmla="*/ 865717 h 3426884"/>
                  <a:gd name="connsiteX8" fmla="*/ 5461000 w 11523133"/>
                  <a:gd name="connsiteY8" fmla="*/ 865717 h 3426884"/>
                  <a:gd name="connsiteX9" fmla="*/ 5461000 w 11523133"/>
                  <a:gd name="connsiteY9" fmla="*/ 1246717 h 3426884"/>
                  <a:gd name="connsiteX10" fmla="*/ 5499100 w 11523133"/>
                  <a:gd name="connsiteY10" fmla="*/ 1386417 h 3426884"/>
                  <a:gd name="connsiteX11" fmla="*/ 5753100 w 11523133"/>
                  <a:gd name="connsiteY11" fmla="*/ 1373717 h 3426884"/>
                  <a:gd name="connsiteX12" fmla="*/ 6083300 w 11523133"/>
                  <a:gd name="connsiteY12" fmla="*/ 1462617 h 3426884"/>
                  <a:gd name="connsiteX13" fmla="*/ 6451600 w 11523133"/>
                  <a:gd name="connsiteY13" fmla="*/ 1627717 h 3426884"/>
                  <a:gd name="connsiteX14" fmla="*/ 6845300 w 11523133"/>
                  <a:gd name="connsiteY14" fmla="*/ 1526117 h 3426884"/>
                  <a:gd name="connsiteX15" fmla="*/ 7315200 w 11523133"/>
                  <a:gd name="connsiteY15" fmla="*/ 1386417 h 3426884"/>
                  <a:gd name="connsiteX16" fmla="*/ 7493000 w 11523133"/>
                  <a:gd name="connsiteY16" fmla="*/ 1424517 h 3426884"/>
                  <a:gd name="connsiteX17" fmla="*/ 8102600 w 11523133"/>
                  <a:gd name="connsiteY17" fmla="*/ 1627717 h 3426884"/>
                  <a:gd name="connsiteX18" fmla="*/ 8623300 w 11523133"/>
                  <a:gd name="connsiteY18" fmla="*/ 1856317 h 3426884"/>
                  <a:gd name="connsiteX19" fmla="*/ 8839200 w 11523133"/>
                  <a:gd name="connsiteY19" fmla="*/ 1894417 h 3426884"/>
                  <a:gd name="connsiteX20" fmla="*/ 9359900 w 11523133"/>
                  <a:gd name="connsiteY20" fmla="*/ 1805517 h 3426884"/>
                  <a:gd name="connsiteX21" fmla="*/ 9880600 w 11523133"/>
                  <a:gd name="connsiteY21" fmla="*/ 1716617 h 3426884"/>
                  <a:gd name="connsiteX22" fmla="*/ 10045700 w 11523133"/>
                  <a:gd name="connsiteY22" fmla="*/ 1691217 h 3426884"/>
                  <a:gd name="connsiteX23" fmla="*/ 10426700 w 11523133"/>
                  <a:gd name="connsiteY23" fmla="*/ 1805517 h 3426884"/>
                  <a:gd name="connsiteX24" fmla="*/ 10718800 w 11523133"/>
                  <a:gd name="connsiteY24" fmla="*/ 1869017 h 3426884"/>
                  <a:gd name="connsiteX25" fmla="*/ 11074400 w 11523133"/>
                  <a:gd name="connsiteY25" fmla="*/ 1894417 h 3426884"/>
                  <a:gd name="connsiteX26" fmla="*/ 11252200 w 11523133"/>
                  <a:gd name="connsiteY26" fmla="*/ 1983317 h 3426884"/>
                  <a:gd name="connsiteX27" fmla="*/ 11290300 w 11523133"/>
                  <a:gd name="connsiteY27" fmla="*/ 1996017 h 3426884"/>
                  <a:gd name="connsiteX28" fmla="*/ 11303000 w 11523133"/>
                  <a:gd name="connsiteY28" fmla="*/ 2123017 h 3426884"/>
                  <a:gd name="connsiteX29" fmla="*/ 11315700 w 11523133"/>
                  <a:gd name="connsiteY29" fmla="*/ 2834217 h 3426884"/>
                  <a:gd name="connsiteX30" fmla="*/ 11315700 w 11523133"/>
                  <a:gd name="connsiteY30" fmla="*/ 3342217 h 3426884"/>
                  <a:gd name="connsiteX31" fmla="*/ 11074400 w 11523133"/>
                  <a:gd name="connsiteY31" fmla="*/ 3342217 h 3426884"/>
                  <a:gd name="connsiteX32" fmla="*/ 8623300 w 11523133"/>
                  <a:gd name="connsiteY32" fmla="*/ 2834217 h 3426884"/>
                  <a:gd name="connsiteX33" fmla="*/ 4584700 w 11523133"/>
                  <a:gd name="connsiteY33" fmla="*/ 2084917 h 3426884"/>
                  <a:gd name="connsiteX34" fmla="*/ 3060700 w 11523133"/>
                  <a:gd name="connsiteY34" fmla="*/ 1678517 h 3426884"/>
                  <a:gd name="connsiteX35" fmla="*/ 2032000 w 11523133"/>
                  <a:gd name="connsiteY35" fmla="*/ 1386417 h 3426884"/>
                  <a:gd name="connsiteX36" fmla="*/ 1765300 w 11523133"/>
                  <a:gd name="connsiteY36" fmla="*/ 1259417 h 3426884"/>
                  <a:gd name="connsiteX37" fmla="*/ 1409700 w 11523133"/>
                  <a:gd name="connsiteY37" fmla="*/ 1195917 h 3426884"/>
                  <a:gd name="connsiteX38" fmla="*/ 698500 w 11523133"/>
                  <a:gd name="connsiteY38" fmla="*/ 1030817 h 3426884"/>
                  <a:gd name="connsiteX39" fmla="*/ 342900 w 11523133"/>
                  <a:gd name="connsiteY39" fmla="*/ 649817 h 3426884"/>
                  <a:gd name="connsiteX40" fmla="*/ 292100 w 11523133"/>
                  <a:gd name="connsiteY40" fmla="*/ 472017 h 3426884"/>
                  <a:gd name="connsiteX41" fmla="*/ 50800 w 11523133"/>
                  <a:gd name="connsiteY41" fmla="*/ 472017 h 3426884"/>
                  <a:gd name="connsiteX42" fmla="*/ 0 w 115231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0 w 11675533"/>
                  <a:gd name="connsiteY8" fmla="*/ 865717 h 3426884"/>
                  <a:gd name="connsiteX9" fmla="*/ 5613400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0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0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1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2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13402 w 11675533"/>
                  <a:gd name="connsiteY9" fmla="*/ 1246717 h 3426884"/>
                  <a:gd name="connsiteX10" fmla="*/ 5651500 w 11675533"/>
                  <a:gd name="connsiteY10" fmla="*/ 1386417 h 3426884"/>
                  <a:gd name="connsiteX11" fmla="*/ 5905500 w 11675533"/>
                  <a:gd name="connsiteY11" fmla="*/ 1373717 h 3426884"/>
                  <a:gd name="connsiteX12" fmla="*/ 6235700 w 11675533"/>
                  <a:gd name="connsiteY12" fmla="*/ 1462617 h 3426884"/>
                  <a:gd name="connsiteX13" fmla="*/ 6604000 w 11675533"/>
                  <a:gd name="connsiteY13" fmla="*/ 1627717 h 3426884"/>
                  <a:gd name="connsiteX14" fmla="*/ 6997700 w 11675533"/>
                  <a:gd name="connsiteY14" fmla="*/ 1526117 h 3426884"/>
                  <a:gd name="connsiteX15" fmla="*/ 7467600 w 11675533"/>
                  <a:gd name="connsiteY15" fmla="*/ 1386417 h 3426884"/>
                  <a:gd name="connsiteX16" fmla="*/ 7645400 w 11675533"/>
                  <a:gd name="connsiteY16" fmla="*/ 1424517 h 3426884"/>
                  <a:gd name="connsiteX17" fmla="*/ 8255000 w 11675533"/>
                  <a:gd name="connsiteY17" fmla="*/ 1627717 h 3426884"/>
                  <a:gd name="connsiteX18" fmla="*/ 8775700 w 11675533"/>
                  <a:gd name="connsiteY18" fmla="*/ 1856317 h 3426884"/>
                  <a:gd name="connsiteX19" fmla="*/ 8991600 w 11675533"/>
                  <a:gd name="connsiteY19" fmla="*/ 1894417 h 3426884"/>
                  <a:gd name="connsiteX20" fmla="*/ 9512300 w 11675533"/>
                  <a:gd name="connsiteY20" fmla="*/ 1805517 h 3426884"/>
                  <a:gd name="connsiteX21" fmla="*/ 10033000 w 11675533"/>
                  <a:gd name="connsiteY21" fmla="*/ 1716617 h 3426884"/>
                  <a:gd name="connsiteX22" fmla="*/ 10198100 w 11675533"/>
                  <a:gd name="connsiteY22" fmla="*/ 1691217 h 3426884"/>
                  <a:gd name="connsiteX23" fmla="*/ 10579100 w 11675533"/>
                  <a:gd name="connsiteY23" fmla="*/ 1805517 h 3426884"/>
                  <a:gd name="connsiteX24" fmla="*/ 10871200 w 11675533"/>
                  <a:gd name="connsiteY24" fmla="*/ 1869017 h 3426884"/>
                  <a:gd name="connsiteX25" fmla="*/ 11226800 w 11675533"/>
                  <a:gd name="connsiteY25" fmla="*/ 1894417 h 3426884"/>
                  <a:gd name="connsiteX26" fmla="*/ 11404600 w 11675533"/>
                  <a:gd name="connsiteY26" fmla="*/ 1983317 h 3426884"/>
                  <a:gd name="connsiteX27" fmla="*/ 11442700 w 11675533"/>
                  <a:gd name="connsiteY27" fmla="*/ 1996017 h 3426884"/>
                  <a:gd name="connsiteX28" fmla="*/ 11455400 w 11675533"/>
                  <a:gd name="connsiteY28" fmla="*/ 2123017 h 3426884"/>
                  <a:gd name="connsiteX29" fmla="*/ 11468100 w 11675533"/>
                  <a:gd name="connsiteY29" fmla="*/ 2834217 h 3426884"/>
                  <a:gd name="connsiteX30" fmla="*/ 11468100 w 11675533"/>
                  <a:gd name="connsiteY30" fmla="*/ 3342217 h 3426884"/>
                  <a:gd name="connsiteX31" fmla="*/ 11226800 w 11675533"/>
                  <a:gd name="connsiteY31" fmla="*/ 3342217 h 3426884"/>
                  <a:gd name="connsiteX32" fmla="*/ 8775700 w 11675533"/>
                  <a:gd name="connsiteY32" fmla="*/ 2834217 h 3426884"/>
                  <a:gd name="connsiteX33" fmla="*/ 4737100 w 11675533"/>
                  <a:gd name="connsiteY33" fmla="*/ 2084917 h 3426884"/>
                  <a:gd name="connsiteX34" fmla="*/ 3213100 w 11675533"/>
                  <a:gd name="connsiteY34" fmla="*/ 1678517 h 3426884"/>
                  <a:gd name="connsiteX35" fmla="*/ 2184400 w 11675533"/>
                  <a:gd name="connsiteY35" fmla="*/ 1386417 h 3426884"/>
                  <a:gd name="connsiteX36" fmla="*/ 1917700 w 11675533"/>
                  <a:gd name="connsiteY36" fmla="*/ 1259417 h 3426884"/>
                  <a:gd name="connsiteX37" fmla="*/ 1562100 w 11675533"/>
                  <a:gd name="connsiteY37" fmla="*/ 1195917 h 3426884"/>
                  <a:gd name="connsiteX38" fmla="*/ 850900 w 11675533"/>
                  <a:gd name="connsiteY38" fmla="*/ 1030817 h 3426884"/>
                  <a:gd name="connsiteX39" fmla="*/ 495300 w 11675533"/>
                  <a:gd name="connsiteY39" fmla="*/ 649817 h 3426884"/>
                  <a:gd name="connsiteX40" fmla="*/ 444500 w 11675533"/>
                  <a:gd name="connsiteY40" fmla="*/ 472017 h 3426884"/>
                  <a:gd name="connsiteX41" fmla="*/ 203200 w 11675533"/>
                  <a:gd name="connsiteY41" fmla="*/ 472017 h 3426884"/>
                  <a:gd name="connsiteX42" fmla="*/ 0 w 11675533"/>
                  <a:gd name="connsiteY42"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51500 w 11675533"/>
                  <a:gd name="connsiteY9" fmla="*/ 1386417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13401 w 11675533"/>
                  <a:gd name="connsiteY8" fmla="*/ 865717 h 3426884"/>
                  <a:gd name="connsiteX9" fmla="*/ 5651500 w 11675533"/>
                  <a:gd name="connsiteY9" fmla="*/ 1386417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562600 w 11675533"/>
                  <a:gd name="connsiteY7" fmla="*/ 865717 h 3426884"/>
                  <a:gd name="connsiteX8" fmla="*/ 5651500 w 11675533"/>
                  <a:gd name="connsiteY8" fmla="*/ 1386417 h 3426884"/>
                  <a:gd name="connsiteX9" fmla="*/ 5905500 w 11675533"/>
                  <a:gd name="connsiteY9" fmla="*/ 1373717 h 3426884"/>
                  <a:gd name="connsiteX10" fmla="*/ 6235700 w 11675533"/>
                  <a:gd name="connsiteY10" fmla="*/ 1462617 h 3426884"/>
                  <a:gd name="connsiteX11" fmla="*/ 6604000 w 11675533"/>
                  <a:gd name="connsiteY11" fmla="*/ 1627717 h 3426884"/>
                  <a:gd name="connsiteX12" fmla="*/ 6997700 w 11675533"/>
                  <a:gd name="connsiteY12" fmla="*/ 1526117 h 3426884"/>
                  <a:gd name="connsiteX13" fmla="*/ 7467600 w 11675533"/>
                  <a:gd name="connsiteY13" fmla="*/ 1386417 h 3426884"/>
                  <a:gd name="connsiteX14" fmla="*/ 7645400 w 11675533"/>
                  <a:gd name="connsiteY14" fmla="*/ 1424517 h 3426884"/>
                  <a:gd name="connsiteX15" fmla="*/ 8255000 w 11675533"/>
                  <a:gd name="connsiteY15" fmla="*/ 1627717 h 3426884"/>
                  <a:gd name="connsiteX16" fmla="*/ 8775700 w 11675533"/>
                  <a:gd name="connsiteY16" fmla="*/ 1856317 h 3426884"/>
                  <a:gd name="connsiteX17" fmla="*/ 8991600 w 11675533"/>
                  <a:gd name="connsiteY17" fmla="*/ 1894417 h 3426884"/>
                  <a:gd name="connsiteX18" fmla="*/ 9512300 w 11675533"/>
                  <a:gd name="connsiteY18" fmla="*/ 1805517 h 3426884"/>
                  <a:gd name="connsiteX19" fmla="*/ 10033000 w 11675533"/>
                  <a:gd name="connsiteY19" fmla="*/ 1716617 h 3426884"/>
                  <a:gd name="connsiteX20" fmla="*/ 10198100 w 11675533"/>
                  <a:gd name="connsiteY20" fmla="*/ 1691217 h 3426884"/>
                  <a:gd name="connsiteX21" fmla="*/ 10579100 w 11675533"/>
                  <a:gd name="connsiteY21" fmla="*/ 1805517 h 3426884"/>
                  <a:gd name="connsiteX22" fmla="*/ 10871200 w 11675533"/>
                  <a:gd name="connsiteY22" fmla="*/ 1869017 h 3426884"/>
                  <a:gd name="connsiteX23" fmla="*/ 11226800 w 11675533"/>
                  <a:gd name="connsiteY23" fmla="*/ 1894417 h 3426884"/>
                  <a:gd name="connsiteX24" fmla="*/ 11404600 w 11675533"/>
                  <a:gd name="connsiteY24" fmla="*/ 1983317 h 3426884"/>
                  <a:gd name="connsiteX25" fmla="*/ 11442700 w 11675533"/>
                  <a:gd name="connsiteY25" fmla="*/ 1996017 h 3426884"/>
                  <a:gd name="connsiteX26" fmla="*/ 11455400 w 11675533"/>
                  <a:gd name="connsiteY26" fmla="*/ 2123017 h 3426884"/>
                  <a:gd name="connsiteX27" fmla="*/ 11468100 w 11675533"/>
                  <a:gd name="connsiteY27" fmla="*/ 2834217 h 3426884"/>
                  <a:gd name="connsiteX28" fmla="*/ 11468100 w 11675533"/>
                  <a:gd name="connsiteY28" fmla="*/ 3342217 h 3426884"/>
                  <a:gd name="connsiteX29" fmla="*/ 11226800 w 11675533"/>
                  <a:gd name="connsiteY29" fmla="*/ 3342217 h 3426884"/>
                  <a:gd name="connsiteX30" fmla="*/ 8775700 w 11675533"/>
                  <a:gd name="connsiteY30" fmla="*/ 2834217 h 3426884"/>
                  <a:gd name="connsiteX31" fmla="*/ 4737100 w 11675533"/>
                  <a:gd name="connsiteY31" fmla="*/ 2084917 h 3426884"/>
                  <a:gd name="connsiteX32" fmla="*/ 3213100 w 11675533"/>
                  <a:gd name="connsiteY32" fmla="*/ 1678517 h 3426884"/>
                  <a:gd name="connsiteX33" fmla="*/ 2184400 w 11675533"/>
                  <a:gd name="connsiteY33" fmla="*/ 1386417 h 3426884"/>
                  <a:gd name="connsiteX34" fmla="*/ 1917700 w 11675533"/>
                  <a:gd name="connsiteY34" fmla="*/ 1259417 h 3426884"/>
                  <a:gd name="connsiteX35" fmla="*/ 1562100 w 11675533"/>
                  <a:gd name="connsiteY35" fmla="*/ 1195917 h 3426884"/>
                  <a:gd name="connsiteX36" fmla="*/ 850900 w 11675533"/>
                  <a:gd name="connsiteY36" fmla="*/ 1030817 h 3426884"/>
                  <a:gd name="connsiteX37" fmla="*/ 495300 w 11675533"/>
                  <a:gd name="connsiteY37" fmla="*/ 649817 h 3426884"/>
                  <a:gd name="connsiteX38" fmla="*/ 444500 w 11675533"/>
                  <a:gd name="connsiteY38" fmla="*/ 472017 h 3426884"/>
                  <a:gd name="connsiteX39" fmla="*/ 203200 w 11675533"/>
                  <a:gd name="connsiteY39" fmla="*/ 472017 h 3426884"/>
                  <a:gd name="connsiteX40" fmla="*/ 0 w 11675533"/>
                  <a:gd name="connsiteY40"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905500 w 11675533"/>
                  <a:gd name="connsiteY9" fmla="*/ 1373717 h 3426884"/>
                  <a:gd name="connsiteX10" fmla="*/ 6235700 w 11675533"/>
                  <a:gd name="connsiteY10" fmla="*/ 1462617 h 3426884"/>
                  <a:gd name="connsiteX11" fmla="*/ 6604000 w 11675533"/>
                  <a:gd name="connsiteY11" fmla="*/ 1627717 h 3426884"/>
                  <a:gd name="connsiteX12" fmla="*/ 6997700 w 11675533"/>
                  <a:gd name="connsiteY12" fmla="*/ 1526117 h 3426884"/>
                  <a:gd name="connsiteX13" fmla="*/ 7467600 w 11675533"/>
                  <a:gd name="connsiteY13" fmla="*/ 1386417 h 3426884"/>
                  <a:gd name="connsiteX14" fmla="*/ 7645400 w 11675533"/>
                  <a:gd name="connsiteY14" fmla="*/ 1424517 h 3426884"/>
                  <a:gd name="connsiteX15" fmla="*/ 8255000 w 11675533"/>
                  <a:gd name="connsiteY15" fmla="*/ 1627717 h 3426884"/>
                  <a:gd name="connsiteX16" fmla="*/ 8775700 w 11675533"/>
                  <a:gd name="connsiteY16" fmla="*/ 1856317 h 3426884"/>
                  <a:gd name="connsiteX17" fmla="*/ 8991600 w 11675533"/>
                  <a:gd name="connsiteY17" fmla="*/ 1894417 h 3426884"/>
                  <a:gd name="connsiteX18" fmla="*/ 9512300 w 11675533"/>
                  <a:gd name="connsiteY18" fmla="*/ 1805517 h 3426884"/>
                  <a:gd name="connsiteX19" fmla="*/ 10033000 w 11675533"/>
                  <a:gd name="connsiteY19" fmla="*/ 1716617 h 3426884"/>
                  <a:gd name="connsiteX20" fmla="*/ 10198100 w 11675533"/>
                  <a:gd name="connsiteY20" fmla="*/ 1691217 h 3426884"/>
                  <a:gd name="connsiteX21" fmla="*/ 10579100 w 11675533"/>
                  <a:gd name="connsiteY21" fmla="*/ 1805517 h 3426884"/>
                  <a:gd name="connsiteX22" fmla="*/ 10871200 w 11675533"/>
                  <a:gd name="connsiteY22" fmla="*/ 1869017 h 3426884"/>
                  <a:gd name="connsiteX23" fmla="*/ 11226800 w 11675533"/>
                  <a:gd name="connsiteY23" fmla="*/ 1894417 h 3426884"/>
                  <a:gd name="connsiteX24" fmla="*/ 11404600 w 11675533"/>
                  <a:gd name="connsiteY24" fmla="*/ 1983317 h 3426884"/>
                  <a:gd name="connsiteX25" fmla="*/ 11442700 w 11675533"/>
                  <a:gd name="connsiteY25" fmla="*/ 1996017 h 3426884"/>
                  <a:gd name="connsiteX26" fmla="*/ 11455400 w 11675533"/>
                  <a:gd name="connsiteY26" fmla="*/ 2123017 h 3426884"/>
                  <a:gd name="connsiteX27" fmla="*/ 11468100 w 11675533"/>
                  <a:gd name="connsiteY27" fmla="*/ 2834217 h 3426884"/>
                  <a:gd name="connsiteX28" fmla="*/ 11468100 w 11675533"/>
                  <a:gd name="connsiteY28" fmla="*/ 3342217 h 3426884"/>
                  <a:gd name="connsiteX29" fmla="*/ 11226800 w 11675533"/>
                  <a:gd name="connsiteY29" fmla="*/ 3342217 h 3426884"/>
                  <a:gd name="connsiteX30" fmla="*/ 8775700 w 11675533"/>
                  <a:gd name="connsiteY30" fmla="*/ 2834217 h 3426884"/>
                  <a:gd name="connsiteX31" fmla="*/ 4737100 w 11675533"/>
                  <a:gd name="connsiteY31" fmla="*/ 2084917 h 3426884"/>
                  <a:gd name="connsiteX32" fmla="*/ 3213100 w 11675533"/>
                  <a:gd name="connsiteY32" fmla="*/ 1678517 h 3426884"/>
                  <a:gd name="connsiteX33" fmla="*/ 2184400 w 11675533"/>
                  <a:gd name="connsiteY33" fmla="*/ 1386417 h 3426884"/>
                  <a:gd name="connsiteX34" fmla="*/ 1917700 w 11675533"/>
                  <a:gd name="connsiteY34" fmla="*/ 1259417 h 3426884"/>
                  <a:gd name="connsiteX35" fmla="*/ 1562100 w 11675533"/>
                  <a:gd name="connsiteY35" fmla="*/ 1195917 h 3426884"/>
                  <a:gd name="connsiteX36" fmla="*/ 850900 w 11675533"/>
                  <a:gd name="connsiteY36" fmla="*/ 1030817 h 3426884"/>
                  <a:gd name="connsiteX37" fmla="*/ 495300 w 11675533"/>
                  <a:gd name="connsiteY37" fmla="*/ 649817 h 3426884"/>
                  <a:gd name="connsiteX38" fmla="*/ 444500 w 11675533"/>
                  <a:gd name="connsiteY38" fmla="*/ 472017 h 3426884"/>
                  <a:gd name="connsiteX39" fmla="*/ 203200 w 11675533"/>
                  <a:gd name="connsiteY39" fmla="*/ 472017 h 3426884"/>
                  <a:gd name="connsiteX40" fmla="*/ 0 w 11675533"/>
                  <a:gd name="connsiteY40"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 name="connsiteX0" fmla="*/ 0 w 11675533"/>
                  <a:gd name="connsiteY0" fmla="*/ 40217 h 3426884"/>
                  <a:gd name="connsiteX1" fmla="*/ 1104900 w 11675533"/>
                  <a:gd name="connsiteY1" fmla="*/ 230717 h 3426884"/>
                  <a:gd name="connsiteX2" fmla="*/ 2476500 w 11675533"/>
                  <a:gd name="connsiteY2" fmla="*/ 459317 h 3426884"/>
                  <a:gd name="connsiteX3" fmla="*/ 3581400 w 11675533"/>
                  <a:gd name="connsiteY3" fmla="*/ 637117 h 3426884"/>
                  <a:gd name="connsiteX4" fmla="*/ 4470400 w 11675533"/>
                  <a:gd name="connsiteY4" fmla="*/ 751417 h 3426884"/>
                  <a:gd name="connsiteX5" fmla="*/ 5168900 w 11675533"/>
                  <a:gd name="connsiteY5" fmla="*/ 802217 h 3426884"/>
                  <a:gd name="connsiteX6" fmla="*/ 5435600 w 11675533"/>
                  <a:gd name="connsiteY6" fmla="*/ 827617 h 3426884"/>
                  <a:gd name="connsiteX7" fmla="*/ 5701898 w 11675533"/>
                  <a:gd name="connsiteY7" fmla="*/ 865717 h 3426884"/>
                  <a:gd name="connsiteX8" fmla="*/ 5651500 w 11675533"/>
                  <a:gd name="connsiteY8" fmla="*/ 1386417 h 3426884"/>
                  <a:gd name="connsiteX9" fmla="*/ 5653166 w 11675533"/>
                  <a:gd name="connsiteY9" fmla="*/ 1397264 h 3426884"/>
                  <a:gd name="connsiteX10" fmla="*/ 5905500 w 11675533"/>
                  <a:gd name="connsiteY10" fmla="*/ 1373717 h 3426884"/>
                  <a:gd name="connsiteX11" fmla="*/ 6235700 w 11675533"/>
                  <a:gd name="connsiteY11" fmla="*/ 1462617 h 3426884"/>
                  <a:gd name="connsiteX12" fmla="*/ 6604000 w 11675533"/>
                  <a:gd name="connsiteY12" fmla="*/ 1627717 h 3426884"/>
                  <a:gd name="connsiteX13" fmla="*/ 6997700 w 11675533"/>
                  <a:gd name="connsiteY13" fmla="*/ 1526117 h 3426884"/>
                  <a:gd name="connsiteX14" fmla="*/ 7467600 w 11675533"/>
                  <a:gd name="connsiteY14" fmla="*/ 1386417 h 3426884"/>
                  <a:gd name="connsiteX15" fmla="*/ 7645400 w 11675533"/>
                  <a:gd name="connsiteY15" fmla="*/ 1424517 h 3426884"/>
                  <a:gd name="connsiteX16" fmla="*/ 8255000 w 11675533"/>
                  <a:gd name="connsiteY16" fmla="*/ 1627717 h 3426884"/>
                  <a:gd name="connsiteX17" fmla="*/ 8775700 w 11675533"/>
                  <a:gd name="connsiteY17" fmla="*/ 1856317 h 3426884"/>
                  <a:gd name="connsiteX18" fmla="*/ 8991600 w 11675533"/>
                  <a:gd name="connsiteY18" fmla="*/ 1894417 h 3426884"/>
                  <a:gd name="connsiteX19" fmla="*/ 9512300 w 11675533"/>
                  <a:gd name="connsiteY19" fmla="*/ 1805517 h 3426884"/>
                  <a:gd name="connsiteX20" fmla="*/ 10033000 w 11675533"/>
                  <a:gd name="connsiteY20" fmla="*/ 1716617 h 3426884"/>
                  <a:gd name="connsiteX21" fmla="*/ 10198100 w 11675533"/>
                  <a:gd name="connsiteY21" fmla="*/ 1691217 h 3426884"/>
                  <a:gd name="connsiteX22" fmla="*/ 10579100 w 11675533"/>
                  <a:gd name="connsiteY22" fmla="*/ 1805517 h 3426884"/>
                  <a:gd name="connsiteX23" fmla="*/ 10871200 w 11675533"/>
                  <a:gd name="connsiteY23" fmla="*/ 1869017 h 3426884"/>
                  <a:gd name="connsiteX24" fmla="*/ 11226800 w 11675533"/>
                  <a:gd name="connsiteY24" fmla="*/ 1894417 h 3426884"/>
                  <a:gd name="connsiteX25" fmla="*/ 11404600 w 11675533"/>
                  <a:gd name="connsiteY25" fmla="*/ 1983317 h 3426884"/>
                  <a:gd name="connsiteX26" fmla="*/ 11442700 w 11675533"/>
                  <a:gd name="connsiteY26" fmla="*/ 1996017 h 3426884"/>
                  <a:gd name="connsiteX27" fmla="*/ 11455400 w 11675533"/>
                  <a:gd name="connsiteY27" fmla="*/ 2123017 h 3426884"/>
                  <a:gd name="connsiteX28" fmla="*/ 11468100 w 11675533"/>
                  <a:gd name="connsiteY28" fmla="*/ 2834217 h 3426884"/>
                  <a:gd name="connsiteX29" fmla="*/ 11468100 w 11675533"/>
                  <a:gd name="connsiteY29" fmla="*/ 3342217 h 3426884"/>
                  <a:gd name="connsiteX30" fmla="*/ 11226800 w 11675533"/>
                  <a:gd name="connsiteY30" fmla="*/ 3342217 h 3426884"/>
                  <a:gd name="connsiteX31" fmla="*/ 8775700 w 11675533"/>
                  <a:gd name="connsiteY31" fmla="*/ 2834217 h 3426884"/>
                  <a:gd name="connsiteX32" fmla="*/ 4737100 w 11675533"/>
                  <a:gd name="connsiteY32" fmla="*/ 2084917 h 3426884"/>
                  <a:gd name="connsiteX33" fmla="*/ 3213100 w 11675533"/>
                  <a:gd name="connsiteY33" fmla="*/ 1678517 h 3426884"/>
                  <a:gd name="connsiteX34" fmla="*/ 2184400 w 11675533"/>
                  <a:gd name="connsiteY34" fmla="*/ 1386417 h 3426884"/>
                  <a:gd name="connsiteX35" fmla="*/ 1917700 w 11675533"/>
                  <a:gd name="connsiteY35" fmla="*/ 1259417 h 3426884"/>
                  <a:gd name="connsiteX36" fmla="*/ 1562100 w 11675533"/>
                  <a:gd name="connsiteY36" fmla="*/ 1195917 h 3426884"/>
                  <a:gd name="connsiteX37" fmla="*/ 850900 w 11675533"/>
                  <a:gd name="connsiteY37" fmla="*/ 1030817 h 3426884"/>
                  <a:gd name="connsiteX38" fmla="*/ 495300 w 11675533"/>
                  <a:gd name="connsiteY38" fmla="*/ 649817 h 3426884"/>
                  <a:gd name="connsiteX39" fmla="*/ 444500 w 11675533"/>
                  <a:gd name="connsiteY39" fmla="*/ 472017 h 3426884"/>
                  <a:gd name="connsiteX40" fmla="*/ 203200 w 11675533"/>
                  <a:gd name="connsiteY40" fmla="*/ 472017 h 3426884"/>
                  <a:gd name="connsiteX41" fmla="*/ 0 w 11675533"/>
                  <a:gd name="connsiteY41" fmla="*/ 40217 h 34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75533" h="3426884">
                    <a:moveTo>
                      <a:pt x="0" y="40217"/>
                    </a:moveTo>
                    <a:cubicBezTo>
                      <a:pt x="150283" y="0"/>
                      <a:pt x="692150" y="160867"/>
                      <a:pt x="1104900" y="230717"/>
                    </a:cubicBezTo>
                    <a:lnTo>
                      <a:pt x="2476500" y="459317"/>
                    </a:lnTo>
                    <a:lnTo>
                      <a:pt x="3581400" y="637117"/>
                    </a:lnTo>
                    <a:cubicBezTo>
                      <a:pt x="3913717" y="685800"/>
                      <a:pt x="4205817" y="723900"/>
                      <a:pt x="4470400" y="751417"/>
                    </a:cubicBezTo>
                    <a:cubicBezTo>
                      <a:pt x="4734983" y="778934"/>
                      <a:pt x="5008033" y="789517"/>
                      <a:pt x="5168900" y="802217"/>
                    </a:cubicBezTo>
                    <a:cubicBezTo>
                      <a:pt x="5329767" y="814917"/>
                      <a:pt x="5346767" y="817034"/>
                      <a:pt x="5435600" y="827617"/>
                    </a:cubicBezTo>
                    <a:cubicBezTo>
                      <a:pt x="5524433" y="838200"/>
                      <a:pt x="5672265" y="859367"/>
                      <a:pt x="5701898" y="865717"/>
                    </a:cubicBezTo>
                    <a:cubicBezTo>
                      <a:pt x="5737881" y="958850"/>
                      <a:pt x="5617566" y="1301750"/>
                      <a:pt x="5651500" y="1386417"/>
                    </a:cubicBezTo>
                    <a:cubicBezTo>
                      <a:pt x="5643378" y="1475008"/>
                      <a:pt x="5723344" y="963392"/>
                      <a:pt x="5653166" y="1397264"/>
                    </a:cubicBezTo>
                    <a:cubicBezTo>
                      <a:pt x="5695499" y="1395147"/>
                      <a:pt x="5808411" y="1362825"/>
                      <a:pt x="5905500" y="1373717"/>
                    </a:cubicBezTo>
                    <a:cubicBezTo>
                      <a:pt x="6002589" y="1384609"/>
                      <a:pt x="6119283" y="1420284"/>
                      <a:pt x="6235700" y="1462617"/>
                    </a:cubicBezTo>
                    <a:cubicBezTo>
                      <a:pt x="6352117" y="1504950"/>
                      <a:pt x="6477000" y="1617134"/>
                      <a:pt x="6604000" y="1627717"/>
                    </a:cubicBezTo>
                    <a:cubicBezTo>
                      <a:pt x="6731000" y="1638300"/>
                      <a:pt x="6853767" y="1566334"/>
                      <a:pt x="6997700" y="1526117"/>
                    </a:cubicBezTo>
                    <a:cubicBezTo>
                      <a:pt x="7141633" y="1485900"/>
                      <a:pt x="7359650" y="1403350"/>
                      <a:pt x="7467600" y="1386417"/>
                    </a:cubicBezTo>
                    <a:cubicBezTo>
                      <a:pt x="7575550" y="1369484"/>
                      <a:pt x="7514167" y="1384300"/>
                      <a:pt x="7645400" y="1424517"/>
                    </a:cubicBezTo>
                    <a:cubicBezTo>
                      <a:pt x="7776633" y="1464734"/>
                      <a:pt x="8066617" y="1555750"/>
                      <a:pt x="8255000" y="1627717"/>
                    </a:cubicBezTo>
                    <a:cubicBezTo>
                      <a:pt x="8443383" y="1699684"/>
                      <a:pt x="8652933" y="1811867"/>
                      <a:pt x="8775700" y="1856317"/>
                    </a:cubicBezTo>
                    <a:cubicBezTo>
                      <a:pt x="8898467" y="1900767"/>
                      <a:pt x="8868833" y="1902884"/>
                      <a:pt x="8991600" y="1894417"/>
                    </a:cubicBezTo>
                    <a:cubicBezTo>
                      <a:pt x="9114367" y="1885950"/>
                      <a:pt x="9512300" y="1805517"/>
                      <a:pt x="9512300" y="1805517"/>
                    </a:cubicBezTo>
                    <a:lnTo>
                      <a:pt x="10033000" y="1716617"/>
                    </a:lnTo>
                    <a:cubicBezTo>
                      <a:pt x="10147300" y="1697567"/>
                      <a:pt x="10107083" y="1676400"/>
                      <a:pt x="10198100" y="1691217"/>
                    </a:cubicBezTo>
                    <a:cubicBezTo>
                      <a:pt x="10289117" y="1706034"/>
                      <a:pt x="10466917" y="1775884"/>
                      <a:pt x="10579100" y="1805517"/>
                    </a:cubicBezTo>
                    <a:cubicBezTo>
                      <a:pt x="10691283" y="1835150"/>
                      <a:pt x="10763250" y="1854200"/>
                      <a:pt x="10871200" y="1869017"/>
                    </a:cubicBezTo>
                    <a:cubicBezTo>
                      <a:pt x="10979150" y="1883834"/>
                      <a:pt x="11137900" y="1875367"/>
                      <a:pt x="11226800" y="1894417"/>
                    </a:cubicBezTo>
                    <a:cubicBezTo>
                      <a:pt x="11315700" y="1913467"/>
                      <a:pt x="11368617" y="1966384"/>
                      <a:pt x="11404600" y="1983317"/>
                    </a:cubicBezTo>
                    <a:cubicBezTo>
                      <a:pt x="11440583" y="2000250"/>
                      <a:pt x="11434233" y="1972734"/>
                      <a:pt x="11442700" y="1996017"/>
                    </a:cubicBezTo>
                    <a:cubicBezTo>
                      <a:pt x="11451167" y="2019300"/>
                      <a:pt x="11451167" y="1983317"/>
                      <a:pt x="11455400" y="2123017"/>
                    </a:cubicBezTo>
                    <a:cubicBezTo>
                      <a:pt x="11459633" y="2262717"/>
                      <a:pt x="11465983" y="2631017"/>
                      <a:pt x="11468100" y="2834217"/>
                    </a:cubicBezTo>
                    <a:cubicBezTo>
                      <a:pt x="11470217" y="3037417"/>
                      <a:pt x="11508317" y="3257550"/>
                      <a:pt x="11468100" y="3342217"/>
                    </a:cubicBezTo>
                    <a:cubicBezTo>
                      <a:pt x="11427883" y="3426884"/>
                      <a:pt x="11675533" y="3426884"/>
                      <a:pt x="11226800" y="3342217"/>
                    </a:cubicBezTo>
                    <a:cubicBezTo>
                      <a:pt x="10778067" y="3257550"/>
                      <a:pt x="8775700" y="2834217"/>
                      <a:pt x="8775700" y="2834217"/>
                    </a:cubicBezTo>
                    <a:lnTo>
                      <a:pt x="4737100" y="2084917"/>
                    </a:lnTo>
                    <a:cubicBezTo>
                      <a:pt x="3810000" y="1892300"/>
                      <a:pt x="3638550" y="1794934"/>
                      <a:pt x="3213100" y="1678517"/>
                    </a:cubicBezTo>
                    <a:cubicBezTo>
                      <a:pt x="2787650" y="1562100"/>
                      <a:pt x="2400300" y="1456267"/>
                      <a:pt x="2184400" y="1386417"/>
                    </a:cubicBezTo>
                    <a:cubicBezTo>
                      <a:pt x="1968500" y="1316567"/>
                      <a:pt x="2021417" y="1291167"/>
                      <a:pt x="1917700" y="1259417"/>
                    </a:cubicBezTo>
                    <a:cubicBezTo>
                      <a:pt x="1813983" y="1227667"/>
                      <a:pt x="1739900" y="1234017"/>
                      <a:pt x="1562100" y="1195917"/>
                    </a:cubicBezTo>
                    <a:cubicBezTo>
                      <a:pt x="1384300" y="1157817"/>
                      <a:pt x="1028700" y="1121834"/>
                      <a:pt x="850900" y="1030817"/>
                    </a:cubicBezTo>
                    <a:cubicBezTo>
                      <a:pt x="673100" y="939800"/>
                      <a:pt x="563033" y="742950"/>
                      <a:pt x="495300" y="649817"/>
                    </a:cubicBezTo>
                    <a:cubicBezTo>
                      <a:pt x="427567" y="556684"/>
                      <a:pt x="493183" y="501650"/>
                      <a:pt x="444500" y="472017"/>
                    </a:cubicBezTo>
                    <a:cubicBezTo>
                      <a:pt x="395817" y="442384"/>
                      <a:pt x="277283" y="543984"/>
                      <a:pt x="203200" y="472017"/>
                    </a:cubicBezTo>
                    <a:cubicBezTo>
                      <a:pt x="129117" y="400050"/>
                      <a:pt x="129117" y="499534"/>
                      <a:pt x="0" y="40217"/>
                    </a:cubicBezTo>
                    <a:close/>
                  </a:path>
                </a:pathLst>
              </a:custGeom>
              <a:blipFill dpi="0" rotWithShape="1">
                <a:blip r:embed="rId4">
                  <a:alphaModFix amt="61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589461">
                <a:off x="3625872" y="2969187"/>
                <a:ext cx="1494320" cy="769441"/>
              </a:xfrm>
              <a:prstGeom prst="rect">
                <a:avLst/>
              </a:prstGeom>
              <a:noFill/>
            </p:spPr>
            <p:txBody>
              <a:bodyPr wrap="none" rtlCol="0">
                <a:spAutoFit/>
              </a:bodyPr>
              <a:lstStyle/>
              <a:p>
                <a:r>
                  <a:rPr lang="en-US" sz="4400" b="1" dirty="0" smtClean="0"/>
                  <a:t>Bed  I</a:t>
                </a:r>
                <a:endParaRPr lang="en-US" sz="4400" b="1" dirty="0"/>
              </a:p>
            </p:txBody>
          </p:sp>
        </p:grpSp>
      </p:grpSp>
      <p:grpSp>
        <p:nvGrpSpPr>
          <p:cNvPr id="21" name="Group 20"/>
          <p:cNvGrpSpPr/>
          <p:nvPr/>
        </p:nvGrpSpPr>
        <p:grpSpPr>
          <a:xfrm>
            <a:off x="3810000" y="6096000"/>
            <a:ext cx="5448300" cy="990600"/>
            <a:chOff x="1295400" y="4191000"/>
            <a:chExt cx="5448300" cy="990600"/>
          </a:xfrm>
        </p:grpSpPr>
        <p:pic>
          <p:nvPicPr>
            <p:cNvPr id="22" name="Picture 2"/>
            <p:cNvPicPr>
              <a:picLocks noChangeAspect="1" noChangeArrowheads="1"/>
            </p:cNvPicPr>
            <p:nvPr/>
          </p:nvPicPr>
          <p:blipFill>
            <a:blip r:embed="rId3"/>
            <a:srcRect l="59231" t="82446" r="29338" b="13584"/>
            <a:stretch>
              <a:fillRect/>
            </a:stretch>
          </p:blipFill>
          <p:spPr bwMode="auto">
            <a:xfrm>
              <a:off x="1295400" y="4191000"/>
              <a:ext cx="5448300" cy="990600"/>
            </a:xfrm>
            <a:prstGeom prst="rect">
              <a:avLst/>
            </a:prstGeom>
            <a:noFill/>
            <a:ln w="50800">
              <a:solidFill>
                <a:srgbClr val="FF0000"/>
              </a:solidFill>
              <a:miter lim="800000"/>
              <a:headEnd/>
              <a:tailEnd/>
            </a:ln>
            <a:effectLst/>
          </p:spPr>
        </p:pic>
        <p:sp>
          <p:nvSpPr>
            <p:cNvPr id="23" name="Rectangle 22"/>
            <p:cNvSpPr/>
            <p:nvPr/>
          </p:nvSpPr>
          <p:spPr>
            <a:xfrm>
              <a:off x="1600200" y="4343400"/>
              <a:ext cx="1676400" cy="533400"/>
            </a:xfrm>
            <a:prstGeom prst="rect">
              <a:avLst/>
            </a:prstGeom>
            <a:blipFill dpi="0" rotWithShape="1">
              <a:blip r:embed="rId4">
                <a:alphaModFix amt="80000"/>
              </a:blip>
              <a:srcRect/>
              <a:tile tx="0" ty="0" sx="100000" sy="100000" flip="none" algn="tl"/>
            </a:blip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4038600" y="6172200"/>
            <a:ext cx="2971800" cy="609600"/>
          </a:xfrm>
          <a:prstGeom prst="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62400" y="6248400"/>
            <a:ext cx="2895600" cy="5486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20"/>
                                        </p:tgtEl>
                                      </p:cBhvr>
                                      <p:by x="60000" y="60000"/>
                                    </p:animScale>
                                  </p:childTnLst>
                                </p:cTn>
                              </p:par>
                              <p:par>
                                <p:cTn id="7" presetID="35" presetClass="path" presetSubtype="0" fill="hold" nodeType="withEffect">
                                  <p:stCondLst>
                                    <p:cond delay="0"/>
                                  </p:stCondLst>
                                  <p:childTnLst>
                                    <p:animMotion origin="layout" path="M 0 2.59259E-6 L -0.2625 -0.25602 " pathEditMode="relative" rAng="0" ptsTypes="AA">
                                      <p:cBhvr>
                                        <p:cTn id="8" dur="1000" fill="hold"/>
                                        <p:tgtEl>
                                          <p:spTgt spid="20"/>
                                        </p:tgtEl>
                                        <p:attrNameLst>
                                          <p:attrName>ppt_x</p:attrName>
                                          <p:attrName>ppt_y</p:attrName>
                                        </p:attrNameLst>
                                      </p:cBhvr>
                                      <p:rCtr x="-131" y="-128"/>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1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Effect transition="in" filter="fade">
                                      <p:cBhvr>
                                        <p:cTn id="20" dur="1000"/>
                                        <p:tgtEl>
                                          <p:spTgt spid="21"/>
                                        </p:tgtEl>
                                      </p:cBhvr>
                                    </p:animEffect>
                                  </p:childTnLst>
                                </p:cTn>
                              </p:par>
                              <p:par>
                                <p:cTn id="21" presetID="64" presetClass="path" presetSubtype="0" fill="hold" nodeType="withEffect">
                                  <p:stCondLst>
                                    <p:cond delay="0"/>
                                  </p:stCondLst>
                                  <p:childTnLst>
                                    <p:animMotion origin="layout" path="M -3.33333E-6 -1.11111E-6 L -0.29791 -0.32778 " pathEditMode="relative" rAng="0" ptsTypes="AA">
                                      <p:cBhvr>
                                        <p:cTn id="22" dur="1000" fill="hold"/>
                                        <p:tgtEl>
                                          <p:spTgt spid="21"/>
                                        </p:tgtEl>
                                        <p:attrNameLst>
                                          <p:attrName>ppt_x</p:attrName>
                                          <p:attrName>ppt_y</p:attrName>
                                        </p:attrNameLst>
                                      </p:cBhvr>
                                      <p:rCtr x="-149" y="-164"/>
                                    </p:animMotion>
                                  </p:childTnLst>
                                </p:cTn>
                              </p:par>
                              <p:par>
                                <p:cTn id="23" presetID="47" presetClass="exit" presetSubtype="0" fill="hold" grpId="1" nodeType="withEffect">
                                  <p:stCondLst>
                                    <p:cond delay="500"/>
                                  </p:stCondLst>
                                  <p:childTnLst>
                                    <p:animEffect transition="out" filter="fade">
                                      <p:cBhvr>
                                        <p:cTn id="24" dur="1000"/>
                                        <p:tgtEl>
                                          <p:spTgt spid="25"/>
                                        </p:tgtEl>
                                      </p:cBhvr>
                                    </p:animEffect>
                                    <p:anim calcmode="lin" valueType="num">
                                      <p:cBhvr>
                                        <p:cTn id="25" dur="1000"/>
                                        <p:tgtEl>
                                          <p:spTgt spid="25"/>
                                        </p:tgtEl>
                                        <p:attrNameLst>
                                          <p:attrName>ppt_x</p:attrName>
                                        </p:attrNameLst>
                                      </p:cBhvr>
                                      <p:tavLst>
                                        <p:tav tm="0">
                                          <p:val>
                                            <p:strVal val="ppt_x"/>
                                          </p:val>
                                        </p:tav>
                                        <p:tav tm="100000">
                                          <p:val>
                                            <p:strVal val="ppt_x"/>
                                          </p:val>
                                        </p:tav>
                                      </p:tavLst>
                                    </p:anim>
                                    <p:anim calcmode="lin" valueType="num">
                                      <p:cBhvr>
                                        <p:cTn id="26" dur="1000"/>
                                        <p:tgtEl>
                                          <p:spTgt spid="25"/>
                                        </p:tgtEl>
                                        <p:attrNameLst>
                                          <p:attrName>ppt_y</p:attrName>
                                        </p:attrNameLst>
                                      </p:cBhvr>
                                      <p:tavLst>
                                        <p:tav tm="0">
                                          <p:val>
                                            <p:strVal val="ppt_y"/>
                                          </p:val>
                                        </p:tav>
                                        <p:tav tm="100000">
                                          <p:val>
                                            <p:strVal val="ppt_y-.1"/>
                                          </p:val>
                                        </p:tav>
                                      </p:tavLst>
                                    </p:anim>
                                    <p:set>
                                      <p:cBhvr>
                                        <p:cTn id="27" dur="1" fill="hold">
                                          <p:stCondLst>
                                            <p:cond delay="9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0"/>
                                        </p:tgtEl>
                                      </p:cBhvr>
                                    </p:animEffect>
                                    <p:set>
                                      <p:cBhvr>
                                        <p:cTn id="32" dur="1" fill="hold">
                                          <p:stCondLst>
                                            <p:cond delay="999"/>
                                          </p:stCondLst>
                                        </p:cTn>
                                        <p:tgtEl>
                                          <p:spTgt spid="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21"/>
                                        </p:tgtEl>
                                      </p:cBhvr>
                                    </p:animEffect>
                                    <p:set>
                                      <p:cBhvr>
                                        <p:cTn id="35"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Box 14"/>
          <p:cNvSpPr txBox="1">
            <a:spLocks noChangeArrowheads="1"/>
          </p:cNvSpPr>
          <p:nvPr/>
        </p:nvSpPr>
        <p:spPr bwMode="auto">
          <a:xfrm>
            <a:off x="0" y="0"/>
            <a:ext cx="9144000" cy="1015663"/>
          </a:xfrm>
          <a:prstGeom prst="rect">
            <a:avLst/>
          </a:prstGeom>
          <a:ln w="9525">
            <a:noFill/>
            <a:miter lim="800000"/>
            <a:headEnd/>
            <a:tailEnd/>
          </a:ln>
        </p:spPr>
        <p:txBody>
          <a:bodyPr wrap="square">
            <a:spAutoFit/>
          </a:bodyPr>
          <a:lstStyle/>
          <a:p>
            <a:pPr algn="ctr"/>
            <a:r>
              <a:rPr lang="en-US" sz="3200" b="1" dirty="0" smtClean="0"/>
              <a:t>Potassium-Argon Dating</a:t>
            </a:r>
          </a:p>
          <a:p>
            <a:pPr algn="ctr"/>
            <a:r>
              <a:rPr lang="en-US" sz="2800" b="1" dirty="0" smtClean="0"/>
              <a:t> Nutcracker Man – Olduvai Gorge</a:t>
            </a:r>
            <a:endParaRPr lang="en-US" sz="2800" b="1" dirty="0"/>
          </a:p>
        </p:txBody>
      </p:sp>
      <p:pic>
        <p:nvPicPr>
          <p:cNvPr id="11" name="Picture 4"/>
          <p:cNvPicPr>
            <a:picLocks noChangeAspect="1" noChangeArrowheads="1"/>
          </p:cNvPicPr>
          <p:nvPr/>
        </p:nvPicPr>
        <p:blipFill>
          <a:blip r:embed="rId2" cstate="print"/>
          <a:srcRect/>
          <a:stretch>
            <a:fillRect/>
          </a:stretch>
        </p:blipFill>
        <p:spPr bwMode="auto">
          <a:xfrm>
            <a:off x="0" y="976312"/>
            <a:ext cx="9183688" cy="6110288"/>
          </a:xfrm>
          <a:prstGeom prst="rect">
            <a:avLst/>
          </a:prstGeom>
          <a:noFill/>
          <a:ln w="9525">
            <a:noFill/>
            <a:miter lim="800000"/>
            <a:headEnd/>
            <a:tailEnd/>
          </a:ln>
          <a:effectLst/>
        </p:spPr>
      </p:pic>
      <p:grpSp>
        <p:nvGrpSpPr>
          <p:cNvPr id="17" name="Group 16"/>
          <p:cNvGrpSpPr/>
          <p:nvPr/>
        </p:nvGrpSpPr>
        <p:grpSpPr>
          <a:xfrm>
            <a:off x="2198" y="2286000"/>
            <a:ext cx="9141802" cy="1364105"/>
            <a:chOff x="2198" y="2286000"/>
            <a:chExt cx="9141802" cy="1364105"/>
          </a:xfrm>
        </p:grpSpPr>
        <p:sp>
          <p:nvSpPr>
            <p:cNvPr id="18" name="Freeform 17"/>
            <p:cNvSpPr/>
            <p:nvPr/>
          </p:nvSpPr>
          <p:spPr>
            <a:xfrm>
              <a:off x="2198" y="2286000"/>
              <a:ext cx="9141802" cy="1364105"/>
            </a:xfrm>
            <a:custGeom>
              <a:avLst/>
              <a:gdLst>
                <a:gd name="connsiteX0" fmla="*/ 289809 w 9368852"/>
                <a:gd name="connsiteY0" fmla="*/ 0 h 2383436"/>
                <a:gd name="connsiteX1" fmla="*/ 1264170 w 9368852"/>
                <a:gd name="connsiteY1" fmla="*/ 14991 h 2383436"/>
                <a:gd name="connsiteX2" fmla="*/ 2778177 w 9368852"/>
                <a:gd name="connsiteY2" fmla="*/ 149902 h 2383436"/>
                <a:gd name="connsiteX3" fmla="*/ 4052341 w 9368852"/>
                <a:gd name="connsiteY3" fmla="*/ 284814 h 2383436"/>
                <a:gd name="connsiteX4" fmla="*/ 5986072 w 9368852"/>
                <a:gd name="connsiteY4" fmla="*/ 329784 h 2383436"/>
                <a:gd name="connsiteX5" fmla="*/ 7290216 w 9368852"/>
                <a:gd name="connsiteY5" fmla="*/ 404735 h 2383436"/>
                <a:gd name="connsiteX6" fmla="*/ 8879173 w 9368852"/>
                <a:gd name="connsiteY6" fmla="*/ 404735 h 2383436"/>
                <a:gd name="connsiteX7" fmla="*/ 9104026 w 9368852"/>
                <a:gd name="connsiteY7" fmla="*/ 359764 h 2383436"/>
                <a:gd name="connsiteX8" fmla="*/ 9134006 w 9368852"/>
                <a:gd name="connsiteY8" fmla="*/ 374755 h 2383436"/>
                <a:gd name="connsiteX9" fmla="*/ 9104026 w 9368852"/>
                <a:gd name="connsiteY9" fmla="*/ 1364105 h 2383436"/>
                <a:gd name="connsiteX10" fmla="*/ 9148996 w 9368852"/>
                <a:gd name="connsiteY10" fmla="*/ 2263515 h 2383436"/>
                <a:gd name="connsiteX11" fmla="*/ 7784891 w 9368852"/>
                <a:gd name="connsiteY11" fmla="*/ 2083633 h 2383436"/>
                <a:gd name="connsiteX12" fmla="*/ 5866150 w 9368852"/>
                <a:gd name="connsiteY12" fmla="*/ 1843791 h 2383436"/>
                <a:gd name="connsiteX13" fmla="*/ 5206583 w 9368852"/>
                <a:gd name="connsiteY13" fmla="*/ 1708879 h 2383436"/>
                <a:gd name="connsiteX14" fmla="*/ 4307173 w 9368852"/>
                <a:gd name="connsiteY14" fmla="*/ 1963712 h 2383436"/>
                <a:gd name="connsiteX15" fmla="*/ 3752537 w 9368852"/>
                <a:gd name="connsiteY15" fmla="*/ 1783830 h 2383436"/>
                <a:gd name="connsiteX16" fmla="*/ 2613285 w 9368852"/>
                <a:gd name="connsiteY16" fmla="*/ 1588958 h 2383436"/>
                <a:gd name="connsiteX17" fmla="*/ 1623934 w 9368852"/>
                <a:gd name="connsiteY17" fmla="*/ 1499017 h 2383436"/>
                <a:gd name="connsiteX18" fmla="*/ 709534 w 9368852"/>
                <a:gd name="connsiteY18" fmla="*/ 1259174 h 2383436"/>
                <a:gd name="connsiteX19" fmla="*/ 529652 w 9368852"/>
                <a:gd name="connsiteY19" fmla="*/ 1169233 h 2383436"/>
                <a:gd name="connsiteX20" fmla="*/ 229849 w 9368852"/>
                <a:gd name="connsiteY20" fmla="*/ 944381 h 2383436"/>
                <a:gd name="connsiteX21" fmla="*/ 34977 w 9368852"/>
                <a:gd name="connsiteY21" fmla="*/ 794479 h 2383436"/>
                <a:gd name="connsiteX22" fmla="*/ 19986 w 9368852"/>
                <a:gd name="connsiteY22" fmla="*/ 404735 h 2383436"/>
                <a:gd name="connsiteX23" fmla="*/ 64957 w 9368852"/>
                <a:gd name="connsiteY23" fmla="*/ 0 h 2383436"/>
                <a:gd name="connsiteX0" fmla="*/ 289809 w 9368852"/>
                <a:gd name="connsiteY0" fmla="*/ 0 h 2383436"/>
                <a:gd name="connsiteX1" fmla="*/ 1264170 w 9368852"/>
                <a:gd name="connsiteY1" fmla="*/ 14991 h 2383436"/>
                <a:gd name="connsiteX2" fmla="*/ 2778177 w 9368852"/>
                <a:gd name="connsiteY2" fmla="*/ 149902 h 2383436"/>
                <a:gd name="connsiteX3" fmla="*/ 4052341 w 9368852"/>
                <a:gd name="connsiteY3" fmla="*/ 284814 h 2383436"/>
                <a:gd name="connsiteX4" fmla="*/ 5986072 w 9368852"/>
                <a:gd name="connsiteY4" fmla="*/ 329784 h 2383436"/>
                <a:gd name="connsiteX5" fmla="*/ 7290216 w 9368852"/>
                <a:gd name="connsiteY5" fmla="*/ 404735 h 2383436"/>
                <a:gd name="connsiteX6" fmla="*/ 8879173 w 9368852"/>
                <a:gd name="connsiteY6" fmla="*/ 404735 h 2383436"/>
                <a:gd name="connsiteX7" fmla="*/ 9104026 w 9368852"/>
                <a:gd name="connsiteY7" fmla="*/ 359764 h 2383436"/>
                <a:gd name="connsiteX8" fmla="*/ 9134006 w 9368852"/>
                <a:gd name="connsiteY8" fmla="*/ 374755 h 2383436"/>
                <a:gd name="connsiteX9" fmla="*/ 9104026 w 9368852"/>
                <a:gd name="connsiteY9" fmla="*/ 1364105 h 2383436"/>
                <a:gd name="connsiteX10" fmla="*/ 9148996 w 9368852"/>
                <a:gd name="connsiteY10" fmla="*/ 2263515 h 2383436"/>
                <a:gd name="connsiteX11" fmla="*/ 7784891 w 9368852"/>
                <a:gd name="connsiteY11" fmla="*/ 2083633 h 2383436"/>
                <a:gd name="connsiteX12" fmla="*/ 5866150 w 9368852"/>
                <a:gd name="connsiteY12" fmla="*/ 1843791 h 2383436"/>
                <a:gd name="connsiteX13" fmla="*/ 5206583 w 9368852"/>
                <a:gd name="connsiteY13" fmla="*/ 1708879 h 2383436"/>
                <a:gd name="connsiteX14" fmla="*/ 4307173 w 9368852"/>
                <a:gd name="connsiteY14" fmla="*/ 1963712 h 2383436"/>
                <a:gd name="connsiteX15" fmla="*/ 3752537 w 9368852"/>
                <a:gd name="connsiteY15" fmla="*/ 1783830 h 2383436"/>
                <a:gd name="connsiteX16" fmla="*/ 2613285 w 9368852"/>
                <a:gd name="connsiteY16" fmla="*/ 1588958 h 2383436"/>
                <a:gd name="connsiteX17" fmla="*/ 1623934 w 9368852"/>
                <a:gd name="connsiteY17" fmla="*/ 1499017 h 2383436"/>
                <a:gd name="connsiteX18" fmla="*/ 709534 w 9368852"/>
                <a:gd name="connsiteY18" fmla="*/ 1259174 h 2383436"/>
                <a:gd name="connsiteX19" fmla="*/ 529652 w 9368852"/>
                <a:gd name="connsiteY19" fmla="*/ 1169233 h 2383436"/>
                <a:gd name="connsiteX20" fmla="*/ 229849 w 9368852"/>
                <a:gd name="connsiteY20" fmla="*/ 944381 h 2383436"/>
                <a:gd name="connsiteX21" fmla="*/ 34977 w 9368852"/>
                <a:gd name="connsiteY21" fmla="*/ 794479 h 2383436"/>
                <a:gd name="connsiteX22" fmla="*/ 19986 w 9368852"/>
                <a:gd name="connsiteY22" fmla="*/ 404735 h 2383436"/>
                <a:gd name="connsiteX23" fmla="*/ 64957 w 9368852"/>
                <a:gd name="connsiteY23" fmla="*/ 0 h 2383436"/>
                <a:gd name="connsiteX24" fmla="*/ 289809 w 9368852"/>
                <a:gd name="connsiteY24" fmla="*/ 0 h 2383436"/>
                <a:gd name="connsiteX0" fmla="*/ 289809 w 9368852"/>
                <a:gd name="connsiteY0" fmla="*/ 0 h 2383436"/>
                <a:gd name="connsiteX1" fmla="*/ 1264170 w 9368852"/>
                <a:gd name="connsiteY1" fmla="*/ 14991 h 2383436"/>
                <a:gd name="connsiteX2" fmla="*/ 2778177 w 9368852"/>
                <a:gd name="connsiteY2" fmla="*/ 149902 h 2383436"/>
                <a:gd name="connsiteX3" fmla="*/ 4052341 w 9368852"/>
                <a:gd name="connsiteY3" fmla="*/ 284814 h 2383436"/>
                <a:gd name="connsiteX4" fmla="*/ 5986072 w 9368852"/>
                <a:gd name="connsiteY4" fmla="*/ 329784 h 2383436"/>
                <a:gd name="connsiteX5" fmla="*/ 7290216 w 9368852"/>
                <a:gd name="connsiteY5" fmla="*/ 404735 h 2383436"/>
                <a:gd name="connsiteX6" fmla="*/ 8879173 w 9368852"/>
                <a:gd name="connsiteY6" fmla="*/ 404735 h 2383436"/>
                <a:gd name="connsiteX7" fmla="*/ 9104026 w 9368852"/>
                <a:gd name="connsiteY7" fmla="*/ 359764 h 2383436"/>
                <a:gd name="connsiteX8" fmla="*/ 9134006 w 9368852"/>
                <a:gd name="connsiteY8" fmla="*/ 374755 h 2383436"/>
                <a:gd name="connsiteX9" fmla="*/ 9104026 w 9368852"/>
                <a:gd name="connsiteY9" fmla="*/ 1364105 h 2383436"/>
                <a:gd name="connsiteX10" fmla="*/ 9148996 w 9368852"/>
                <a:gd name="connsiteY10" fmla="*/ 2263515 h 2383436"/>
                <a:gd name="connsiteX11" fmla="*/ 7784891 w 9368852"/>
                <a:gd name="connsiteY11" fmla="*/ 2083633 h 2383436"/>
                <a:gd name="connsiteX12" fmla="*/ 5866150 w 9368852"/>
                <a:gd name="connsiteY12" fmla="*/ 1843791 h 2383436"/>
                <a:gd name="connsiteX13" fmla="*/ 5206583 w 9368852"/>
                <a:gd name="connsiteY13" fmla="*/ 1708879 h 2383436"/>
                <a:gd name="connsiteX14" fmla="*/ 4307173 w 9368852"/>
                <a:gd name="connsiteY14" fmla="*/ 1963712 h 2383436"/>
                <a:gd name="connsiteX15" fmla="*/ 3752537 w 9368852"/>
                <a:gd name="connsiteY15" fmla="*/ 1783830 h 2383436"/>
                <a:gd name="connsiteX16" fmla="*/ 2613285 w 9368852"/>
                <a:gd name="connsiteY16" fmla="*/ 1588958 h 2383436"/>
                <a:gd name="connsiteX17" fmla="*/ 1623934 w 9368852"/>
                <a:gd name="connsiteY17" fmla="*/ 1499017 h 2383436"/>
                <a:gd name="connsiteX18" fmla="*/ 709534 w 9368852"/>
                <a:gd name="connsiteY18" fmla="*/ 1259174 h 2383436"/>
                <a:gd name="connsiteX19" fmla="*/ 1139252 w 9368852"/>
                <a:gd name="connsiteY19" fmla="*/ 940633 h 2383436"/>
                <a:gd name="connsiteX20" fmla="*/ 229849 w 9368852"/>
                <a:gd name="connsiteY20" fmla="*/ 944381 h 2383436"/>
                <a:gd name="connsiteX21" fmla="*/ 34977 w 9368852"/>
                <a:gd name="connsiteY21" fmla="*/ 794479 h 2383436"/>
                <a:gd name="connsiteX22" fmla="*/ 19986 w 9368852"/>
                <a:gd name="connsiteY22" fmla="*/ 404735 h 2383436"/>
                <a:gd name="connsiteX23" fmla="*/ 64957 w 9368852"/>
                <a:gd name="connsiteY23" fmla="*/ 0 h 2383436"/>
                <a:gd name="connsiteX24" fmla="*/ 289809 w 9368852"/>
                <a:gd name="connsiteY24" fmla="*/ 0 h 2383436"/>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708879 h 2083633"/>
                <a:gd name="connsiteX14" fmla="*/ 4307173 w 9203128"/>
                <a:gd name="connsiteY14" fmla="*/ 1963712 h 2083633"/>
                <a:gd name="connsiteX15" fmla="*/ 3752537 w 9203128"/>
                <a:gd name="connsiteY15" fmla="*/ 1783830 h 2083633"/>
                <a:gd name="connsiteX16" fmla="*/ 2613285 w 9203128"/>
                <a:gd name="connsiteY16" fmla="*/ 1588958 h 2083633"/>
                <a:gd name="connsiteX17" fmla="*/ 1623934 w 9203128"/>
                <a:gd name="connsiteY17" fmla="*/ 1499017 h 2083633"/>
                <a:gd name="connsiteX18" fmla="*/ 709534 w 9203128"/>
                <a:gd name="connsiteY18" fmla="*/ 1259174 h 2083633"/>
                <a:gd name="connsiteX19" fmla="*/ 1139252 w 9203128"/>
                <a:gd name="connsiteY19" fmla="*/ 940633 h 2083633"/>
                <a:gd name="connsiteX20" fmla="*/ 229849 w 9203128"/>
                <a:gd name="connsiteY20" fmla="*/ 944381 h 2083633"/>
                <a:gd name="connsiteX21" fmla="*/ 34977 w 9203128"/>
                <a:gd name="connsiteY21" fmla="*/ 794479 h 2083633"/>
                <a:gd name="connsiteX22" fmla="*/ 19986 w 9203128"/>
                <a:gd name="connsiteY22" fmla="*/ 404735 h 2083633"/>
                <a:gd name="connsiteX23" fmla="*/ 64957 w 9203128"/>
                <a:gd name="connsiteY23" fmla="*/ 0 h 2083633"/>
                <a:gd name="connsiteX24" fmla="*/ 289809 w 9203128"/>
                <a:gd name="connsiteY24"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4307173 w 9203128"/>
                <a:gd name="connsiteY14" fmla="*/ 1963712 h 2083633"/>
                <a:gd name="connsiteX15" fmla="*/ 3752537 w 9203128"/>
                <a:gd name="connsiteY15" fmla="*/ 1783830 h 2083633"/>
                <a:gd name="connsiteX16" fmla="*/ 2613285 w 9203128"/>
                <a:gd name="connsiteY16" fmla="*/ 1588958 h 2083633"/>
                <a:gd name="connsiteX17" fmla="*/ 1623934 w 9203128"/>
                <a:gd name="connsiteY17" fmla="*/ 1499017 h 2083633"/>
                <a:gd name="connsiteX18" fmla="*/ 709534 w 9203128"/>
                <a:gd name="connsiteY18" fmla="*/ 1259174 h 2083633"/>
                <a:gd name="connsiteX19" fmla="*/ 1139252 w 9203128"/>
                <a:gd name="connsiteY19" fmla="*/ 940633 h 2083633"/>
                <a:gd name="connsiteX20" fmla="*/ 229849 w 9203128"/>
                <a:gd name="connsiteY20" fmla="*/ 944381 h 2083633"/>
                <a:gd name="connsiteX21" fmla="*/ 34977 w 9203128"/>
                <a:gd name="connsiteY21" fmla="*/ 794479 h 2083633"/>
                <a:gd name="connsiteX22" fmla="*/ 19986 w 9203128"/>
                <a:gd name="connsiteY22" fmla="*/ 404735 h 2083633"/>
                <a:gd name="connsiteX23" fmla="*/ 64957 w 9203128"/>
                <a:gd name="connsiteY23" fmla="*/ 0 h 2083633"/>
                <a:gd name="connsiteX24" fmla="*/ 289809 w 9203128"/>
                <a:gd name="connsiteY24"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4307173 w 9203128"/>
                <a:gd name="connsiteY14" fmla="*/ 1963712 h 2083633"/>
                <a:gd name="connsiteX15" fmla="*/ 3552668 w 9203128"/>
                <a:gd name="connsiteY15" fmla="*/ 1174231 h 2083633"/>
                <a:gd name="connsiteX16" fmla="*/ 3752537 w 9203128"/>
                <a:gd name="connsiteY16" fmla="*/ 1783830 h 2083633"/>
                <a:gd name="connsiteX17" fmla="*/ 2613285 w 9203128"/>
                <a:gd name="connsiteY17" fmla="*/ 1588958 h 2083633"/>
                <a:gd name="connsiteX18" fmla="*/ 1623934 w 9203128"/>
                <a:gd name="connsiteY18" fmla="*/ 1499017 h 2083633"/>
                <a:gd name="connsiteX19" fmla="*/ 709534 w 9203128"/>
                <a:gd name="connsiteY19" fmla="*/ 1259174 h 2083633"/>
                <a:gd name="connsiteX20" fmla="*/ 1139252 w 9203128"/>
                <a:gd name="connsiteY20" fmla="*/ 940633 h 2083633"/>
                <a:gd name="connsiteX21" fmla="*/ 229849 w 9203128"/>
                <a:gd name="connsiteY21" fmla="*/ 944381 h 2083633"/>
                <a:gd name="connsiteX22" fmla="*/ 34977 w 9203128"/>
                <a:gd name="connsiteY22" fmla="*/ 794479 h 2083633"/>
                <a:gd name="connsiteX23" fmla="*/ 19986 w 9203128"/>
                <a:gd name="connsiteY23" fmla="*/ 404735 h 2083633"/>
                <a:gd name="connsiteX24" fmla="*/ 64957 w 9203128"/>
                <a:gd name="connsiteY24" fmla="*/ 0 h 2083633"/>
                <a:gd name="connsiteX25" fmla="*/ 289809 w 9203128"/>
                <a:gd name="connsiteY25"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3552668 w 9203128"/>
                <a:gd name="connsiteY14" fmla="*/ 1174231 h 2083633"/>
                <a:gd name="connsiteX15" fmla="*/ 3752537 w 9203128"/>
                <a:gd name="connsiteY15" fmla="*/ 1783830 h 2083633"/>
                <a:gd name="connsiteX16" fmla="*/ 2613285 w 9203128"/>
                <a:gd name="connsiteY16" fmla="*/ 1588958 h 2083633"/>
                <a:gd name="connsiteX17" fmla="*/ 1623934 w 9203128"/>
                <a:gd name="connsiteY17" fmla="*/ 1499017 h 2083633"/>
                <a:gd name="connsiteX18" fmla="*/ 709534 w 9203128"/>
                <a:gd name="connsiteY18" fmla="*/ 1259174 h 2083633"/>
                <a:gd name="connsiteX19" fmla="*/ 1139252 w 9203128"/>
                <a:gd name="connsiteY19" fmla="*/ 940633 h 2083633"/>
                <a:gd name="connsiteX20" fmla="*/ 229849 w 9203128"/>
                <a:gd name="connsiteY20" fmla="*/ 944381 h 2083633"/>
                <a:gd name="connsiteX21" fmla="*/ 34977 w 9203128"/>
                <a:gd name="connsiteY21" fmla="*/ 794479 h 2083633"/>
                <a:gd name="connsiteX22" fmla="*/ 19986 w 9203128"/>
                <a:gd name="connsiteY22" fmla="*/ 404735 h 2083633"/>
                <a:gd name="connsiteX23" fmla="*/ 64957 w 9203128"/>
                <a:gd name="connsiteY23" fmla="*/ 0 h 2083633"/>
                <a:gd name="connsiteX24" fmla="*/ 289809 w 9203128"/>
                <a:gd name="connsiteY24"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3552668 w 9203128"/>
                <a:gd name="connsiteY14" fmla="*/ 1174231 h 2083633"/>
                <a:gd name="connsiteX15" fmla="*/ 3752537 w 9203128"/>
                <a:gd name="connsiteY15" fmla="*/ 1783830 h 2083633"/>
                <a:gd name="connsiteX16" fmla="*/ 1623934 w 9203128"/>
                <a:gd name="connsiteY16" fmla="*/ 1499017 h 2083633"/>
                <a:gd name="connsiteX17" fmla="*/ 709534 w 9203128"/>
                <a:gd name="connsiteY17" fmla="*/ 1259174 h 2083633"/>
                <a:gd name="connsiteX18" fmla="*/ 1139252 w 9203128"/>
                <a:gd name="connsiteY18" fmla="*/ 940633 h 2083633"/>
                <a:gd name="connsiteX19" fmla="*/ 229849 w 9203128"/>
                <a:gd name="connsiteY19" fmla="*/ 944381 h 2083633"/>
                <a:gd name="connsiteX20" fmla="*/ 34977 w 9203128"/>
                <a:gd name="connsiteY20" fmla="*/ 794479 h 2083633"/>
                <a:gd name="connsiteX21" fmla="*/ 19986 w 9203128"/>
                <a:gd name="connsiteY21" fmla="*/ 404735 h 2083633"/>
                <a:gd name="connsiteX22" fmla="*/ 64957 w 9203128"/>
                <a:gd name="connsiteY22" fmla="*/ 0 h 2083633"/>
                <a:gd name="connsiteX23" fmla="*/ 289809 w 9203128"/>
                <a:gd name="connsiteY23"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3552668 w 9203128"/>
                <a:gd name="connsiteY14" fmla="*/ 1174231 h 2083633"/>
                <a:gd name="connsiteX15" fmla="*/ 1623934 w 9203128"/>
                <a:gd name="connsiteY15" fmla="*/ 1499017 h 2083633"/>
                <a:gd name="connsiteX16" fmla="*/ 709534 w 9203128"/>
                <a:gd name="connsiteY16" fmla="*/ 1259174 h 2083633"/>
                <a:gd name="connsiteX17" fmla="*/ 1139252 w 9203128"/>
                <a:gd name="connsiteY17" fmla="*/ 940633 h 2083633"/>
                <a:gd name="connsiteX18" fmla="*/ 229849 w 9203128"/>
                <a:gd name="connsiteY18" fmla="*/ 944381 h 2083633"/>
                <a:gd name="connsiteX19" fmla="*/ 34977 w 9203128"/>
                <a:gd name="connsiteY19" fmla="*/ 794479 h 2083633"/>
                <a:gd name="connsiteX20" fmla="*/ 19986 w 9203128"/>
                <a:gd name="connsiteY20" fmla="*/ 404735 h 2083633"/>
                <a:gd name="connsiteX21" fmla="*/ 64957 w 9203128"/>
                <a:gd name="connsiteY21" fmla="*/ 0 h 2083633"/>
                <a:gd name="connsiteX22" fmla="*/ 289809 w 9203128"/>
                <a:gd name="connsiteY22"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3552668 w 9203128"/>
                <a:gd name="connsiteY14" fmla="*/ 1174231 h 2083633"/>
                <a:gd name="connsiteX15" fmla="*/ 709534 w 9203128"/>
                <a:gd name="connsiteY15" fmla="*/ 1259174 h 2083633"/>
                <a:gd name="connsiteX16" fmla="*/ 1139252 w 9203128"/>
                <a:gd name="connsiteY16" fmla="*/ 940633 h 2083633"/>
                <a:gd name="connsiteX17" fmla="*/ 229849 w 9203128"/>
                <a:gd name="connsiteY17" fmla="*/ 944381 h 2083633"/>
                <a:gd name="connsiteX18" fmla="*/ 34977 w 9203128"/>
                <a:gd name="connsiteY18" fmla="*/ 794479 h 2083633"/>
                <a:gd name="connsiteX19" fmla="*/ 19986 w 9203128"/>
                <a:gd name="connsiteY19" fmla="*/ 404735 h 2083633"/>
                <a:gd name="connsiteX20" fmla="*/ 64957 w 9203128"/>
                <a:gd name="connsiteY20" fmla="*/ 0 h 2083633"/>
                <a:gd name="connsiteX21" fmla="*/ 289809 w 9203128"/>
                <a:gd name="connsiteY21"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3552668 w 9203128"/>
                <a:gd name="connsiteY14" fmla="*/ 1174231 h 2083633"/>
                <a:gd name="connsiteX15" fmla="*/ 1139252 w 9203128"/>
                <a:gd name="connsiteY15" fmla="*/ 940633 h 2083633"/>
                <a:gd name="connsiteX16" fmla="*/ 229849 w 9203128"/>
                <a:gd name="connsiteY16" fmla="*/ 944381 h 2083633"/>
                <a:gd name="connsiteX17" fmla="*/ 34977 w 9203128"/>
                <a:gd name="connsiteY17" fmla="*/ 794479 h 2083633"/>
                <a:gd name="connsiteX18" fmla="*/ 19986 w 9203128"/>
                <a:gd name="connsiteY18" fmla="*/ 404735 h 2083633"/>
                <a:gd name="connsiteX19" fmla="*/ 64957 w 9203128"/>
                <a:gd name="connsiteY19" fmla="*/ 0 h 2083633"/>
                <a:gd name="connsiteX20" fmla="*/ 289809 w 9203128"/>
                <a:gd name="connsiteY20"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2866868 w 9203128"/>
                <a:gd name="connsiteY14" fmla="*/ 1174231 h 2083633"/>
                <a:gd name="connsiteX15" fmla="*/ 1139252 w 9203128"/>
                <a:gd name="connsiteY15" fmla="*/ 940633 h 2083633"/>
                <a:gd name="connsiteX16" fmla="*/ 229849 w 9203128"/>
                <a:gd name="connsiteY16" fmla="*/ 944381 h 2083633"/>
                <a:gd name="connsiteX17" fmla="*/ 34977 w 9203128"/>
                <a:gd name="connsiteY17" fmla="*/ 794479 h 2083633"/>
                <a:gd name="connsiteX18" fmla="*/ 19986 w 9203128"/>
                <a:gd name="connsiteY18" fmla="*/ 404735 h 2083633"/>
                <a:gd name="connsiteX19" fmla="*/ 64957 w 9203128"/>
                <a:gd name="connsiteY19" fmla="*/ 0 h 2083633"/>
                <a:gd name="connsiteX20" fmla="*/ 289809 w 9203128"/>
                <a:gd name="connsiteY20" fmla="*/ 0 h 2083633"/>
                <a:gd name="connsiteX0" fmla="*/ 289809 w 9203128"/>
                <a:gd name="connsiteY0" fmla="*/ 0 h 2083633"/>
                <a:gd name="connsiteX1" fmla="*/ 1264170 w 9203128"/>
                <a:gd name="connsiteY1" fmla="*/ 14991 h 2083633"/>
                <a:gd name="connsiteX2" fmla="*/ 2778177 w 9203128"/>
                <a:gd name="connsiteY2" fmla="*/ 149902 h 2083633"/>
                <a:gd name="connsiteX3" fmla="*/ 4052341 w 9203128"/>
                <a:gd name="connsiteY3" fmla="*/ 284814 h 2083633"/>
                <a:gd name="connsiteX4" fmla="*/ 5986072 w 9203128"/>
                <a:gd name="connsiteY4" fmla="*/ 329784 h 2083633"/>
                <a:gd name="connsiteX5" fmla="*/ 7290216 w 9203128"/>
                <a:gd name="connsiteY5" fmla="*/ 404735 h 2083633"/>
                <a:gd name="connsiteX6" fmla="*/ 8879173 w 9203128"/>
                <a:gd name="connsiteY6" fmla="*/ 404735 h 2083633"/>
                <a:gd name="connsiteX7" fmla="*/ 9104026 w 9203128"/>
                <a:gd name="connsiteY7" fmla="*/ 359764 h 2083633"/>
                <a:gd name="connsiteX8" fmla="*/ 9134006 w 9203128"/>
                <a:gd name="connsiteY8" fmla="*/ 374755 h 2083633"/>
                <a:gd name="connsiteX9" fmla="*/ 9104026 w 9203128"/>
                <a:gd name="connsiteY9" fmla="*/ 1364105 h 2083633"/>
                <a:gd name="connsiteX10" fmla="*/ 8539396 w 9203128"/>
                <a:gd name="connsiteY10" fmla="*/ 1501515 h 2083633"/>
                <a:gd name="connsiteX11" fmla="*/ 7784891 w 9203128"/>
                <a:gd name="connsiteY11" fmla="*/ 2083633 h 2083633"/>
                <a:gd name="connsiteX12" fmla="*/ 5866150 w 9203128"/>
                <a:gd name="connsiteY12" fmla="*/ 1843791 h 2083633"/>
                <a:gd name="connsiteX13" fmla="*/ 5206583 w 9203128"/>
                <a:gd name="connsiteY13" fmla="*/ 1251679 h 2083633"/>
                <a:gd name="connsiteX14" fmla="*/ 2866868 w 9203128"/>
                <a:gd name="connsiteY14" fmla="*/ 1174231 h 2083633"/>
                <a:gd name="connsiteX15" fmla="*/ 2503357 w 9203128"/>
                <a:gd name="connsiteY15" fmla="*/ 1169234 h 2083633"/>
                <a:gd name="connsiteX16" fmla="*/ 1139252 w 9203128"/>
                <a:gd name="connsiteY16" fmla="*/ 940633 h 2083633"/>
                <a:gd name="connsiteX17" fmla="*/ 229849 w 9203128"/>
                <a:gd name="connsiteY17" fmla="*/ 944381 h 2083633"/>
                <a:gd name="connsiteX18" fmla="*/ 34977 w 9203128"/>
                <a:gd name="connsiteY18" fmla="*/ 794479 h 2083633"/>
                <a:gd name="connsiteX19" fmla="*/ 19986 w 9203128"/>
                <a:gd name="connsiteY19" fmla="*/ 404735 h 2083633"/>
                <a:gd name="connsiteX20" fmla="*/ 64957 w 9203128"/>
                <a:gd name="connsiteY20" fmla="*/ 0 h 2083633"/>
                <a:gd name="connsiteX21" fmla="*/ 289809 w 9203128"/>
                <a:gd name="connsiteY21" fmla="*/ 0 h 2083633"/>
                <a:gd name="connsiteX0" fmla="*/ 5206583 w 9203128"/>
                <a:gd name="connsiteY0" fmla="*/ 1251679 h 2083633"/>
                <a:gd name="connsiteX1" fmla="*/ 2866868 w 9203128"/>
                <a:gd name="connsiteY1" fmla="*/ 1174231 h 2083633"/>
                <a:gd name="connsiteX2" fmla="*/ 2503357 w 9203128"/>
                <a:gd name="connsiteY2" fmla="*/ 1169234 h 2083633"/>
                <a:gd name="connsiteX3" fmla="*/ 1139252 w 9203128"/>
                <a:gd name="connsiteY3" fmla="*/ 940633 h 2083633"/>
                <a:gd name="connsiteX4" fmla="*/ 229849 w 9203128"/>
                <a:gd name="connsiteY4" fmla="*/ 944381 h 2083633"/>
                <a:gd name="connsiteX5" fmla="*/ 34977 w 9203128"/>
                <a:gd name="connsiteY5" fmla="*/ 794479 h 2083633"/>
                <a:gd name="connsiteX6" fmla="*/ 19986 w 9203128"/>
                <a:gd name="connsiteY6" fmla="*/ 404735 h 2083633"/>
                <a:gd name="connsiteX7" fmla="*/ 64957 w 9203128"/>
                <a:gd name="connsiteY7" fmla="*/ 0 h 2083633"/>
                <a:gd name="connsiteX8" fmla="*/ 289809 w 9203128"/>
                <a:gd name="connsiteY8" fmla="*/ 0 h 2083633"/>
                <a:gd name="connsiteX9" fmla="*/ 1264170 w 9203128"/>
                <a:gd name="connsiteY9" fmla="*/ 14991 h 2083633"/>
                <a:gd name="connsiteX10" fmla="*/ 2778177 w 9203128"/>
                <a:gd name="connsiteY10" fmla="*/ 149902 h 2083633"/>
                <a:gd name="connsiteX11" fmla="*/ 4052341 w 9203128"/>
                <a:gd name="connsiteY11" fmla="*/ 284814 h 2083633"/>
                <a:gd name="connsiteX12" fmla="*/ 5986072 w 9203128"/>
                <a:gd name="connsiteY12" fmla="*/ 329784 h 2083633"/>
                <a:gd name="connsiteX13" fmla="*/ 7290216 w 9203128"/>
                <a:gd name="connsiteY13" fmla="*/ 404735 h 2083633"/>
                <a:gd name="connsiteX14" fmla="*/ 8879173 w 9203128"/>
                <a:gd name="connsiteY14" fmla="*/ 404735 h 2083633"/>
                <a:gd name="connsiteX15" fmla="*/ 9104026 w 9203128"/>
                <a:gd name="connsiteY15" fmla="*/ 359764 h 2083633"/>
                <a:gd name="connsiteX16" fmla="*/ 9134006 w 9203128"/>
                <a:gd name="connsiteY16" fmla="*/ 374755 h 2083633"/>
                <a:gd name="connsiteX17" fmla="*/ 9104026 w 9203128"/>
                <a:gd name="connsiteY17" fmla="*/ 1364105 h 2083633"/>
                <a:gd name="connsiteX18" fmla="*/ 8539396 w 9203128"/>
                <a:gd name="connsiteY18" fmla="*/ 1501515 h 2083633"/>
                <a:gd name="connsiteX19" fmla="*/ 7784891 w 9203128"/>
                <a:gd name="connsiteY19" fmla="*/ 2083633 h 2083633"/>
                <a:gd name="connsiteX20" fmla="*/ 5957590 w 9203128"/>
                <a:gd name="connsiteY20" fmla="*/ 1935231 h 2083633"/>
                <a:gd name="connsiteX0" fmla="*/ 5206583 w 9203128"/>
                <a:gd name="connsiteY0" fmla="*/ 1251679 h 1935231"/>
                <a:gd name="connsiteX1" fmla="*/ 2866868 w 9203128"/>
                <a:gd name="connsiteY1" fmla="*/ 1174231 h 1935231"/>
                <a:gd name="connsiteX2" fmla="*/ 2503357 w 9203128"/>
                <a:gd name="connsiteY2" fmla="*/ 1169234 h 1935231"/>
                <a:gd name="connsiteX3" fmla="*/ 1139252 w 9203128"/>
                <a:gd name="connsiteY3" fmla="*/ 940633 h 1935231"/>
                <a:gd name="connsiteX4" fmla="*/ 229849 w 9203128"/>
                <a:gd name="connsiteY4" fmla="*/ 944381 h 1935231"/>
                <a:gd name="connsiteX5" fmla="*/ 34977 w 9203128"/>
                <a:gd name="connsiteY5" fmla="*/ 794479 h 1935231"/>
                <a:gd name="connsiteX6" fmla="*/ 19986 w 9203128"/>
                <a:gd name="connsiteY6" fmla="*/ 404735 h 1935231"/>
                <a:gd name="connsiteX7" fmla="*/ 64957 w 9203128"/>
                <a:gd name="connsiteY7" fmla="*/ 0 h 1935231"/>
                <a:gd name="connsiteX8" fmla="*/ 289809 w 9203128"/>
                <a:gd name="connsiteY8" fmla="*/ 0 h 1935231"/>
                <a:gd name="connsiteX9" fmla="*/ 1264170 w 9203128"/>
                <a:gd name="connsiteY9" fmla="*/ 14991 h 1935231"/>
                <a:gd name="connsiteX10" fmla="*/ 2778177 w 9203128"/>
                <a:gd name="connsiteY10" fmla="*/ 149902 h 1935231"/>
                <a:gd name="connsiteX11" fmla="*/ 4052341 w 9203128"/>
                <a:gd name="connsiteY11" fmla="*/ 284814 h 1935231"/>
                <a:gd name="connsiteX12" fmla="*/ 5986072 w 9203128"/>
                <a:gd name="connsiteY12" fmla="*/ 329784 h 1935231"/>
                <a:gd name="connsiteX13" fmla="*/ 7290216 w 9203128"/>
                <a:gd name="connsiteY13" fmla="*/ 404735 h 1935231"/>
                <a:gd name="connsiteX14" fmla="*/ 8879173 w 9203128"/>
                <a:gd name="connsiteY14" fmla="*/ 404735 h 1935231"/>
                <a:gd name="connsiteX15" fmla="*/ 9104026 w 9203128"/>
                <a:gd name="connsiteY15" fmla="*/ 359764 h 1935231"/>
                <a:gd name="connsiteX16" fmla="*/ 9134006 w 9203128"/>
                <a:gd name="connsiteY16" fmla="*/ 374755 h 1935231"/>
                <a:gd name="connsiteX17" fmla="*/ 9104026 w 9203128"/>
                <a:gd name="connsiteY17" fmla="*/ 1364105 h 1935231"/>
                <a:gd name="connsiteX18" fmla="*/ 8539396 w 9203128"/>
                <a:gd name="connsiteY18" fmla="*/ 1501515 h 1935231"/>
                <a:gd name="connsiteX19" fmla="*/ 5957590 w 9203128"/>
                <a:gd name="connsiteY19" fmla="*/ 1935231 h 1935231"/>
                <a:gd name="connsiteX0" fmla="*/ 5206583 w 9203128"/>
                <a:gd name="connsiteY0" fmla="*/ 1251679 h 1551898"/>
                <a:gd name="connsiteX1" fmla="*/ 2866868 w 9203128"/>
                <a:gd name="connsiteY1" fmla="*/ 1174231 h 1551898"/>
                <a:gd name="connsiteX2" fmla="*/ 2503357 w 9203128"/>
                <a:gd name="connsiteY2" fmla="*/ 1169234 h 1551898"/>
                <a:gd name="connsiteX3" fmla="*/ 1139252 w 9203128"/>
                <a:gd name="connsiteY3" fmla="*/ 940633 h 1551898"/>
                <a:gd name="connsiteX4" fmla="*/ 229849 w 9203128"/>
                <a:gd name="connsiteY4" fmla="*/ 944381 h 1551898"/>
                <a:gd name="connsiteX5" fmla="*/ 34977 w 9203128"/>
                <a:gd name="connsiteY5" fmla="*/ 794479 h 1551898"/>
                <a:gd name="connsiteX6" fmla="*/ 19986 w 9203128"/>
                <a:gd name="connsiteY6" fmla="*/ 404735 h 1551898"/>
                <a:gd name="connsiteX7" fmla="*/ 64957 w 9203128"/>
                <a:gd name="connsiteY7" fmla="*/ 0 h 1551898"/>
                <a:gd name="connsiteX8" fmla="*/ 289809 w 9203128"/>
                <a:gd name="connsiteY8" fmla="*/ 0 h 1551898"/>
                <a:gd name="connsiteX9" fmla="*/ 1264170 w 9203128"/>
                <a:gd name="connsiteY9" fmla="*/ 14991 h 1551898"/>
                <a:gd name="connsiteX10" fmla="*/ 2778177 w 9203128"/>
                <a:gd name="connsiteY10" fmla="*/ 149902 h 1551898"/>
                <a:gd name="connsiteX11" fmla="*/ 4052341 w 9203128"/>
                <a:gd name="connsiteY11" fmla="*/ 284814 h 1551898"/>
                <a:gd name="connsiteX12" fmla="*/ 5986072 w 9203128"/>
                <a:gd name="connsiteY12" fmla="*/ 329784 h 1551898"/>
                <a:gd name="connsiteX13" fmla="*/ 7290216 w 9203128"/>
                <a:gd name="connsiteY13" fmla="*/ 404735 h 1551898"/>
                <a:gd name="connsiteX14" fmla="*/ 8879173 w 9203128"/>
                <a:gd name="connsiteY14" fmla="*/ 404735 h 1551898"/>
                <a:gd name="connsiteX15" fmla="*/ 9104026 w 9203128"/>
                <a:gd name="connsiteY15" fmla="*/ 359764 h 1551898"/>
                <a:gd name="connsiteX16" fmla="*/ 9134006 w 9203128"/>
                <a:gd name="connsiteY16" fmla="*/ 374755 h 1551898"/>
                <a:gd name="connsiteX17" fmla="*/ 9104026 w 9203128"/>
                <a:gd name="connsiteY17" fmla="*/ 1364105 h 1551898"/>
                <a:gd name="connsiteX18" fmla="*/ 8539396 w 9203128"/>
                <a:gd name="connsiteY18" fmla="*/ 1501515 h 1551898"/>
                <a:gd name="connsiteX0" fmla="*/ 5206583 w 9203128"/>
                <a:gd name="connsiteY0" fmla="*/ 1251679 h 1551898"/>
                <a:gd name="connsiteX1" fmla="*/ 2866868 w 9203128"/>
                <a:gd name="connsiteY1" fmla="*/ 1174231 h 1551898"/>
                <a:gd name="connsiteX2" fmla="*/ 2503357 w 9203128"/>
                <a:gd name="connsiteY2" fmla="*/ 1169234 h 1551898"/>
                <a:gd name="connsiteX3" fmla="*/ 1139252 w 9203128"/>
                <a:gd name="connsiteY3" fmla="*/ 940633 h 1551898"/>
                <a:gd name="connsiteX4" fmla="*/ 229849 w 9203128"/>
                <a:gd name="connsiteY4" fmla="*/ 944381 h 1551898"/>
                <a:gd name="connsiteX5" fmla="*/ 34977 w 9203128"/>
                <a:gd name="connsiteY5" fmla="*/ 794479 h 1551898"/>
                <a:gd name="connsiteX6" fmla="*/ 19986 w 9203128"/>
                <a:gd name="connsiteY6" fmla="*/ 404735 h 1551898"/>
                <a:gd name="connsiteX7" fmla="*/ 64957 w 9203128"/>
                <a:gd name="connsiteY7" fmla="*/ 0 h 1551898"/>
                <a:gd name="connsiteX8" fmla="*/ 289809 w 9203128"/>
                <a:gd name="connsiteY8" fmla="*/ 0 h 1551898"/>
                <a:gd name="connsiteX9" fmla="*/ 1264170 w 9203128"/>
                <a:gd name="connsiteY9" fmla="*/ 14991 h 1551898"/>
                <a:gd name="connsiteX10" fmla="*/ 2778177 w 9203128"/>
                <a:gd name="connsiteY10" fmla="*/ 149902 h 1551898"/>
                <a:gd name="connsiteX11" fmla="*/ 4052341 w 9203128"/>
                <a:gd name="connsiteY11" fmla="*/ 284814 h 1551898"/>
                <a:gd name="connsiteX12" fmla="*/ 5986072 w 9203128"/>
                <a:gd name="connsiteY12" fmla="*/ 329784 h 1551898"/>
                <a:gd name="connsiteX13" fmla="*/ 7290216 w 9203128"/>
                <a:gd name="connsiteY13" fmla="*/ 404735 h 1551898"/>
                <a:gd name="connsiteX14" fmla="*/ 8879173 w 9203128"/>
                <a:gd name="connsiteY14" fmla="*/ 404735 h 1551898"/>
                <a:gd name="connsiteX15" fmla="*/ 9104026 w 9203128"/>
                <a:gd name="connsiteY15" fmla="*/ 359764 h 1551898"/>
                <a:gd name="connsiteX16" fmla="*/ 9134006 w 9203128"/>
                <a:gd name="connsiteY16" fmla="*/ 374755 h 1551898"/>
                <a:gd name="connsiteX17" fmla="*/ 9104026 w 9203128"/>
                <a:gd name="connsiteY17" fmla="*/ 1364105 h 1551898"/>
                <a:gd name="connsiteX18" fmla="*/ 8539396 w 9203128"/>
                <a:gd name="connsiteY18" fmla="*/ 1501515 h 1551898"/>
                <a:gd name="connsiteX19" fmla="*/ 5206583 w 9203128"/>
                <a:gd name="connsiteY19" fmla="*/ 1251679 h 1551898"/>
                <a:gd name="connsiteX0" fmla="*/ 5206583 w 9203128"/>
                <a:gd name="connsiteY0" fmla="*/ 1251679 h 1551898"/>
                <a:gd name="connsiteX1" fmla="*/ 2866868 w 9203128"/>
                <a:gd name="connsiteY1" fmla="*/ 1174231 h 1551898"/>
                <a:gd name="connsiteX2" fmla="*/ 2503357 w 9203128"/>
                <a:gd name="connsiteY2" fmla="*/ 1169234 h 1551898"/>
                <a:gd name="connsiteX3" fmla="*/ 1139252 w 9203128"/>
                <a:gd name="connsiteY3" fmla="*/ 940633 h 1551898"/>
                <a:gd name="connsiteX4" fmla="*/ 229849 w 9203128"/>
                <a:gd name="connsiteY4" fmla="*/ 944381 h 1551898"/>
                <a:gd name="connsiteX5" fmla="*/ 34977 w 9203128"/>
                <a:gd name="connsiteY5" fmla="*/ 794479 h 1551898"/>
                <a:gd name="connsiteX6" fmla="*/ 19986 w 9203128"/>
                <a:gd name="connsiteY6" fmla="*/ 404735 h 1551898"/>
                <a:gd name="connsiteX7" fmla="*/ 64957 w 9203128"/>
                <a:gd name="connsiteY7" fmla="*/ 0 h 1551898"/>
                <a:gd name="connsiteX8" fmla="*/ 289809 w 9203128"/>
                <a:gd name="connsiteY8" fmla="*/ 0 h 1551898"/>
                <a:gd name="connsiteX9" fmla="*/ 1264170 w 9203128"/>
                <a:gd name="connsiteY9" fmla="*/ 14991 h 1551898"/>
                <a:gd name="connsiteX10" fmla="*/ 2778177 w 9203128"/>
                <a:gd name="connsiteY10" fmla="*/ 149902 h 1551898"/>
                <a:gd name="connsiteX11" fmla="*/ 4052341 w 9203128"/>
                <a:gd name="connsiteY11" fmla="*/ 284814 h 1551898"/>
                <a:gd name="connsiteX12" fmla="*/ 5986072 w 9203128"/>
                <a:gd name="connsiteY12" fmla="*/ 329784 h 1551898"/>
                <a:gd name="connsiteX13" fmla="*/ 7290216 w 9203128"/>
                <a:gd name="connsiteY13" fmla="*/ 404735 h 1551898"/>
                <a:gd name="connsiteX14" fmla="*/ 8879173 w 9203128"/>
                <a:gd name="connsiteY14" fmla="*/ 404735 h 1551898"/>
                <a:gd name="connsiteX15" fmla="*/ 9104026 w 9203128"/>
                <a:gd name="connsiteY15" fmla="*/ 359764 h 1551898"/>
                <a:gd name="connsiteX16" fmla="*/ 9134006 w 9203128"/>
                <a:gd name="connsiteY16" fmla="*/ 374755 h 1551898"/>
                <a:gd name="connsiteX17" fmla="*/ 9104026 w 9203128"/>
                <a:gd name="connsiteY17" fmla="*/ 1364105 h 1551898"/>
                <a:gd name="connsiteX18" fmla="*/ 8539396 w 9203128"/>
                <a:gd name="connsiteY18" fmla="*/ 1501515 h 1551898"/>
                <a:gd name="connsiteX19" fmla="*/ 5206583 w 9203128"/>
                <a:gd name="connsiteY19" fmla="*/ 1251679 h 1551898"/>
                <a:gd name="connsiteX0" fmla="*/ 5206583 w 9203128"/>
                <a:gd name="connsiteY0" fmla="*/ 1251679 h 1551898"/>
                <a:gd name="connsiteX1" fmla="*/ 2866868 w 9203128"/>
                <a:gd name="connsiteY1" fmla="*/ 1174231 h 1551898"/>
                <a:gd name="connsiteX2" fmla="*/ 2503357 w 9203128"/>
                <a:gd name="connsiteY2" fmla="*/ 1169234 h 1551898"/>
                <a:gd name="connsiteX3" fmla="*/ 2448393 w 9203128"/>
                <a:gd name="connsiteY3" fmla="*/ 1169234 h 1551898"/>
                <a:gd name="connsiteX4" fmla="*/ 1139252 w 9203128"/>
                <a:gd name="connsiteY4" fmla="*/ 940633 h 1551898"/>
                <a:gd name="connsiteX5" fmla="*/ 229849 w 9203128"/>
                <a:gd name="connsiteY5" fmla="*/ 944381 h 1551898"/>
                <a:gd name="connsiteX6" fmla="*/ 34977 w 9203128"/>
                <a:gd name="connsiteY6" fmla="*/ 794479 h 1551898"/>
                <a:gd name="connsiteX7" fmla="*/ 19986 w 9203128"/>
                <a:gd name="connsiteY7" fmla="*/ 404735 h 1551898"/>
                <a:gd name="connsiteX8" fmla="*/ 64957 w 9203128"/>
                <a:gd name="connsiteY8" fmla="*/ 0 h 1551898"/>
                <a:gd name="connsiteX9" fmla="*/ 289809 w 9203128"/>
                <a:gd name="connsiteY9" fmla="*/ 0 h 1551898"/>
                <a:gd name="connsiteX10" fmla="*/ 1264170 w 9203128"/>
                <a:gd name="connsiteY10" fmla="*/ 14991 h 1551898"/>
                <a:gd name="connsiteX11" fmla="*/ 2778177 w 9203128"/>
                <a:gd name="connsiteY11" fmla="*/ 149902 h 1551898"/>
                <a:gd name="connsiteX12" fmla="*/ 4052341 w 9203128"/>
                <a:gd name="connsiteY12" fmla="*/ 284814 h 1551898"/>
                <a:gd name="connsiteX13" fmla="*/ 5986072 w 9203128"/>
                <a:gd name="connsiteY13" fmla="*/ 329784 h 1551898"/>
                <a:gd name="connsiteX14" fmla="*/ 7290216 w 9203128"/>
                <a:gd name="connsiteY14" fmla="*/ 404735 h 1551898"/>
                <a:gd name="connsiteX15" fmla="*/ 8879173 w 9203128"/>
                <a:gd name="connsiteY15" fmla="*/ 404735 h 1551898"/>
                <a:gd name="connsiteX16" fmla="*/ 9104026 w 9203128"/>
                <a:gd name="connsiteY16" fmla="*/ 359764 h 1551898"/>
                <a:gd name="connsiteX17" fmla="*/ 9134006 w 9203128"/>
                <a:gd name="connsiteY17" fmla="*/ 374755 h 1551898"/>
                <a:gd name="connsiteX18" fmla="*/ 9104026 w 9203128"/>
                <a:gd name="connsiteY18" fmla="*/ 1364105 h 1551898"/>
                <a:gd name="connsiteX19" fmla="*/ 8539396 w 9203128"/>
                <a:gd name="connsiteY19" fmla="*/ 1501515 h 1551898"/>
                <a:gd name="connsiteX20" fmla="*/ 5206583 w 9203128"/>
                <a:gd name="connsiteY20" fmla="*/ 1251679 h 1551898"/>
                <a:gd name="connsiteX0" fmla="*/ 5206583 w 9203128"/>
                <a:gd name="connsiteY0" fmla="*/ 1251679 h 1551898"/>
                <a:gd name="connsiteX1" fmla="*/ 2866868 w 9203128"/>
                <a:gd name="connsiteY1" fmla="*/ 1174231 h 1551898"/>
                <a:gd name="connsiteX2" fmla="*/ 2503357 w 9203128"/>
                <a:gd name="connsiteY2" fmla="*/ 1169234 h 1551898"/>
                <a:gd name="connsiteX3" fmla="*/ 2448393 w 9203128"/>
                <a:gd name="connsiteY3" fmla="*/ 1169234 h 1551898"/>
                <a:gd name="connsiteX4" fmla="*/ 1139252 w 9203128"/>
                <a:gd name="connsiteY4" fmla="*/ 940633 h 1551898"/>
                <a:gd name="connsiteX5" fmla="*/ 229849 w 9203128"/>
                <a:gd name="connsiteY5" fmla="*/ 944381 h 1551898"/>
                <a:gd name="connsiteX6" fmla="*/ 34977 w 9203128"/>
                <a:gd name="connsiteY6" fmla="*/ 794479 h 1551898"/>
                <a:gd name="connsiteX7" fmla="*/ 19986 w 9203128"/>
                <a:gd name="connsiteY7" fmla="*/ 404735 h 1551898"/>
                <a:gd name="connsiteX8" fmla="*/ 64957 w 9203128"/>
                <a:gd name="connsiteY8" fmla="*/ 0 h 1551898"/>
                <a:gd name="connsiteX9" fmla="*/ 289809 w 9203128"/>
                <a:gd name="connsiteY9" fmla="*/ 0 h 1551898"/>
                <a:gd name="connsiteX10" fmla="*/ 1264170 w 9203128"/>
                <a:gd name="connsiteY10" fmla="*/ 14991 h 1551898"/>
                <a:gd name="connsiteX11" fmla="*/ 2778177 w 9203128"/>
                <a:gd name="connsiteY11" fmla="*/ 149902 h 1551898"/>
                <a:gd name="connsiteX12" fmla="*/ 4052341 w 9203128"/>
                <a:gd name="connsiteY12" fmla="*/ 284814 h 1551898"/>
                <a:gd name="connsiteX13" fmla="*/ 5986072 w 9203128"/>
                <a:gd name="connsiteY13" fmla="*/ 329784 h 1551898"/>
                <a:gd name="connsiteX14" fmla="*/ 7290216 w 9203128"/>
                <a:gd name="connsiteY14" fmla="*/ 404735 h 1551898"/>
                <a:gd name="connsiteX15" fmla="*/ 8879173 w 9203128"/>
                <a:gd name="connsiteY15" fmla="*/ 404735 h 1551898"/>
                <a:gd name="connsiteX16" fmla="*/ 9104026 w 9203128"/>
                <a:gd name="connsiteY16" fmla="*/ 359764 h 1551898"/>
                <a:gd name="connsiteX17" fmla="*/ 9134006 w 9203128"/>
                <a:gd name="connsiteY17" fmla="*/ 374755 h 1551898"/>
                <a:gd name="connsiteX18" fmla="*/ 9104026 w 9203128"/>
                <a:gd name="connsiteY18" fmla="*/ 1364105 h 1551898"/>
                <a:gd name="connsiteX19" fmla="*/ 8539396 w 9203128"/>
                <a:gd name="connsiteY19" fmla="*/ 1501515 h 1551898"/>
                <a:gd name="connsiteX20" fmla="*/ 5206583 w 9203128"/>
                <a:gd name="connsiteY20" fmla="*/ 1251679 h 1551898"/>
                <a:gd name="connsiteX0" fmla="*/ 5206583 w 9203128"/>
                <a:gd name="connsiteY0" fmla="*/ 1251679 h 1551898"/>
                <a:gd name="connsiteX1" fmla="*/ 2866868 w 9203128"/>
                <a:gd name="connsiteY1" fmla="*/ 1174231 h 1551898"/>
                <a:gd name="connsiteX2" fmla="*/ 2503357 w 9203128"/>
                <a:gd name="connsiteY2" fmla="*/ 1169234 h 1551898"/>
                <a:gd name="connsiteX3" fmla="*/ 1139252 w 9203128"/>
                <a:gd name="connsiteY3" fmla="*/ 940633 h 1551898"/>
                <a:gd name="connsiteX4" fmla="*/ 229849 w 9203128"/>
                <a:gd name="connsiteY4" fmla="*/ 944381 h 1551898"/>
                <a:gd name="connsiteX5" fmla="*/ 34977 w 9203128"/>
                <a:gd name="connsiteY5" fmla="*/ 794479 h 1551898"/>
                <a:gd name="connsiteX6" fmla="*/ 19986 w 9203128"/>
                <a:gd name="connsiteY6" fmla="*/ 404735 h 1551898"/>
                <a:gd name="connsiteX7" fmla="*/ 64957 w 9203128"/>
                <a:gd name="connsiteY7" fmla="*/ 0 h 1551898"/>
                <a:gd name="connsiteX8" fmla="*/ 289809 w 9203128"/>
                <a:gd name="connsiteY8" fmla="*/ 0 h 1551898"/>
                <a:gd name="connsiteX9" fmla="*/ 1264170 w 9203128"/>
                <a:gd name="connsiteY9" fmla="*/ 14991 h 1551898"/>
                <a:gd name="connsiteX10" fmla="*/ 2778177 w 9203128"/>
                <a:gd name="connsiteY10" fmla="*/ 149902 h 1551898"/>
                <a:gd name="connsiteX11" fmla="*/ 4052341 w 9203128"/>
                <a:gd name="connsiteY11" fmla="*/ 284814 h 1551898"/>
                <a:gd name="connsiteX12" fmla="*/ 5986072 w 9203128"/>
                <a:gd name="connsiteY12" fmla="*/ 329784 h 1551898"/>
                <a:gd name="connsiteX13" fmla="*/ 7290216 w 9203128"/>
                <a:gd name="connsiteY13" fmla="*/ 404735 h 1551898"/>
                <a:gd name="connsiteX14" fmla="*/ 8879173 w 9203128"/>
                <a:gd name="connsiteY14" fmla="*/ 404735 h 1551898"/>
                <a:gd name="connsiteX15" fmla="*/ 9104026 w 9203128"/>
                <a:gd name="connsiteY15" fmla="*/ 359764 h 1551898"/>
                <a:gd name="connsiteX16" fmla="*/ 9134006 w 9203128"/>
                <a:gd name="connsiteY16" fmla="*/ 374755 h 1551898"/>
                <a:gd name="connsiteX17" fmla="*/ 9104026 w 9203128"/>
                <a:gd name="connsiteY17" fmla="*/ 1364105 h 1551898"/>
                <a:gd name="connsiteX18" fmla="*/ 8539396 w 9203128"/>
                <a:gd name="connsiteY18" fmla="*/ 1501515 h 1551898"/>
                <a:gd name="connsiteX19" fmla="*/ 5206583 w 9203128"/>
                <a:gd name="connsiteY19" fmla="*/ 1251679 h 1551898"/>
                <a:gd name="connsiteX0" fmla="*/ 5206583 w 9203128"/>
                <a:gd name="connsiteY0" fmla="*/ 1251679 h 1551898"/>
                <a:gd name="connsiteX1" fmla="*/ 2866868 w 9203128"/>
                <a:gd name="connsiteY1" fmla="*/ 1174231 h 1551898"/>
                <a:gd name="connsiteX2" fmla="*/ 1139252 w 9203128"/>
                <a:gd name="connsiteY2" fmla="*/ 940633 h 1551898"/>
                <a:gd name="connsiteX3" fmla="*/ 229849 w 9203128"/>
                <a:gd name="connsiteY3" fmla="*/ 944381 h 1551898"/>
                <a:gd name="connsiteX4" fmla="*/ 34977 w 9203128"/>
                <a:gd name="connsiteY4" fmla="*/ 794479 h 1551898"/>
                <a:gd name="connsiteX5" fmla="*/ 19986 w 9203128"/>
                <a:gd name="connsiteY5" fmla="*/ 404735 h 1551898"/>
                <a:gd name="connsiteX6" fmla="*/ 64957 w 9203128"/>
                <a:gd name="connsiteY6" fmla="*/ 0 h 1551898"/>
                <a:gd name="connsiteX7" fmla="*/ 289809 w 9203128"/>
                <a:gd name="connsiteY7" fmla="*/ 0 h 1551898"/>
                <a:gd name="connsiteX8" fmla="*/ 1264170 w 9203128"/>
                <a:gd name="connsiteY8" fmla="*/ 14991 h 1551898"/>
                <a:gd name="connsiteX9" fmla="*/ 2778177 w 9203128"/>
                <a:gd name="connsiteY9" fmla="*/ 149902 h 1551898"/>
                <a:gd name="connsiteX10" fmla="*/ 4052341 w 9203128"/>
                <a:gd name="connsiteY10" fmla="*/ 284814 h 1551898"/>
                <a:gd name="connsiteX11" fmla="*/ 5986072 w 9203128"/>
                <a:gd name="connsiteY11" fmla="*/ 329784 h 1551898"/>
                <a:gd name="connsiteX12" fmla="*/ 7290216 w 9203128"/>
                <a:gd name="connsiteY12" fmla="*/ 404735 h 1551898"/>
                <a:gd name="connsiteX13" fmla="*/ 8879173 w 9203128"/>
                <a:gd name="connsiteY13" fmla="*/ 404735 h 1551898"/>
                <a:gd name="connsiteX14" fmla="*/ 9104026 w 9203128"/>
                <a:gd name="connsiteY14" fmla="*/ 359764 h 1551898"/>
                <a:gd name="connsiteX15" fmla="*/ 9134006 w 9203128"/>
                <a:gd name="connsiteY15" fmla="*/ 374755 h 1551898"/>
                <a:gd name="connsiteX16" fmla="*/ 9104026 w 9203128"/>
                <a:gd name="connsiteY16" fmla="*/ 1364105 h 1551898"/>
                <a:gd name="connsiteX17" fmla="*/ 8539396 w 9203128"/>
                <a:gd name="connsiteY17" fmla="*/ 1501515 h 1551898"/>
                <a:gd name="connsiteX18" fmla="*/ 5206583 w 9203128"/>
                <a:gd name="connsiteY18" fmla="*/ 1251679 h 1551898"/>
                <a:gd name="connsiteX0" fmla="*/ 5206583 w 9203128"/>
                <a:gd name="connsiteY0" fmla="*/ 1251679 h 1551898"/>
                <a:gd name="connsiteX1" fmla="*/ 1139252 w 9203128"/>
                <a:gd name="connsiteY1" fmla="*/ 940633 h 1551898"/>
                <a:gd name="connsiteX2" fmla="*/ 229849 w 9203128"/>
                <a:gd name="connsiteY2" fmla="*/ 944381 h 1551898"/>
                <a:gd name="connsiteX3" fmla="*/ 34977 w 9203128"/>
                <a:gd name="connsiteY3" fmla="*/ 794479 h 1551898"/>
                <a:gd name="connsiteX4" fmla="*/ 19986 w 9203128"/>
                <a:gd name="connsiteY4" fmla="*/ 404735 h 1551898"/>
                <a:gd name="connsiteX5" fmla="*/ 64957 w 9203128"/>
                <a:gd name="connsiteY5" fmla="*/ 0 h 1551898"/>
                <a:gd name="connsiteX6" fmla="*/ 289809 w 9203128"/>
                <a:gd name="connsiteY6" fmla="*/ 0 h 1551898"/>
                <a:gd name="connsiteX7" fmla="*/ 1264170 w 9203128"/>
                <a:gd name="connsiteY7" fmla="*/ 14991 h 1551898"/>
                <a:gd name="connsiteX8" fmla="*/ 2778177 w 9203128"/>
                <a:gd name="connsiteY8" fmla="*/ 149902 h 1551898"/>
                <a:gd name="connsiteX9" fmla="*/ 4052341 w 9203128"/>
                <a:gd name="connsiteY9" fmla="*/ 284814 h 1551898"/>
                <a:gd name="connsiteX10" fmla="*/ 5986072 w 9203128"/>
                <a:gd name="connsiteY10" fmla="*/ 329784 h 1551898"/>
                <a:gd name="connsiteX11" fmla="*/ 7290216 w 9203128"/>
                <a:gd name="connsiteY11" fmla="*/ 404735 h 1551898"/>
                <a:gd name="connsiteX12" fmla="*/ 8879173 w 9203128"/>
                <a:gd name="connsiteY12" fmla="*/ 404735 h 1551898"/>
                <a:gd name="connsiteX13" fmla="*/ 9104026 w 9203128"/>
                <a:gd name="connsiteY13" fmla="*/ 359764 h 1551898"/>
                <a:gd name="connsiteX14" fmla="*/ 9134006 w 9203128"/>
                <a:gd name="connsiteY14" fmla="*/ 374755 h 1551898"/>
                <a:gd name="connsiteX15" fmla="*/ 9104026 w 9203128"/>
                <a:gd name="connsiteY15" fmla="*/ 1364105 h 1551898"/>
                <a:gd name="connsiteX16" fmla="*/ 8539396 w 9203128"/>
                <a:gd name="connsiteY16" fmla="*/ 1501515 h 1551898"/>
                <a:gd name="connsiteX17" fmla="*/ 5206583 w 9203128"/>
                <a:gd name="connsiteY17" fmla="*/ 1251679 h 1551898"/>
                <a:gd name="connsiteX0" fmla="*/ 5206583 w 9253928"/>
                <a:gd name="connsiteY0" fmla="*/ 1251679 h 1551898"/>
                <a:gd name="connsiteX1" fmla="*/ 1139252 w 9253928"/>
                <a:gd name="connsiteY1" fmla="*/ 940633 h 1551898"/>
                <a:gd name="connsiteX2" fmla="*/ 229849 w 9253928"/>
                <a:gd name="connsiteY2" fmla="*/ 944381 h 1551898"/>
                <a:gd name="connsiteX3" fmla="*/ 34977 w 9253928"/>
                <a:gd name="connsiteY3" fmla="*/ 794479 h 1551898"/>
                <a:gd name="connsiteX4" fmla="*/ 19986 w 9253928"/>
                <a:gd name="connsiteY4" fmla="*/ 404735 h 1551898"/>
                <a:gd name="connsiteX5" fmla="*/ 64957 w 9253928"/>
                <a:gd name="connsiteY5" fmla="*/ 0 h 1551898"/>
                <a:gd name="connsiteX6" fmla="*/ 289809 w 9253928"/>
                <a:gd name="connsiteY6" fmla="*/ 0 h 1551898"/>
                <a:gd name="connsiteX7" fmla="*/ 1264170 w 9253928"/>
                <a:gd name="connsiteY7" fmla="*/ 14991 h 1551898"/>
                <a:gd name="connsiteX8" fmla="*/ 2778177 w 9253928"/>
                <a:gd name="connsiteY8" fmla="*/ 149902 h 1551898"/>
                <a:gd name="connsiteX9" fmla="*/ 4052341 w 9253928"/>
                <a:gd name="connsiteY9" fmla="*/ 284814 h 1551898"/>
                <a:gd name="connsiteX10" fmla="*/ 5986072 w 9253928"/>
                <a:gd name="connsiteY10" fmla="*/ 329784 h 1551898"/>
                <a:gd name="connsiteX11" fmla="*/ 7290216 w 9253928"/>
                <a:gd name="connsiteY11" fmla="*/ 404735 h 1551898"/>
                <a:gd name="connsiteX12" fmla="*/ 8879173 w 9253928"/>
                <a:gd name="connsiteY12" fmla="*/ 404735 h 1551898"/>
                <a:gd name="connsiteX13" fmla="*/ 9104026 w 9253928"/>
                <a:gd name="connsiteY13" fmla="*/ 359764 h 1551898"/>
                <a:gd name="connsiteX14" fmla="*/ 9134006 w 9253928"/>
                <a:gd name="connsiteY14" fmla="*/ 374755 h 1551898"/>
                <a:gd name="connsiteX15" fmla="*/ 9104026 w 9253928"/>
                <a:gd name="connsiteY15" fmla="*/ 1364105 h 1551898"/>
                <a:gd name="connsiteX16" fmla="*/ 8234596 w 9253928"/>
                <a:gd name="connsiteY16" fmla="*/ 1501515 h 1551898"/>
                <a:gd name="connsiteX17" fmla="*/ 5206583 w 9253928"/>
                <a:gd name="connsiteY17" fmla="*/ 1251679 h 1551898"/>
                <a:gd name="connsiteX0" fmla="*/ 5206583 w 9758597"/>
                <a:gd name="connsiteY0" fmla="*/ 1251679 h 1510259"/>
                <a:gd name="connsiteX1" fmla="*/ 1139252 w 9758597"/>
                <a:gd name="connsiteY1" fmla="*/ 940633 h 1510259"/>
                <a:gd name="connsiteX2" fmla="*/ 229849 w 9758597"/>
                <a:gd name="connsiteY2" fmla="*/ 944381 h 1510259"/>
                <a:gd name="connsiteX3" fmla="*/ 34977 w 9758597"/>
                <a:gd name="connsiteY3" fmla="*/ 794479 h 1510259"/>
                <a:gd name="connsiteX4" fmla="*/ 19986 w 9758597"/>
                <a:gd name="connsiteY4" fmla="*/ 404735 h 1510259"/>
                <a:gd name="connsiteX5" fmla="*/ 64957 w 9758597"/>
                <a:gd name="connsiteY5" fmla="*/ 0 h 1510259"/>
                <a:gd name="connsiteX6" fmla="*/ 289809 w 9758597"/>
                <a:gd name="connsiteY6" fmla="*/ 0 h 1510259"/>
                <a:gd name="connsiteX7" fmla="*/ 1264170 w 9758597"/>
                <a:gd name="connsiteY7" fmla="*/ 14991 h 1510259"/>
                <a:gd name="connsiteX8" fmla="*/ 2778177 w 9758597"/>
                <a:gd name="connsiteY8" fmla="*/ 149902 h 1510259"/>
                <a:gd name="connsiteX9" fmla="*/ 4052341 w 9758597"/>
                <a:gd name="connsiteY9" fmla="*/ 284814 h 1510259"/>
                <a:gd name="connsiteX10" fmla="*/ 5986072 w 9758597"/>
                <a:gd name="connsiteY10" fmla="*/ 329784 h 1510259"/>
                <a:gd name="connsiteX11" fmla="*/ 7290216 w 9758597"/>
                <a:gd name="connsiteY11" fmla="*/ 404735 h 1510259"/>
                <a:gd name="connsiteX12" fmla="*/ 8879173 w 9758597"/>
                <a:gd name="connsiteY12" fmla="*/ 404735 h 1510259"/>
                <a:gd name="connsiteX13" fmla="*/ 9104026 w 9758597"/>
                <a:gd name="connsiteY13" fmla="*/ 359764 h 1510259"/>
                <a:gd name="connsiteX14" fmla="*/ 9134006 w 9758597"/>
                <a:gd name="connsiteY14" fmla="*/ 374755 h 1510259"/>
                <a:gd name="connsiteX15" fmla="*/ 9104026 w 9758597"/>
                <a:gd name="connsiteY15" fmla="*/ 1364105 h 1510259"/>
                <a:gd name="connsiteX16" fmla="*/ 5206583 w 9758597"/>
                <a:gd name="connsiteY16" fmla="*/ 1251679 h 1510259"/>
                <a:gd name="connsiteX0" fmla="*/ 5206583 w 9181475"/>
                <a:gd name="connsiteY0" fmla="*/ 1251679 h 1510259"/>
                <a:gd name="connsiteX1" fmla="*/ 1139252 w 9181475"/>
                <a:gd name="connsiteY1" fmla="*/ 940633 h 1510259"/>
                <a:gd name="connsiteX2" fmla="*/ 229849 w 9181475"/>
                <a:gd name="connsiteY2" fmla="*/ 944381 h 1510259"/>
                <a:gd name="connsiteX3" fmla="*/ 34977 w 9181475"/>
                <a:gd name="connsiteY3" fmla="*/ 794479 h 1510259"/>
                <a:gd name="connsiteX4" fmla="*/ 19986 w 9181475"/>
                <a:gd name="connsiteY4" fmla="*/ 404735 h 1510259"/>
                <a:gd name="connsiteX5" fmla="*/ 64957 w 9181475"/>
                <a:gd name="connsiteY5" fmla="*/ 0 h 1510259"/>
                <a:gd name="connsiteX6" fmla="*/ 289809 w 9181475"/>
                <a:gd name="connsiteY6" fmla="*/ 0 h 1510259"/>
                <a:gd name="connsiteX7" fmla="*/ 1264170 w 9181475"/>
                <a:gd name="connsiteY7" fmla="*/ 14991 h 1510259"/>
                <a:gd name="connsiteX8" fmla="*/ 2778177 w 9181475"/>
                <a:gd name="connsiteY8" fmla="*/ 149902 h 1510259"/>
                <a:gd name="connsiteX9" fmla="*/ 4052341 w 9181475"/>
                <a:gd name="connsiteY9" fmla="*/ 284814 h 1510259"/>
                <a:gd name="connsiteX10" fmla="*/ 5986072 w 9181475"/>
                <a:gd name="connsiteY10" fmla="*/ 329784 h 1510259"/>
                <a:gd name="connsiteX11" fmla="*/ 7290216 w 9181475"/>
                <a:gd name="connsiteY11" fmla="*/ 404735 h 1510259"/>
                <a:gd name="connsiteX12" fmla="*/ 8879173 w 9181475"/>
                <a:gd name="connsiteY12" fmla="*/ 404735 h 1510259"/>
                <a:gd name="connsiteX13" fmla="*/ 9104026 w 9181475"/>
                <a:gd name="connsiteY13" fmla="*/ 359764 h 1510259"/>
                <a:gd name="connsiteX14" fmla="*/ 9134006 w 9181475"/>
                <a:gd name="connsiteY14" fmla="*/ 374755 h 1510259"/>
                <a:gd name="connsiteX15" fmla="*/ 9104026 w 9181475"/>
                <a:gd name="connsiteY15" fmla="*/ 1364105 h 1510259"/>
                <a:gd name="connsiteX16" fmla="*/ 5206583 w 9181475"/>
                <a:gd name="connsiteY16" fmla="*/ 1251679 h 1510259"/>
                <a:gd name="connsiteX0" fmla="*/ 5206583 w 9181475"/>
                <a:gd name="connsiteY0" fmla="*/ 1251679 h 1364105"/>
                <a:gd name="connsiteX1" fmla="*/ 1139252 w 9181475"/>
                <a:gd name="connsiteY1" fmla="*/ 940633 h 1364105"/>
                <a:gd name="connsiteX2" fmla="*/ 229849 w 9181475"/>
                <a:gd name="connsiteY2" fmla="*/ 944381 h 1364105"/>
                <a:gd name="connsiteX3" fmla="*/ 34977 w 9181475"/>
                <a:gd name="connsiteY3" fmla="*/ 794479 h 1364105"/>
                <a:gd name="connsiteX4" fmla="*/ 19986 w 9181475"/>
                <a:gd name="connsiteY4" fmla="*/ 404735 h 1364105"/>
                <a:gd name="connsiteX5" fmla="*/ 64957 w 9181475"/>
                <a:gd name="connsiteY5" fmla="*/ 0 h 1364105"/>
                <a:gd name="connsiteX6" fmla="*/ 289809 w 9181475"/>
                <a:gd name="connsiteY6" fmla="*/ 0 h 1364105"/>
                <a:gd name="connsiteX7" fmla="*/ 1264170 w 9181475"/>
                <a:gd name="connsiteY7" fmla="*/ 14991 h 1364105"/>
                <a:gd name="connsiteX8" fmla="*/ 2778177 w 9181475"/>
                <a:gd name="connsiteY8" fmla="*/ 149902 h 1364105"/>
                <a:gd name="connsiteX9" fmla="*/ 4052341 w 9181475"/>
                <a:gd name="connsiteY9" fmla="*/ 284814 h 1364105"/>
                <a:gd name="connsiteX10" fmla="*/ 5986072 w 9181475"/>
                <a:gd name="connsiteY10" fmla="*/ 329784 h 1364105"/>
                <a:gd name="connsiteX11" fmla="*/ 7290216 w 9181475"/>
                <a:gd name="connsiteY11" fmla="*/ 404735 h 1364105"/>
                <a:gd name="connsiteX12" fmla="*/ 8879173 w 9181475"/>
                <a:gd name="connsiteY12" fmla="*/ 404735 h 1364105"/>
                <a:gd name="connsiteX13" fmla="*/ 9104026 w 9181475"/>
                <a:gd name="connsiteY13" fmla="*/ 359764 h 1364105"/>
                <a:gd name="connsiteX14" fmla="*/ 9134006 w 9181475"/>
                <a:gd name="connsiteY14" fmla="*/ 374755 h 1364105"/>
                <a:gd name="connsiteX15" fmla="*/ 9104026 w 9181475"/>
                <a:gd name="connsiteY15" fmla="*/ 1364105 h 1364105"/>
                <a:gd name="connsiteX16" fmla="*/ 5206583 w 9181475"/>
                <a:gd name="connsiteY16" fmla="*/ 1251679 h 1364105"/>
                <a:gd name="connsiteX0" fmla="*/ 6012990 w 9987882"/>
                <a:gd name="connsiteY0" fmla="*/ 1251679 h 1364105"/>
                <a:gd name="connsiteX1" fmla="*/ 1945659 w 9987882"/>
                <a:gd name="connsiteY1" fmla="*/ 940633 h 1364105"/>
                <a:gd name="connsiteX2" fmla="*/ 1036256 w 9987882"/>
                <a:gd name="connsiteY2" fmla="*/ 944381 h 1364105"/>
                <a:gd name="connsiteX3" fmla="*/ 841384 w 9987882"/>
                <a:gd name="connsiteY3" fmla="*/ 794479 h 1364105"/>
                <a:gd name="connsiteX4" fmla="*/ 826393 w 9987882"/>
                <a:gd name="connsiteY4" fmla="*/ 404735 h 1364105"/>
                <a:gd name="connsiteX5" fmla="*/ 17489 w 9987882"/>
                <a:gd name="connsiteY5" fmla="*/ 0 h 1364105"/>
                <a:gd name="connsiteX6" fmla="*/ 1096216 w 9987882"/>
                <a:gd name="connsiteY6" fmla="*/ 0 h 1364105"/>
                <a:gd name="connsiteX7" fmla="*/ 2070577 w 9987882"/>
                <a:gd name="connsiteY7" fmla="*/ 14991 h 1364105"/>
                <a:gd name="connsiteX8" fmla="*/ 3584584 w 9987882"/>
                <a:gd name="connsiteY8" fmla="*/ 149902 h 1364105"/>
                <a:gd name="connsiteX9" fmla="*/ 4858748 w 9987882"/>
                <a:gd name="connsiteY9" fmla="*/ 284814 h 1364105"/>
                <a:gd name="connsiteX10" fmla="*/ 6792479 w 9987882"/>
                <a:gd name="connsiteY10" fmla="*/ 329784 h 1364105"/>
                <a:gd name="connsiteX11" fmla="*/ 8096623 w 9987882"/>
                <a:gd name="connsiteY11" fmla="*/ 404735 h 1364105"/>
                <a:gd name="connsiteX12" fmla="*/ 9685580 w 9987882"/>
                <a:gd name="connsiteY12" fmla="*/ 404735 h 1364105"/>
                <a:gd name="connsiteX13" fmla="*/ 9910433 w 9987882"/>
                <a:gd name="connsiteY13" fmla="*/ 359764 h 1364105"/>
                <a:gd name="connsiteX14" fmla="*/ 9940413 w 9987882"/>
                <a:gd name="connsiteY14" fmla="*/ 374755 h 1364105"/>
                <a:gd name="connsiteX15" fmla="*/ 9910433 w 9987882"/>
                <a:gd name="connsiteY15" fmla="*/ 1364105 h 1364105"/>
                <a:gd name="connsiteX16" fmla="*/ 6012990 w 9987882"/>
                <a:gd name="connsiteY16" fmla="*/ 1251679 h 1364105"/>
                <a:gd name="connsiteX0" fmla="*/ 6012990 w 9987882"/>
                <a:gd name="connsiteY0" fmla="*/ 1251679 h 1364105"/>
                <a:gd name="connsiteX1" fmla="*/ 1945659 w 9987882"/>
                <a:gd name="connsiteY1" fmla="*/ 940633 h 1364105"/>
                <a:gd name="connsiteX2" fmla="*/ 1036256 w 9987882"/>
                <a:gd name="connsiteY2" fmla="*/ 944381 h 1364105"/>
                <a:gd name="connsiteX3" fmla="*/ 841384 w 9987882"/>
                <a:gd name="connsiteY3" fmla="*/ 794479 h 1364105"/>
                <a:gd name="connsiteX4" fmla="*/ 314067 w 9987882"/>
                <a:gd name="connsiteY4" fmla="*/ 633335 h 1364105"/>
                <a:gd name="connsiteX5" fmla="*/ 17489 w 9987882"/>
                <a:gd name="connsiteY5" fmla="*/ 0 h 1364105"/>
                <a:gd name="connsiteX6" fmla="*/ 1096216 w 9987882"/>
                <a:gd name="connsiteY6" fmla="*/ 0 h 1364105"/>
                <a:gd name="connsiteX7" fmla="*/ 2070577 w 9987882"/>
                <a:gd name="connsiteY7" fmla="*/ 14991 h 1364105"/>
                <a:gd name="connsiteX8" fmla="*/ 3584584 w 9987882"/>
                <a:gd name="connsiteY8" fmla="*/ 149902 h 1364105"/>
                <a:gd name="connsiteX9" fmla="*/ 4858748 w 9987882"/>
                <a:gd name="connsiteY9" fmla="*/ 284814 h 1364105"/>
                <a:gd name="connsiteX10" fmla="*/ 6792479 w 9987882"/>
                <a:gd name="connsiteY10" fmla="*/ 329784 h 1364105"/>
                <a:gd name="connsiteX11" fmla="*/ 8096623 w 9987882"/>
                <a:gd name="connsiteY11" fmla="*/ 404735 h 1364105"/>
                <a:gd name="connsiteX12" fmla="*/ 9685580 w 9987882"/>
                <a:gd name="connsiteY12" fmla="*/ 404735 h 1364105"/>
                <a:gd name="connsiteX13" fmla="*/ 9910433 w 9987882"/>
                <a:gd name="connsiteY13" fmla="*/ 359764 h 1364105"/>
                <a:gd name="connsiteX14" fmla="*/ 9940413 w 9987882"/>
                <a:gd name="connsiteY14" fmla="*/ 374755 h 1364105"/>
                <a:gd name="connsiteX15" fmla="*/ 9910433 w 9987882"/>
                <a:gd name="connsiteY15" fmla="*/ 1364105 h 1364105"/>
                <a:gd name="connsiteX16" fmla="*/ 6012990 w 9987882"/>
                <a:gd name="connsiteY16" fmla="*/ 1251679 h 1364105"/>
                <a:gd name="connsiteX0" fmla="*/ 6269153 w 10244045"/>
                <a:gd name="connsiteY0" fmla="*/ 1251679 h 1364105"/>
                <a:gd name="connsiteX1" fmla="*/ 2201822 w 10244045"/>
                <a:gd name="connsiteY1" fmla="*/ 940633 h 1364105"/>
                <a:gd name="connsiteX2" fmla="*/ 1292419 w 10244045"/>
                <a:gd name="connsiteY2" fmla="*/ 944381 h 1364105"/>
                <a:gd name="connsiteX3" fmla="*/ 1097547 w 10244045"/>
                <a:gd name="connsiteY3" fmla="*/ 794479 h 1364105"/>
                <a:gd name="connsiteX4" fmla="*/ 570230 w 10244045"/>
                <a:gd name="connsiteY4" fmla="*/ 633335 h 1364105"/>
                <a:gd name="connsiteX5" fmla="*/ 17489 w 10244045"/>
                <a:gd name="connsiteY5" fmla="*/ 0 h 1364105"/>
                <a:gd name="connsiteX6" fmla="*/ 1352379 w 10244045"/>
                <a:gd name="connsiteY6" fmla="*/ 0 h 1364105"/>
                <a:gd name="connsiteX7" fmla="*/ 2326740 w 10244045"/>
                <a:gd name="connsiteY7" fmla="*/ 14991 h 1364105"/>
                <a:gd name="connsiteX8" fmla="*/ 3840747 w 10244045"/>
                <a:gd name="connsiteY8" fmla="*/ 149902 h 1364105"/>
                <a:gd name="connsiteX9" fmla="*/ 5114911 w 10244045"/>
                <a:gd name="connsiteY9" fmla="*/ 284814 h 1364105"/>
                <a:gd name="connsiteX10" fmla="*/ 7048642 w 10244045"/>
                <a:gd name="connsiteY10" fmla="*/ 329784 h 1364105"/>
                <a:gd name="connsiteX11" fmla="*/ 8352786 w 10244045"/>
                <a:gd name="connsiteY11" fmla="*/ 404735 h 1364105"/>
                <a:gd name="connsiteX12" fmla="*/ 9941743 w 10244045"/>
                <a:gd name="connsiteY12" fmla="*/ 404735 h 1364105"/>
                <a:gd name="connsiteX13" fmla="*/ 10166596 w 10244045"/>
                <a:gd name="connsiteY13" fmla="*/ 359764 h 1364105"/>
                <a:gd name="connsiteX14" fmla="*/ 10196576 w 10244045"/>
                <a:gd name="connsiteY14" fmla="*/ 374755 h 1364105"/>
                <a:gd name="connsiteX15" fmla="*/ 10166596 w 10244045"/>
                <a:gd name="connsiteY15" fmla="*/ 1364105 h 1364105"/>
                <a:gd name="connsiteX16" fmla="*/ 6269153 w 10244045"/>
                <a:gd name="connsiteY16" fmla="*/ 1251679 h 1364105"/>
                <a:gd name="connsiteX0" fmla="*/ 6269153 w 10244045"/>
                <a:gd name="connsiteY0" fmla="*/ 1251679 h 1364105"/>
                <a:gd name="connsiteX1" fmla="*/ 2201822 w 10244045"/>
                <a:gd name="connsiteY1" fmla="*/ 940633 h 1364105"/>
                <a:gd name="connsiteX2" fmla="*/ 1292419 w 10244045"/>
                <a:gd name="connsiteY2" fmla="*/ 944381 h 1364105"/>
                <a:gd name="connsiteX3" fmla="*/ 1097547 w 10244045"/>
                <a:gd name="connsiteY3" fmla="*/ 794479 h 1364105"/>
                <a:gd name="connsiteX4" fmla="*/ 1086578 w 10244045"/>
                <a:gd name="connsiteY4" fmla="*/ 764501 h 1364105"/>
                <a:gd name="connsiteX5" fmla="*/ 570230 w 10244045"/>
                <a:gd name="connsiteY5" fmla="*/ 633335 h 1364105"/>
                <a:gd name="connsiteX6" fmla="*/ 17489 w 10244045"/>
                <a:gd name="connsiteY6" fmla="*/ 0 h 1364105"/>
                <a:gd name="connsiteX7" fmla="*/ 1352379 w 10244045"/>
                <a:gd name="connsiteY7" fmla="*/ 0 h 1364105"/>
                <a:gd name="connsiteX8" fmla="*/ 2326740 w 10244045"/>
                <a:gd name="connsiteY8" fmla="*/ 14991 h 1364105"/>
                <a:gd name="connsiteX9" fmla="*/ 3840747 w 10244045"/>
                <a:gd name="connsiteY9" fmla="*/ 149902 h 1364105"/>
                <a:gd name="connsiteX10" fmla="*/ 5114911 w 10244045"/>
                <a:gd name="connsiteY10" fmla="*/ 284814 h 1364105"/>
                <a:gd name="connsiteX11" fmla="*/ 7048642 w 10244045"/>
                <a:gd name="connsiteY11" fmla="*/ 329784 h 1364105"/>
                <a:gd name="connsiteX12" fmla="*/ 8352786 w 10244045"/>
                <a:gd name="connsiteY12" fmla="*/ 404735 h 1364105"/>
                <a:gd name="connsiteX13" fmla="*/ 9941743 w 10244045"/>
                <a:gd name="connsiteY13" fmla="*/ 404735 h 1364105"/>
                <a:gd name="connsiteX14" fmla="*/ 10166596 w 10244045"/>
                <a:gd name="connsiteY14" fmla="*/ 359764 h 1364105"/>
                <a:gd name="connsiteX15" fmla="*/ 10196576 w 10244045"/>
                <a:gd name="connsiteY15" fmla="*/ 374755 h 1364105"/>
                <a:gd name="connsiteX16" fmla="*/ 10166596 w 10244045"/>
                <a:gd name="connsiteY16" fmla="*/ 1364105 h 1364105"/>
                <a:gd name="connsiteX17" fmla="*/ 6269153 w 10244045"/>
                <a:gd name="connsiteY17" fmla="*/ 1251679 h 1364105"/>
                <a:gd name="connsiteX0" fmla="*/ 6269153 w 10244045"/>
                <a:gd name="connsiteY0" fmla="*/ 1251679 h 1364105"/>
                <a:gd name="connsiteX1" fmla="*/ 2201822 w 10244045"/>
                <a:gd name="connsiteY1" fmla="*/ 940633 h 1364105"/>
                <a:gd name="connsiteX2" fmla="*/ 1292419 w 10244045"/>
                <a:gd name="connsiteY2" fmla="*/ 944381 h 1364105"/>
                <a:gd name="connsiteX3" fmla="*/ 1097547 w 10244045"/>
                <a:gd name="connsiteY3" fmla="*/ 794479 h 1364105"/>
                <a:gd name="connsiteX4" fmla="*/ 570230 w 10244045"/>
                <a:gd name="connsiteY4" fmla="*/ 633335 h 1364105"/>
                <a:gd name="connsiteX5" fmla="*/ 17489 w 10244045"/>
                <a:gd name="connsiteY5" fmla="*/ 0 h 1364105"/>
                <a:gd name="connsiteX6" fmla="*/ 1352379 w 10244045"/>
                <a:gd name="connsiteY6" fmla="*/ 0 h 1364105"/>
                <a:gd name="connsiteX7" fmla="*/ 2326740 w 10244045"/>
                <a:gd name="connsiteY7" fmla="*/ 14991 h 1364105"/>
                <a:gd name="connsiteX8" fmla="*/ 3840747 w 10244045"/>
                <a:gd name="connsiteY8" fmla="*/ 149902 h 1364105"/>
                <a:gd name="connsiteX9" fmla="*/ 5114911 w 10244045"/>
                <a:gd name="connsiteY9" fmla="*/ 284814 h 1364105"/>
                <a:gd name="connsiteX10" fmla="*/ 7048642 w 10244045"/>
                <a:gd name="connsiteY10" fmla="*/ 329784 h 1364105"/>
                <a:gd name="connsiteX11" fmla="*/ 8352786 w 10244045"/>
                <a:gd name="connsiteY11" fmla="*/ 404735 h 1364105"/>
                <a:gd name="connsiteX12" fmla="*/ 9941743 w 10244045"/>
                <a:gd name="connsiteY12" fmla="*/ 404735 h 1364105"/>
                <a:gd name="connsiteX13" fmla="*/ 10166596 w 10244045"/>
                <a:gd name="connsiteY13" fmla="*/ 359764 h 1364105"/>
                <a:gd name="connsiteX14" fmla="*/ 10196576 w 10244045"/>
                <a:gd name="connsiteY14" fmla="*/ 374755 h 1364105"/>
                <a:gd name="connsiteX15" fmla="*/ 10166596 w 10244045"/>
                <a:gd name="connsiteY15" fmla="*/ 1364105 h 1364105"/>
                <a:gd name="connsiteX16" fmla="*/ 6269153 w 10244045"/>
                <a:gd name="connsiteY16" fmla="*/ 1251679 h 1364105"/>
                <a:gd name="connsiteX0" fmla="*/ 6269153 w 10244045"/>
                <a:gd name="connsiteY0" fmla="*/ 1251679 h 1364105"/>
                <a:gd name="connsiteX1" fmla="*/ 2543372 w 10244045"/>
                <a:gd name="connsiteY1" fmla="*/ 1169233 h 1364105"/>
                <a:gd name="connsiteX2" fmla="*/ 1292419 w 10244045"/>
                <a:gd name="connsiteY2" fmla="*/ 944381 h 1364105"/>
                <a:gd name="connsiteX3" fmla="*/ 1097547 w 10244045"/>
                <a:gd name="connsiteY3" fmla="*/ 794479 h 1364105"/>
                <a:gd name="connsiteX4" fmla="*/ 570230 w 10244045"/>
                <a:gd name="connsiteY4" fmla="*/ 633335 h 1364105"/>
                <a:gd name="connsiteX5" fmla="*/ 17489 w 10244045"/>
                <a:gd name="connsiteY5" fmla="*/ 0 h 1364105"/>
                <a:gd name="connsiteX6" fmla="*/ 1352379 w 10244045"/>
                <a:gd name="connsiteY6" fmla="*/ 0 h 1364105"/>
                <a:gd name="connsiteX7" fmla="*/ 2326740 w 10244045"/>
                <a:gd name="connsiteY7" fmla="*/ 14991 h 1364105"/>
                <a:gd name="connsiteX8" fmla="*/ 3840747 w 10244045"/>
                <a:gd name="connsiteY8" fmla="*/ 149902 h 1364105"/>
                <a:gd name="connsiteX9" fmla="*/ 5114911 w 10244045"/>
                <a:gd name="connsiteY9" fmla="*/ 284814 h 1364105"/>
                <a:gd name="connsiteX10" fmla="*/ 7048642 w 10244045"/>
                <a:gd name="connsiteY10" fmla="*/ 329784 h 1364105"/>
                <a:gd name="connsiteX11" fmla="*/ 8352786 w 10244045"/>
                <a:gd name="connsiteY11" fmla="*/ 404735 h 1364105"/>
                <a:gd name="connsiteX12" fmla="*/ 9941743 w 10244045"/>
                <a:gd name="connsiteY12" fmla="*/ 404735 h 1364105"/>
                <a:gd name="connsiteX13" fmla="*/ 10166596 w 10244045"/>
                <a:gd name="connsiteY13" fmla="*/ 359764 h 1364105"/>
                <a:gd name="connsiteX14" fmla="*/ 10196576 w 10244045"/>
                <a:gd name="connsiteY14" fmla="*/ 374755 h 1364105"/>
                <a:gd name="connsiteX15" fmla="*/ 10166596 w 10244045"/>
                <a:gd name="connsiteY15" fmla="*/ 1364105 h 1364105"/>
                <a:gd name="connsiteX16" fmla="*/ 6269153 w 10244045"/>
                <a:gd name="connsiteY16" fmla="*/ 1251679 h 136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44045" h="1364105">
                  <a:moveTo>
                    <a:pt x="6269153" y="1251679"/>
                  </a:moveTo>
                  <a:lnTo>
                    <a:pt x="2543372" y="1169233"/>
                  </a:lnTo>
                  <a:cubicBezTo>
                    <a:pt x="1713916" y="1118017"/>
                    <a:pt x="1533390" y="1006840"/>
                    <a:pt x="1292419" y="944381"/>
                  </a:cubicBezTo>
                  <a:cubicBezTo>
                    <a:pt x="1051448" y="881922"/>
                    <a:pt x="1217912" y="846320"/>
                    <a:pt x="1097547" y="794479"/>
                  </a:cubicBezTo>
                  <a:cubicBezTo>
                    <a:pt x="977182" y="742638"/>
                    <a:pt x="750240" y="765748"/>
                    <a:pt x="570230" y="633335"/>
                  </a:cubicBezTo>
                  <a:cubicBezTo>
                    <a:pt x="392049" y="505918"/>
                    <a:pt x="0" y="67456"/>
                    <a:pt x="17489" y="0"/>
                  </a:cubicBezTo>
                  <a:lnTo>
                    <a:pt x="1352379" y="0"/>
                  </a:lnTo>
                  <a:lnTo>
                    <a:pt x="2326740" y="14991"/>
                  </a:lnTo>
                  <a:cubicBezTo>
                    <a:pt x="2741468" y="39975"/>
                    <a:pt x="3840747" y="149902"/>
                    <a:pt x="3840747" y="149902"/>
                  </a:cubicBezTo>
                  <a:cubicBezTo>
                    <a:pt x="4305442" y="194872"/>
                    <a:pt x="4580262" y="254834"/>
                    <a:pt x="5114911" y="284814"/>
                  </a:cubicBezTo>
                  <a:cubicBezTo>
                    <a:pt x="5649560" y="314794"/>
                    <a:pt x="6508996" y="309797"/>
                    <a:pt x="7048642" y="329784"/>
                  </a:cubicBezTo>
                  <a:cubicBezTo>
                    <a:pt x="7588288" y="349771"/>
                    <a:pt x="7870603" y="392243"/>
                    <a:pt x="8352786" y="404735"/>
                  </a:cubicBezTo>
                  <a:cubicBezTo>
                    <a:pt x="8834969" y="417227"/>
                    <a:pt x="9639441" y="412230"/>
                    <a:pt x="9941743" y="404735"/>
                  </a:cubicBezTo>
                  <a:cubicBezTo>
                    <a:pt x="10244045" y="397240"/>
                    <a:pt x="10124124" y="364761"/>
                    <a:pt x="10166596" y="359764"/>
                  </a:cubicBezTo>
                  <a:cubicBezTo>
                    <a:pt x="10209068" y="354767"/>
                    <a:pt x="10196576" y="207365"/>
                    <a:pt x="10196576" y="374755"/>
                  </a:cubicBezTo>
                  <a:cubicBezTo>
                    <a:pt x="10196576" y="542145"/>
                    <a:pt x="10211567" y="981856"/>
                    <a:pt x="10166596" y="1364105"/>
                  </a:cubicBezTo>
                  <a:cubicBezTo>
                    <a:pt x="9403346" y="1359108"/>
                    <a:pt x="7596615" y="1322258"/>
                    <a:pt x="6269153" y="1251679"/>
                  </a:cubicBezTo>
                  <a:close/>
                </a:path>
              </a:pathLst>
            </a:custGeom>
            <a:blipFill dpi="0" rotWithShape="1">
              <a:blip r:embed="rId3">
                <a:alphaModFix amt="87000"/>
              </a:blip>
              <a:srcRect/>
              <a:tile tx="0" ty="0" sx="100000" sy="100000" flip="none" algn="tl"/>
            </a:blip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296845">
              <a:off x="3788487" y="2653803"/>
              <a:ext cx="1494320" cy="769441"/>
            </a:xfrm>
            <a:prstGeom prst="rect">
              <a:avLst/>
            </a:prstGeom>
            <a:noFill/>
          </p:spPr>
          <p:txBody>
            <a:bodyPr wrap="none" rtlCol="0">
              <a:spAutoFit/>
            </a:bodyPr>
            <a:lstStyle/>
            <a:p>
              <a:r>
                <a:rPr lang="en-US" sz="4400" b="1" dirty="0" smtClean="0"/>
                <a:t>Bed  I</a:t>
              </a:r>
              <a:endParaRPr lang="en-US" sz="4400" b="1" dirty="0"/>
            </a:p>
          </p:txBody>
        </p:sp>
      </p:grpSp>
      <p:pic>
        <p:nvPicPr>
          <p:cNvPr id="3" name="Picture 4" descr="File:Paranthropus boisei.JPG"/>
          <p:cNvPicPr>
            <a:picLocks noChangeAspect="1" noChangeArrowheads="1"/>
          </p:cNvPicPr>
          <p:nvPr/>
        </p:nvPicPr>
        <p:blipFill>
          <a:blip r:embed="rId4" cstate="print"/>
          <a:srcRect l="19538" t="14667" r="20815" b="28928"/>
          <a:stretch>
            <a:fillRect/>
          </a:stretch>
        </p:blipFill>
        <p:spPr bwMode="auto">
          <a:xfrm>
            <a:off x="5457497" y="2514600"/>
            <a:ext cx="3686503" cy="4648200"/>
          </a:xfrm>
          <a:prstGeom prst="rect">
            <a:avLst/>
          </a:prstGeom>
          <a:noFill/>
        </p:spPr>
      </p:pic>
      <p:grpSp>
        <p:nvGrpSpPr>
          <p:cNvPr id="7" name="Group 10"/>
          <p:cNvGrpSpPr/>
          <p:nvPr/>
        </p:nvGrpSpPr>
        <p:grpSpPr>
          <a:xfrm>
            <a:off x="5486400" y="2667000"/>
            <a:ext cx="3657600" cy="4557284"/>
            <a:chOff x="5486400" y="2286000"/>
            <a:chExt cx="3657600" cy="4557284"/>
          </a:xfrm>
        </p:grpSpPr>
        <p:pic>
          <p:nvPicPr>
            <p:cNvPr id="8" name="Picture 2"/>
            <p:cNvPicPr>
              <a:picLocks noChangeAspect="1" noChangeArrowheads="1"/>
            </p:cNvPicPr>
            <p:nvPr/>
          </p:nvPicPr>
          <p:blipFill>
            <a:blip r:embed="rId5" cstate="print"/>
            <a:srcRect l="3312" t="27160" r="56946" b="3704"/>
            <a:stretch>
              <a:fillRect/>
            </a:stretch>
          </p:blipFill>
          <p:spPr bwMode="auto">
            <a:xfrm>
              <a:off x="5486400" y="2286000"/>
              <a:ext cx="3657600" cy="4191000"/>
            </a:xfrm>
            <a:prstGeom prst="rect">
              <a:avLst/>
            </a:prstGeom>
            <a:noFill/>
            <a:ln w="9525">
              <a:noFill/>
              <a:miter lim="800000"/>
              <a:headEnd/>
              <a:tailEnd/>
            </a:ln>
            <a:effectLst/>
          </p:spPr>
        </p:pic>
        <p:sp>
          <p:nvSpPr>
            <p:cNvPr id="9" name="TextBox 8"/>
            <p:cNvSpPr txBox="1"/>
            <p:nvPr/>
          </p:nvSpPr>
          <p:spPr>
            <a:xfrm>
              <a:off x="5486400" y="6473952"/>
              <a:ext cx="3657600" cy="369332"/>
            </a:xfrm>
            <a:prstGeom prst="rect">
              <a:avLst/>
            </a:prstGeom>
            <a:solidFill>
              <a:schemeClr val="bg2"/>
            </a:solidFill>
          </p:spPr>
          <p:txBody>
            <a:bodyPr wrap="square" rtlCol="0">
              <a:spAutoFit/>
            </a:bodyPr>
            <a:lstStyle/>
            <a:p>
              <a:pPr algn="ctr"/>
              <a:r>
                <a:rPr lang="en-US" dirty="0" smtClean="0"/>
                <a:t>Skull &amp; reconstructed mandible</a:t>
              </a:r>
              <a:endParaRPr lang="en-US" dirty="0"/>
            </a:p>
          </p:txBody>
        </p:sp>
      </p:grpSp>
      <p:pic>
        <p:nvPicPr>
          <p:cNvPr id="10" name="Picture 2"/>
          <p:cNvPicPr>
            <a:picLocks noChangeAspect="1" noChangeArrowheads="1"/>
          </p:cNvPicPr>
          <p:nvPr/>
        </p:nvPicPr>
        <p:blipFill>
          <a:blip r:embed="rId6" cstate="print"/>
          <a:srcRect/>
          <a:stretch>
            <a:fillRect/>
          </a:stretch>
        </p:blipFill>
        <p:spPr bwMode="auto">
          <a:xfrm>
            <a:off x="5480050" y="2636837"/>
            <a:ext cx="3663950" cy="4602163"/>
          </a:xfrm>
          <a:prstGeom prst="rect">
            <a:avLst/>
          </a:prstGeom>
          <a:noFill/>
          <a:ln w="9525">
            <a:noFill/>
            <a:miter lim="800000"/>
            <a:headEnd/>
            <a:tailEnd/>
          </a:ln>
          <a:effectLst/>
        </p:spPr>
      </p:pic>
      <p:sp>
        <p:nvSpPr>
          <p:cNvPr id="4" name="TextBox 3"/>
          <p:cNvSpPr txBox="1"/>
          <p:nvPr/>
        </p:nvSpPr>
        <p:spPr>
          <a:xfrm>
            <a:off x="0" y="990600"/>
            <a:ext cx="9144000" cy="523220"/>
          </a:xfrm>
          <a:prstGeom prst="rect">
            <a:avLst/>
          </a:prstGeom>
          <a:solidFill>
            <a:schemeClr val="accent1">
              <a:lumMod val="20000"/>
              <a:lumOff val="80000"/>
              <a:alpha val="69000"/>
            </a:schemeClr>
          </a:solidFill>
        </p:spPr>
        <p:txBody>
          <a:bodyPr wrap="square" rtlCol="0">
            <a:spAutoFit/>
          </a:bodyPr>
          <a:lstStyle/>
          <a:p>
            <a:r>
              <a:rPr lang="en-US" sz="2800" b="1" dirty="0" smtClean="0"/>
              <a:t>1959: Nutcracker Man’s skull discovered by Mary Leakey</a:t>
            </a:r>
          </a:p>
        </p:txBody>
      </p:sp>
      <p:sp>
        <p:nvSpPr>
          <p:cNvPr id="12" name="TextBox 11"/>
          <p:cNvSpPr txBox="1"/>
          <p:nvPr/>
        </p:nvSpPr>
        <p:spPr>
          <a:xfrm>
            <a:off x="0" y="1508760"/>
            <a:ext cx="9144000" cy="523220"/>
          </a:xfrm>
          <a:prstGeom prst="rect">
            <a:avLst/>
          </a:prstGeom>
          <a:solidFill>
            <a:schemeClr val="accent1">
              <a:lumMod val="20000"/>
              <a:lumOff val="80000"/>
              <a:alpha val="69000"/>
            </a:schemeClr>
          </a:solidFill>
        </p:spPr>
        <p:txBody>
          <a:bodyPr wrap="square" rtlCol="0">
            <a:spAutoFit/>
          </a:bodyPr>
          <a:lstStyle/>
          <a:p>
            <a:r>
              <a:rPr lang="en-US" sz="2800" b="1" dirty="0" smtClean="0"/>
              <a:t>            Louis Leakey estimated age at 600,000 years old</a:t>
            </a:r>
          </a:p>
        </p:txBody>
      </p:sp>
      <p:sp>
        <p:nvSpPr>
          <p:cNvPr id="13" name="TextBox 12"/>
          <p:cNvSpPr txBox="1"/>
          <p:nvPr/>
        </p:nvSpPr>
        <p:spPr>
          <a:xfrm>
            <a:off x="0" y="2029968"/>
            <a:ext cx="9144000" cy="523220"/>
          </a:xfrm>
          <a:prstGeom prst="rect">
            <a:avLst/>
          </a:prstGeom>
          <a:solidFill>
            <a:schemeClr val="accent1">
              <a:lumMod val="20000"/>
              <a:lumOff val="80000"/>
              <a:alpha val="69000"/>
            </a:schemeClr>
          </a:solidFill>
        </p:spPr>
        <p:txBody>
          <a:bodyPr wrap="square" rtlCol="0">
            <a:spAutoFit/>
          </a:bodyPr>
          <a:lstStyle/>
          <a:p>
            <a:r>
              <a:rPr lang="en-US" sz="2800" b="1" dirty="0" smtClean="0"/>
              <a:t>1960: U. of California geochemists use K-</a:t>
            </a:r>
            <a:r>
              <a:rPr lang="en-US" sz="2800" b="1" dirty="0" err="1" smtClean="0"/>
              <a:t>Ar</a:t>
            </a:r>
            <a:r>
              <a:rPr lang="en-US" sz="2800" b="1" dirty="0" smtClean="0"/>
              <a:t> dating to</a:t>
            </a:r>
          </a:p>
        </p:txBody>
      </p:sp>
      <p:sp>
        <p:nvSpPr>
          <p:cNvPr id="14" name="TextBox 13"/>
          <p:cNvSpPr txBox="1"/>
          <p:nvPr/>
        </p:nvSpPr>
        <p:spPr>
          <a:xfrm>
            <a:off x="0" y="2551176"/>
            <a:ext cx="5410200" cy="523220"/>
          </a:xfrm>
          <a:prstGeom prst="rect">
            <a:avLst/>
          </a:prstGeom>
          <a:solidFill>
            <a:schemeClr val="accent1">
              <a:lumMod val="20000"/>
              <a:lumOff val="80000"/>
              <a:alpha val="69000"/>
            </a:schemeClr>
          </a:solidFill>
        </p:spPr>
        <p:txBody>
          <a:bodyPr wrap="square" rtlCol="0">
            <a:spAutoFit/>
          </a:bodyPr>
          <a:lstStyle/>
          <a:p>
            <a:r>
              <a:rPr lang="en-US" sz="2800" b="1" dirty="0" smtClean="0"/>
              <a:t>determine age of Bed I at 1.75my </a:t>
            </a:r>
          </a:p>
        </p:txBody>
      </p:sp>
      <p:sp>
        <p:nvSpPr>
          <p:cNvPr id="16" name="TextBox 15"/>
          <p:cNvSpPr txBox="1"/>
          <p:nvPr/>
        </p:nvSpPr>
        <p:spPr>
          <a:xfrm rot="20207253">
            <a:off x="228979" y="2195079"/>
            <a:ext cx="8317035" cy="1323439"/>
          </a:xfrm>
          <a:prstGeom prst="rect">
            <a:avLst/>
          </a:prstGeom>
          <a:solidFill>
            <a:schemeClr val="accent1">
              <a:lumMod val="20000"/>
              <a:lumOff val="80000"/>
              <a:alpha val="69000"/>
            </a:schemeClr>
          </a:solidFill>
        </p:spPr>
        <p:txBody>
          <a:bodyPr wrap="square" rtlCol="0">
            <a:spAutoFit/>
          </a:bodyPr>
          <a:lstStyle/>
          <a:p>
            <a:pPr algn="ctr"/>
            <a:r>
              <a:rPr lang="en-US" sz="4000" b="1" dirty="0" smtClean="0"/>
              <a:t>Nutcracker Man was the 1</a:t>
            </a:r>
            <a:r>
              <a:rPr lang="en-US" sz="4000" b="1" baseline="30000" dirty="0" smtClean="0"/>
              <a:t>st</a:t>
            </a:r>
            <a:r>
              <a:rPr lang="en-US" sz="4000" b="1" dirty="0" smtClean="0"/>
              <a:t> </a:t>
            </a:r>
            <a:r>
              <a:rPr lang="en-US" sz="4000" b="1" dirty="0" err="1" smtClean="0"/>
              <a:t>hominin</a:t>
            </a:r>
            <a:endParaRPr lang="en-US" sz="4000" b="1" dirty="0" smtClean="0"/>
          </a:p>
          <a:p>
            <a:pPr algn="ctr"/>
            <a:r>
              <a:rPr lang="en-US" sz="4000" b="1" dirty="0" smtClean="0"/>
              <a:t> dated with K-</a:t>
            </a:r>
            <a:r>
              <a:rPr lang="en-US" sz="4000" b="1" dirty="0" err="1" smtClean="0"/>
              <a:t>Ar</a:t>
            </a:r>
            <a:r>
              <a:rPr lang="en-US" sz="4000" b="1" dirty="0" smtClean="0"/>
              <a:t>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7"/>
                                        </p:tgtEl>
                                      </p:cBhvr>
                                    </p:animEffect>
                                    <p:set>
                                      <p:cBhvr>
                                        <p:cTn id="12" dur="1" fill="hold">
                                          <p:stCondLst>
                                            <p:cond delay="999"/>
                                          </p:stCondLst>
                                        </p:cTn>
                                        <p:tgtEl>
                                          <p:spTgt spid="17"/>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xit" presetSubtype="0" fill="hold" nodeType="with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1000"/>
                                        <p:tgtEl>
                                          <p:spTgt spid="13"/>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1000"/>
                                        <p:tgtEl>
                                          <p:spTgt spid="14"/>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childTnLst>
                                </p:cTn>
                              </p:par>
                              <p:par>
                                <p:cTn id="46" presetID="10" presetClass="exit" presetSubtype="0" fill="hold" nodeType="withEffect">
                                  <p:stCondLst>
                                    <p:cond delay="0"/>
                                  </p:stCondLst>
                                  <p:childTnLst>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2000"/>
                                        <p:tgtEl>
                                          <p:spTgt spid="4"/>
                                        </p:tgtEl>
                                      </p:cBhvr>
                                    </p:animEffect>
                                    <p:set>
                                      <p:cBhvr>
                                        <p:cTn id="53" dur="1" fill="hold">
                                          <p:stCondLst>
                                            <p:cond delay="19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2000"/>
                                        <p:tgtEl>
                                          <p:spTgt spid="12"/>
                                        </p:tgtEl>
                                      </p:cBhvr>
                                    </p:animEffect>
                                    <p:set>
                                      <p:cBhvr>
                                        <p:cTn id="56" dur="1" fill="hold">
                                          <p:stCondLst>
                                            <p:cond delay="1999"/>
                                          </p:stCondLst>
                                        </p:cTn>
                                        <p:tgtEl>
                                          <p:spTgt spid="1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000"/>
                                        <p:tgtEl>
                                          <p:spTgt spid="13"/>
                                        </p:tgtEl>
                                      </p:cBhvr>
                                    </p:animEffect>
                                    <p:set>
                                      <p:cBhvr>
                                        <p:cTn id="59" dur="1" fill="hold">
                                          <p:stCondLst>
                                            <p:cond delay="19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000"/>
                                        <p:tgtEl>
                                          <p:spTgt spid="14"/>
                                        </p:tgtEl>
                                      </p:cBhvr>
                                    </p:animEffect>
                                    <p:set>
                                      <p:cBhvr>
                                        <p:cTn id="62" dur="1" fill="hold">
                                          <p:stCondLst>
                                            <p:cond delay="1999"/>
                                          </p:stCondLst>
                                        </p:cTn>
                                        <p:tgtEl>
                                          <p:spTgt spid="1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2000"/>
                                        <p:tgtEl>
                                          <p:spTgt spid="11"/>
                                        </p:tgtEl>
                                      </p:cBhvr>
                                    </p:animEffect>
                                    <p:set>
                                      <p:cBhvr>
                                        <p:cTn id="65" dur="1" fill="hold">
                                          <p:stCondLst>
                                            <p:cond delay="1999"/>
                                          </p:stCondLst>
                                        </p:cTn>
                                        <p:tgtEl>
                                          <p:spTgt spid="11"/>
                                        </p:tgtEl>
                                        <p:attrNameLst>
                                          <p:attrName>style.visibility</p:attrName>
                                        </p:attrNameLst>
                                      </p:cBhvr>
                                      <p:to>
                                        <p:strVal val="hidden"/>
                                      </p:to>
                                    </p:set>
                                  </p:childTnLst>
                                </p:cTn>
                              </p:par>
                            </p:childTnLst>
                          </p:cTn>
                        </p:par>
                        <p:par>
                          <p:cTn id="66" fill="hold">
                            <p:stCondLst>
                              <p:cond delay="2000"/>
                            </p:stCondLst>
                            <p:childTnLst>
                              <p:par>
                                <p:cTn id="67" presetID="53" presetClass="entr" presetSubtype="0"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fltVal val="0"/>
                                          </p:val>
                                        </p:tav>
                                        <p:tav tm="100000">
                                          <p:val>
                                            <p:strVal val="#ppt_w"/>
                                          </p:val>
                                        </p:tav>
                                      </p:tavLst>
                                    </p:anim>
                                    <p:anim calcmode="lin" valueType="num">
                                      <p:cBhvr>
                                        <p:cTn id="70" dur="1000" fill="hold"/>
                                        <p:tgtEl>
                                          <p:spTgt spid="16"/>
                                        </p:tgtEl>
                                        <p:attrNameLst>
                                          <p:attrName>ppt_h</p:attrName>
                                        </p:attrNameLst>
                                      </p:cBhvr>
                                      <p:tavLst>
                                        <p:tav tm="0">
                                          <p:val>
                                            <p:fltVal val="0"/>
                                          </p:val>
                                        </p:tav>
                                        <p:tav tm="100000">
                                          <p:val>
                                            <p:strVal val="#ppt_h"/>
                                          </p:val>
                                        </p:tav>
                                      </p:tavLst>
                                    </p:anim>
                                    <p:animEffect transition="in" filter="fade">
                                      <p:cBhvr>
                                        <p:cTn id="7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P spid="12" grpId="1" animBg="1"/>
      <p:bldP spid="13" grpId="0" animBg="1"/>
      <p:bldP spid="13" grpId="1" animBg="1"/>
      <p:bldP spid="14" grpId="0" animBg="1"/>
      <p:bldP spid="14" grpId="1"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7162800"/>
            <a:chOff x="0" y="0"/>
            <a:chExt cx="9144000" cy="7162800"/>
          </a:xfrm>
        </p:grpSpPr>
        <p:pic>
          <p:nvPicPr>
            <p:cNvPr id="3" name="Picture 4" descr="File:Paranthropus boisei.JPG"/>
            <p:cNvPicPr>
              <a:picLocks noChangeAspect="1" noChangeArrowheads="1"/>
            </p:cNvPicPr>
            <p:nvPr/>
          </p:nvPicPr>
          <p:blipFill>
            <a:blip r:embed="rId2" cstate="print"/>
            <a:srcRect l="19538" t="14667" r="20815" b="28928"/>
            <a:stretch>
              <a:fillRect/>
            </a:stretch>
          </p:blipFill>
          <p:spPr bwMode="auto">
            <a:xfrm>
              <a:off x="5457497" y="2514600"/>
              <a:ext cx="3686503" cy="4648200"/>
            </a:xfrm>
            <a:prstGeom prst="rect">
              <a:avLst/>
            </a:prstGeom>
            <a:noFill/>
          </p:spPr>
        </p:pic>
        <p:sp useBgFill="1">
          <p:nvSpPr>
            <p:cNvPr id="15" name="TextBox 14"/>
            <p:cNvSpPr txBox="1">
              <a:spLocks noChangeArrowheads="1"/>
            </p:cNvSpPr>
            <p:nvPr/>
          </p:nvSpPr>
          <p:spPr bwMode="auto">
            <a:xfrm>
              <a:off x="0" y="0"/>
              <a:ext cx="9144000" cy="1015663"/>
            </a:xfrm>
            <a:prstGeom prst="rect">
              <a:avLst/>
            </a:prstGeom>
            <a:ln w="9525">
              <a:noFill/>
              <a:miter lim="800000"/>
              <a:headEnd/>
              <a:tailEnd/>
            </a:ln>
          </p:spPr>
          <p:txBody>
            <a:bodyPr wrap="square">
              <a:spAutoFit/>
            </a:bodyPr>
            <a:lstStyle/>
            <a:p>
              <a:pPr algn="ctr"/>
              <a:r>
                <a:rPr lang="en-US" sz="3200" b="1" dirty="0" smtClean="0"/>
                <a:t>Potassium-Argon Dating</a:t>
              </a:r>
            </a:p>
            <a:p>
              <a:pPr algn="ctr"/>
              <a:r>
                <a:rPr lang="en-US" sz="2800" b="1" dirty="0" smtClean="0"/>
                <a:t> Nutcracker Man – Olduvai Gorge</a:t>
              </a:r>
              <a:endParaRPr lang="en-US" sz="2800" b="1" dirty="0"/>
            </a:p>
          </p:txBody>
        </p:sp>
        <p:sp>
          <p:nvSpPr>
            <p:cNvPr id="16" name="TextBox 15"/>
            <p:cNvSpPr txBox="1"/>
            <p:nvPr/>
          </p:nvSpPr>
          <p:spPr>
            <a:xfrm rot="20207253">
              <a:off x="228979" y="2195079"/>
              <a:ext cx="8317035" cy="1323439"/>
            </a:xfrm>
            <a:prstGeom prst="rect">
              <a:avLst/>
            </a:prstGeom>
            <a:solidFill>
              <a:schemeClr val="accent1">
                <a:lumMod val="20000"/>
                <a:lumOff val="80000"/>
                <a:alpha val="69000"/>
              </a:schemeClr>
            </a:solidFill>
          </p:spPr>
          <p:txBody>
            <a:bodyPr wrap="square" rtlCol="0">
              <a:spAutoFit/>
            </a:bodyPr>
            <a:lstStyle/>
            <a:p>
              <a:pPr algn="ctr"/>
              <a:r>
                <a:rPr lang="en-US" sz="4000" b="1" dirty="0" smtClean="0"/>
                <a:t>Nutcracker Man was the 1</a:t>
              </a:r>
              <a:r>
                <a:rPr lang="en-US" sz="4000" b="1" baseline="30000" dirty="0" smtClean="0"/>
                <a:t>st</a:t>
              </a:r>
              <a:r>
                <a:rPr lang="en-US" sz="4000" b="1" dirty="0" smtClean="0"/>
                <a:t> </a:t>
              </a:r>
              <a:r>
                <a:rPr lang="en-US" sz="4000" b="1" dirty="0" err="1" smtClean="0"/>
                <a:t>hominin</a:t>
              </a:r>
              <a:endParaRPr lang="en-US" sz="4000" b="1" dirty="0" smtClean="0"/>
            </a:p>
            <a:p>
              <a:pPr algn="ctr"/>
              <a:r>
                <a:rPr lang="en-US" sz="4000" b="1" dirty="0" smtClean="0"/>
                <a:t> dated with K-</a:t>
              </a:r>
              <a:r>
                <a:rPr lang="en-US" sz="4000" b="1" dirty="0" err="1" smtClean="0"/>
                <a:t>Ar</a:t>
              </a:r>
              <a:r>
                <a:rPr lang="en-US" sz="4000" b="1" dirty="0" smtClean="0"/>
                <a:t> process</a:t>
              </a:r>
            </a:p>
          </p:txBody>
        </p:sp>
      </p:grpSp>
      <p:grpSp>
        <p:nvGrpSpPr>
          <p:cNvPr id="21" name="Group 20"/>
          <p:cNvGrpSpPr/>
          <p:nvPr/>
        </p:nvGrpSpPr>
        <p:grpSpPr>
          <a:xfrm>
            <a:off x="0" y="0"/>
            <a:ext cx="9144000" cy="5508724"/>
            <a:chOff x="0" y="0"/>
            <a:chExt cx="9144000" cy="5508724"/>
          </a:xfrm>
        </p:grpSpPr>
        <p:sp useBgFill="1">
          <p:nvSpPr>
            <p:cNvPr id="18" name="TextBox 17"/>
            <p:cNvSpPr txBox="1">
              <a:spLocks noChangeArrowheads="1"/>
            </p:cNvSpPr>
            <p:nvPr/>
          </p:nvSpPr>
          <p:spPr bwMode="auto">
            <a:xfrm>
              <a:off x="0" y="762000"/>
              <a:ext cx="9144000" cy="4031873"/>
            </a:xfrm>
            <a:prstGeom prst="rect">
              <a:avLst/>
            </a:prstGeom>
            <a:ln w="9525">
              <a:noFill/>
              <a:miter lim="800000"/>
              <a:headEnd/>
              <a:tailEnd/>
            </a:ln>
          </p:spPr>
          <p:txBody>
            <a:bodyPr wrap="square">
              <a:spAutoFit/>
            </a:bodyPr>
            <a:lstStyle/>
            <a:p>
              <a:pPr algn="ctr"/>
              <a:r>
                <a:rPr lang="en-US" sz="3200" b="1" u="sng" dirty="0" smtClean="0">
                  <a:solidFill>
                    <a:srgbClr val="FF0000"/>
                  </a:solidFill>
                  <a:effectLst>
                    <a:outerShdw dist="50800" dir="5400000" algn="ctr" rotWithShape="0">
                      <a:schemeClr val="tx1"/>
                    </a:outerShdw>
                  </a:effectLst>
                </a:rPr>
                <a:t>Analysis of the surrounding rocks</a:t>
              </a:r>
            </a:p>
            <a:p>
              <a:r>
                <a:rPr lang="en-US" sz="3200" b="1" dirty="0" smtClean="0"/>
                <a:t>      - </a:t>
              </a:r>
              <a:r>
                <a:rPr lang="en-US" sz="3200" b="1" dirty="0" err="1" smtClean="0"/>
                <a:t>stratigraphic</a:t>
              </a:r>
              <a:r>
                <a:rPr lang="en-US" sz="3200" b="1" dirty="0" smtClean="0"/>
                <a:t> </a:t>
              </a:r>
            </a:p>
            <a:p>
              <a:r>
                <a:rPr lang="en-US" sz="3200" b="1" dirty="0" smtClean="0"/>
                <a:t>      - electromagnetic</a:t>
              </a:r>
            </a:p>
            <a:p>
              <a:r>
                <a:rPr lang="en-US" sz="3200" b="1" dirty="0" smtClean="0"/>
                <a:t>      - chemical</a:t>
              </a:r>
            </a:p>
            <a:p>
              <a:r>
                <a:rPr lang="en-US" sz="3200" b="1" dirty="0" smtClean="0"/>
                <a:t>      - radiometric</a:t>
              </a:r>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a:t>
              </a:r>
            </a:p>
          </p:txBody>
        </p:sp>
        <p:sp useBgFill="1">
          <p:nvSpPr>
            <p:cNvPr id="19" name="TextBox 18"/>
            <p:cNvSpPr txBox="1">
              <a:spLocks noChangeArrowheads="1"/>
            </p:cNvSpPr>
            <p:nvPr/>
          </p:nvSpPr>
          <p:spPr bwMode="auto">
            <a:xfrm>
              <a:off x="0" y="3200400"/>
              <a:ext cx="9144000" cy="2308324"/>
            </a:xfrm>
            <a:prstGeom prst="rect">
              <a:avLst/>
            </a:prstGeom>
            <a:ln w="9525">
              <a:noFill/>
              <a:miter lim="800000"/>
              <a:headEnd/>
              <a:tailEnd/>
            </a:ln>
          </p:spPr>
          <p:txBody>
            <a:bodyPr wrap="square">
              <a:spAutoFit/>
            </a:bodyPr>
            <a:lstStyle/>
            <a:p>
              <a:r>
                <a:rPr lang="en-US" sz="2400" b="1" dirty="0" smtClean="0"/>
                <a:t>	    - Potassium-Argon dating</a:t>
              </a:r>
            </a:p>
            <a:p>
              <a:r>
                <a:rPr lang="en-US" sz="2400" b="1" dirty="0" smtClean="0"/>
                <a:t>	      Nutcracker Man - Olduvai Gorge</a:t>
              </a:r>
              <a:endParaRPr lang="en-US" sz="3200" b="1" dirty="0" smtClean="0"/>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a:t>
              </a:r>
            </a:p>
          </p:txBody>
        </p:sp>
        <p:sp useBgFill="1">
          <p:nvSpPr>
            <p:cNvPr id="20" name="TextBox 19"/>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grpSp>
      <p:sp>
        <p:nvSpPr>
          <p:cNvPr id="9" name="TextBox 8"/>
          <p:cNvSpPr txBox="1"/>
          <p:nvPr/>
        </p:nvSpPr>
        <p:spPr>
          <a:xfrm>
            <a:off x="5486400" y="6854952"/>
            <a:ext cx="3657600" cy="369332"/>
          </a:xfrm>
          <a:prstGeom prst="rect">
            <a:avLst/>
          </a:prstGeom>
          <a:solidFill>
            <a:schemeClr val="bg2"/>
          </a:solidFill>
        </p:spPr>
        <p:txBody>
          <a:bodyPr wrap="square" rtlCol="0">
            <a:spAutoFit/>
          </a:bodyPr>
          <a:lstStyle/>
          <a:p>
            <a:pPr algn="ctr"/>
            <a:r>
              <a:rPr lang="en-US" dirty="0" smtClean="0"/>
              <a:t>Skull &amp; reconstructed mandible</a:t>
            </a:r>
            <a:endParaRPr lang="en-US" dirty="0"/>
          </a:p>
        </p:txBody>
      </p:sp>
      <p:sp>
        <p:nvSpPr>
          <p:cNvPr id="22" name="Oval 21"/>
          <p:cNvSpPr/>
          <p:nvPr/>
        </p:nvSpPr>
        <p:spPr>
          <a:xfrm>
            <a:off x="533400" y="2743200"/>
            <a:ext cx="3276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1" nodeType="clickEffect">
                                  <p:stCondLst>
                                    <p:cond delay="0"/>
                                  </p:stCondLst>
                                  <p:childTnLst>
                                    <p:animMotion origin="layout" path="M 0 -6.35838E-7 L 0.00417 -0.14428 " pathEditMode="relative" rAng="0" ptsTypes="AA">
                                      <p:cBhvr>
                                        <p:cTn id="17" dur="1000" fill="hold"/>
                                        <p:tgtEl>
                                          <p:spTgt spid="22"/>
                                        </p:tgtEl>
                                        <p:attrNameLst>
                                          <p:attrName>ppt_x</p:attrName>
                                          <p:attrName>ppt_y</p:attrName>
                                        </p:attrNameLst>
                                      </p:cBhvr>
                                      <p:rCtr x="2"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a:spLocks noChangeArrowheads="1"/>
          </p:cNvSpPr>
          <p:nvPr/>
        </p:nvSpPr>
        <p:spPr bwMode="auto">
          <a:xfrm>
            <a:off x="0" y="762000"/>
            <a:ext cx="9144000" cy="4031873"/>
          </a:xfrm>
          <a:prstGeom prst="rect">
            <a:avLst/>
          </a:prstGeom>
          <a:ln w="9525">
            <a:noFill/>
            <a:miter lim="800000"/>
            <a:headEnd/>
            <a:tailEnd/>
          </a:ln>
        </p:spPr>
        <p:txBody>
          <a:bodyPr wrap="square">
            <a:spAutoFit/>
          </a:bodyPr>
          <a:lstStyle/>
          <a:p>
            <a:pPr algn="ctr"/>
            <a:r>
              <a:rPr lang="en-US" sz="3200" b="1" u="sng" dirty="0" smtClean="0">
                <a:solidFill>
                  <a:srgbClr val="FF0000"/>
                </a:solidFill>
                <a:effectLst>
                  <a:outerShdw dist="50800" dir="5400000" algn="ctr" rotWithShape="0">
                    <a:schemeClr val="tx1"/>
                  </a:outerShdw>
                </a:effectLst>
              </a:rPr>
              <a:t>Analysis of the surrounding rocks</a:t>
            </a:r>
          </a:p>
          <a:p>
            <a:r>
              <a:rPr lang="en-US" sz="3200" b="1" dirty="0" smtClean="0"/>
              <a:t>      - </a:t>
            </a:r>
            <a:r>
              <a:rPr lang="en-US" sz="3200" b="1" dirty="0" err="1" smtClean="0"/>
              <a:t>stratigraphic</a:t>
            </a:r>
            <a:r>
              <a:rPr lang="en-US" sz="3200" b="1" dirty="0" smtClean="0"/>
              <a:t> </a:t>
            </a:r>
          </a:p>
          <a:p>
            <a:r>
              <a:rPr lang="en-US" sz="3200" b="1" dirty="0" smtClean="0"/>
              <a:t>      - electromagnetic</a:t>
            </a:r>
          </a:p>
          <a:p>
            <a:r>
              <a:rPr lang="en-US" sz="3200" b="1" dirty="0" smtClean="0"/>
              <a:t>      - chemical</a:t>
            </a:r>
          </a:p>
          <a:p>
            <a:r>
              <a:rPr lang="en-US" sz="3200" b="1" dirty="0" smtClean="0"/>
              <a:t>      - radiometric</a:t>
            </a:r>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other genera</a:t>
            </a:r>
          </a:p>
          <a:p>
            <a:r>
              <a:rPr lang="en-US" sz="3200" b="1" dirty="0" smtClean="0"/>
              <a:t>      - DNA</a:t>
            </a:r>
          </a:p>
        </p:txBody>
      </p:sp>
      <p:sp useBgFill="1">
        <p:nvSpPr>
          <p:cNvPr id="5" name="TextBox 4"/>
          <p:cNvSpPr txBox="1">
            <a:spLocks noChangeArrowheads="1"/>
          </p:cNvSpPr>
          <p:nvPr/>
        </p:nvSpPr>
        <p:spPr bwMode="auto">
          <a:xfrm>
            <a:off x="0" y="3200400"/>
            <a:ext cx="9144000" cy="2308324"/>
          </a:xfrm>
          <a:prstGeom prst="rect">
            <a:avLst/>
          </a:prstGeom>
          <a:ln w="9525">
            <a:noFill/>
            <a:miter lim="800000"/>
            <a:headEnd/>
            <a:tailEnd/>
          </a:ln>
        </p:spPr>
        <p:txBody>
          <a:bodyPr wrap="square">
            <a:spAutoFit/>
          </a:bodyPr>
          <a:lstStyle/>
          <a:p>
            <a:r>
              <a:rPr lang="en-US" sz="2400" b="1" dirty="0" smtClean="0"/>
              <a:t>	    - Potassium-Argon dating</a:t>
            </a:r>
          </a:p>
          <a:p>
            <a:r>
              <a:rPr lang="en-US" sz="2400" b="1" dirty="0" smtClean="0"/>
              <a:t>	      Nutcracker Man - Olduvai Gorge</a:t>
            </a:r>
            <a:endParaRPr lang="en-US" sz="3200" b="1" dirty="0" smtClean="0"/>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a:t>
            </a:r>
          </a:p>
        </p:txBody>
      </p:sp>
      <p:sp useBgFill="1">
        <p:nvSpPr>
          <p:cNvPr id="4" name="TextBox 3"/>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sp useBgFill="1">
        <p:nvSpPr>
          <p:cNvPr id="7" name="TextBox 6"/>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sp>
        <p:nvSpPr>
          <p:cNvPr id="10" name="TextBox 9"/>
          <p:cNvSpPr txBox="1">
            <a:spLocks noChangeArrowheads="1"/>
          </p:cNvSpPr>
          <p:nvPr/>
        </p:nvSpPr>
        <p:spPr bwMode="auto">
          <a:xfrm>
            <a:off x="0" y="2209800"/>
            <a:ext cx="9144000" cy="461665"/>
          </a:xfrm>
          <a:prstGeom prst="rect">
            <a:avLst/>
          </a:prstGeom>
          <a:noFill/>
          <a:ln w="9525">
            <a:noFill/>
            <a:miter lim="800000"/>
            <a:headEnd/>
            <a:tailEnd/>
          </a:ln>
        </p:spPr>
        <p:txBody>
          <a:bodyPr wrap="square">
            <a:spAutoFit/>
          </a:bodyPr>
          <a:lstStyle/>
          <a:p>
            <a:r>
              <a:rPr lang="en-US" sz="2400" b="1" dirty="0" smtClean="0"/>
              <a:t>	       </a:t>
            </a:r>
            <a:r>
              <a:rPr lang="en-US" sz="2400" b="1" dirty="0" err="1" smtClean="0"/>
              <a:t>Paleomagnetic</a:t>
            </a:r>
            <a:r>
              <a:rPr lang="en-US" sz="2400" b="1" dirty="0" smtClean="0"/>
              <a:t> dating </a:t>
            </a:r>
          </a:p>
        </p:txBody>
      </p:sp>
      <p:sp useBgFill="1">
        <p:nvSpPr>
          <p:cNvPr id="6" name="TextBox 5"/>
          <p:cNvSpPr txBox="1">
            <a:spLocks noChangeArrowheads="1"/>
          </p:cNvSpPr>
          <p:nvPr/>
        </p:nvSpPr>
        <p:spPr bwMode="auto">
          <a:xfrm>
            <a:off x="0" y="2209800"/>
            <a:ext cx="9144000" cy="4031873"/>
          </a:xfrm>
          <a:prstGeom prst="rect">
            <a:avLst/>
          </a:prstGeom>
          <a:ln w="9525">
            <a:noFill/>
            <a:miter lim="800000"/>
            <a:headEnd/>
            <a:tailEnd/>
          </a:ln>
        </p:spPr>
        <p:txBody>
          <a:bodyPr wrap="square">
            <a:spAutoFit/>
          </a:bodyPr>
          <a:lstStyle/>
          <a:p>
            <a:r>
              <a:rPr lang="en-US" sz="2400" b="1" dirty="0" smtClean="0"/>
              <a:t>	     - </a:t>
            </a:r>
            <a:r>
              <a:rPr lang="en-US" sz="2400" b="1" dirty="0" err="1" smtClean="0"/>
              <a:t>Paleomagnetic</a:t>
            </a:r>
            <a:r>
              <a:rPr lang="en-US" sz="2400" b="1" dirty="0" smtClean="0"/>
              <a:t> dating </a:t>
            </a:r>
          </a:p>
          <a:p>
            <a:r>
              <a:rPr lang="en-US" sz="2400" b="1" dirty="0" smtClean="0"/>
              <a:t>	       Little Foot - </a:t>
            </a:r>
            <a:r>
              <a:rPr lang="en-US" sz="2400" b="1" dirty="0" err="1" smtClean="0"/>
              <a:t>Sterkfontain</a:t>
            </a:r>
            <a:r>
              <a:rPr lang="en-US" sz="2400" b="1" dirty="0" smtClean="0"/>
              <a:t> Cave</a:t>
            </a:r>
          </a:p>
          <a:p>
            <a:r>
              <a:rPr lang="en-US" sz="2400" b="1" dirty="0" smtClean="0"/>
              <a:t>        </a:t>
            </a:r>
            <a:r>
              <a:rPr lang="en-US" sz="3200" b="1" dirty="0" smtClean="0"/>
              <a:t>- chemical</a:t>
            </a:r>
          </a:p>
          <a:p>
            <a:r>
              <a:rPr lang="en-US" sz="3200" b="1" dirty="0" smtClean="0"/>
              <a:t>      - radiometric</a:t>
            </a:r>
          </a:p>
          <a:p>
            <a:r>
              <a:rPr lang="en-US" sz="2400" b="1" dirty="0" smtClean="0"/>
              <a:t>	    - Potassium-Argon dating </a:t>
            </a:r>
          </a:p>
          <a:p>
            <a:r>
              <a:rPr lang="en-US" sz="2400" b="1" dirty="0" smtClean="0"/>
              <a:t>	      Nutcracker Man - Olduvai Gorge</a:t>
            </a:r>
            <a:endParaRPr lang="en-US" sz="3200" b="1" dirty="0" smtClean="0"/>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a:t>
            </a:r>
          </a:p>
        </p:txBody>
      </p:sp>
      <p:sp>
        <p:nvSpPr>
          <p:cNvPr id="9" name="Oval 8"/>
          <p:cNvSpPr/>
          <p:nvPr/>
        </p:nvSpPr>
        <p:spPr>
          <a:xfrm>
            <a:off x="566928" y="1752600"/>
            <a:ext cx="3276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anim calcmode="lin" valueType="num">
                                      <p:cBhvr>
                                        <p:cTn id="1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anim calcmode="lin" valueType="num">
                                      <p:cBhvr>
                                        <p:cTn id="2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anim calcmode="lin" valueType="num">
                                      <p:cBhvr>
                                        <p:cTn id="2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1000"/>
                                        <p:tgtEl>
                                          <p:spTgt spid="6">
                                            <p:txEl>
                                              <p:pRg st="6" end="6"/>
                                            </p:txEl>
                                          </p:spTgt>
                                        </p:tgtEl>
                                      </p:cBhvr>
                                    </p:animEffect>
                                    <p:anim calcmode="lin" valueType="num">
                                      <p:cBhvr>
                                        <p:cTn id="3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1000"/>
                                        <p:tgtEl>
                                          <p:spTgt spid="6">
                                            <p:txEl>
                                              <p:pRg st="7" end="7"/>
                                            </p:txEl>
                                          </p:spTgt>
                                        </p:tgtEl>
                                      </p:cBhvr>
                                    </p:animEffect>
                                    <p:anim calcmode="lin" valueType="num">
                                      <p:cBhvr>
                                        <p:cTn id="38"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1000"/>
                                        <p:tgtEl>
                                          <p:spTgt spid="6">
                                            <p:txEl>
                                              <p:pRg st="8" end="8"/>
                                            </p:txEl>
                                          </p:spTgt>
                                        </p:tgtEl>
                                      </p:cBhvr>
                                    </p:animEffect>
                                    <p:anim calcmode="lin" valueType="num">
                                      <p:cBhvr>
                                        <p:cTn id="43"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xit" presetSubtype="0" fill="hold" grpId="2" nodeType="afterEffect">
                                  <p:stCondLst>
                                    <p:cond delay="0"/>
                                  </p:stCondLst>
                                  <p:childTnLst>
                                    <p:animEffect transition="out" filter="fade">
                                      <p:cBhvr>
                                        <p:cTn id="47" dur="1000"/>
                                        <p:tgtEl>
                                          <p:spTgt spid="9"/>
                                        </p:tgtEl>
                                      </p:cBhvr>
                                    </p:animEffect>
                                    <p:set>
                                      <p:cBhvr>
                                        <p:cTn id="48" dur="1" fill="hold">
                                          <p:stCondLst>
                                            <p:cond delay="999"/>
                                          </p:stCondLst>
                                        </p:cTn>
                                        <p:tgtEl>
                                          <p:spTgt spid="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hidden"/>
                                      </p:to>
                                    </p:set>
                                  </p:childTnLst>
                                </p:cTn>
                              </p:par>
                            </p:childTnLst>
                          </p:cTn>
                        </p:par>
                        <p:par>
                          <p:cTn id="51" fill="hold">
                            <p:stCondLst>
                              <p:cond delay="2000"/>
                            </p:stCondLst>
                            <p:childTnLst>
                              <p:par>
                                <p:cTn id="52" presetID="22" presetClass="entr" presetSubtype="8" fill="hold" nodeType="after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wipe(left)">
                                      <p:cBhvr>
                                        <p:cTn id="54" dur="1000"/>
                                        <p:tgtEl>
                                          <p:spTgt spid="6">
                                            <p:txEl>
                                              <p:pRg st="0" end="0"/>
                                            </p:txEl>
                                          </p:spTgt>
                                        </p:tgtEl>
                                      </p:cBhvr>
                                    </p:animEffect>
                                  </p:childTnLst>
                                </p:cTn>
                              </p:par>
                            </p:childTnLst>
                          </p:cTn>
                        </p:par>
                        <p:par>
                          <p:cTn id="55" fill="hold">
                            <p:stCondLst>
                              <p:cond delay="3000"/>
                            </p:stCondLst>
                            <p:childTnLst>
                              <p:par>
                                <p:cTn id="56" presetID="22" presetClass="entr" presetSubtype="8" fill="hold" nodeType="afterEffect">
                                  <p:stCondLst>
                                    <p:cond delay="0"/>
                                  </p:stCondLst>
                                  <p:childTnLst>
                                    <p:set>
                                      <p:cBhvr>
                                        <p:cTn id="57" dur="1" fill="hold">
                                          <p:stCondLst>
                                            <p:cond delay="0"/>
                                          </p:stCondLst>
                                        </p:cTn>
                                        <p:tgtEl>
                                          <p:spTgt spid="6">
                                            <p:txEl>
                                              <p:pRg st="1" end="1"/>
                                            </p:txEl>
                                          </p:spTgt>
                                        </p:tgtEl>
                                        <p:attrNameLst>
                                          <p:attrName>style.visibility</p:attrName>
                                        </p:attrNameLst>
                                      </p:cBhvr>
                                      <p:to>
                                        <p:strVal val="visible"/>
                                      </p:to>
                                    </p:set>
                                    <p:animEffect transition="in" filter="wipe(left)">
                                      <p:cBhvr>
                                        <p:cTn id="58" dur="1000"/>
                                        <p:tgtEl>
                                          <p:spTgt spid="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childTnLst>
                                </p:cTn>
                              </p:par>
                              <p:par>
                                <p:cTn id="63" presetID="64" presetClass="path" presetSubtype="0" accel="50000" decel="50000" fill="hold" nodeType="withEffect">
                                  <p:stCondLst>
                                    <p:cond delay="0"/>
                                  </p:stCondLst>
                                  <p:childTnLst>
                                    <p:animMotion origin="layout" path="M 4.44444E-6 4.44444E-6 L 0.03194 -0.31112 " pathEditMode="relative" rAng="0" ptsTypes="AA">
                                      <p:cBhvr>
                                        <p:cTn id="64" dur="1000" fill="hold"/>
                                        <p:tgtEl>
                                          <p:spTgt spid="10">
                                            <p:txEl>
                                              <p:pRg st="0" end="0"/>
                                            </p:txEl>
                                          </p:spTgt>
                                        </p:tgtEl>
                                        <p:attrNameLst>
                                          <p:attrName>ppt_x</p:attrName>
                                          <p:attrName>ppt_y</p:attrName>
                                        </p:attrNameLst>
                                      </p:cBhvr>
                                      <p:rCtr x="16" y="-156"/>
                                    </p:animMotion>
                                  </p:childTnLst>
                                </p:cTn>
                              </p:par>
                              <p:par>
                                <p:cTn id="65" presetID="6" presetClass="emph" presetSubtype="0" fill="hold" grpId="3" nodeType="withEffect">
                                  <p:stCondLst>
                                    <p:cond delay="0"/>
                                  </p:stCondLst>
                                  <p:childTnLst>
                                    <p:animScale>
                                      <p:cBhvr>
                                        <p:cTn id="66" dur="1000" fill="hold"/>
                                        <p:tgtEl>
                                          <p:spTgt spid="10">
                                            <p:txEl>
                                              <p:pRg st="0" end="0"/>
                                            </p:txEl>
                                          </p:spTgt>
                                        </p:tgtEl>
                                      </p:cBhvr>
                                      <p:by x="130000" y="130000"/>
                                    </p:animScale>
                                  </p:childTnLst>
                                </p:cTn>
                              </p:par>
                              <p:par>
                                <p:cTn id="67" presetID="10" presetClass="exit" presetSubtype="0" fill="hold" grpId="2" nodeType="withEffect">
                                  <p:stCondLst>
                                    <p:cond delay="500"/>
                                  </p:stCondLst>
                                  <p:childTnLst>
                                    <p:animEffect transition="out" filter="fade">
                                      <p:cBhvr>
                                        <p:cTn id="68" dur="1000"/>
                                        <p:tgtEl>
                                          <p:spTgt spid="10">
                                            <p:txEl>
                                              <p:pRg st="0" end="0"/>
                                            </p:txEl>
                                          </p:spTgt>
                                        </p:tgtEl>
                                      </p:cBhvr>
                                    </p:animEffect>
                                    <p:set>
                                      <p:cBhvr>
                                        <p:cTn id="69" dur="1" fill="hold">
                                          <p:stCondLst>
                                            <p:cond delay="999"/>
                                          </p:stCondLst>
                                        </p:cTn>
                                        <p:tgtEl>
                                          <p:spTgt spid="10">
                                            <p:txEl>
                                              <p:pRg st="0" end="0"/>
                                            </p:txEl>
                                          </p:spTgt>
                                        </p:tgtEl>
                                        <p:attrNameLst>
                                          <p:attrName>style.visibility</p:attrName>
                                        </p:attrNameLst>
                                      </p:cBhvr>
                                      <p:to>
                                        <p:strVal val="hidden"/>
                                      </p:to>
                                    </p:set>
                                  </p:childTnLst>
                                </p:cTn>
                              </p:par>
                              <p:par>
                                <p:cTn id="70" presetID="10" presetClass="entr" presetSubtype="0" fill="hold" nodeType="withEffect">
                                  <p:stCondLst>
                                    <p:cond delay="50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childTnLst>
                                </p:cTn>
                              </p:par>
                              <p:par>
                                <p:cTn id="73" presetID="10" presetClass="exit" presetSubtype="0" fill="hold" grpId="0" nodeType="withEffect">
                                  <p:stCondLst>
                                    <p:cond delay="500"/>
                                  </p:stCondLst>
                                  <p:childTnLst>
                                    <p:animEffect transition="out" filter="fade">
                                      <p:cBhvr>
                                        <p:cTn id="74" dur="1000"/>
                                        <p:tgtEl>
                                          <p:spTgt spid="4"/>
                                        </p:tgtEl>
                                      </p:cBhvr>
                                    </p:animEffect>
                                    <p:set>
                                      <p:cBhvr>
                                        <p:cTn id="75" dur="1" fill="hold">
                                          <p:stCondLst>
                                            <p:cond delay="999"/>
                                          </p:stCondLst>
                                        </p:cTn>
                                        <p:tgtEl>
                                          <p:spTgt spid="4"/>
                                        </p:tgtEl>
                                        <p:attrNameLst>
                                          <p:attrName>style.visibility</p:attrName>
                                        </p:attrNameLst>
                                      </p:cBhvr>
                                      <p:to>
                                        <p:strVal val="hidden"/>
                                      </p:to>
                                    </p:set>
                                  </p:childTnLst>
                                </p:cTn>
                              </p:par>
                              <p:par>
                                <p:cTn id="76" presetID="10" presetClass="exit" presetSubtype="0" fill="hold" grpId="0" nodeType="withEffect">
                                  <p:stCondLst>
                                    <p:cond delay="500"/>
                                  </p:stCondLst>
                                  <p:childTnLst>
                                    <p:animEffect transition="out" filter="fade">
                                      <p:cBhvr>
                                        <p:cTn id="77" dur="1000"/>
                                        <p:tgtEl>
                                          <p:spTgt spid="8"/>
                                        </p:tgtEl>
                                      </p:cBhvr>
                                    </p:animEffect>
                                    <p:set>
                                      <p:cBhvr>
                                        <p:cTn id="78" dur="1" fill="hold">
                                          <p:stCondLst>
                                            <p:cond delay="999"/>
                                          </p:stCondLst>
                                        </p:cTn>
                                        <p:tgtEl>
                                          <p:spTgt spid="8"/>
                                        </p:tgtEl>
                                        <p:attrNameLst>
                                          <p:attrName>style.visibility</p:attrName>
                                        </p:attrNameLst>
                                      </p:cBhvr>
                                      <p:to>
                                        <p:strVal val="hidden"/>
                                      </p:to>
                                    </p:set>
                                  </p:childTnLst>
                                </p:cTn>
                              </p:par>
                              <p:par>
                                <p:cTn id="79" presetID="10" presetClass="exit" presetSubtype="0" fill="hold" grpId="1" nodeType="withEffect">
                                  <p:stCondLst>
                                    <p:cond delay="500"/>
                                  </p:stCondLst>
                                  <p:childTnLst>
                                    <p:animEffect transition="out" filter="fade">
                                      <p:cBhvr>
                                        <p:cTn id="80" dur="1000"/>
                                        <p:tgtEl>
                                          <p:spTgt spid="6">
                                            <p:txEl>
                                              <p:pRg st="0" end="0"/>
                                            </p:txEl>
                                          </p:spTgt>
                                        </p:tgtEl>
                                      </p:cBhvr>
                                    </p:animEffect>
                                    <p:set>
                                      <p:cBhvr>
                                        <p:cTn id="81" dur="1" fill="hold">
                                          <p:stCondLst>
                                            <p:cond delay="999"/>
                                          </p:stCondLst>
                                        </p:cTn>
                                        <p:tgtEl>
                                          <p:spTgt spid="6">
                                            <p:txEl>
                                              <p:pRg st="0" end="0"/>
                                            </p:txEl>
                                          </p:spTgt>
                                        </p:tgtEl>
                                        <p:attrNameLst>
                                          <p:attrName>style.visibility</p:attrName>
                                        </p:attrNameLst>
                                      </p:cBhvr>
                                      <p:to>
                                        <p:strVal val="hidden"/>
                                      </p:to>
                                    </p:set>
                                  </p:childTnLst>
                                </p:cTn>
                              </p:par>
                              <p:par>
                                <p:cTn id="82" presetID="10" presetClass="exit" presetSubtype="0" fill="hold" grpId="1" nodeType="withEffect">
                                  <p:stCondLst>
                                    <p:cond delay="500"/>
                                  </p:stCondLst>
                                  <p:childTnLst>
                                    <p:animEffect transition="out" filter="fade">
                                      <p:cBhvr>
                                        <p:cTn id="83" dur="1000"/>
                                        <p:tgtEl>
                                          <p:spTgt spid="6">
                                            <p:txEl>
                                              <p:pRg st="1" end="1"/>
                                            </p:txEl>
                                          </p:spTgt>
                                        </p:tgtEl>
                                      </p:cBhvr>
                                    </p:animEffect>
                                    <p:set>
                                      <p:cBhvr>
                                        <p:cTn id="84" dur="1" fill="hold">
                                          <p:stCondLst>
                                            <p:cond delay="999"/>
                                          </p:stCondLst>
                                        </p:cTn>
                                        <p:tgtEl>
                                          <p:spTgt spid="6">
                                            <p:txEl>
                                              <p:pRg st="1" end="1"/>
                                            </p:txEl>
                                          </p:spTgt>
                                        </p:tgtEl>
                                        <p:attrNameLst>
                                          <p:attrName>style.visibility</p:attrName>
                                        </p:attrNameLst>
                                      </p:cBhvr>
                                      <p:to>
                                        <p:strVal val="hidden"/>
                                      </p:to>
                                    </p:set>
                                  </p:childTnLst>
                                </p:cTn>
                              </p:par>
                              <p:par>
                                <p:cTn id="85" presetID="10" presetClass="exit" presetSubtype="0" fill="hold" grpId="1" nodeType="withEffect">
                                  <p:stCondLst>
                                    <p:cond delay="500"/>
                                  </p:stCondLst>
                                  <p:childTnLst>
                                    <p:animEffect transition="out" filter="fade">
                                      <p:cBhvr>
                                        <p:cTn id="86" dur="1000"/>
                                        <p:tgtEl>
                                          <p:spTgt spid="6">
                                            <p:txEl>
                                              <p:pRg st="2" end="2"/>
                                            </p:txEl>
                                          </p:spTgt>
                                        </p:tgtEl>
                                      </p:cBhvr>
                                    </p:animEffect>
                                    <p:set>
                                      <p:cBhvr>
                                        <p:cTn id="87" dur="1" fill="hold">
                                          <p:stCondLst>
                                            <p:cond delay="999"/>
                                          </p:stCondLst>
                                        </p:cTn>
                                        <p:tgtEl>
                                          <p:spTgt spid="6">
                                            <p:txEl>
                                              <p:pRg st="2" end="2"/>
                                            </p:txEl>
                                          </p:spTgt>
                                        </p:tgtEl>
                                        <p:attrNameLst>
                                          <p:attrName>style.visibility</p:attrName>
                                        </p:attrNameLst>
                                      </p:cBhvr>
                                      <p:to>
                                        <p:strVal val="hidden"/>
                                      </p:to>
                                    </p:set>
                                  </p:childTnLst>
                                </p:cTn>
                              </p:par>
                              <p:par>
                                <p:cTn id="88" presetID="10" presetClass="exit" presetSubtype="0" fill="hold" grpId="1" nodeType="withEffect">
                                  <p:stCondLst>
                                    <p:cond delay="500"/>
                                  </p:stCondLst>
                                  <p:childTnLst>
                                    <p:animEffect transition="out" filter="fade">
                                      <p:cBhvr>
                                        <p:cTn id="89" dur="1000"/>
                                        <p:tgtEl>
                                          <p:spTgt spid="6">
                                            <p:txEl>
                                              <p:pRg st="3" end="3"/>
                                            </p:txEl>
                                          </p:spTgt>
                                        </p:tgtEl>
                                      </p:cBhvr>
                                    </p:animEffect>
                                    <p:set>
                                      <p:cBhvr>
                                        <p:cTn id="90" dur="1" fill="hold">
                                          <p:stCondLst>
                                            <p:cond delay="999"/>
                                          </p:stCondLst>
                                        </p:cTn>
                                        <p:tgtEl>
                                          <p:spTgt spid="6">
                                            <p:txEl>
                                              <p:pRg st="3" end="3"/>
                                            </p:txEl>
                                          </p:spTgt>
                                        </p:tgtEl>
                                        <p:attrNameLst>
                                          <p:attrName>style.visibility</p:attrName>
                                        </p:attrNameLst>
                                      </p:cBhvr>
                                      <p:to>
                                        <p:strVal val="hidden"/>
                                      </p:to>
                                    </p:set>
                                  </p:childTnLst>
                                </p:cTn>
                              </p:par>
                              <p:par>
                                <p:cTn id="91" presetID="10" presetClass="exit" presetSubtype="0" fill="hold" grpId="1" nodeType="withEffect">
                                  <p:stCondLst>
                                    <p:cond delay="500"/>
                                  </p:stCondLst>
                                  <p:childTnLst>
                                    <p:animEffect transition="out" filter="fade">
                                      <p:cBhvr>
                                        <p:cTn id="92" dur="1000"/>
                                        <p:tgtEl>
                                          <p:spTgt spid="6">
                                            <p:txEl>
                                              <p:pRg st="4" end="4"/>
                                            </p:txEl>
                                          </p:spTgt>
                                        </p:tgtEl>
                                      </p:cBhvr>
                                    </p:animEffect>
                                    <p:set>
                                      <p:cBhvr>
                                        <p:cTn id="93" dur="1" fill="hold">
                                          <p:stCondLst>
                                            <p:cond delay="999"/>
                                          </p:stCondLst>
                                        </p:cTn>
                                        <p:tgtEl>
                                          <p:spTgt spid="6">
                                            <p:txEl>
                                              <p:pRg st="4" end="4"/>
                                            </p:txEl>
                                          </p:spTgt>
                                        </p:tgtEl>
                                        <p:attrNameLst>
                                          <p:attrName>style.visibility</p:attrName>
                                        </p:attrNameLst>
                                      </p:cBhvr>
                                      <p:to>
                                        <p:strVal val="hidden"/>
                                      </p:to>
                                    </p:set>
                                  </p:childTnLst>
                                </p:cTn>
                              </p:par>
                              <p:par>
                                <p:cTn id="94" presetID="10" presetClass="exit" presetSubtype="0" fill="hold" grpId="1" nodeType="withEffect">
                                  <p:stCondLst>
                                    <p:cond delay="500"/>
                                  </p:stCondLst>
                                  <p:childTnLst>
                                    <p:animEffect transition="out" filter="fade">
                                      <p:cBhvr>
                                        <p:cTn id="95" dur="1000"/>
                                        <p:tgtEl>
                                          <p:spTgt spid="6">
                                            <p:txEl>
                                              <p:pRg st="5" end="5"/>
                                            </p:txEl>
                                          </p:spTgt>
                                        </p:tgtEl>
                                      </p:cBhvr>
                                    </p:animEffect>
                                    <p:set>
                                      <p:cBhvr>
                                        <p:cTn id="96" dur="1" fill="hold">
                                          <p:stCondLst>
                                            <p:cond delay="999"/>
                                          </p:stCondLst>
                                        </p:cTn>
                                        <p:tgtEl>
                                          <p:spTgt spid="6">
                                            <p:txEl>
                                              <p:pRg st="5" end="5"/>
                                            </p:txEl>
                                          </p:spTgt>
                                        </p:tgtEl>
                                        <p:attrNameLst>
                                          <p:attrName>style.visibility</p:attrName>
                                        </p:attrNameLst>
                                      </p:cBhvr>
                                      <p:to>
                                        <p:strVal val="hidden"/>
                                      </p:to>
                                    </p:set>
                                  </p:childTnLst>
                                </p:cTn>
                              </p:par>
                              <p:par>
                                <p:cTn id="97" presetID="10" presetClass="exit" presetSubtype="0" fill="hold" grpId="1" nodeType="withEffect">
                                  <p:stCondLst>
                                    <p:cond delay="500"/>
                                  </p:stCondLst>
                                  <p:childTnLst>
                                    <p:animEffect transition="out" filter="fade">
                                      <p:cBhvr>
                                        <p:cTn id="98" dur="1000"/>
                                        <p:tgtEl>
                                          <p:spTgt spid="6">
                                            <p:txEl>
                                              <p:pRg st="6" end="6"/>
                                            </p:txEl>
                                          </p:spTgt>
                                        </p:tgtEl>
                                      </p:cBhvr>
                                    </p:animEffect>
                                    <p:set>
                                      <p:cBhvr>
                                        <p:cTn id="99" dur="1" fill="hold">
                                          <p:stCondLst>
                                            <p:cond delay="999"/>
                                          </p:stCondLst>
                                        </p:cTn>
                                        <p:tgtEl>
                                          <p:spTgt spid="6">
                                            <p:txEl>
                                              <p:pRg st="6" end="6"/>
                                            </p:txEl>
                                          </p:spTgt>
                                        </p:tgtEl>
                                        <p:attrNameLst>
                                          <p:attrName>style.visibility</p:attrName>
                                        </p:attrNameLst>
                                      </p:cBhvr>
                                      <p:to>
                                        <p:strVal val="hidden"/>
                                      </p:to>
                                    </p:set>
                                  </p:childTnLst>
                                </p:cTn>
                              </p:par>
                              <p:par>
                                <p:cTn id="100" presetID="10" presetClass="exit" presetSubtype="0" fill="hold" grpId="1" nodeType="withEffect">
                                  <p:stCondLst>
                                    <p:cond delay="500"/>
                                  </p:stCondLst>
                                  <p:childTnLst>
                                    <p:animEffect transition="out" filter="fade">
                                      <p:cBhvr>
                                        <p:cTn id="101" dur="1000"/>
                                        <p:tgtEl>
                                          <p:spTgt spid="6">
                                            <p:txEl>
                                              <p:pRg st="7" end="7"/>
                                            </p:txEl>
                                          </p:spTgt>
                                        </p:tgtEl>
                                      </p:cBhvr>
                                    </p:animEffect>
                                    <p:set>
                                      <p:cBhvr>
                                        <p:cTn id="102" dur="1" fill="hold">
                                          <p:stCondLst>
                                            <p:cond delay="999"/>
                                          </p:stCondLst>
                                        </p:cTn>
                                        <p:tgtEl>
                                          <p:spTgt spid="6">
                                            <p:txEl>
                                              <p:pRg st="7" end="7"/>
                                            </p:txEl>
                                          </p:spTgt>
                                        </p:tgtEl>
                                        <p:attrNameLst>
                                          <p:attrName>style.visibility</p:attrName>
                                        </p:attrNameLst>
                                      </p:cBhvr>
                                      <p:to>
                                        <p:strVal val="hidden"/>
                                      </p:to>
                                    </p:set>
                                  </p:childTnLst>
                                </p:cTn>
                              </p:par>
                              <p:par>
                                <p:cTn id="103" presetID="10" presetClass="exit" presetSubtype="0" fill="hold" grpId="1" nodeType="withEffect">
                                  <p:stCondLst>
                                    <p:cond delay="500"/>
                                  </p:stCondLst>
                                  <p:childTnLst>
                                    <p:animEffect transition="out" filter="fade">
                                      <p:cBhvr>
                                        <p:cTn id="104" dur="1000"/>
                                        <p:tgtEl>
                                          <p:spTgt spid="6">
                                            <p:txEl>
                                              <p:pRg st="8" end="8"/>
                                            </p:txEl>
                                          </p:spTgt>
                                        </p:tgtEl>
                                      </p:cBhvr>
                                    </p:animEffect>
                                    <p:set>
                                      <p:cBhvr>
                                        <p:cTn id="105" dur="1" fill="hold">
                                          <p:stCondLst>
                                            <p:cond delay="999"/>
                                          </p:stCondLst>
                                        </p:cTn>
                                        <p:tgtEl>
                                          <p:spTgt spid="6">
                                            <p:txEl>
                                              <p:pRg st="8" end="8"/>
                                            </p:txEl>
                                          </p:spTgt>
                                        </p:tgtEl>
                                        <p:attrNameLst>
                                          <p:attrName>style.visibility</p:attrName>
                                        </p:attrNameLst>
                                      </p:cBhvr>
                                      <p:to>
                                        <p:strVal val="hidden"/>
                                      </p:to>
                                    </p:set>
                                  </p:childTnLst>
                                </p:cTn>
                              </p:par>
                              <p:par>
                                <p:cTn id="106" presetID="10" presetClass="exit" presetSubtype="0" fill="hold" grpId="1" nodeType="withEffect">
                                  <p:stCondLst>
                                    <p:cond delay="500"/>
                                  </p:stCondLst>
                                  <p:childTnLst>
                                    <p:animEffect transition="out" filter="fade">
                                      <p:cBhvr>
                                        <p:cTn id="107" dur="1000"/>
                                        <p:tgtEl>
                                          <p:spTgt spid="6">
                                            <p:bg/>
                                          </p:spTgt>
                                        </p:tgtEl>
                                      </p:cBhvr>
                                    </p:animEffect>
                                    <p:set>
                                      <p:cBhvr>
                                        <p:cTn id="108" dur="1" fill="hold">
                                          <p:stCondLst>
                                            <p:cond delay="999"/>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4" grpId="0" animBg="1"/>
      <p:bldP spid="10" grpId="1" uiExpand="1" build="allAtOnce"/>
      <p:bldP spid="10" grpId="2" build="allAtOnce"/>
      <p:bldP spid="10" grpId="3" build="allAtOnce"/>
      <p:bldP spid="6" grpId="0" uiExpand="1" build="allAtOnce" animBg="1"/>
      <p:bldP spid="6" grpId="1" build="allAtOnce" animBg="1"/>
      <p:bldP spid="9" grpId="2"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81000"/>
            <a:ext cx="9144000" cy="3970318"/>
          </a:xfrm>
          <a:prstGeom prst="rect">
            <a:avLst/>
          </a:prstGeom>
          <a:solidFill>
            <a:schemeClr val="bg1"/>
          </a:solidFill>
        </p:spPr>
        <p:txBody>
          <a:bodyPr wrap="square">
            <a:spAutoFit/>
          </a:bodyPr>
          <a:lstStyle/>
          <a:p>
            <a:r>
              <a:rPr lang="en-US" sz="1400" dirty="0" smtClean="0"/>
              <a:t>  </a:t>
            </a:r>
            <a:r>
              <a:rPr lang="en-US" sz="1400" dirty="0" smtClean="0">
                <a:hlinkClick r:id="rId2"/>
              </a:rPr>
              <a:t>https://en.wikipedia.org/wiki/Earth%27s_magnetic_field</a:t>
            </a:r>
            <a:endParaRPr lang="en-US" sz="1400" dirty="0" smtClean="0"/>
          </a:p>
          <a:p>
            <a:endParaRPr lang="en-US" sz="1400" dirty="0" smtClean="0"/>
          </a:p>
          <a:p>
            <a:r>
              <a:rPr lang="en-US" sz="1400" b="1" dirty="0" smtClean="0"/>
              <a:t>Earth's magnetic field</a:t>
            </a:r>
            <a:r>
              <a:rPr lang="en-US" sz="1400" dirty="0" smtClean="0"/>
              <a:t>, also known as the </a:t>
            </a:r>
            <a:r>
              <a:rPr lang="en-US" sz="1400" b="1" dirty="0" smtClean="0"/>
              <a:t>geomagnetic field</a:t>
            </a:r>
            <a:r>
              <a:rPr lang="en-US" sz="1400" dirty="0" smtClean="0"/>
              <a:t>, is the magnetic field that extends from the Earth's interior to where it meets the solar wind, a stream of charged particles emanating from the Sun. Its magnitude at the Earth's surface ranges from 25 to 65 </a:t>
            </a:r>
            <a:r>
              <a:rPr lang="en-US" sz="1400" dirty="0" err="1" smtClean="0">
                <a:hlinkClick r:id="rId3" tooltip="Tesla (unit)"/>
              </a:rPr>
              <a:t>microteslas</a:t>
            </a:r>
            <a:r>
              <a:rPr lang="en-US" sz="1400" dirty="0" smtClean="0"/>
              <a:t>(0.25 to 0.65 gauss).</a:t>
            </a:r>
            <a:r>
              <a:rPr lang="en-US" sz="1400" baseline="30000" dirty="0" smtClean="0">
                <a:hlinkClick r:id="rId2"/>
              </a:rPr>
              <a:t>[3]</a:t>
            </a:r>
            <a:r>
              <a:rPr lang="en-US" sz="1400" dirty="0" smtClean="0"/>
              <a:t> Roughly speaking it is the field of a magnetic dipole currently tilted at an angle of about 10 degrees with respect to Earth's rotational axis, as if there were a bar magnet placed at that angle at the center of the Earth. Unlike a bar magnet, however, Earth's magnetic field changes over time because it is generated by a </a:t>
            </a:r>
            <a:r>
              <a:rPr lang="en-US" sz="1400" dirty="0" err="1" smtClean="0">
                <a:hlinkClick r:id="rId4" tooltip="Dynamo theory"/>
              </a:rPr>
              <a:t>geodynamo</a:t>
            </a:r>
            <a:r>
              <a:rPr lang="en-US" sz="1400" dirty="0" smtClean="0"/>
              <a:t> (in Earth's case, the motion of molten iron alloys in its outer core).</a:t>
            </a:r>
          </a:p>
          <a:p>
            <a:r>
              <a:rPr lang="en-US" sz="1400" dirty="0" smtClean="0"/>
              <a:t>The North and South magnetic poles wander widely, but sufficiently slowly for ordinary compasses to remain useful for navigation. However, at irregular intervals averaging several hundred thousand years, the Earth's field reverses and the North and South Magnetic Poles relatively abruptly switch places. These reversals of the geomagnetic poles leave a record in rocks that are of value to </a:t>
            </a:r>
            <a:r>
              <a:rPr lang="en-US" sz="1400" dirty="0" err="1" smtClean="0">
                <a:hlinkClick r:id="rId5" tooltip="Paleomagnetism"/>
              </a:rPr>
              <a:t>paleomagnetists</a:t>
            </a:r>
            <a:r>
              <a:rPr lang="en-US" sz="1400" dirty="0" smtClean="0"/>
              <a:t> in calculating geomagnetic fields in the past. Such information in turn is helpful in studying the motions of continents and ocean floors in the process of plate tectonics.</a:t>
            </a:r>
          </a:p>
          <a:p>
            <a:r>
              <a:rPr lang="en-US" sz="1400" dirty="0" smtClean="0"/>
              <a:t>The study of past magnetic field of the Earth is known as </a:t>
            </a:r>
            <a:r>
              <a:rPr lang="en-US" sz="1400" dirty="0" err="1" smtClean="0">
                <a:hlinkClick r:id="rId5" tooltip="Paleomagnetism"/>
              </a:rPr>
              <a:t>paleomagnetism</a:t>
            </a:r>
            <a:r>
              <a:rPr lang="en-US" sz="1400" dirty="0" smtClean="0"/>
              <a:t>.</a:t>
            </a:r>
            <a:r>
              <a:rPr lang="en-US" sz="1400" baseline="30000" dirty="0" smtClean="0">
                <a:hlinkClick r:id="rId2"/>
              </a:rPr>
              <a:t>[8]</a:t>
            </a:r>
            <a:r>
              <a:rPr lang="en-US" sz="1400" dirty="0" smtClean="0"/>
              <a:t> The polarity of the Earth's magnetic field is recorded </a:t>
            </a:r>
            <a:r>
              <a:rPr lang="en-US" sz="1400" dirty="0" err="1" smtClean="0"/>
              <a:t>in</a:t>
            </a:r>
            <a:r>
              <a:rPr lang="en-US" sz="1400" dirty="0" err="1" smtClean="0">
                <a:hlinkClick r:id="rId6" tooltip="Igneous rock"/>
              </a:rPr>
              <a:t>igneous</a:t>
            </a:r>
            <a:r>
              <a:rPr lang="en-US" sz="1400" dirty="0" smtClean="0">
                <a:hlinkClick r:id="rId6" tooltip="Igneous rock"/>
              </a:rPr>
              <a:t> rocks</a:t>
            </a:r>
            <a:r>
              <a:rPr lang="en-US" sz="1400" dirty="0" smtClean="0"/>
              <a:t>, and </a:t>
            </a:r>
            <a:r>
              <a:rPr lang="en-US" sz="1400" dirty="0" smtClean="0">
                <a:hlinkClick r:id="rId7" tooltip="Geomagnetic reversals"/>
              </a:rPr>
              <a:t>reversals of the field</a:t>
            </a:r>
            <a:r>
              <a:rPr lang="en-US" sz="1400" dirty="0" smtClean="0"/>
              <a:t> are thus detectable as "stripes" centered on </a:t>
            </a:r>
            <a:r>
              <a:rPr lang="en-US" sz="1400" dirty="0" smtClean="0">
                <a:hlinkClick r:id="rId8" tooltip="Mid-ocean ridge"/>
              </a:rPr>
              <a:t>mid-ocean ridges</a:t>
            </a:r>
            <a:r>
              <a:rPr lang="en-US" sz="1400" dirty="0" smtClean="0"/>
              <a:t> where the </a:t>
            </a:r>
            <a:r>
              <a:rPr lang="en-US" sz="1400" dirty="0" smtClean="0">
                <a:hlinkClick r:id="rId9" tooltip="Seafloor spreading"/>
              </a:rPr>
              <a:t>sea floor</a:t>
            </a:r>
            <a:r>
              <a:rPr lang="en-US" sz="1400" dirty="0" smtClean="0"/>
              <a:t> is spreading, while the stability of the </a:t>
            </a:r>
            <a:r>
              <a:rPr lang="en-US" sz="1400" dirty="0" smtClean="0">
                <a:hlinkClick r:id="rId10" tooltip="Geomagnetic pole"/>
              </a:rPr>
              <a:t>geomagnetic poles</a:t>
            </a:r>
            <a:r>
              <a:rPr lang="en-US" sz="1400" dirty="0" smtClean="0"/>
              <a:t> between reversals has allowed </a:t>
            </a:r>
            <a:r>
              <a:rPr lang="en-US" sz="1400" dirty="0" err="1" smtClean="0"/>
              <a:t>paleomagnetists</a:t>
            </a:r>
            <a:r>
              <a:rPr lang="en-US" sz="1400" dirty="0" smtClean="0"/>
              <a:t> to track the past motion of continents. Reversals also provide the basis for </a:t>
            </a:r>
            <a:r>
              <a:rPr lang="en-US" sz="1400" dirty="0" err="1" smtClean="0">
                <a:hlinkClick r:id="rId11" tooltip="Magnetostratigraphy"/>
              </a:rPr>
              <a:t>magnetostratigraphy</a:t>
            </a:r>
            <a:r>
              <a:rPr lang="en-US" sz="1400" dirty="0" smtClean="0"/>
              <a:t>, a way of </a:t>
            </a:r>
            <a:r>
              <a:rPr lang="en-US" sz="1400" dirty="0" smtClean="0">
                <a:hlinkClick r:id="rId12" tooltip="Geochronology"/>
              </a:rPr>
              <a:t>dating</a:t>
            </a:r>
            <a:r>
              <a:rPr lang="en-US" sz="1400" dirty="0" smtClean="0"/>
              <a:t> rocks and sediments.</a:t>
            </a:r>
            <a:r>
              <a:rPr lang="en-US" sz="1400" baseline="30000" dirty="0" smtClean="0">
                <a:hlinkClick r:id="rId2"/>
              </a:rPr>
              <a:t>[9]</a:t>
            </a:r>
            <a:r>
              <a:rPr lang="en-US" sz="1400" dirty="0" smtClean="0"/>
              <a:t> The field also magnetizes the crust, and </a:t>
            </a:r>
            <a:r>
              <a:rPr lang="en-US" sz="1400" dirty="0" smtClean="0">
                <a:hlinkClick r:id="rId13" tooltip="Magnetic anomalies"/>
              </a:rPr>
              <a:t>magnetic anomalies</a:t>
            </a:r>
            <a:r>
              <a:rPr lang="en-US" sz="1400" dirty="0" smtClean="0"/>
              <a:t> can be used to search for deposits of metal </a:t>
            </a:r>
            <a:r>
              <a:rPr lang="en-US" sz="1400" dirty="0" smtClean="0">
                <a:hlinkClick r:id="rId14" tooltip="Ores"/>
              </a:rPr>
              <a:t>ores</a:t>
            </a:r>
            <a:r>
              <a:rPr lang="en-US" sz="1400" dirty="0" smtClean="0"/>
              <a:t>.</a:t>
            </a:r>
            <a:endParaRPr lang="en-US" sz="1400" dirty="0"/>
          </a:p>
        </p:txBody>
      </p:sp>
      <p:sp>
        <p:nvSpPr>
          <p:cNvPr id="3" name="Rectangle 2"/>
          <p:cNvSpPr/>
          <p:nvPr/>
        </p:nvSpPr>
        <p:spPr>
          <a:xfrm>
            <a:off x="0" y="4343400"/>
            <a:ext cx="9144000" cy="2462213"/>
          </a:xfrm>
          <a:prstGeom prst="rect">
            <a:avLst/>
          </a:prstGeom>
          <a:solidFill>
            <a:schemeClr val="bg1"/>
          </a:solidFill>
        </p:spPr>
        <p:txBody>
          <a:bodyPr wrap="square">
            <a:spAutoFit/>
          </a:bodyPr>
          <a:lstStyle/>
          <a:p>
            <a:r>
              <a:rPr lang="en-US" sz="1400" dirty="0" smtClean="0">
                <a:hlinkClick r:id="rId15"/>
              </a:rPr>
              <a:t>https://en.wikipedia.org/wiki/Geomagnetic_reversal</a:t>
            </a:r>
            <a:endParaRPr lang="en-US" sz="1400" dirty="0" smtClean="0"/>
          </a:p>
          <a:p>
            <a:r>
              <a:rPr lang="en-US" sz="1400" dirty="0" smtClean="0"/>
              <a:t>A </a:t>
            </a:r>
            <a:r>
              <a:rPr lang="en-US" sz="1400" b="1" dirty="0" smtClean="0"/>
              <a:t>geomagnetic reversal</a:t>
            </a:r>
            <a:r>
              <a:rPr lang="en-US" sz="1400" dirty="0" smtClean="0"/>
              <a:t> is a change in a planet's </a:t>
            </a:r>
            <a:r>
              <a:rPr lang="en-US" sz="1400" dirty="0" smtClean="0">
                <a:hlinkClick r:id="rId2" tooltip="Earth's magnetic field"/>
              </a:rPr>
              <a:t>magnetic field</a:t>
            </a:r>
            <a:r>
              <a:rPr lang="en-US" sz="1400" dirty="0" smtClean="0"/>
              <a:t> such that the positions of magnetic north and magnetic south are interchanged. The </a:t>
            </a:r>
            <a:r>
              <a:rPr lang="en-US" sz="1400" dirty="0" smtClean="0">
                <a:hlinkClick r:id="rId16" tooltip="Earth"/>
              </a:rPr>
              <a:t>Earth</a:t>
            </a:r>
            <a:r>
              <a:rPr lang="en-US" sz="1400" dirty="0" smtClean="0"/>
              <a:t>'s field has alternated between periods of </a:t>
            </a:r>
            <a:r>
              <a:rPr lang="en-US" sz="1400" i="1" dirty="0" smtClean="0"/>
              <a:t>normal</a:t>
            </a:r>
            <a:r>
              <a:rPr lang="en-US" sz="1400" dirty="0" smtClean="0"/>
              <a:t> polarity, in which the direction of the field was the same as the present direction, and </a:t>
            </a:r>
            <a:r>
              <a:rPr lang="en-US" sz="1400" i="1" dirty="0" smtClean="0"/>
              <a:t>reverse</a:t>
            </a:r>
            <a:r>
              <a:rPr lang="en-US" sz="1400" dirty="0" smtClean="0"/>
              <a:t> polarity, in which the field was the opposite. These periods are called </a:t>
            </a:r>
            <a:r>
              <a:rPr lang="en-US" sz="1400" i="1" dirty="0" err="1" smtClean="0"/>
              <a:t>chrons</a:t>
            </a:r>
            <a:r>
              <a:rPr lang="en-US" sz="1400" dirty="0" smtClean="0"/>
              <a:t>. The time spans of </a:t>
            </a:r>
            <a:r>
              <a:rPr lang="en-US" sz="1400" dirty="0" err="1" smtClean="0"/>
              <a:t>chrons</a:t>
            </a:r>
            <a:r>
              <a:rPr lang="en-US" sz="1400" dirty="0" smtClean="0"/>
              <a:t> are randomly distributed with most being between 0.1 and 1 million years</a:t>
            </a:r>
            <a:r>
              <a:rPr lang="en-US" sz="1400" baseline="30000" dirty="0" smtClean="0"/>
              <a:t>[</a:t>
            </a:r>
            <a:r>
              <a:rPr lang="en-US" sz="1400" i="1" baseline="30000" dirty="0" smtClean="0">
                <a:hlinkClick r:id="rId17" tooltip="Wikipedia:Citation needed"/>
              </a:rPr>
              <a:t>citation needed</a:t>
            </a:r>
            <a:r>
              <a:rPr lang="en-US" sz="1400" baseline="30000" dirty="0" smtClean="0"/>
              <a:t>]</a:t>
            </a:r>
            <a:r>
              <a:rPr lang="en-US" sz="1400" dirty="0" smtClean="0"/>
              <a:t> with an average of 450,000 years. Most reversals are estimated to take between 1,000 and 10,000 years. The latest one, the </a:t>
            </a:r>
            <a:r>
              <a:rPr lang="en-US" sz="1400" u="sng" dirty="0" err="1" smtClean="0">
                <a:hlinkClick r:id="rId18" tooltip="Brunhes–Matuyama reversal"/>
              </a:rPr>
              <a:t>Brunhes–Matuyama</a:t>
            </a:r>
            <a:r>
              <a:rPr lang="en-US" sz="1400" u="sng" dirty="0" smtClean="0">
                <a:hlinkClick r:id="rId18" tooltip="Brunhes–Matuyama reversal"/>
              </a:rPr>
              <a:t> reversal</a:t>
            </a:r>
            <a:r>
              <a:rPr lang="en-US" sz="1400" dirty="0" smtClean="0"/>
              <a:t>, occurred 780,000 years ago; and may have happened very quickly, within a human lifetime.</a:t>
            </a:r>
            <a:r>
              <a:rPr lang="en-US" sz="1400" baseline="30000" dirty="0" smtClean="0">
                <a:hlinkClick r:id="rId15"/>
              </a:rPr>
              <a:t>[1]</a:t>
            </a:r>
            <a:r>
              <a:rPr lang="en-US" sz="1400" dirty="0" smtClean="0"/>
              <a:t> A brief complete reversal, known as the </a:t>
            </a:r>
            <a:r>
              <a:rPr lang="en-US" sz="1400" dirty="0" err="1" smtClean="0">
                <a:hlinkClick r:id="rId19" tooltip="Laschamp event"/>
              </a:rPr>
              <a:t>Laschamp</a:t>
            </a:r>
            <a:r>
              <a:rPr lang="en-US" sz="1400" dirty="0" smtClean="0">
                <a:hlinkClick r:id="rId19" tooltip="Laschamp event"/>
              </a:rPr>
              <a:t> event</a:t>
            </a:r>
            <a:r>
              <a:rPr lang="en-US" sz="1400" dirty="0" smtClean="0"/>
              <a:t>, occurred only 41,000 years ago during the </a:t>
            </a:r>
            <a:r>
              <a:rPr lang="en-US" sz="1400" dirty="0" smtClean="0">
                <a:hlinkClick r:id="rId20" tooltip="Glacial period"/>
              </a:rPr>
              <a:t>last glacial period</a:t>
            </a:r>
            <a:r>
              <a:rPr lang="en-US" sz="1400" dirty="0" smtClean="0"/>
              <a:t>. That reversal lasted only about 440 years with the actual change of polarity lasting around 250 years. During this change the strength of the magnetic field dropped to 5% of its present strength.</a:t>
            </a:r>
          </a:p>
          <a:p>
            <a:endParaRPr lang="en-US" sz="1400" dirty="0"/>
          </a:p>
        </p:txBody>
      </p:sp>
      <p:sp>
        <p:nvSpPr>
          <p:cNvPr id="4" name="Rectangle 3"/>
          <p:cNvSpPr/>
          <p:nvPr/>
        </p:nvSpPr>
        <p:spPr>
          <a:xfrm>
            <a:off x="0" y="0"/>
            <a:ext cx="9144000" cy="369332"/>
          </a:xfrm>
          <a:prstGeom prst="rect">
            <a:avLst/>
          </a:prstGeom>
        </p:spPr>
        <p:txBody>
          <a:bodyPr wrap="square">
            <a:spAutoFit/>
          </a:bodyPr>
          <a:lstStyle/>
          <a:p>
            <a:r>
              <a:rPr lang="en-US" b="1" dirty="0" smtClean="0"/>
              <a:t>Electromagnetic technique - </a:t>
            </a:r>
            <a:r>
              <a:rPr lang="en-US" b="1" dirty="0" err="1" smtClean="0"/>
              <a:t>paleomagnetic</a:t>
            </a:r>
            <a:r>
              <a:rPr lang="en-US" b="1" dirty="0" smtClean="0"/>
              <a:t> analysis  - A. </a:t>
            </a:r>
            <a:r>
              <a:rPr lang="en-US" b="1" dirty="0" err="1" smtClean="0"/>
              <a:t>africanus</a:t>
            </a:r>
            <a:r>
              <a:rPr lang="en-US" b="1" dirty="0" smtClean="0"/>
              <a:t> - </a:t>
            </a:r>
            <a:r>
              <a:rPr lang="en-US" b="1" dirty="0" err="1" smtClean="0"/>
              <a:t>Sterkfontain</a:t>
            </a:r>
            <a:r>
              <a:rPr lang="en-US" b="1" dirty="0" smtClean="0"/>
              <a:t> Cave)</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7032694"/>
          </a:xfrm>
          <a:prstGeom prst="rect">
            <a:avLst/>
          </a:prstGeom>
          <a:solidFill>
            <a:schemeClr val="accent1">
              <a:lumMod val="20000"/>
              <a:lumOff val="80000"/>
            </a:schemeClr>
          </a:solidFill>
        </p:spPr>
        <p:txBody>
          <a:bodyPr wrap="square">
            <a:spAutoFit/>
          </a:bodyPr>
          <a:lstStyle/>
          <a:p>
            <a:r>
              <a:rPr lang="en-US" sz="1100" dirty="0" smtClean="0">
                <a:hlinkClick r:id="rId2"/>
              </a:rPr>
              <a:t>https://en.wikipedia.org/wiki/Geomagnetic_reversal</a:t>
            </a:r>
            <a:r>
              <a:rPr lang="en-US" sz="1100" dirty="0" smtClean="0"/>
              <a:t>                    CAUSES OF MAGNETIC POLARITY REVERSALS: </a:t>
            </a:r>
          </a:p>
          <a:p>
            <a:r>
              <a:rPr lang="en-US" sz="1100" dirty="0" smtClean="0"/>
              <a:t>The magnetic field of the Earth, and of other planets that have magnetic fields, is generated by dynamo action in which convection of molten iron in the planetary core generates electric currents which in turn give rise to magnetic fields.  In simulations of planetary dynamos, reversals often emerge spontaneously from the underlying dynamics. For example, Gary </a:t>
            </a:r>
            <a:r>
              <a:rPr lang="en-US" sz="1100" dirty="0" err="1" smtClean="0"/>
              <a:t>Glatzmaier</a:t>
            </a:r>
            <a:r>
              <a:rPr lang="en-US" sz="1100" dirty="0" smtClean="0"/>
              <a:t> and collaborator Paul Roberts of UCLA ran a numerical model of the coupling between electromagnetism and fluid dynamics in the Earth's interior. Their simulation reproduced key features of the magnetic field over more than 40,000 years of simulated time and the computer-generated field reversed itself. Global field reversals at irregular intervals have also been observed in the laboratory liquid metal experiment VKS2.</a:t>
            </a:r>
          </a:p>
          <a:p>
            <a:r>
              <a:rPr lang="en-US" sz="1100" dirty="0" smtClean="0"/>
              <a:t>In some simulations, this leads to an instability in which the magnetic field spontaneously flips over into the opposite orientation. This scenario is supported by observations of the solar magnetic field, which undergoes spontaneous reversals every 9–12 years. However, with the Sun it is observed that the solar magnetic intensity greatly increases during a reversal, whereas reversals on Earth seem to occur during periods of low field strength.</a:t>
            </a:r>
          </a:p>
          <a:p>
            <a:r>
              <a:rPr lang="en-US" sz="1100" b="1" dirty="0" smtClean="0"/>
              <a:t>Hypothesized triggers</a:t>
            </a:r>
          </a:p>
          <a:p>
            <a:r>
              <a:rPr lang="en-US" sz="1100" dirty="0" smtClean="0"/>
              <a:t>Some scientists, such as Richard A. Muller, think that geomagnetic reversals are not spontaneous processes but rather are triggered by external events that directly disrupt the flow in the Earth's core. Proposals include impact events or internal events such as the arrival of continental slabs carried down into the mantle by the action of plate tectonics at </a:t>
            </a:r>
            <a:r>
              <a:rPr lang="en-US" sz="1100" dirty="0" err="1" smtClean="0"/>
              <a:t>subduction</a:t>
            </a:r>
            <a:r>
              <a:rPr lang="en-US" sz="1100" dirty="0" smtClean="0"/>
              <a:t> zones or the initiation of new mantle plumes from the core-mantle boundary.</a:t>
            </a:r>
            <a:r>
              <a:rPr lang="en-US" sz="1100" baseline="30000" dirty="0" smtClean="0"/>
              <a:t> </a:t>
            </a:r>
            <a:r>
              <a:rPr lang="en-US" sz="1100" dirty="0" smtClean="0"/>
              <a:t> Supporters of this hypothesis hold that any of these events could lead to a large scale disruption of the dynamo, effectively turning off the geomagnetic field. Because the magnetic field is stable in either the present North-South orientation or a reversed orientation, they propose that when the field recovers from such a disruption it spontaneously chooses one state or the other, such that half the recoveries become reversals. However, the proposed mechanism does not appear to work in a quantitative model, and the evidence from </a:t>
            </a:r>
            <a:r>
              <a:rPr lang="en-US" sz="1100" dirty="0" err="1" smtClean="0"/>
              <a:t>stratigraphy</a:t>
            </a:r>
            <a:r>
              <a:rPr lang="en-US" sz="1100" dirty="0" smtClean="0"/>
              <a:t> for a correlation between reversals and impact events is weak. Most strikingly, there is no evidence for a reversal connected with the impact event that caused the Cretaceous–</a:t>
            </a:r>
            <a:r>
              <a:rPr lang="en-US" sz="1100" dirty="0" err="1" smtClean="0"/>
              <a:t>Paleogene</a:t>
            </a:r>
            <a:r>
              <a:rPr lang="en-US" sz="1100" dirty="0" smtClean="0"/>
              <a:t> extinction event.</a:t>
            </a:r>
          </a:p>
          <a:p>
            <a:r>
              <a:rPr lang="en-US" sz="1100" dirty="0" smtClean="0"/>
              <a:t>Effects on biosphere.</a:t>
            </a:r>
          </a:p>
          <a:p>
            <a:r>
              <a:rPr lang="en-US" sz="1100" dirty="0" smtClean="0"/>
              <a:t>Shortly after the first geomagnetic polarity time scales were produced, scientists began exploring the possibility that reversals could be linked to extinctions. Most such proposals rest on the assumption that the Earth's magnetic field would be much weaker during reversals. Possibly the first such hypothesis was that high energy particles trapped in the Van Allen radiation belt could be liberated and bombard the Earth. Detailed calculations confirm that, if the Earth's dipole field disappeared entirely (leaving the </a:t>
            </a:r>
            <a:r>
              <a:rPr lang="en-US" sz="1100" dirty="0" err="1" smtClean="0"/>
              <a:t>quadrupole</a:t>
            </a:r>
            <a:r>
              <a:rPr lang="en-US" sz="1100" dirty="0" smtClean="0"/>
              <a:t> and higher components), most of the atmosphere would become accessible to high energy particles, but would act as a barrier to them, and cosmic ray collisions would produce secondary radiation of beryllium-10 or chlorine-36. An increase of beryllium-10 was noted in a 2012 German study showing a peak of beryllium-10 in Greenland ice cores during a brief complete reversal 41,000 years ago which led to the magnetic field strength dropping to an estimated 5% of normal during the reversal.</a:t>
            </a:r>
            <a:r>
              <a:rPr lang="en-US" sz="1100" baseline="30000" dirty="0" smtClean="0">
                <a:hlinkClick r:id="rId2"/>
              </a:rPr>
              <a:t>[2]</a:t>
            </a:r>
            <a:r>
              <a:rPr lang="en-US" sz="1100" dirty="0" smtClean="0"/>
              <a:t> There is evidence that this occurs both during secular variation and during reversals.</a:t>
            </a:r>
          </a:p>
          <a:p>
            <a:r>
              <a:rPr lang="en-US" sz="1100" dirty="0" smtClean="0"/>
              <a:t>Another hypothesis by </a:t>
            </a:r>
            <a:r>
              <a:rPr lang="en-US" sz="1100" dirty="0" err="1" smtClean="0"/>
              <a:t>McCormac</a:t>
            </a:r>
            <a:r>
              <a:rPr lang="en-US" sz="1100" dirty="0" smtClean="0"/>
              <a:t> and Evans assumes that the Earth's field would disappear entirely during reversals. They argue that the atmosphere of Mars may have been eroded away by the solar wind because it had no magnetic field to protect it. They predict that ions would be stripped away from Earth's atmosphere above 100 km. However, the evidence from </a:t>
            </a:r>
            <a:r>
              <a:rPr lang="en-US" sz="1100" dirty="0" err="1" smtClean="0"/>
              <a:t>paleointensity</a:t>
            </a:r>
            <a:r>
              <a:rPr lang="en-US" sz="1100" dirty="0" smtClean="0"/>
              <a:t> measurements is that the magnetic field does not disappear. Based on </a:t>
            </a:r>
            <a:r>
              <a:rPr lang="en-US" sz="1100" dirty="0" err="1" smtClean="0"/>
              <a:t>paleointensity</a:t>
            </a:r>
            <a:r>
              <a:rPr lang="en-US" sz="1100" dirty="0" smtClean="0"/>
              <a:t> data for the last 800,000 years,</a:t>
            </a:r>
            <a:r>
              <a:rPr lang="en-US" sz="1100" baseline="30000" dirty="0" smtClean="0"/>
              <a:t> </a:t>
            </a:r>
            <a:r>
              <a:rPr lang="en-US" sz="1100" dirty="0" smtClean="0"/>
              <a:t>the magnetopause is still estimated to be at about 3 Earth radii during the </a:t>
            </a:r>
            <a:r>
              <a:rPr lang="en-US" sz="1100" dirty="0" err="1" smtClean="0"/>
              <a:t>Brunhes-Matuyama</a:t>
            </a:r>
            <a:r>
              <a:rPr lang="en-US" sz="1100" dirty="0" smtClean="0"/>
              <a:t> reversal.   Even if the magnetic field disappeared, the solar wind may induce a sufficient magnetic field in the Earth's ionosphere to shield the surface from energetic particles.</a:t>
            </a:r>
          </a:p>
          <a:p>
            <a:r>
              <a:rPr lang="en-US" sz="1100" dirty="0" smtClean="0"/>
              <a:t>Hypotheses have also been advanced linking reversals to mass extinctions. Many such arguments were based on an apparent periodicity in the rate of reversals; more careful analyses show that the reversal record is not periodic. It may be, however, that the ends of </a:t>
            </a:r>
            <a:r>
              <a:rPr lang="en-US" sz="1100" dirty="0" err="1" smtClean="0"/>
              <a:t>superchrons</a:t>
            </a:r>
            <a:r>
              <a:rPr lang="en-US" sz="1100" dirty="0" smtClean="0"/>
              <a:t> have caused vigorous convection leading to widespread volcanism, and that the subsequent airborne ash caused extinctions.</a:t>
            </a:r>
          </a:p>
          <a:p>
            <a:r>
              <a:rPr lang="en-US" sz="1100" dirty="0" smtClean="0"/>
              <a:t>Tests of correlations between extinctions and reversals are difficult for a number of reasons. Larger animals are too scarce in the fossil record for good statistics, so paleontologists have analyzed microfossil extinctions. Even microfossil data can be unreliable if there are hiatuses in the fossil record. It can appear that the extinction occurs at the end of a polarity interval when the rest of that polarity interval was simply eroded away. Statistical analysis shows no evidence for a correlation between reversals and extinctions.</a:t>
            </a:r>
            <a:endParaRPr lang="en-US" sz="1100"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grpSp>
        <p:nvGrpSpPr>
          <p:cNvPr id="8" name="Group 7"/>
          <p:cNvGrpSpPr/>
          <p:nvPr/>
        </p:nvGrpSpPr>
        <p:grpSpPr>
          <a:xfrm>
            <a:off x="4114800" y="1447800"/>
            <a:ext cx="4648200" cy="5186065"/>
            <a:chOff x="1885950" y="1828800"/>
            <a:chExt cx="4133850" cy="4805065"/>
          </a:xfrm>
        </p:grpSpPr>
        <p:pic>
          <p:nvPicPr>
            <p:cNvPr id="5" name="Picture 4"/>
            <p:cNvPicPr>
              <a:picLocks noChangeAspect="1" noChangeArrowheads="1"/>
            </p:cNvPicPr>
            <p:nvPr/>
          </p:nvPicPr>
          <p:blipFill>
            <a:blip r:embed="rId3"/>
            <a:srcRect l="28917" t="26563" r="51867" b="34375"/>
            <a:stretch>
              <a:fillRect/>
            </a:stretch>
          </p:blipFill>
          <p:spPr bwMode="auto">
            <a:xfrm>
              <a:off x="1885950" y="1828800"/>
              <a:ext cx="4133850" cy="4724400"/>
            </a:xfrm>
            <a:prstGeom prst="rect">
              <a:avLst/>
            </a:prstGeom>
            <a:noFill/>
            <a:ln w="9525">
              <a:noFill/>
              <a:miter lim="800000"/>
              <a:headEnd/>
              <a:tailEnd/>
            </a:ln>
            <a:effectLst/>
          </p:spPr>
        </p:pic>
        <p:sp>
          <p:nvSpPr>
            <p:cNvPr id="7" name="TextBox 6"/>
            <p:cNvSpPr txBox="1"/>
            <p:nvPr/>
          </p:nvSpPr>
          <p:spPr>
            <a:xfrm>
              <a:off x="1905000" y="6172200"/>
              <a:ext cx="4114800" cy="461665"/>
            </a:xfrm>
            <a:prstGeom prst="rect">
              <a:avLst/>
            </a:prstGeom>
            <a:solidFill>
              <a:schemeClr val="bg1"/>
            </a:solidFill>
          </p:spPr>
          <p:txBody>
            <a:bodyPr wrap="square" rtlCol="0">
              <a:spAutoFit/>
            </a:bodyPr>
            <a:lstStyle/>
            <a:p>
              <a:pPr algn="ctr"/>
              <a:r>
                <a:rPr lang="en-US" sz="2400" b="1" dirty="0" smtClean="0"/>
                <a:t>NORMAL POLARITY</a:t>
              </a:r>
              <a:endParaRPr lang="en-US" sz="2400" b="1" dirty="0"/>
            </a:p>
          </p:txBody>
        </p:sp>
      </p:grpSp>
      <p:sp>
        <p:nvSpPr>
          <p:cNvPr id="11" name="Curved Up Arrow 10"/>
          <p:cNvSpPr/>
          <p:nvPr/>
        </p:nvSpPr>
        <p:spPr>
          <a:xfrm rot="20142410" flipV="1">
            <a:off x="3198884" y="2212036"/>
            <a:ext cx="2978591" cy="1356317"/>
          </a:xfrm>
          <a:prstGeom prst="curvedUpArrow">
            <a:avLst/>
          </a:prstGeom>
          <a:solidFill>
            <a:srgbClr val="56B1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rot="11475444" flipV="1">
            <a:off x="3339719" y="4095202"/>
            <a:ext cx="3059272" cy="1393842"/>
          </a:xfrm>
          <a:prstGeom prst="curved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Up Arrow 12"/>
          <p:cNvSpPr/>
          <p:nvPr/>
        </p:nvSpPr>
        <p:spPr>
          <a:xfrm rot="12678962">
            <a:off x="6789367" y="2124995"/>
            <a:ext cx="3065837" cy="1641230"/>
          </a:xfrm>
          <a:prstGeom prst="curvedUpArrow">
            <a:avLst/>
          </a:prstGeom>
          <a:solidFill>
            <a:srgbClr val="56B1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Up Arrow 13"/>
          <p:cNvSpPr/>
          <p:nvPr/>
        </p:nvSpPr>
        <p:spPr>
          <a:xfrm rot="21365004">
            <a:off x="6612767" y="4235519"/>
            <a:ext cx="2717064" cy="1345246"/>
          </a:xfrm>
          <a:prstGeom prst="curved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p:cNvGrpSpPr/>
          <p:nvPr/>
        </p:nvGrpSpPr>
        <p:grpSpPr>
          <a:xfrm>
            <a:off x="4114800" y="1447800"/>
            <a:ext cx="4648200" cy="5105399"/>
            <a:chOff x="4724400" y="1905000"/>
            <a:chExt cx="3983736" cy="4267932"/>
          </a:xfrm>
        </p:grpSpPr>
        <p:pic>
          <p:nvPicPr>
            <p:cNvPr id="17" name="Picture 2"/>
            <p:cNvPicPr>
              <a:picLocks noChangeAspect="1" noChangeArrowheads="1"/>
            </p:cNvPicPr>
            <p:nvPr/>
          </p:nvPicPr>
          <p:blipFill>
            <a:blip r:embed="rId3"/>
            <a:srcRect l="49702" t="26563" r="29795" b="35073"/>
            <a:stretch>
              <a:fillRect/>
            </a:stretch>
          </p:blipFill>
          <p:spPr bwMode="auto">
            <a:xfrm>
              <a:off x="4724400" y="1905000"/>
              <a:ext cx="3983736" cy="4191000"/>
            </a:xfrm>
            <a:prstGeom prst="rect">
              <a:avLst/>
            </a:prstGeom>
            <a:noFill/>
            <a:ln w="9525">
              <a:noFill/>
              <a:miter lim="800000"/>
              <a:headEnd/>
              <a:tailEnd/>
            </a:ln>
            <a:effectLst/>
          </p:spPr>
        </p:pic>
        <p:sp>
          <p:nvSpPr>
            <p:cNvPr id="18" name="TextBox 17"/>
            <p:cNvSpPr txBox="1"/>
            <p:nvPr/>
          </p:nvSpPr>
          <p:spPr>
            <a:xfrm>
              <a:off x="4724400" y="5786997"/>
              <a:ext cx="3983736" cy="385935"/>
            </a:xfrm>
            <a:prstGeom prst="rect">
              <a:avLst/>
            </a:prstGeom>
            <a:solidFill>
              <a:schemeClr val="bg1"/>
            </a:solidFill>
          </p:spPr>
          <p:txBody>
            <a:bodyPr wrap="square" rtlCol="0">
              <a:spAutoFit/>
            </a:bodyPr>
            <a:lstStyle/>
            <a:p>
              <a:pPr algn="ctr"/>
              <a:r>
                <a:rPr lang="en-US" sz="2400" b="1" dirty="0" smtClean="0"/>
                <a:t>DURING REVERSAL</a:t>
              </a:r>
              <a:endParaRPr lang="en-US" sz="2400" b="1" dirty="0"/>
            </a:p>
          </p:txBody>
        </p:sp>
      </p:grpSp>
      <p:grpSp>
        <p:nvGrpSpPr>
          <p:cNvPr id="31" name="Group 30"/>
          <p:cNvGrpSpPr/>
          <p:nvPr/>
        </p:nvGrpSpPr>
        <p:grpSpPr>
          <a:xfrm>
            <a:off x="4114800" y="874806"/>
            <a:ext cx="4649716" cy="5678394"/>
            <a:chOff x="4114800" y="874806"/>
            <a:chExt cx="4649716" cy="5678394"/>
          </a:xfrm>
        </p:grpSpPr>
        <p:grpSp>
          <p:nvGrpSpPr>
            <p:cNvPr id="19" name="Group 18"/>
            <p:cNvGrpSpPr/>
            <p:nvPr/>
          </p:nvGrpSpPr>
          <p:grpSpPr>
            <a:xfrm>
              <a:off x="4114800" y="874806"/>
              <a:ext cx="4649716" cy="5678394"/>
              <a:chOff x="3962400" y="457200"/>
              <a:chExt cx="4649716" cy="5678394"/>
            </a:xfrm>
          </p:grpSpPr>
          <p:pic>
            <p:nvPicPr>
              <p:cNvPr id="20" name="Picture 19"/>
              <p:cNvPicPr>
                <a:picLocks noChangeAspect="1" noChangeArrowheads="1"/>
              </p:cNvPicPr>
              <p:nvPr/>
            </p:nvPicPr>
            <p:blipFill>
              <a:blip r:embed="rId3"/>
              <a:srcRect l="28917" t="26563" r="51867" b="34375"/>
              <a:stretch>
                <a:fillRect/>
              </a:stretch>
            </p:blipFill>
            <p:spPr bwMode="auto">
              <a:xfrm flipV="1">
                <a:off x="3963916" y="457200"/>
                <a:ext cx="4648200" cy="5257800"/>
              </a:xfrm>
              <a:prstGeom prst="rect">
                <a:avLst/>
              </a:prstGeom>
              <a:noFill/>
              <a:ln w="9525">
                <a:noFill/>
                <a:miter lim="800000"/>
                <a:headEnd/>
                <a:tailEnd/>
              </a:ln>
              <a:effectLst/>
            </p:spPr>
          </p:pic>
          <p:sp>
            <p:nvSpPr>
              <p:cNvPr id="21" name="TextBox 20"/>
              <p:cNvSpPr txBox="1"/>
              <p:nvPr/>
            </p:nvSpPr>
            <p:spPr>
              <a:xfrm>
                <a:off x="3962400" y="5673929"/>
                <a:ext cx="4626780" cy="461665"/>
              </a:xfrm>
              <a:prstGeom prst="rect">
                <a:avLst/>
              </a:prstGeom>
              <a:solidFill>
                <a:schemeClr val="bg1"/>
              </a:solidFill>
            </p:spPr>
            <p:txBody>
              <a:bodyPr wrap="square" rtlCol="0">
                <a:spAutoFit/>
              </a:bodyPr>
              <a:lstStyle/>
              <a:p>
                <a:pPr algn="ctr"/>
                <a:r>
                  <a:rPr lang="en-US" sz="2400" b="1" dirty="0" smtClean="0"/>
                  <a:t>REVERSE POLARITY</a:t>
                </a:r>
                <a:endParaRPr lang="en-US" sz="2400" b="1" dirty="0"/>
              </a:p>
            </p:txBody>
          </p:sp>
          <p:sp>
            <p:nvSpPr>
              <p:cNvPr id="22" name="Explosion 2 21"/>
              <p:cNvSpPr/>
              <p:nvPr/>
            </p:nvSpPr>
            <p:spPr>
              <a:xfrm rot="641382">
                <a:off x="5910226" y="4295556"/>
                <a:ext cx="1076555" cy="562480"/>
              </a:xfrm>
              <a:prstGeom prst="irregularSeal2">
                <a:avLst/>
              </a:prstGeom>
              <a:solidFill>
                <a:srgbClr val="44A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Explosion 2 22"/>
              <p:cNvSpPr/>
              <p:nvPr/>
            </p:nvSpPr>
            <p:spPr>
              <a:xfrm rot="1143418">
                <a:off x="5910180" y="1467084"/>
                <a:ext cx="1169772" cy="703824"/>
              </a:xfrm>
              <a:prstGeom prst="irregularSeal2">
                <a:avLst/>
              </a:prstGeom>
              <a:solidFill>
                <a:srgbClr val="C8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p:cNvSpPr/>
              <p:nvPr/>
            </p:nvSpPr>
            <p:spPr>
              <a:xfrm>
                <a:off x="3962400" y="457200"/>
                <a:ext cx="4648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6172200" y="2209800"/>
              <a:ext cx="788999" cy="400110"/>
            </a:xfrm>
            <a:prstGeom prst="rect">
              <a:avLst/>
            </a:prstGeom>
            <a:noFill/>
          </p:spPr>
          <p:txBody>
            <a:bodyPr wrap="none" rtlCol="0">
              <a:spAutoFit/>
            </a:bodyPr>
            <a:lstStyle/>
            <a:p>
              <a:r>
                <a:rPr lang="en-US" sz="2000" b="1" dirty="0" smtClean="0">
                  <a:solidFill>
                    <a:schemeClr val="bg1"/>
                  </a:solidFill>
                </a:rPr>
                <a:t>south</a:t>
              </a:r>
              <a:endParaRPr lang="en-US" sz="2000" b="1" dirty="0">
                <a:solidFill>
                  <a:schemeClr val="bg1"/>
                </a:solidFill>
              </a:endParaRPr>
            </a:p>
          </p:txBody>
        </p:sp>
        <p:sp>
          <p:nvSpPr>
            <p:cNvPr id="30" name="TextBox 29"/>
            <p:cNvSpPr txBox="1"/>
            <p:nvPr/>
          </p:nvSpPr>
          <p:spPr>
            <a:xfrm>
              <a:off x="6096000" y="4800600"/>
              <a:ext cx="777777" cy="400110"/>
            </a:xfrm>
            <a:prstGeom prst="rect">
              <a:avLst/>
            </a:prstGeom>
            <a:noFill/>
          </p:spPr>
          <p:txBody>
            <a:bodyPr wrap="none" rtlCol="0">
              <a:spAutoFit/>
            </a:bodyPr>
            <a:lstStyle/>
            <a:p>
              <a:r>
                <a:rPr lang="en-US" sz="2000" b="1" dirty="0" smtClean="0">
                  <a:solidFill>
                    <a:schemeClr val="bg1"/>
                  </a:solidFill>
                </a:rPr>
                <a:t>north</a:t>
              </a:r>
              <a:endParaRPr lang="en-US" sz="2000" b="1" dirty="0">
                <a:solidFill>
                  <a:schemeClr val="bg1"/>
                </a:solidFill>
              </a:endParaRPr>
            </a:p>
          </p:txBody>
        </p:sp>
      </p:grpSp>
      <p:sp useBgFill="1">
        <p:nvSpPr>
          <p:cNvPr id="15" name="Rectangle 14"/>
          <p:cNvSpPr/>
          <p:nvPr/>
        </p:nvSpPr>
        <p:spPr>
          <a:xfrm>
            <a:off x="0" y="2895600"/>
            <a:ext cx="4114800" cy="830997"/>
          </a:xfrm>
          <a:prstGeom prst="rect">
            <a:avLst/>
          </a:prstGeom>
        </p:spPr>
        <p:txBody>
          <a:bodyPr wrap="square">
            <a:spAutoFit/>
          </a:bodyPr>
          <a:lstStyle/>
          <a:p>
            <a:r>
              <a:rPr lang="en-US" sz="2400" b="1" dirty="0" smtClean="0"/>
              <a:t> - reversals occur about every</a:t>
            </a:r>
          </a:p>
          <a:p>
            <a:r>
              <a:rPr lang="en-US" sz="2400" b="1" dirty="0" smtClean="0"/>
              <a:t>   100,000 to 1 million years</a:t>
            </a:r>
          </a:p>
        </p:txBody>
      </p:sp>
      <p:sp useBgFill="1">
        <p:nvSpPr>
          <p:cNvPr id="6" name="Rectangle 5"/>
          <p:cNvSpPr/>
          <p:nvPr/>
        </p:nvSpPr>
        <p:spPr>
          <a:xfrm>
            <a:off x="0" y="2133600"/>
            <a:ext cx="4114800" cy="830997"/>
          </a:xfrm>
          <a:prstGeom prst="rect">
            <a:avLst/>
          </a:prstGeom>
        </p:spPr>
        <p:txBody>
          <a:bodyPr wrap="square">
            <a:spAutoFit/>
          </a:bodyPr>
          <a:lstStyle/>
          <a:p>
            <a:r>
              <a:rPr lang="en-US" sz="2400" b="1" dirty="0" smtClean="0"/>
              <a:t> - North and South Magnetic</a:t>
            </a:r>
          </a:p>
          <a:p>
            <a:r>
              <a:rPr lang="en-US" sz="2400" b="1" dirty="0" smtClean="0"/>
              <a:t>    Poles abruptly switch places </a:t>
            </a:r>
            <a:endParaRPr lang="en-US" sz="2400" b="1" dirty="0"/>
          </a:p>
        </p:txBody>
      </p:sp>
      <p:sp>
        <p:nvSpPr>
          <p:cNvPr id="28" name="Curved Up Arrow 27"/>
          <p:cNvSpPr/>
          <p:nvPr/>
        </p:nvSpPr>
        <p:spPr>
          <a:xfrm rot="234996" flipV="1">
            <a:off x="6521235" y="1934363"/>
            <a:ext cx="2688528" cy="1387140"/>
          </a:xfrm>
          <a:prstGeom prst="curved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urved Up Arrow 26"/>
          <p:cNvSpPr/>
          <p:nvPr/>
        </p:nvSpPr>
        <p:spPr>
          <a:xfrm rot="8921038" flipV="1">
            <a:off x="6776586" y="3781747"/>
            <a:ext cx="2971025" cy="1692342"/>
          </a:xfrm>
          <a:prstGeom prst="curvedUpArrow">
            <a:avLst/>
          </a:prstGeom>
          <a:solidFill>
            <a:srgbClr val="56B1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Up Arrow 24"/>
          <p:cNvSpPr/>
          <p:nvPr/>
        </p:nvSpPr>
        <p:spPr>
          <a:xfrm rot="1457590">
            <a:off x="3475501" y="4028647"/>
            <a:ext cx="2842713" cy="1384721"/>
          </a:xfrm>
          <a:prstGeom prst="curvedUpArrow">
            <a:avLst/>
          </a:prstGeom>
          <a:solidFill>
            <a:srgbClr val="56B1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Up Arrow 25"/>
          <p:cNvSpPr/>
          <p:nvPr/>
        </p:nvSpPr>
        <p:spPr>
          <a:xfrm rot="10124556">
            <a:off x="3556129" y="2007275"/>
            <a:ext cx="2837531" cy="1540577"/>
          </a:xfrm>
          <a:prstGeom prst="curved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0" y="921603"/>
            <a:ext cx="9144000" cy="461665"/>
          </a:xfrm>
          <a:prstGeom prst="rect">
            <a:avLst/>
          </a:prstGeom>
        </p:spPr>
        <p:txBody>
          <a:bodyPr wrap="square">
            <a:spAutoFit/>
          </a:bodyPr>
          <a:lstStyle/>
          <a:p>
            <a:r>
              <a:rPr lang="en-US" sz="2400" b="1" dirty="0" smtClean="0"/>
              <a:t> - the Earth has a magnetic field generated by ions in the outer core</a:t>
            </a:r>
          </a:p>
        </p:txBody>
      </p:sp>
      <p:sp>
        <p:nvSpPr>
          <p:cNvPr id="32" name="Rectangle 31"/>
          <p:cNvSpPr/>
          <p:nvPr/>
        </p:nvSpPr>
        <p:spPr>
          <a:xfrm>
            <a:off x="0" y="3657600"/>
            <a:ext cx="4572000" cy="830997"/>
          </a:xfrm>
          <a:prstGeom prst="rect">
            <a:avLst/>
          </a:prstGeom>
        </p:spPr>
        <p:txBody>
          <a:bodyPr>
            <a:spAutoFit/>
          </a:bodyPr>
          <a:lstStyle/>
          <a:p>
            <a:r>
              <a:rPr lang="en-US" sz="2400" b="1" dirty="0" smtClean="0"/>
              <a:t> - reversals of the magnetic  </a:t>
            </a:r>
          </a:p>
          <a:p>
            <a:r>
              <a:rPr lang="en-US" sz="2400" b="1" dirty="0" smtClean="0"/>
              <a:t>   poles leave a record in rocks </a:t>
            </a:r>
            <a:endParaRPr lang="en-US" sz="2400" b="1" dirty="0"/>
          </a:p>
        </p:txBody>
      </p:sp>
      <p:sp>
        <p:nvSpPr>
          <p:cNvPr id="33" name="Oval 32"/>
          <p:cNvSpPr/>
          <p:nvPr/>
        </p:nvSpPr>
        <p:spPr>
          <a:xfrm>
            <a:off x="4953000" y="6019800"/>
            <a:ext cx="30480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p:cNvSpPr/>
          <p:nvPr/>
        </p:nvSpPr>
        <p:spPr>
          <a:xfrm rot="20622615">
            <a:off x="9832" y="2075691"/>
            <a:ext cx="4026199" cy="646331"/>
          </a:xfrm>
          <a:prstGeom prst="rect">
            <a:avLst/>
          </a:prstGeom>
        </p:spPr>
        <p:txBody>
          <a:bodyPr wrap="square">
            <a:spAutoFit/>
          </a:bodyPr>
          <a:lstStyle/>
          <a:p>
            <a:r>
              <a:rPr lang="en-US" sz="3600" b="1" dirty="0" smtClean="0"/>
              <a:t> magnetic field lines</a:t>
            </a:r>
          </a:p>
        </p:txBody>
      </p:sp>
      <p:sp>
        <p:nvSpPr>
          <p:cNvPr id="36" name="Cube 35"/>
          <p:cNvSpPr/>
          <p:nvPr/>
        </p:nvSpPr>
        <p:spPr>
          <a:xfrm rot="194983">
            <a:off x="4343400" y="3276600"/>
            <a:ext cx="3581400" cy="1219200"/>
          </a:xfrm>
          <a:prstGeom prst="cube">
            <a:avLst>
              <a:gd name="adj" fmla="val 83750"/>
            </a:avLst>
          </a:prstGeom>
          <a:blipFill>
            <a:blip r:embed="rId4"/>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371600"/>
            <a:ext cx="4343400" cy="830997"/>
          </a:xfrm>
          <a:prstGeom prst="rect">
            <a:avLst/>
          </a:prstGeom>
        </p:spPr>
        <p:txBody>
          <a:bodyPr wrap="square">
            <a:spAutoFit/>
          </a:bodyPr>
          <a:lstStyle/>
          <a:p>
            <a:r>
              <a:rPr lang="en-US" sz="2400" b="1" dirty="0" smtClean="0"/>
              <a:t> - at irregular intervals, Earth's</a:t>
            </a:r>
          </a:p>
          <a:p>
            <a:r>
              <a:rPr lang="en-US" sz="2400" b="1" dirty="0" smtClean="0"/>
              <a:t>   magnetic field reverses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10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1000"/>
                                        <p:tgtEl>
                                          <p:spTgt spid="35"/>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20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2000"/>
                                        <p:tgtEl>
                                          <p:spTgt spid="14"/>
                                        </p:tgtEl>
                                      </p:cBhvr>
                                    </p:animEffect>
                                  </p:childTnLst>
                                </p:cTn>
                              </p:par>
                              <p:par>
                                <p:cTn id="29" presetID="22" presetClass="entr" presetSubtype="8" fill="hold" grpId="0" nodeType="withEffect">
                                  <p:stCondLst>
                                    <p:cond delay="150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2000"/>
                                        <p:tgtEl>
                                          <p:spTgt spid="11"/>
                                        </p:tgtEl>
                                      </p:cBhvr>
                                    </p:animEffect>
                                  </p:childTnLst>
                                </p:cTn>
                              </p:par>
                              <p:par>
                                <p:cTn id="32" presetID="22" presetClass="entr" presetSubtype="2" fill="hold" grpId="0" nodeType="withEffect">
                                  <p:stCondLst>
                                    <p:cond delay="150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000"/>
                                        <p:tgtEl>
                                          <p:spTgt spid="35"/>
                                        </p:tgtEl>
                                      </p:cBhvr>
                                    </p:animEffect>
                                    <p:set>
                                      <p:cBhvr>
                                        <p:cTn id="39" dur="1" fill="hold">
                                          <p:stCondLst>
                                            <p:cond delay="999"/>
                                          </p:stCondLst>
                                        </p:cTn>
                                        <p:tgtEl>
                                          <p:spTgt spid="3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33"/>
                                        </p:tgtEl>
                                      </p:cBhvr>
                                    </p:animEffect>
                                    <p:set>
                                      <p:cBhvr>
                                        <p:cTn id="42" dur="1" fill="hold">
                                          <p:stCondLst>
                                            <p:cond delay="999"/>
                                          </p:stCondLst>
                                        </p:cTn>
                                        <p:tgtEl>
                                          <p:spTgt spid="33"/>
                                        </p:tgtEl>
                                        <p:attrNameLst>
                                          <p:attrName>style.visibility</p:attrName>
                                        </p:attrNameLst>
                                      </p:cBhvr>
                                      <p:to>
                                        <p:strVal val="hidden"/>
                                      </p:to>
                                    </p:se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childTnLst>
                                </p:cTn>
                              </p:par>
                            </p:childTnLst>
                          </p:cTn>
                        </p:par>
                        <p:par>
                          <p:cTn id="47" fill="hold">
                            <p:stCondLst>
                              <p:cond delay="2000"/>
                            </p:stCondLst>
                            <p:childTnLst>
                              <p:par>
                                <p:cTn id="48" presetID="21"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heel(8)">
                                      <p:cBhvr>
                                        <p:cTn id="50" dur="1000"/>
                                        <p:tgtEl>
                                          <p:spTgt spid="16"/>
                                        </p:tgtEl>
                                      </p:cBhvr>
                                    </p:animEffect>
                                  </p:childTnLst>
                                </p:cTn>
                              </p:par>
                              <p:par>
                                <p:cTn id="51" presetID="22" presetClass="exit" presetSubtype="4" fill="hold" grpId="1" nodeType="withEffect">
                                  <p:stCondLst>
                                    <p:cond delay="0"/>
                                  </p:stCondLst>
                                  <p:childTnLst>
                                    <p:animEffect transition="out" filter="wipe(down)">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22" presetClass="exit" presetSubtype="1" fill="hold" grpId="1" nodeType="withEffect">
                                  <p:stCondLst>
                                    <p:cond delay="0"/>
                                  </p:stCondLst>
                                  <p:childTnLst>
                                    <p:animEffect transition="out" filter="wipe(up)">
                                      <p:cBhvr>
                                        <p:cTn id="55" dur="1000"/>
                                        <p:tgtEl>
                                          <p:spTgt spid="13"/>
                                        </p:tgtEl>
                                      </p:cBhvr>
                                    </p:animEffect>
                                    <p:set>
                                      <p:cBhvr>
                                        <p:cTn id="56" dur="1" fill="hold">
                                          <p:stCondLst>
                                            <p:cond delay="999"/>
                                          </p:stCondLst>
                                        </p:cTn>
                                        <p:tgtEl>
                                          <p:spTgt spid="13"/>
                                        </p:tgtEl>
                                        <p:attrNameLst>
                                          <p:attrName>style.visibility</p:attrName>
                                        </p:attrNameLst>
                                      </p:cBhvr>
                                      <p:to>
                                        <p:strVal val="hidden"/>
                                      </p:to>
                                    </p:set>
                                  </p:childTnLst>
                                </p:cTn>
                              </p:par>
                              <p:par>
                                <p:cTn id="57" presetID="22" presetClass="exit" presetSubtype="1" fill="hold" grpId="1" nodeType="withEffect">
                                  <p:stCondLst>
                                    <p:cond delay="0"/>
                                  </p:stCondLst>
                                  <p:childTnLst>
                                    <p:animEffect transition="out" filter="wipe(up)">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par>
                                <p:cTn id="60" presetID="22" presetClass="exit" presetSubtype="4" fill="hold" grpId="1" nodeType="withEffect">
                                  <p:stCondLst>
                                    <p:cond delay="0"/>
                                  </p:stCondLst>
                                  <p:childTnLst>
                                    <p:animEffect transition="out" filter="wipe(down)">
                                      <p:cBhvr>
                                        <p:cTn id="61" dur="1000"/>
                                        <p:tgtEl>
                                          <p:spTgt spid="11"/>
                                        </p:tgtEl>
                                      </p:cBhvr>
                                    </p:animEffect>
                                    <p:set>
                                      <p:cBhvr>
                                        <p:cTn id="62" dur="1" fill="hold">
                                          <p:stCondLst>
                                            <p:cond delay="999"/>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childTnLst>
                                </p:cTn>
                              </p:par>
                            </p:childTnLst>
                          </p:cTn>
                        </p:par>
                        <p:par>
                          <p:cTn id="68" fill="hold">
                            <p:stCondLst>
                              <p:cond delay="1000"/>
                            </p:stCondLst>
                            <p:childTnLst>
                              <p:par>
                                <p:cTn id="69" presetID="21" presetClass="entr" presetSubtype="8"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heel(8)">
                                      <p:cBhvr>
                                        <p:cTn id="71" dur="10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2"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left)">
                                      <p:cBhvr>
                                        <p:cTn id="76" dur="1000"/>
                                        <p:tgtEl>
                                          <p:spTgt spid="33"/>
                                        </p:tgtEl>
                                      </p:cBhvr>
                                    </p:animEffect>
                                  </p:childTnLst>
                                </p:cTn>
                              </p:par>
                            </p:childTnLst>
                          </p:cTn>
                        </p:par>
                        <p:par>
                          <p:cTn id="77" fill="hold">
                            <p:stCondLst>
                              <p:cond delay="1000"/>
                            </p:stCondLst>
                            <p:childTnLst>
                              <p:par>
                                <p:cTn id="78" presetID="22" presetClass="entr" presetSubtype="2"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right)">
                                      <p:cBhvr>
                                        <p:cTn id="80" dur="2000"/>
                                        <p:tgtEl>
                                          <p:spTgt spid="26"/>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left)">
                                      <p:cBhvr>
                                        <p:cTn id="83" dur="2000"/>
                                        <p:tgtEl>
                                          <p:spTgt spid="28"/>
                                        </p:tgtEl>
                                      </p:cBhvr>
                                    </p:animEffect>
                                  </p:childTnLst>
                                </p:cTn>
                              </p:par>
                              <p:par>
                                <p:cTn id="84" presetID="22" presetClass="entr" presetSubtype="8" fill="hold" grpId="0" nodeType="withEffect">
                                  <p:stCondLst>
                                    <p:cond delay="150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2000"/>
                                        <p:tgtEl>
                                          <p:spTgt spid="25"/>
                                        </p:tgtEl>
                                      </p:cBhvr>
                                    </p:animEffect>
                                  </p:childTnLst>
                                </p:cTn>
                              </p:par>
                              <p:par>
                                <p:cTn id="87" presetID="22" presetClass="entr" presetSubtype="2" fill="hold" grpId="0" nodeType="withEffect">
                                  <p:stCondLst>
                                    <p:cond delay="1500"/>
                                  </p:stCondLst>
                                  <p:childTnLst>
                                    <p:set>
                                      <p:cBhvr>
                                        <p:cTn id="88" dur="1" fill="hold">
                                          <p:stCondLst>
                                            <p:cond delay="0"/>
                                          </p:stCondLst>
                                        </p:cTn>
                                        <p:tgtEl>
                                          <p:spTgt spid="27"/>
                                        </p:tgtEl>
                                        <p:attrNameLst>
                                          <p:attrName>style.visibility</p:attrName>
                                        </p:attrNameLst>
                                      </p:cBhvr>
                                      <p:to>
                                        <p:strVal val="visible"/>
                                      </p:to>
                                    </p:set>
                                    <p:animEffect transition="in" filter="wipe(right)">
                                      <p:cBhvr>
                                        <p:cTn id="89" dur="20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10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3" nodeType="clickEffect">
                                  <p:stCondLst>
                                    <p:cond delay="0"/>
                                  </p:stCondLst>
                                  <p:childTnLst>
                                    <p:animEffect transition="out" filter="fade">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27"/>
                                        </p:tgtEl>
                                      </p:cBhvr>
                                    </p:animEffect>
                                    <p:set>
                                      <p:cBhvr>
                                        <p:cTn id="102" dur="1" fill="hold">
                                          <p:stCondLst>
                                            <p:cond delay="999"/>
                                          </p:stCondLst>
                                        </p:cTn>
                                        <p:tgtEl>
                                          <p:spTgt spid="2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28"/>
                                        </p:tgtEl>
                                      </p:cBhvr>
                                    </p:animEffect>
                                    <p:set>
                                      <p:cBhvr>
                                        <p:cTn id="105" dur="1" fill="hold">
                                          <p:stCondLst>
                                            <p:cond delay="999"/>
                                          </p:stCondLst>
                                        </p:cTn>
                                        <p:tgtEl>
                                          <p:spTgt spid="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26"/>
                                        </p:tgtEl>
                                      </p:cBhvr>
                                    </p:animEffect>
                                    <p:set>
                                      <p:cBhvr>
                                        <p:cTn id="108" dur="1" fill="hold">
                                          <p:stCondLst>
                                            <p:cond delay="999"/>
                                          </p:stCondLst>
                                        </p:cTn>
                                        <p:tgtEl>
                                          <p:spTgt spid="2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25"/>
                                        </p:tgtEl>
                                      </p:cBhvr>
                                    </p:animEffect>
                                    <p:set>
                                      <p:cBhvr>
                                        <p:cTn id="111" dur="1" fill="hold">
                                          <p:stCondLst>
                                            <p:cond delay="999"/>
                                          </p:stCondLst>
                                        </p:cTn>
                                        <p:tgtEl>
                                          <p:spTgt spid="25"/>
                                        </p:tgtEl>
                                        <p:attrNameLst>
                                          <p:attrName>style.visibility</p:attrName>
                                        </p:attrNameLst>
                                      </p:cBhvr>
                                      <p:to>
                                        <p:strVal val="hidden"/>
                                      </p:to>
                                    </p:set>
                                  </p:childTnLst>
                                </p:cTn>
                              </p:par>
                            </p:childTnLst>
                          </p:cTn>
                        </p:par>
                        <p:par>
                          <p:cTn id="112" fill="hold">
                            <p:stCondLst>
                              <p:cond delay="1000"/>
                            </p:stCondLst>
                            <p:childTnLst>
                              <p:par>
                                <p:cTn id="113" presetID="10" presetClass="entr" presetSubtype="0" fill="hold" grpId="0" nodeType="after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1000"/>
                                        <p:tgtEl>
                                          <p:spTgt spid="32"/>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1" nodeType="clickEffect">
                                  <p:stCondLst>
                                    <p:cond delay="0"/>
                                  </p:stCondLst>
                                  <p:childTnLst>
                                    <p:animEffect transition="out" filter="fade">
                                      <p:cBhvr>
                                        <p:cTn id="119" dur="1000"/>
                                        <p:tgtEl>
                                          <p:spTgt spid="3"/>
                                        </p:tgtEl>
                                      </p:cBhvr>
                                    </p:animEffect>
                                    <p:set>
                                      <p:cBhvr>
                                        <p:cTn id="120" dur="1" fill="hold">
                                          <p:stCondLst>
                                            <p:cond delay="999"/>
                                          </p:stCondLst>
                                        </p:cTn>
                                        <p:tgtEl>
                                          <p:spTgt spid="3"/>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4"/>
                                        </p:tgtEl>
                                      </p:cBhvr>
                                    </p:animEffect>
                                    <p:set>
                                      <p:cBhvr>
                                        <p:cTn id="123" dur="1" fill="hold">
                                          <p:stCondLst>
                                            <p:cond delay="999"/>
                                          </p:stCondLst>
                                        </p:cTn>
                                        <p:tgtEl>
                                          <p:spTgt spid="4"/>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6"/>
                                        </p:tgtEl>
                                      </p:cBhvr>
                                    </p:animEffect>
                                    <p:set>
                                      <p:cBhvr>
                                        <p:cTn id="126" dur="1" fill="hold">
                                          <p:stCondLst>
                                            <p:cond delay="999"/>
                                          </p:stCondLst>
                                        </p:cTn>
                                        <p:tgtEl>
                                          <p:spTgt spid="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15"/>
                                        </p:tgtEl>
                                      </p:cBhvr>
                                    </p:animEffect>
                                    <p:set>
                                      <p:cBhvr>
                                        <p:cTn id="129" dur="1" fill="hold">
                                          <p:stCondLst>
                                            <p:cond delay="999"/>
                                          </p:stCondLst>
                                        </p:cTn>
                                        <p:tgtEl>
                                          <p:spTgt spid="15"/>
                                        </p:tgtEl>
                                        <p:attrNameLst>
                                          <p:attrName>style.visibility</p:attrName>
                                        </p:attrNameLst>
                                      </p:cBhvr>
                                      <p:to>
                                        <p:strVal val="hidden"/>
                                      </p:to>
                                    </p:set>
                                  </p:childTnLst>
                                </p:cTn>
                              </p:par>
                              <p:par>
                                <p:cTn id="130" presetID="53" presetClass="entr" presetSubtype="0" fill="hold" grpId="0" nodeType="withEffect">
                                  <p:stCondLst>
                                    <p:cond delay="0"/>
                                  </p:stCondLst>
                                  <p:childTnLst>
                                    <p:set>
                                      <p:cBhvr>
                                        <p:cTn id="131" dur="1" fill="hold">
                                          <p:stCondLst>
                                            <p:cond delay="0"/>
                                          </p:stCondLst>
                                        </p:cTn>
                                        <p:tgtEl>
                                          <p:spTgt spid="36"/>
                                        </p:tgtEl>
                                        <p:attrNameLst>
                                          <p:attrName>style.visibility</p:attrName>
                                        </p:attrNameLst>
                                      </p:cBhvr>
                                      <p:to>
                                        <p:strVal val="visible"/>
                                      </p:to>
                                    </p:set>
                                    <p:anim calcmode="lin" valueType="num">
                                      <p:cBhvr>
                                        <p:cTn id="132" dur="2000" fill="hold"/>
                                        <p:tgtEl>
                                          <p:spTgt spid="36"/>
                                        </p:tgtEl>
                                        <p:attrNameLst>
                                          <p:attrName>ppt_w</p:attrName>
                                        </p:attrNameLst>
                                      </p:cBhvr>
                                      <p:tavLst>
                                        <p:tav tm="0">
                                          <p:val>
                                            <p:fltVal val="0"/>
                                          </p:val>
                                        </p:tav>
                                        <p:tav tm="100000">
                                          <p:val>
                                            <p:strVal val="#ppt_w"/>
                                          </p:val>
                                        </p:tav>
                                      </p:tavLst>
                                    </p:anim>
                                    <p:anim calcmode="lin" valueType="num">
                                      <p:cBhvr>
                                        <p:cTn id="133" dur="2000" fill="hold"/>
                                        <p:tgtEl>
                                          <p:spTgt spid="36"/>
                                        </p:tgtEl>
                                        <p:attrNameLst>
                                          <p:attrName>ppt_h</p:attrName>
                                        </p:attrNameLst>
                                      </p:cBhvr>
                                      <p:tavLst>
                                        <p:tav tm="0">
                                          <p:val>
                                            <p:fltVal val="0"/>
                                          </p:val>
                                        </p:tav>
                                        <p:tav tm="100000">
                                          <p:val>
                                            <p:strVal val="#ppt_h"/>
                                          </p:val>
                                        </p:tav>
                                      </p:tavLst>
                                    </p:anim>
                                    <p:animEffect transition="in" filter="fade">
                                      <p:cBhvr>
                                        <p:cTn id="134" dur="2000"/>
                                        <p:tgtEl>
                                          <p:spTgt spid="36"/>
                                        </p:tgtEl>
                                      </p:cBhvr>
                                    </p:animEffect>
                                  </p:childTnLst>
                                </p:cTn>
                              </p:par>
                              <p:par>
                                <p:cTn id="135" presetID="35" presetClass="path" presetSubtype="0" accel="50000" decel="50000" fill="hold" grpId="1" nodeType="withEffect">
                                  <p:stCondLst>
                                    <p:cond delay="0"/>
                                  </p:stCondLst>
                                  <p:childTnLst>
                                    <p:animMotion origin="layout" path="M -3.33333E-6 -4.44239E-6 L -0.4375 -0.1999 " pathEditMode="relative" rAng="0" ptsTypes="AA">
                                      <p:cBhvr>
                                        <p:cTn id="136" dur="2000" fill="hold"/>
                                        <p:tgtEl>
                                          <p:spTgt spid="36"/>
                                        </p:tgtEl>
                                        <p:attrNameLst>
                                          <p:attrName>ppt_x</p:attrName>
                                          <p:attrName>ppt_y</p:attrName>
                                        </p:attrNameLst>
                                      </p:cBhvr>
                                      <p:rCtr x="-219"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6" grpId="0" animBg="1"/>
      <p:bldP spid="6" grpId="1" animBg="1"/>
      <p:bldP spid="28" grpId="0" animBg="1"/>
      <p:bldP spid="28" grpId="1" animBg="1"/>
      <p:bldP spid="27" grpId="0" animBg="1"/>
      <p:bldP spid="27" grpId="1" animBg="1"/>
      <p:bldP spid="25" grpId="0" animBg="1"/>
      <p:bldP spid="25" grpId="1" animBg="1"/>
      <p:bldP spid="26" grpId="0" animBg="1"/>
      <p:bldP spid="26" grpId="1" animBg="1"/>
      <p:bldP spid="3" grpId="0"/>
      <p:bldP spid="3" grpId="1"/>
      <p:bldP spid="32" grpId="0"/>
      <p:bldP spid="33" grpId="0" animBg="1"/>
      <p:bldP spid="33" grpId="1" animBg="1"/>
      <p:bldP spid="33" grpId="2" animBg="1"/>
      <p:bldP spid="33" grpId="3" animBg="1"/>
      <p:bldP spid="35" grpId="0" animBg="1"/>
      <p:bldP spid="35" grpId="1" animBg="1"/>
      <p:bldP spid="36" grpId="0" animBg="1"/>
      <p:bldP spid="36" grpId="1" animBg="1"/>
      <p:bldP spid="4" grpId="0"/>
      <p:bldP spid="4"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p:cNvGrpSpPr/>
          <p:nvPr/>
        </p:nvGrpSpPr>
        <p:grpSpPr>
          <a:xfrm>
            <a:off x="3198884" y="1371600"/>
            <a:ext cx="5564116" cy="5186065"/>
            <a:chOff x="3198884" y="1447800"/>
            <a:chExt cx="5564116" cy="5186065"/>
          </a:xfrm>
        </p:grpSpPr>
        <p:grpSp>
          <p:nvGrpSpPr>
            <p:cNvPr id="8" name="Group 7"/>
            <p:cNvGrpSpPr/>
            <p:nvPr/>
          </p:nvGrpSpPr>
          <p:grpSpPr>
            <a:xfrm>
              <a:off x="4114800" y="1447800"/>
              <a:ext cx="4648200" cy="5186065"/>
              <a:chOff x="1885950" y="1828800"/>
              <a:chExt cx="4133850" cy="4805065"/>
            </a:xfrm>
          </p:grpSpPr>
          <p:pic>
            <p:nvPicPr>
              <p:cNvPr id="5" name="Picture 4"/>
              <p:cNvPicPr>
                <a:picLocks noChangeAspect="1" noChangeArrowheads="1"/>
              </p:cNvPicPr>
              <p:nvPr/>
            </p:nvPicPr>
            <p:blipFill>
              <a:blip r:embed="rId3"/>
              <a:srcRect l="28917" t="26563" r="51867" b="34375"/>
              <a:stretch>
                <a:fillRect/>
              </a:stretch>
            </p:blipFill>
            <p:spPr bwMode="auto">
              <a:xfrm>
                <a:off x="1885950" y="1828800"/>
                <a:ext cx="4133850" cy="4724400"/>
              </a:xfrm>
              <a:prstGeom prst="rect">
                <a:avLst/>
              </a:prstGeom>
              <a:noFill/>
              <a:ln w="9525">
                <a:noFill/>
                <a:miter lim="800000"/>
                <a:headEnd/>
                <a:tailEnd/>
              </a:ln>
              <a:effectLst/>
            </p:spPr>
          </p:pic>
          <p:sp>
            <p:nvSpPr>
              <p:cNvPr id="7" name="TextBox 6"/>
              <p:cNvSpPr txBox="1"/>
              <p:nvPr/>
            </p:nvSpPr>
            <p:spPr>
              <a:xfrm>
                <a:off x="1905000" y="6172200"/>
                <a:ext cx="4114800" cy="461665"/>
              </a:xfrm>
              <a:prstGeom prst="rect">
                <a:avLst/>
              </a:prstGeom>
              <a:solidFill>
                <a:schemeClr val="bg1"/>
              </a:solidFill>
            </p:spPr>
            <p:txBody>
              <a:bodyPr wrap="square" rtlCol="0">
                <a:spAutoFit/>
              </a:bodyPr>
              <a:lstStyle/>
              <a:p>
                <a:pPr algn="ctr"/>
                <a:r>
                  <a:rPr lang="en-US" sz="2400" b="1" dirty="0" smtClean="0"/>
                  <a:t>NORMAL POLARITY</a:t>
                </a:r>
                <a:endParaRPr lang="en-US" sz="2400" b="1" dirty="0"/>
              </a:p>
            </p:txBody>
          </p:sp>
        </p:grpSp>
        <p:sp>
          <p:nvSpPr>
            <p:cNvPr id="11" name="Curved Up Arrow 10"/>
            <p:cNvSpPr/>
            <p:nvPr/>
          </p:nvSpPr>
          <p:spPr>
            <a:xfrm rot="20142410" flipV="1">
              <a:off x="3198884" y="2212036"/>
              <a:ext cx="2978591" cy="1356317"/>
            </a:xfrm>
            <a:prstGeom prst="curvedUpArrow">
              <a:avLst/>
            </a:prstGeom>
            <a:solidFill>
              <a:srgbClr val="56B1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rot="11475444" flipV="1">
              <a:off x="3339719" y="4095202"/>
              <a:ext cx="3059272" cy="1393842"/>
            </a:xfrm>
            <a:prstGeom prst="curved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30"/>
          <p:cNvGrpSpPr/>
          <p:nvPr/>
        </p:nvGrpSpPr>
        <p:grpSpPr>
          <a:xfrm>
            <a:off x="4114800" y="874806"/>
            <a:ext cx="4649716" cy="5678394"/>
            <a:chOff x="4114800" y="874806"/>
            <a:chExt cx="4649716" cy="5678394"/>
          </a:xfrm>
        </p:grpSpPr>
        <p:grpSp>
          <p:nvGrpSpPr>
            <p:cNvPr id="16" name="Group 18"/>
            <p:cNvGrpSpPr/>
            <p:nvPr/>
          </p:nvGrpSpPr>
          <p:grpSpPr>
            <a:xfrm>
              <a:off x="4114800" y="874806"/>
              <a:ext cx="4649716" cy="5678394"/>
              <a:chOff x="3962400" y="457200"/>
              <a:chExt cx="4649716" cy="5678394"/>
            </a:xfrm>
          </p:grpSpPr>
          <p:pic>
            <p:nvPicPr>
              <p:cNvPr id="20" name="Picture 19"/>
              <p:cNvPicPr>
                <a:picLocks noChangeAspect="1" noChangeArrowheads="1"/>
              </p:cNvPicPr>
              <p:nvPr/>
            </p:nvPicPr>
            <p:blipFill>
              <a:blip r:embed="rId3"/>
              <a:srcRect l="28917" t="26563" r="51867" b="34375"/>
              <a:stretch>
                <a:fillRect/>
              </a:stretch>
            </p:blipFill>
            <p:spPr bwMode="auto">
              <a:xfrm flipV="1">
                <a:off x="3963916" y="457200"/>
                <a:ext cx="4648200" cy="5257800"/>
              </a:xfrm>
              <a:prstGeom prst="rect">
                <a:avLst/>
              </a:prstGeom>
              <a:noFill/>
              <a:ln w="9525">
                <a:noFill/>
                <a:miter lim="800000"/>
                <a:headEnd/>
                <a:tailEnd/>
              </a:ln>
              <a:effectLst/>
            </p:spPr>
          </p:pic>
          <p:sp>
            <p:nvSpPr>
              <p:cNvPr id="21" name="TextBox 20"/>
              <p:cNvSpPr txBox="1"/>
              <p:nvPr/>
            </p:nvSpPr>
            <p:spPr>
              <a:xfrm>
                <a:off x="3962400" y="5673929"/>
                <a:ext cx="4626780" cy="461665"/>
              </a:xfrm>
              <a:prstGeom prst="rect">
                <a:avLst/>
              </a:prstGeom>
              <a:solidFill>
                <a:schemeClr val="bg1"/>
              </a:solidFill>
            </p:spPr>
            <p:txBody>
              <a:bodyPr wrap="square" rtlCol="0">
                <a:spAutoFit/>
              </a:bodyPr>
              <a:lstStyle/>
              <a:p>
                <a:pPr algn="ctr"/>
                <a:r>
                  <a:rPr lang="en-US" sz="2400" b="1" dirty="0" smtClean="0"/>
                  <a:t>REVERSE POLARITY</a:t>
                </a:r>
                <a:endParaRPr lang="en-US" sz="2400" b="1" dirty="0"/>
              </a:p>
            </p:txBody>
          </p:sp>
          <p:sp>
            <p:nvSpPr>
              <p:cNvPr id="22" name="Explosion 2 21"/>
              <p:cNvSpPr/>
              <p:nvPr/>
            </p:nvSpPr>
            <p:spPr>
              <a:xfrm rot="641382">
                <a:off x="5910226" y="4295556"/>
                <a:ext cx="1076555" cy="562480"/>
              </a:xfrm>
              <a:prstGeom prst="irregularSeal2">
                <a:avLst/>
              </a:prstGeom>
              <a:solidFill>
                <a:srgbClr val="44A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Explosion 2 22"/>
              <p:cNvSpPr/>
              <p:nvPr/>
            </p:nvSpPr>
            <p:spPr>
              <a:xfrm rot="1143418">
                <a:off x="5910180" y="1467084"/>
                <a:ext cx="1169772" cy="703824"/>
              </a:xfrm>
              <a:prstGeom prst="irregularSeal2">
                <a:avLst/>
              </a:prstGeom>
              <a:solidFill>
                <a:srgbClr val="C8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p:cNvSpPr/>
              <p:nvPr/>
            </p:nvSpPr>
            <p:spPr>
              <a:xfrm>
                <a:off x="3962400" y="457200"/>
                <a:ext cx="4648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6172200" y="2209800"/>
              <a:ext cx="788999" cy="400110"/>
            </a:xfrm>
            <a:prstGeom prst="rect">
              <a:avLst/>
            </a:prstGeom>
            <a:noFill/>
          </p:spPr>
          <p:txBody>
            <a:bodyPr wrap="none" rtlCol="0">
              <a:spAutoFit/>
            </a:bodyPr>
            <a:lstStyle/>
            <a:p>
              <a:r>
                <a:rPr lang="en-US" sz="2000" b="1" dirty="0" smtClean="0">
                  <a:solidFill>
                    <a:schemeClr val="bg1"/>
                  </a:solidFill>
                </a:rPr>
                <a:t>south</a:t>
              </a:r>
              <a:endParaRPr lang="en-US" sz="2000" b="1" dirty="0">
                <a:solidFill>
                  <a:schemeClr val="bg1"/>
                </a:solidFill>
              </a:endParaRPr>
            </a:p>
          </p:txBody>
        </p:sp>
        <p:sp>
          <p:nvSpPr>
            <p:cNvPr id="30" name="TextBox 29"/>
            <p:cNvSpPr txBox="1"/>
            <p:nvPr/>
          </p:nvSpPr>
          <p:spPr>
            <a:xfrm>
              <a:off x="6096000" y="4800600"/>
              <a:ext cx="777777" cy="400110"/>
            </a:xfrm>
            <a:prstGeom prst="rect">
              <a:avLst/>
            </a:prstGeom>
            <a:noFill/>
          </p:spPr>
          <p:txBody>
            <a:bodyPr wrap="none" rtlCol="0">
              <a:spAutoFit/>
            </a:bodyPr>
            <a:lstStyle/>
            <a:p>
              <a:r>
                <a:rPr lang="en-US" sz="2000" b="1" dirty="0" smtClean="0">
                  <a:solidFill>
                    <a:schemeClr val="bg1"/>
                  </a:solidFill>
                </a:rPr>
                <a:t>north</a:t>
              </a:r>
              <a:endParaRPr lang="en-US" sz="2000" b="1" dirty="0">
                <a:solidFill>
                  <a:schemeClr val="bg1"/>
                </a:solidFill>
              </a:endParaRPr>
            </a:p>
          </p:txBody>
        </p:sp>
      </p:grpSp>
      <p:sp>
        <p:nvSpPr>
          <p:cNvPr id="25" name="Curved Up Arrow 24"/>
          <p:cNvSpPr/>
          <p:nvPr/>
        </p:nvSpPr>
        <p:spPr>
          <a:xfrm rot="1457590">
            <a:off x="3475501" y="4028647"/>
            <a:ext cx="2842713" cy="1384721"/>
          </a:xfrm>
          <a:prstGeom prst="curvedUpArrow">
            <a:avLst/>
          </a:prstGeom>
          <a:solidFill>
            <a:srgbClr val="56B1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Up Arrow 25"/>
          <p:cNvSpPr/>
          <p:nvPr/>
        </p:nvSpPr>
        <p:spPr>
          <a:xfrm rot="10124556">
            <a:off x="3556129" y="2007275"/>
            <a:ext cx="2837531" cy="1540577"/>
          </a:xfrm>
          <a:prstGeom prst="curved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 name="TextBox 1"/>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sp>
        <p:nvSpPr>
          <p:cNvPr id="33" name="Rectangle 32"/>
          <p:cNvSpPr/>
          <p:nvPr/>
        </p:nvSpPr>
        <p:spPr>
          <a:xfrm>
            <a:off x="0" y="5550408"/>
            <a:ext cx="4114800" cy="830997"/>
          </a:xfrm>
          <a:prstGeom prst="rect">
            <a:avLst/>
          </a:prstGeom>
        </p:spPr>
        <p:txBody>
          <a:bodyPr wrap="square">
            <a:spAutoFit/>
          </a:bodyPr>
          <a:lstStyle/>
          <a:p>
            <a:r>
              <a:rPr lang="en-US" sz="2400" b="1" dirty="0" smtClean="0"/>
              <a:t> - reversals provide a way to</a:t>
            </a:r>
          </a:p>
          <a:p>
            <a:r>
              <a:rPr lang="en-US" sz="2400" b="1" dirty="0" smtClean="0"/>
              <a:t>   date the age of rocks</a:t>
            </a:r>
            <a:endParaRPr lang="en-US" sz="2400" b="1" dirty="0"/>
          </a:p>
        </p:txBody>
      </p:sp>
      <p:sp>
        <p:nvSpPr>
          <p:cNvPr id="34" name="Rectangle 33"/>
          <p:cNvSpPr/>
          <p:nvPr/>
        </p:nvSpPr>
        <p:spPr>
          <a:xfrm>
            <a:off x="0" y="4419600"/>
            <a:ext cx="4572000" cy="1200329"/>
          </a:xfrm>
          <a:prstGeom prst="rect">
            <a:avLst/>
          </a:prstGeom>
        </p:spPr>
        <p:txBody>
          <a:bodyPr>
            <a:spAutoFit/>
          </a:bodyPr>
          <a:lstStyle/>
          <a:p>
            <a:r>
              <a:rPr lang="en-US" sz="2400" b="1" dirty="0" smtClean="0"/>
              <a:t>- during deposition, magnetic</a:t>
            </a:r>
          </a:p>
          <a:p>
            <a:r>
              <a:rPr lang="en-US" sz="2400" b="1" dirty="0" smtClean="0"/>
              <a:t>  grains in sediments align with</a:t>
            </a:r>
          </a:p>
          <a:p>
            <a:r>
              <a:rPr lang="en-US" sz="2400" b="1" dirty="0" smtClean="0"/>
              <a:t>  the current magnetic field</a:t>
            </a:r>
            <a:endParaRPr lang="en-US" sz="2400" b="1" dirty="0"/>
          </a:p>
        </p:txBody>
      </p:sp>
      <p:sp>
        <p:nvSpPr>
          <p:cNvPr id="32" name="Cube 31"/>
          <p:cNvSpPr/>
          <p:nvPr/>
        </p:nvSpPr>
        <p:spPr>
          <a:xfrm rot="194983">
            <a:off x="329184" y="1901952"/>
            <a:ext cx="3581400" cy="1219200"/>
          </a:xfrm>
          <a:prstGeom prst="cube">
            <a:avLst>
              <a:gd name="adj" fmla="val 83750"/>
            </a:avLst>
          </a:prstGeom>
          <a:blipFill>
            <a:blip r:embed="rId4"/>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rot="5400000">
            <a:off x="1714500" y="2628900"/>
            <a:ext cx="2286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1219994" y="2667000"/>
            <a:ext cx="304006" cy="79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1905000" y="2057400"/>
            <a:ext cx="2286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200000" flipV="1">
            <a:off x="1485900" y="2324100"/>
            <a:ext cx="3048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H="1" flipV="1">
            <a:off x="2019300" y="2400300"/>
            <a:ext cx="304800" cy="76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952500" y="2552700"/>
            <a:ext cx="304800" cy="76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flipH="1" flipV="1">
            <a:off x="2324100" y="2324100"/>
            <a:ext cx="3048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H="1">
            <a:off x="2514600" y="2667000"/>
            <a:ext cx="381000" cy="76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3199606" y="2209800"/>
            <a:ext cx="305594" cy="79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H="1">
            <a:off x="2514600" y="2057400"/>
            <a:ext cx="2286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2743200" y="2209800"/>
            <a:ext cx="381000" cy="76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1524000" y="2057400"/>
            <a:ext cx="381000"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057400" y="2819400"/>
            <a:ext cx="304800"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5400000">
            <a:off x="1143000" y="2133600"/>
            <a:ext cx="305594" cy="79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09600" y="2743200"/>
            <a:ext cx="304800" cy="79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0800000" flipV="1">
            <a:off x="838201" y="22860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5400000">
            <a:off x="609600" y="26670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1295400" y="25908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5400000">
            <a:off x="990600" y="25146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5400000">
            <a:off x="914400" y="22098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5400000">
            <a:off x="1600200" y="24384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5400000">
            <a:off x="1752600" y="25908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5400000">
            <a:off x="2133600" y="26670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600200" y="19812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5400000">
            <a:off x="1905000" y="20574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5400000">
            <a:off x="2133600" y="23622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5400000">
            <a:off x="2590800" y="26670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a:off x="1219200" y="20574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2362200" y="24384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a:off x="2590800" y="20574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5400000">
            <a:off x="2895600" y="22098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rot="5400000">
            <a:off x="3276600" y="2133600"/>
            <a:ext cx="304800" cy="152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0" y="3657600"/>
            <a:ext cx="4572000" cy="830997"/>
          </a:xfrm>
          <a:prstGeom prst="rect">
            <a:avLst/>
          </a:prstGeom>
        </p:spPr>
        <p:txBody>
          <a:bodyPr>
            <a:spAutoFit/>
          </a:bodyPr>
          <a:lstStyle/>
          <a:p>
            <a:r>
              <a:rPr lang="en-US" sz="2400" b="1" dirty="0" smtClean="0"/>
              <a:t> - reversals of the magnetic  </a:t>
            </a:r>
          </a:p>
          <a:p>
            <a:r>
              <a:rPr lang="en-US" sz="2400" b="1" dirty="0" smtClean="0"/>
              <a:t>   poles leave a record in rocks </a:t>
            </a:r>
            <a:endParaRPr lang="en-US" sz="2400" b="1" dirty="0"/>
          </a:p>
        </p:txBody>
      </p:sp>
      <p:sp>
        <p:nvSpPr>
          <p:cNvPr id="67" name="Oval 66"/>
          <p:cNvSpPr/>
          <p:nvPr/>
        </p:nvSpPr>
        <p:spPr>
          <a:xfrm>
            <a:off x="4953000" y="6019800"/>
            <a:ext cx="30480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p:cNvGrpSpPr/>
          <p:nvPr/>
        </p:nvGrpSpPr>
        <p:grpSpPr>
          <a:xfrm>
            <a:off x="1981200" y="152400"/>
            <a:ext cx="6858000" cy="6586151"/>
            <a:chOff x="2362200" y="152400"/>
            <a:chExt cx="6858000" cy="6586151"/>
          </a:xfrm>
        </p:grpSpPr>
        <p:grpSp>
          <p:nvGrpSpPr>
            <p:cNvPr id="120" name="Group 10"/>
            <p:cNvGrpSpPr/>
            <p:nvPr/>
          </p:nvGrpSpPr>
          <p:grpSpPr>
            <a:xfrm>
              <a:off x="2362200" y="762000"/>
              <a:ext cx="3581400" cy="1569660"/>
              <a:chOff x="838200" y="1109008"/>
              <a:chExt cx="3581400" cy="1569660"/>
            </a:xfrm>
          </p:grpSpPr>
          <p:sp>
            <p:nvSpPr>
              <p:cNvPr id="122" name="TextBox 121"/>
              <p:cNvSpPr txBox="1"/>
              <p:nvPr/>
            </p:nvSpPr>
            <p:spPr>
              <a:xfrm>
                <a:off x="914400" y="1109008"/>
                <a:ext cx="3505200" cy="1569660"/>
              </a:xfrm>
              <a:prstGeom prst="rect">
                <a:avLst/>
              </a:prstGeom>
              <a:solidFill>
                <a:schemeClr val="bg1"/>
              </a:solidFill>
              <a:ln w="25400">
                <a:solidFill>
                  <a:schemeClr val="tx1"/>
                </a:solidFill>
              </a:ln>
            </p:spPr>
            <p:txBody>
              <a:bodyPr wrap="square" rtlCol="0">
                <a:spAutoFit/>
              </a:bodyPr>
              <a:lstStyle/>
              <a:p>
                <a:r>
                  <a:rPr lang="en-US" sz="2400" b="1" dirty="0" smtClean="0"/>
                  <a:t>   MAGNETIC POLARITY</a:t>
                </a:r>
              </a:p>
              <a:p>
                <a:endParaRPr lang="en-US" sz="2400" dirty="0" smtClean="0"/>
              </a:p>
              <a:p>
                <a:endParaRPr lang="en-US" sz="2400" dirty="0" smtClean="0"/>
              </a:p>
              <a:p>
                <a:endParaRPr lang="en-US" sz="2400" dirty="0" smtClean="0"/>
              </a:p>
            </p:txBody>
          </p:sp>
          <p:grpSp>
            <p:nvGrpSpPr>
              <p:cNvPr id="123" name="Group 7"/>
              <p:cNvGrpSpPr/>
              <p:nvPr/>
            </p:nvGrpSpPr>
            <p:grpSpPr>
              <a:xfrm>
                <a:off x="838200" y="1600200"/>
                <a:ext cx="3493136" cy="954107"/>
                <a:chOff x="5650864" y="3276600"/>
                <a:chExt cx="3493136" cy="954107"/>
              </a:xfrm>
            </p:grpSpPr>
            <p:sp>
              <p:nvSpPr>
                <p:cNvPr id="124" name="TextBox 123"/>
                <p:cNvSpPr txBox="1"/>
                <p:nvPr/>
              </p:nvSpPr>
              <p:spPr>
                <a:xfrm>
                  <a:off x="5650864" y="3276600"/>
                  <a:ext cx="3493136" cy="954107"/>
                </a:xfrm>
                <a:prstGeom prst="rect">
                  <a:avLst/>
                </a:prstGeom>
                <a:noFill/>
              </p:spPr>
              <p:txBody>
                <a:bodyPr wrap="none" rtlCol="0">
                  <a:spAutoFit/>
                </a:bodyPr>
                <a:lstStyle/>
                <a:p>
                  <a:r>
                    <a:rPr lang="en-US" sz="2800" dirty="0" smtClean="0"/>
                    <a:t>         today’s polarity</a:t>
                  </a:r>
                </a:p>
                <a:p>
                  <a:r>
                    <a:rPr lang="en-US" sz="2800" dirty="0" smtClean="0"/>
                    <a:t>         reversed polarity</a:t>
                  </a:r>
                  <a:endParaRPr lang="en-US" sz="2800" dirty="0"/>
                </a:p>
              </p:txBody>
            </p:sp>
            <p:sp>
              <p:nvSpPr>
                <p:cNvPr id="125" name="Rectangle 5"/>
                <p:cNvSpPr/>
                <p:nvPr/>
              </p:nvSpPr>
              <p:spPr>
                <a:xfrm>
                  <a:off x="5867400" y="3395008"/>
                  <a:ext cx="457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5867400" y="3886200"/>
                  <a:ext cx="4572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1" name="Picture 2" descr="https://upload.wikimedia.org/wikipedia/commons/thumb/1/13/Geomagnetic_polarity_late_Cenozoic.svg/180px-Geomagnetic_polarity_late_Cenozoic.svg.png"/>
            <p:cNvPicPr>
              <a:picLocks noChangeAspect="1" noChangeArrowheads="1"/>
            </p:cNvPicPr>
            <p:nvPr/>
          </p:nvPicPr>
          <p:blipFill>
            <a:blip r:embed="rId5"/>
            <a:srcRect b="8257"/>
            <a:stretch>
              <a:fillRect/>
            </a:stretch>
          </p:blipFill>
          <p:spPr bwMode="auto">
            <a:xfrm>
              <a:off x="5943600" y="152400"/>
              <a:ext cx="3276600" cy="6586151"/>
            </a:xfrm>
            <a:prstGeom prst="rect">
              <a:avLst/>
            </a:prstGeom>
            <a:solidFill>
              <a:schemeClr val="bg1"/>
            </a:solidFill>
            <a:ln w="38100">
              <a:solidFill>
                <a:schemeClr val="tx1"/>
              </a:solidFill>
            </a:ln>
          </p:spPr>
        </p:pic>
      </p:grpSp>
      <p:grpSp>
        <p:nvGrpSpPr>
          <p:cNvPr id="82" name="Group 68"/>
          <p:cNvGrpSpPr/>
          <p:nvPr/>
        </p:nvGrpSpPr>
        <p:grpSpPr>
          <a:xfrm>
            <a:off x="5562109" y="152400"/>
            <a:ext cx="1295891" cy="1295400"/>
            <a:chOff x="5866909" y="158496"/>
            <a:chExt cx="1295891" cy="1295400"/>
          </a:xfrm>
        </p:grpSpPr>
        <p:cxnSp>
          <p:nvCxnSpPr>
            <p:cNvPr id="85" name="Straight Connector 84"/>
            <p:cNvCxnSpPr/>
            <p:nvPr/>
          </p:nvCxnSpPr>
          <p:spPr>
            <a:xfrm rot="5400000" flipH="1" flipV="1">
              <a:off x="6055646" y="955548"/>
              <a:ext cx="995902" cy="794"/>
            </a:xfrm>
            <a:prstGeom prst="line">
              <a:avLst/>
            </a:prstGeom>
            <a:ln w="762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866909" y="158496"/>
              <a:ext cx="1295891" cy="461665"/>
            </a:xfrm>
            <a:prstGeom prst="rect">
              <a:avLst/>
            </a:prstGeom>
            <a:solidFill>
              <a:schemeClr val="bg1"/>
            </a:solidFill>
            <a:ln>
              <a:solidFill>
                <a:srgbClr val="FF0000"/>
              </a:solidFill>
            </a:ln>
          </p:spPr>
          <p:txBody>
            <a:bodyPr wrap="square" rtlCol="0">
              <a:spAutoFit/>
            </a:bodyPr>
            <a:lstStyle/>
            <a:p>
              <a:pPr algn="ctr"/>
              <a:r>
                <a:rPr lang="en-US" sz="2400" b="1" dirty="0" smtClean="0">
                  <a:solidFill>
                    <a:srgbClr val="FF0000"/>
                  </a:solidFill>
                </a:rPr>
                <a:t>TIME</a:t>
              </a:r>
              <a:endParaRPr lang="en-US" sz="2400"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3000"/>
                                        <p:tgtEl>
                                          <p:spTgt spid="63"/>
                                        </p:tgtEl>
                                      </p:cBhvr>
                                    </p:animEffect>
                                    <p:anim calcmode="lin" valueType="num">
                                      <p:cBhvr>
                                        <p:cTn id="13" dur="3000" fill="hold"/>
                                        <p:tgtEl>
                                          <p:spTgt spid="63"/>
                                        </p:tgtEl>
                                        <p:attrNameLst>
                                          <p:attrName>style.rotation</p:attrName>
                                        </p:attrNameLst>
                                      </p:cBhvr>
                                      <p:tavLst>
                                        <p:tav tm="0">
                                          <p:val>
                                            <p:fltVal val="720"/>
                                          </p:val>
                                        </p:tav>
                                        <p:tav tm="100000">
                                          <p:val>
                                            <p:fltVal val="0"/>
                                          </p:val>
                                        </p:tav>
                                      </p:tavLst>
                                    </p:anim>
                                    <p:anim calcmode="lin" valueType="num">
                                      <p:cBhvr>
                                        <p:cTn id="14" dur="3000" fill="hold"/>
                                        <p:tgtEl>
                                          <p:spTgt spid="63"/>
                                        </p:tgtEl>
                                        <p:attrNameLst>
                                          <p:attrName>ppt_h</p:attrName>
                                        </p:attrNameLst>
                                      </p:cBhvr>
                                      <p:tavLst>
                                        <p:tav tm="0">
                                          <p:val>
                                            <p:fltVal val="0"/>
                                          </p:val>
                                        </p:tav>
                                        <p:tav tm="100000">
                                          <p:val>
                                            <p:strVal val="#ppt_h"/>
                                          </p:val>
                                        </p:tav>
                                      </p:tavLst>
                                    </p:anim>
                                    <p:anim calcmode="lin" valueType="num">
                                      <p:cBhvr>
                                        <p:cTn id="15" dur="3000" fill="hold"/>
                                        <p:tgtEl>
                                          <p:spTgt spid="6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3000"/>
                                        <p:tgtEl>
                                          <p:spTgt spid="40"/>
                                        </p:tgtEl>
                                      </p:cBhvr>
                                    </p:animEffect>
                                    <p:anim calcmode="lin" valueType="num">
                                      <p:cBhvr>
                                        <p:cTn id="19" dur="3000" fill="hold"/>
                                        <p:tgtEl>
                                          <p:spTgt spid="40"/>
                                        </p:tgtEl>
                                        <p:attrNameLst>
                                          <p:attrName>style.rotation</p:attrName>
                                        </p:attrNameLst>
                                      </p:cBhvr>
                                      <p:tavLst>
                                        <p:tav tm="0">
                                          <p:val>
                                            <p:fltVal val="720"/>
                                          </p:val>
                                        </p:tav>
                                        <p:tav tm="100000">
                                          <p:val>
                                            <p:fltVal val="0"/>
                                          </p:val>
                                        </p:tav>
                                      </p:tavLst>
                                    </p:anim>
                                    <p:anim calcmode="lin" valueType="num">
                                      <p:cBhvr>
                                        <p:cTn id="20" dur="3000" fill="hold"/>
                                        <p:tgtEl>
                                          <p:spTgt spid="40"/>
                                        </p:tgtEl>
                                        <p:attrNameLst>
                                          <p:attrName>ppt_h</p:attrName>
                                        </p:attrNameLst>
                                      </p:cBhvr>
                                      <p:tavLst>
                                        <p:tav tm="0">
                                          <p:val>
                                            <p:fltVal val="0"/>
                                          </p:val>
                                        </p:tav>
                                        <p:tav tm="100000">
                                          <p:val>
                                            <p:strVal val="#ppt_h"/>
                                          </p:val>
                                        </p:tav>
                                      </p:tavLst>
                                    </p:anim>
                                    <p:anim calcmode="lin" valueType="num">
                                      <p:cBhvr>
                                        <p:cTn id="21" dur="3000" fill="hold"/>
                                        <p:tgtEl>
                                          <p:spTgt spid="40"/>
                                        </p:tgtEl>
                                        <p:attrNameLst>
                                          <p:attrName>ppt_w</p:attrName>
                                        </p:attrNameLst>
                                      </p:cBhvr>
                                      <p:tavLst>
                                        <p:tav tm="0">
                                          <p:val>
                                            <p:fltVal val="0"/>
                                          </p:val>
                                        </p:tav>
                                        <p:tav tm="100000">
                                          <p:val>
                                            <p:strVal val="#ppt_w"/>
                                          </p:val>
                                        </p:tav>
                                      </p:tavLst>
                                    </p:anim>
                                  </p:childTnLst>
                                </p:cTn>
                              </p:par>
                              <p:par>
                                <p:cTn id="22" presetID="35"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3000"/>
                                        <p:tgtEl>
                                          <p:spTgt spid="42"/>
                                        </p:tgtEl>
                                      </p:cBhvr>
                                    </p:animEffect>
                                    <p:anim calcmode="lin" valueType="num">
                                      <p:cBhvr>
                                        <p:cTn id="25" dur="3000" fill="hold"/>
                                        <p:tgtEl>
                                          <p:spTgt spid="42"/>
                                        </p:tgtEl>
                                        <p:attrNameLst>
                                          <p:attrName>style.rotation</p:attrName>
                                        </p:attrNameLst>
                                      </p:cBhvr>
                                      <p:tavLst>
                                        <p:tav tm="0">
                                          <p:val>
                                            <p:fltVal val="720"/>
                                          </p:val>
                                        </p:tav>
                                        <p:tav tm="100000">
                                          <p:val>
                                            <p:fltVal val="0"/>
                                          </p:val>
                                        </p:tav>
                                      </p:tavLst>
                                    </p:anim>
                                    <p:anim calcmode="lin" valueType="num">
                                      <p:cBhvr>
                                        <p:cTn id="26" dur="3000" fill="hold"/>
                                        <p:tgtEl>
                                          <p:spTgt spid="42"/>
                                        </p:tgtEl>
                                        <p:attrNameLst>
                                          <p:attrName>ppt_h</p:attrName>
                                        </p:attrNameLst>
                                      </p:cBhvr>
                                      <p:tavLst>
                                        <p:tav tm="0">
                                          <p:val>
                                            <p:fltVal val="0"/>
                                          </p:val>
                                        </p:tav>
                                        <p:tav tm="100000">
                                          <p:val>
                                            <p:strVal val="#ppt_h"/>
                                          </p:val>
                                        </p:tav>
                                      </p:tavLst>
                                    </p:anim>
                                    <p:anim calcmode="lin" valueType="num">
                                      <p:cBhvr>
                                        <p:cTn id="27" dur="3000" fill="hold"/>
                                        <p:tgtEl>
                                          <p:spTgt spid="42"/>
                                        </p:tgtEl>
                                        <p:attrNameLst>
                                          <p:attrName>ppt_w</p:attrName>
                                        </p:attrNameLst>
                                      </p:cBhvr>
                                      <p:tavLst>
                                        <p:tav tm="0">
                                          <p:val>
                                            <p:fltVal val="0"/>
                                          </p:val>
                                        </p:tav>
                                        <p:tav tm="100000">
                                          <p:val>
                                            <p:strVal val="#ppt_w"/>
                                          </p:val>
                                        </p:tav>
                                      </p:tavLst>
                                    </p:anim>
                                  </p:childTnLst>
                                </p:cTn>
                              </p:par>
                              <p:par>
                                <p:cTn id="28" presetID="35"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3000"/>
                                        <p:tgtEl>
                                          <p:spTgt spid="45"/>
                                        </p:tgtEl>
                                      </p:cBhvr>
                                    </p:animEffect>
                                    <p:anim calcmode="lin" valueType="num">
                                      <p:cBhvr>
                                        <p:cTn id="31" dur="3000" fill="hold"/>
                                        <p:tgtEl>
                                          <p:spTgt spid="45"/>
                                        </p:tgtEl>
                                        <p:attrNameLst>
                                          <p:attrName>style.rotation</p:attrName>
                                        </p:attrNameLst>
                                      </p:cBhvr>
                                      <p:tavLst>
                                        <p:tav tm="0">
                                          <p:val>
                                            <p:fltVal val="720"/>
                                          </p:val>
                                        </p:tav>
                                        <p:tav tm="100000">
                                          <p:val>
                                            <p:fltVal val="0"/>
                                          </p:val>
                                        </p:tav>
                                      </p:tavLst>
                                    </p:anim>
                                    <p:anim calcmode="lin" valueType="num">
                                      <p:cBhvr>
                                        <p:cTn id="32" dur="3000" fill="hold"/>
                                        <p:tgtEl>
                                          <p:spTgt spid="45"/>
                                        </p:tgtEl>
                                        <p:attrNameLst>
                                          <p:attrName>ppt_h</p:attrName>
                                        </p:attrNameLst>
                                      </p:cBhvr>
                                      <p:tavLst>
                                        <p:tav tm="0">
                                          <p:val>
                                            <p:fltVal val="0"/>
                                          </p:val>
                                        </p:tav>
                                        <p:tav tm="100000">
                                          <p:val>
                                            <p:strVal val="#ppt_h"/>
                                          </p:val>
                                        </p:tav>
                                      </p:tavLst>
                                    </p:anim>
                                    <p:anim calcmode="lin" valueType="num">
                                      <p:cBhvr>
                                        <p:cTn id="33" dur="3000" fill="hold"/>
                                        <p:tgtEl>
                                          <p:spTgt spid="45"/>
                                        </p:tgtEl>
                                        <p:attrNameLst>
                                          <p:attrName>ppt_w</p:attrName>
                                        </p:attrNameLst>
                                      </p:cBhvr>
                                      <p:tavLst>
                                        <p:tav tm="0">
                                          <p:val>
                                            <p:fltVal val="0"/>
                                          </p:val>
                                        </p:tav>
                                        <p:tav tm="100000">
                                          <p:val>
                                            <p:strVal val="#ppt_w"/>
                                          </p:val>
                                        </p:tav>
                                      </p:tavLst>
                                    </p:anim>
                                  </p:childTnLst>
                                </p:cTn>
                              </p:par>
                              <p:par>
                                <p:cTn id="34" presetID="35"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3000"/>
                                        <p:tgtEl>
                                          <p:spTgt spid="44"/>
                                        </p:tgtEl>
                                      </p:cBhvr>
                                    </p:animEffect>
                                    <p:anim calcmode="lin" valueType="num">
                                      <p:cBhvr>
                                        <p:cTn id="37" dur="3000" fill="hold"/>
                                        <p:tgtEl>
                                          <p:spTgt spid="44"/>
                                        </p:tgtEl>
                                        <p:attrNameLst>
                                          <p:attrName>style.rotation</p:attrName>
                                        </p:attrNameLst>
                                      </p:cBhvr>
                                      <p:tavLst>
                                        <p:tav tm="0">
                                          <p:val>
                                            <p:fltVal val="720"/>
                                          </p:val>
                                        </p:tav>
                                        <p:tav tm="100000">
                                          <p:val>
                                            <p:fltVal val="0"/>
                                          </p:val>
                                        </p:tav>
                                      </p:tavLst>
                                    </p:anim>
                                    <p:anim calcmode="lin" valueType="num">
                                      <p:cBhvr>
                                        <p:cTn id="38" dur="3000" fill="hold"/>
                                        <p:tgtEl>
                                          <p:spTgt spid="44"/>
                                        </p:tgtEl>
                                        <p:attrNameLst>
                                          <p:attrName>ppt_h</p:attrName>
                                        </p:attrNameLst>
                                      </p:cBhvr>
                                      <p:tavLst>
                                        <p:tav tm="0">
                                          <p:val>
                                            <p:fltVal val="0"/>
                                          </p:val>
                                        </p:tav>
                                        <p:tav tm="100000">
                                          <p:val>
                                            <p:strVal val="#ppt_h"/>
                                          </p:val>
                                        </p:tav>
                                      </p:tavLst>
                                    </p:anim>
                                    <p:anim calcmode="lin" valueType="num">
                                      <p:cBhvr>
                                        <p:cTn id="39" dur="3000" fill="hold"/>
                                        <p:tgtEl>
                                          <p:spTgt spid="44"/>
                                        </p:tgtEl>
                                        <p:attrNameLst>
                                          <p:attrName>ppt_w</p:attrName>
                                        </p:attrNameLst>
                                      </p:cBhvr>
                                      <p:tavLst>
                                        <p:tav tm="0">
                                          <p:val>
                                            <p:fltVal val="0"/>
                                          </p:val>
                                        </p:tav>
                                        <p:tav tm="100000">
                                          <p:val>
                                            <p:strVal val="#ppt_w"/>
                                          </p:val>
                                        </p:tav>
                                      </p:tavLst>
                                    </p:anim>
                                  </p:childTnLst>
                                </p:cTn>
                              </p:par>
                              <p:par>
                                <p:cTn id="40" presetID="35" presetClass="entr" presetSubtype="0"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3000"/>
                                        <p:tgtEl>
                                          <p:spTgt spid="64"/>
                                        </p:tgtEl>
                                      </p:cBhvr>
                                    </p:animEffect>
                                    <p:anim calcmode="lin" valueType="num">
                                      <p:cBhvr>
                                        <p:cTn id="43" dur="3000" fill="hold"/>
                                        <p:tgtEl>
                                          <p:spTgt spid="64"/>
                                        </p:tgtEl>
                                        <p:attrNameLst>
                                          <p:attrName>style.rotation</p:attrName>
                                        </p:attrNameLst>
                                      </p:cBhvr>
                                      <p:tavLst>
                                        <p:tav tm="0">
                                          <p:val>
                                            <p:fltVal val="720"/>
                                          </p:val>
                                        </p:tav>
                                        <p:tav tm="100000">
                                          <p:val>
                                            <p:fltVal val="0"/>
                                          </p:val>
                                        </p:tav>
                                      </p:tavLst>
                                    </p:anim>
                                    <p:anim calcmode="lin" valueType="num">
                                      <p:cBhvr>
                                        <p:cTn id="44" dur="3000" fill="hold"/>
                                        <p:tgtEl>
                                          <p:spTgt spid="64"/>
                                        </p:tgtEl>
                                        <p:attrNameLst>
                                          <p:attrName>ppt_h</p:attrName>
                                        </p:attrNameLst>
                                      </p:cBhvr>
                                      <p:tavLst>
                                        <p:tav tm="0">
                                          <p:val>
                                            <p:fltVal val="0"/>
                                          </p:val>
                                        </p:tav>
                                        <p:tav tm="100000">
                                          <p:val>
                                            <p:strVal val="#ppt_h"/>
                                          </p:val>
                                        </p:tav>
                                      </p:tavLst>
                                    </p:anim>
                                    <p:anim calcmode="lin" valueType="num">
                                      <p:cBhvr>
                                        <p:cTn id="45" dur="3000" fill="hold"/>
                                        <p:tgtEl>
                                          <p:spTgt spid="64"/>
                                        </p:tgtEl>
                                        <p:attrNameLst>
                                          <p:attrName>ppt_w</p:attrName>
                                        </p:attrNameLst>
                                      </p:cBhvr>
                                      <p:tavLst>
                                        <p:tav tm="0">
                                          <p:val>
                                            <p:fltVal val="0"/>
                                          </p:val>
                                        </p:tav>
                                        <p:tav tm="100000">
                                          <p:val>
                                            <p:strVal val="#ppt_w"/>
                                          </p:val>
                                        </p:tav>
                                      </p:tavLst>
                                    </p:anim>
                                  </p:childTnLst>
                                </p:cTn>
                              </p:par>
                              <p:par>
                                <p:cTn id="46" presetID="35" presetClass="entr" presetSubtype="0"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3000"/>
                                        <p:tgtEl>
                                          <p:spTgt spid="43"/>
                                        </p:tgtEl>
                                      </p:cBhvr>
                                    </p:animEffect>
                                    <p:anim calcmode="lin" valueType="num">
                                      <p:cBhvr>
                                        <p:cTn id="49" dur="3000" fill="hold"/>
                                        <p:tgtEl>
                                          <p:spTgt spid="43"/>
                                        </p:tgtEl>
                                        <p:attrNameLst>
                                          <p:attrName>style.rotation</p:attrName>
                                        </p:attrNameLst>
                                      </p:cBhvr>
                                      <p:tavLst>
                                        <p:tav tm="0">
                                          <p:val>
                                            <p:fltVal val="720"/>
                                          </p:val>
                                        </p:tav>
                                        <p:tav tm="100000">
                                          <p:val>
                                            <p:fltVal val="0"/>
                                          </p:val>
                                        </p:tav>
                                      </p:tavLst>
                                    </p:anim>
                                    <p:anim calcmode="lin" valueType="num">
                                      <p:cBhvr>
                                        <p:cTn id="50" dur="3000" fill="hold"/>
                                        <p:tgtEl>
                                          <p:spTgt spid="43"/>
                                        </p:tgtEl>
                                        <p:attrNameLst>
                                          <p:attrName>ppt_h</p:attrName>
                                        </p:attrNameLst>
                                      </p:cBhvr>
                                      <p:tavLst>
                                        <p:tav tm="0">
                                          <p:val>
                                            <p:fltVal val="0"/>
                                          </p:val>
                                        </p:tav>
                                        <p:tav tm="100000">
                                          <p:val>
                                            <p:strVal val="#ppt_h"/>
                                          </p:val>
                                        </p:tav>
                                      </p:tavLst>
                                    </p:anim>
                                    <p:anim calcmode="lin" valueType="num">
                                      <p:cBhvr>
                                        <p:cTn id="51" dur="3000" fill="hold"/>
                                        <p:tgtEl>
                                          <p:spTgt spid="43"/>
                                        </p:tgtEl>
                                        <p:attrNameLst>
                                          <p:attrName>ppt_w</p:attrName>
                                        </p:attrNameLst>
                                      </p:cBhvr>
                                      <p:tavLst>
                                        <p:tav tm="0">
                                          <p:val>
                                            <p:fltVal val="0"/>
                                          </p:val>
                                        </p:tav>
                                        <p:tav tm="100000">
                                          <p:val>
                                            <p:strVal val="#ppt_w"/>
                                          </p:val>
                                        </p:tav>
                                      </p:tavLst>
                                    </p:anim>
                                  </p:childTnLst>
                                </p:cTn>
                              </p:par>
                              <p:par>
                                <p:cTn id="52" presetID="35"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3000"/>
                                        <p:tgtEl>
                                          <p:spTgt spid="48"/>
                                        </p:tgtEl>
                                      </p:cBhvr>
                                    </p:animEffect>
                                    <p:anim calcmode="lin" valueType="num">
                                      <p:cBhvr>
                                        <p:cTn id="55" dur="3000" fill="hold"/>
                                        <p:tgtEl>
                                          <p:spTgt spid="48"/>
                                        </p:tgtEl>
                                        <p:attrNameLst>
                                          <p:attrName>style.rotation</p:attrName>
                                        </p:attrNameLst>
                                      </p:cBhvr>
                                      <p:tavLst>
                                        <p:tav tm="0">
                                          <p:val>
                                            <p:fltVal val="720"/>
                                          </p:val>
                                        </p:tav>
                                        <p:tav tm="100000">
                                          <p:val>
                                            <p:fltVal val="0"/>
                                          </p:val>
                                        </p:tav>
                                      </p:tavLst>
                                    </p:anim>
                                    <p:anim calcmode="lin" valueType="num">
                                      <p:cBhvr>
                                        <p:cTn id="56" dur="3000" fill="hold"/>
                                        <p:tgtEl>
                                          <p:spTgt spid="48"/>
                                        </p:tgtEl>
                                        <p:attrNameLst>
                                          <p:attrName>ppt_h</p:attrName>
                                        </p:attrNameLst>
                                      </p:cBhvr>
                                      <p:tavLst>
                                        <p:tav tm="0">
                                          <p:val>
                                            <p:fltVal val="0"/>
                                          </p:val>
                                        </p:tav>
                                        <p:tav tm="100000">
                                          <p:val>
                                            <p:strVal val="#ppt_h"/>
                                          </p:val>
                                        </p:tav>
                                      </p:tavLst>
                                    </p:anim>
                                    <p:anim calcmode="lin" valueType="num">
                                      <p:cBhvr>
                                        <p:cTn id="57" dur="3000" fill="hold"/>
                                        <p:tgtEl>
                                          <p:spTgt spid="48"/>
                                        </p:tgtEl>
                                        <p:attrNameLst>
                                          <p:attrName>ppt_w</p:attrName>
                                        </p:attrNameLst>
                                      </p:cBhvr>
                                      <p:tavLst>
                                        <p:tav tm="0">
                                          <p:val>
                                            <p:fltVal val="0"/>
                                          </p:val>
                                        </p:tav>
                                        <p:tav tm="100000">
                                          <p:val>
                                            <p:strVal val="#ppt_w"/>
                                          </p:val>
                                        </p:tav>
                                      </p:tavLst>
                                    </p:anim>
                                  </p:childTnLst>
                                </p:cTn>
                              </p:par>
                              <p:par>
                                <p:cTn id="58" presetID="35"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3000"/>
                                        <p:tgtEl>
                                          <p:spTgt spid="36"/>
                                        </p:tgtEl>
                                      </p:cBhvr>
                                    </p:animEffect>
                                    <p:anim calcmode="lin" valueType="num">
                                      <p:cBhvr>
                                        <p:cTn id="61" dur="3000" fill="hold"/>
                                        <p:tgtEl>
                                          <p:spTgt spid="36"/>
                                        </p:tgtEl>
                                        <p:attrNameLst>
                                          <p:attrName>style.rotation</p:attrName>
                                        </p:attrNameLst>
                                      </p:cBhvr>
                                      <p:tavLst>
                                        <p:tav tm="0">
                                          <p:val>
                                            <p:fltVal val="720"/>
                                          </p:val>
                                        </p:tav>
                                        <p:tav tm="100000">
                                          <p:val>
                                            <p:fltVal val="0"/>
                                          </p:val>
                                        </p:tav>
                                      </p:tavLst>
                                    </p:anim>
                                    <p:anim calcmode="lin" valueType="num">
                                      <p:cBhvr>
                                        <p:cTn id="62" dur="3000" fill="hold"/>
                                        <p:tgtEl>
                                          <p:spTgt spid="36"/>
                                        </p:tgtEl>
                                        <p:attrNameLst>
                                          <p:attrName>ppt_h</p:attrName>
                                        </p:attrNameLst>
                                      </p:cBhvr>
                                      <p:tavLst>
                                        <p:tav tm="0">
                                          <p:val>
                                            <p:fltVal val="0"/>
                                          </p:val>
                                        </p:tav>
                                        <p:tav tm="100000">
                                          <p:val>
                                            <p:strVal val="#ppt_h"/>
                                          </p:val>
                                        </p:tav>
                                      </p:tavLst>
                                    </p:anim>
                                    <p:anim calcmode="lin" valueType="num">
                                      <p:cBhvr>
                                        <p:cTn id="63" dur="3000" fill="hold"/>
                                        <p:tgtEl>
                                          <p:spTgt spid="36"/>
                                        </p:tgtEl>
                                        <p:attrNameLst>
                                          <p:attrName>ppt_w</p:attrName>
                                        </p:attrNameLst>
                                      </p:cBhvr>
                                      <p:tavLst>
                                        <p:tav tm="0">
                                          <p:val>
                                            <p:fltVal val="0"/>
                                          </p:val>
                                        </p:tav>
                                        <p:tav tm="100000">
                                          <p:val>
                                            <p:strVal val="#ppt_w"/>
                                          </p:val>
                                        </p:tav>
                                      </p:tavLst>
                                    </p:anim>
                                  </p:childTnLst>
                                </p:cTn>
                              </p:par>
                              <p:par>
                                <p:cTn id="64" presetID="35" presetClass="entr" presetSubtype="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3000"/>
                                        <p:tgtEl>
                                          <p:spTgt spid="39"/>
                                        </p:tgtEl>
                                      </p:cBhvr>
                                    </p:animEffect>
                                    <p:anim calcmode="lin" valueType="num">
                                      <p:cBhvr>
                                        <p:cTn id="67" dur="3000" fill="hold"/>
                                        <p:tgtEl>
                                          <p:spTgt spid="39"/>
                                        </p:tgtEl>
                                        <p:attrNameLst>
                                          <p:attrName>style.rotation</p:attrName>
                                        </p:attrNameLst>
                                      </p:cBhvr>
                                      <p:tavLst>
                                        <p:tav tm="0">
                                          <p:val>
                                            <p:fltVal val="720"/>
                                          </p:val>
                                        </p:tav>
                                        <p:tav tm="100000">
                                          <p:val>
                                            <p:fltVal val="0"/>
                                          </p:val>
                                        </p:tav>
                                      </p:tavLst>
                                    </p:anim>
                                    <p:anim calcmode="lin" valueType="num">
                                      <p:cBhvr>
                                        <p:cTn id="68" dur="3000" fill="hold"/>
                                        <p:tgtEl>
                                          <p:spTgt spid="39"/>
                                        </p:tgtEl>
                                        <p:attrNameLst>
                                          <p:attrName>ppt_h</p:attrName>
                                        </p:attrNameLst>
                                      </p:cBhvr>
                                      <p:tavLst>
                                        <p:tav tm="0">
                                          <p:val>
                                            <p:fltVal val="0"/>
                                          </p:val>
                                        </p:tav>
                                        <p:tav tm="100000">
                                          <p:val>
                                            <p:strVal val="#ppt_h"/>
                                          </p:val>
                                        </p:tav>
                                      </p:tavLst>
                                    </p:anim>
                                    <p:anim calcmode="lin" valueType="num">
                                      <p:cBhvr>
                                        <p:cTn id="69" dur="3000" fill="hold"/>
                                        <p:tgtEl>
                                          <p:spTgt spid="39"/>
                                        </p:tgtEl>
                                        <p:attrNameLst>
                                          <p:attrName>ppt_w</p:attrName>
                                        </p:attrNameLst>
                                      </p:cBhvr>
                                      <p:tavLst>
                                        <p:tav tm="0">
                                          <p:val>
                                            <p:fltVal val="0"/>
                                          </p:val>
                                        </p:tav>
                                        <p:tav tm="100000">
                                          <p:val>
                                            <p:strVal val="#ppt_w"/>
                                          </p:val>
                                        </p:tav>
                                      </p:tavLst>
                                    </p:anim>
                                  </p:childTnLst>
                                </p:cTn>
                              </p:par>
                              <p:par>
                                <p:cTn id="70" presetID="35" presetClass="entr" presetSubtype="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3000"/>
                                        <p:tgtEl>
                                          <p:spTgt spid="47"/>
                                        </p:tgtEl>
                                      </p:cBhvr>
                                    </p:animEffect>
                                    <p:anim calcmode="lin" valueType="num">
                                      <p:cBhvr>
                                        <p:cTn id="73" dur="3000" fill="hold"/>
                                        <p:tgtEl>
                                          <p:spTgt spid="47"/>
                                        </p:tgtEl>
                                        <p:attrNameLst>
                                          <p:attrName>style.rotation</p:attrName>
                                        </p:attrNameLst>
                                      </p:cBhvr>
                                      <p:tavLst>
                                        <p:tav tm="0">
                                          <p:val>
                                            <p:fltVal val="720"/>
                                          </p:val>
                                        </p:tav>
                                        <p:tav tm="100000">
                                          <p:val>
                                            <p:fltVal val="0"/>
                                          </p:val>
                                        </p:tav>
                                      </p:tavLst>
                                    </p:anim>
                                    <p:anim calcmode="lin" valueType="num">
                                      <p:cBhvr>
                                        <p:cTn id="74" dur="3000" fill="hold"/>
                                        <p:tgtEl>
                                          <p:spTgt spid="47"/>
                                        </p:tgtEl>
                                        <p:attrNameLst>
                                          <p:attrName>ppt_h</p:attrName>
                                        </p:attrNameLst>
                                      </p:cBhvr>
                                      <p:tavLst>
                                        <p:tav tm="0">
                                          <p:val>
                                            <p:fltVal val="0"/>
                                          </p:val>
                                        </p:tav>
                                        <p:tav tm="100000">
                                          <p:val>
                                            <p:strVal val="#ppt_h"/>
                                          </p:val>
                                        </p:tav>
                                      </p:tavLst>
                                    </p:anim>
                                    <p:anim calcmode="lin" valueType="num">
                                      <p:cBhvr>
                                        <p:cTn id="75" dur="3000" fill="hold"/>
                                        <p:tgtEl>
                                          <p:spTgt spid="47"/>
                                        </p:tgtEl>
                                        <p:attrNameLst>
                                          <p:attrName>ppt_w</p:attrName>
                                        </p:attrNameLst>
                                      </p:cBhvr>
                                      <p:tavLst>
                                        <p:tav tm="0">
                                          <p:val>
                                            <p:fltVal val="0"/>
                                          </p:val>
                                        </p:tav>
                                        <p:tav tm="100000">
                                          <p:val>
                                            <p:strVal val="#ppt_w"/>
                                          </p:val>
                                        </p:tav>
                                      </p:tavLst>
                                    </p:anim>
                                  </p:childTnLst>
                                </p:cTn>
                              </p:par>
                              <p:par>
                                <p:cTn id="76" presetID="35"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3000"/>
                                        <p:tgtEl>
                                          <p:spTgt spid="46"/>
                                        </p:tgtEl>
                                      </p:cBhvr>
                                    </p:animEffect>
                                    <p:anim calcmode="lin" valueType="num">
                                      <p:cBhvr>
                                        <p:cTn id="79" dur="3000" fill="hold"/>
                                        <p:tgtEl>
                                          <p:spTgt spid="46"/>
                                        </p:tgtEl>
                                        <p:attrNameLst>
                                          <p:attrName>style.rotation</p:attrName>
                                        </p:attrNameLst>
                                      </p:cBhvr>
                                      <p:tavLst>
                                        <p:tav tm="0">
                                          <p:val>
                                            <p:fltVal val="720"/>
                                          </p:val>
                                        </p:tav>
                                        <p:tav tm="100000">
                                          <p:val>
                                            <p:fltVal val="0"/>
                                          </p:val>
                                        </p:tav>
                                      </p:tavLst>
                                    </p:anim>
                                    <p:anim calcmode="lin" valueType="num">
                                      <p:cBhvr>
                                        <p:cTn id="80" dur="3000" fill="hold"/>
                                        <p:tgtEl>
                                          <p:spTgt spid="46"/>
                                        </p:tgtEl>
                                        <p:attrNameLst>
                                          <p:attrName>ppt_h</p:attrName>
                                        </p:attrNameLst>
                                      </p:cBhvr>
                                      <p:tavLst>
                                        <p:tav tm="0">
                                          <p:val>
                                            <p:fltVal val="0"/>
                                          </p:val>
                                        </p:tav>
                                        <p:tav tm="100000">
                                          <p:val>
                                            <p:strVal val="#ppt_h"/>
                                          </p:val>
                                        </p:tav>
                                      </p:tavLst>
                                    </p:anim>
                                    <p:anim calcmode="lin" valueType="num">
                                      <p:cBhvr>
                                        <p:cTn id="81" dur="3000" fill="hold"/>
                                        <p:tgtEl>
                                          <p:spTgt spid="46"/>
                                        </p:tgtEl>
                                        <p:attrNameLst>
                                          <p:attrName>ppt_w</p:attrName>
                                        </p:attrNameLst>
                                      </p:cBhvr>
                                      <p:tavLst>
                                        <p:tav tm="0">
                                          <p:val>
                                            <p:fltVal val="0"/>
                                          </p:val>
                                        </p:tav>
                                        <p:tav tm="100000">
                                          <p:val>
                                            <p:strVal val="#ppt_w"/>
                                          </p:val>
                                        </p:tav>
                                      </p:tavLst>
                                    </p:anim>
                                  </p:childTnLst>
                                </p:cTn>
                              </p:par>
                              <p:par>
                                <p:cTn id="82" presetID="35"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3000"/>
                                        <p:tgtEl>
                                          <p:spTgt spid="41"/>
                                        </p:tgtEl>
                                      </p:cBhvr>
                                    </p:animEffect>
                                    <p:anim calcmode="lin" valueType="num">
                                      <p:cBhvr>
                                        <p:cTn id="85" dur="3000" fill="hold"/>
                                        <p:tgtEl>
                                          <p:spTgt spid="41"/>
                                        </p:tgtEl>
                                        <p:attrNameLst>
                                          <p:attrName>style.rotation</p:attrName>
                                        </p:attrNameLst>
                                      </p:cBhvr>
                                      <p:tavLst>
                                        <p:tav tm="0">
                                          <p:val>
                                            <p:fltVal val="720"/>
                                          </p:val>
                                        </p:tav>
                                        <p:tav tm="100000">
                                          <p:val>
                                            <p:fltVal val="0"/>
                                          </p:val>
                                        </p:tav>
                                      </p:tavLst>
                                    </p:anim>
                                    <p:anim calcmode="lin" valueType="num">
                                      <p:cBhvr>
                                        <p:cTn id="86" dur="3000" fill="hold"/>
                                        <p:tgtEl>
                                          <p:spTgt spid="41"/>
                                        </p:tgtEl>
                                        <p:attrNameLst>
                                          <p:attrName>ppt_h</p:attrName>
                                        </p:attrNameLst>
                                      </p:cBhvr>
                                      <p:tavLst>
                                        <p:tav tm="0">
                                          <p:val>
                                            <p:fltVal val="0"/>
                                          </p:val>
                                        </p:tav>
                                        <p:tav tm="100000">
                                          <p:val>
                                            <p:strVal val="#ppt_h"/>
                                          </p:val>
                                        </p:tav>
                                      </p:tavLst>
                                    </p:anim>
                                    <p:anim calcmode="lin" valueType="num">
                                      <p:cBhvr>
                                        <p:cTn id="87" dur="3000" fill="hold"/>
                                        <p:tgtEl>
                                          <p:spTgt spid="41"/>
                                        </p:tgtEl>
                                        <p:attrNameLst>
                                          <p:attrName>ppt_w</p:attrName>
                                        </p:attrNameLst>
                                      </p:cBhvr>
                                      <p:tavLst>
                                        <p:tav tm="0">
                                          <p:val>
                                            <p:fltVal val="0"/>
                                          </p:val>
                                        </p:tav>
                                        <p:tav tm="100000">
                                          <p:val>
                                            <p:strVal val="#ppt_w"/>
                                          </p:val>
                                        </p:tav>
                                      </p:tavLst>
                                    </p:anim>
                                  </p:childTnLst>
                                </p:cTn>
                              </p:par>
                              <p:par>
                                <p:cTn id="88" presetID="35" presetClass="entr" presetSubtype="0" fill="hold" nodeType="with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fade">
                                      <p:cBhvr>
                                        <p:cTn id="90" dur="3000"/>
                                        <p:tgtEl>
                                          <p:spTgt spid="83"/>
                                        </p:tgtEl>
                                      </p:cBhvr>
                                    </p:animEffect>
                                    <p:anim calcmode="lin" valueType="num">
                                      <p:cBhvr>
                                        <p:cTn id="91" dur="3000" fill="hold"/>
                                        <p:tgtEl>
                                          <p:spTgt spid="83"/>
                                        </p:tgtEl>
                                        <p:attrNameLst>
                                          <p:attrName>style.rotation</p:attrName>
                                        </p:attrNameLst>
                                      </p:cBhvr>
                                      <p:tavLst>
                                        <p:tav tm="0">
                                          <p:val>
                                            <p:fltVal val="720"/>
                                          </p:val>
                                        </p:tav>
                                        <p:tav tm="100000">
                                          <p:val>
                                            <p:fltVal val="0"/>
                                          </p:val>
                                        </p:tav>
                                      </p:tavLst>
                                    </p:anim>
                                    <p:anim calcmode="lin" valueType="num">
                                      <p:cBhvr>
                                        <p:cTn id="92" dur="3000" fill="hold"/>
                                        <p:tgtEl>
                                          <p:spTgt spid="83"/>
                                        </p:tgtEl>
                                        <p:attrNameLst>
                                          <p:attrName>ppt_h</p:attrName>
                                        </p:attrNameLst>
                                      </p:cBhvr>
                                      <p:tavLst>
                                        <p:tav tm="0">
                                          <p:val>
                                            <p:fltVal val="0"/>
                                          </p:val>
                                        </p:tav>
                                        <p:tav tm="100000">
                                          <p:val>
                                            <p:strVal val="#ppt_h"/>
                                          </p:val>
                                        </p:tav>
                                      </p:tavLst>
                                    </p:anim>
                                    <p:anim calcmode="lin" valueType="num">
                                      <p:cBhvr>
                                        <p:cTn id="93" dur="3000" fill="hold"/>
                                        <p:tgtEl>
                                          <p:spTgt spid="83"/>
                                        </p:tgtEl>
                                        <p:attrNameLst>
                                          <p:attrName>ppt_w</p:attrName>
                                        </p:attrNameLst>
                                      </p:cBhvr>
                                      <p:tavLst>
                                        <p:tav tm="0">
                                          <p:val>
                                            <p:fltVal val="0"/>
                                          </p:val>
                                        </p:tav>
                                        <p:tav tm="100000">
                                          <p:val>
                                            <p:strVal val="#ppt_w"/>
                                          </p:val>
                                        </p:tav>
                                      </p:tavLst>
                                    </p:anim>
                                  </p:childTnLst>
                                </p:cTn>
                              </p:par>
                              <p:par>
                                <p:cTn id="94" presetID="35" presetClass="entr" presetSubtype="0" fill="hold" nodeType="withEffect">
                                  <p:stCondLst>
                                    <p:cond delay="0"/>
                                  </p:stCondLst>
                                  <p:childTnLst>
                                    <p:set>
                                      <p:cBhvr>
                                        <p:cTn id="95" dur="1" fill="hold">
                                          <p:stCondLst>
                                            <p:cond delay="0"/>
                                          </p:stCondLst>
                                        </p:cTn>
                                        <p:tgtEl>
                                          <p:spTgt spid="89"/>
                                        </p:tgtEl>
                                        <p:attrNameLst>
                                          <p:attrName>style.visibility</p:attrName>
                                        </p:attrNameLst>
                                      </p:cBhvr>
                                      <p:to>
                                        <p:strVal val="visible"/>
                                      </p:to>
                                    </p:set>
                                    <p:animEffect transition="in" filter="fade">
                                      <p:cBhvr>
                                        <p:cTn id="96" dur="3000"/>
                                        <p:tgtEl>
                                          <p:spTgt spid="89"/>
                                        </p:tgtEl>
                                      </p:cBhvr>
                                    </p:animEffect>
                                    <p:anim calcmode="lin" valueType="num">
                                      <p:cBhvr>
                                        <p:cTn id="97" dur="3000" fill="hold"/>
                                        <p:tgtEl>
                                          <p:spTgt spid="89"/>
                                        </p:tgtEl>
                                        <p:attrNameLst>
                                          <p:attrName>style.rotation</p:attrName>
                                        </p:attrNameLst>
                                      </p:cBhvr>
                                      <p:tavLst>
                                        <p:tav tm="0">
                                          <p:val>
                                            <p:fltVal val="720"/>
                                          </p:val>
                                        </p:tav>
                                        <p:tav tm="100000">
                                          <p:val>
                                            <p:fltVal val="0"/>
                                          </p:val>
                                        </p:tav>
                                      </p:tavLst>
                                    </p:anim>
                                    <p:anim calcmode="lin" valueType="num">
                                      <p:cBhvr>
                                        <p:cTn id="98" dur="3000" fill="hold"/>
                                        <p:tgtEl>
                                          <p:spTgt spid="89"/>
                                        </p:tgtEl>
                                        <p:attrNameLst>
                                          <p:attrName>ppt_h</p:attrName>
                                        </p:attrNameLst>
                                      </p:cBhvr>
                                      <p:tavLst>
                                        <p:tav tm="0">
                                          <p:val>
                                            <p:fltVal val="0"/>
                                          </p:val>
                                        </p:tav>
                                        <p:tav tm="100000">
                                          <p:val>
                                            <p:strVal val="#ppt_h"/>
                                          </p:val>
                                        </p:tav>
                                      </p:tavLst>
                                    </p:anim>
                                    <p:anim calcmode="lin" valueType="num">
                                      <p:cBhvr>
                                        <p:cTn id="99" dur="3000" fill="hold"/>
                                        <p:tgtEl>
                                          <p:spTgt spid="89"/>
                                        </p:tgtEl>
                                        <p:attrNameLst>
                                          <p:attrName>ppt_w</p:attrName>
                                        </p:attrNameLst>
                                      </p:cBhvr>
                                      <p:tavLst>
                                        <p:tav tm="0">
                                          <p:val>
                                            <p:fltVal val="0"/>
                                          </p:val>
                                        </p:tav>
                                        <p:tav tm="100000">
                                          <p:val>
                                            <p:strVal val="#ppt_w"/>
                                          </p:val>
                                        </p:tav>
                                      </p:tavLst>
                                    </p:anim>
                                  </p:childTnLst>
                                </p:cTn>
                              </p:par>
                              <p:par>
                                <p:cTn id="100" presetID="35" presetClass="entr" presetSubtype="0" fill="hold" nodeType="withEffect">
                                  <p:stCondLst>
                                    <p:cond delay="0"/>
                                  </p:stCondLst>
                                  <p:childTnLst>
                                    <p:set>
                                      <p:cBhvr>
                                        <p:cTn id="101" dur="1" fill="hold">
                                          <p:stCondLst>
                                            <p:cond delay="0"/>
                                          </p:stCondLst>
                                        </p:cTn>
                                        <p:tgtEl>
                                          <p:spTgt spid="91"/>
                                        </p:tgtEl>
                                        <p:attrNameLst>
                                          <p:attrName>style.visibility</p:attrName>
                                        </p:attrNameLst>
                                      </p:cBhvr>
                                      <p:to>
                                        <p:strVal val="visible"/>
                                      </p:to>
                                    </p:set>
                                    <p:animEffect transition="in" filter="fade">
                                      <p:cBhvr>
                                        <p:cTn id="102" dur="3000"/>
                                        <p:tgtEl>
                                          <p:spTgt spid="91"/>
                                        </p:tgtEl>
                                      </p:cBhvr>
                                    </p:animEffect>
                                    <p:anim calcmode="lin" valueType="num">
                                      <p:cBhvr>
                                        <p:cTn id="103" dur="3000" fill="hold"/>
                                        <p:tgtEl>
                                          <p:spTgt spid="91"/>
                                        </p:tgtEl>
                                        <p:attrNameLst>
                                          <p:attrName>style.rotation</p:attrName>
                                        </p:attrNameLst>
                                      </p:cBhvr>
                                      <p:tavLst>
                                        <p:tav tm="0">
                                          <p:val>
                                            <p:fltVal val="720"/>
                                          </p:val>
                                        </p:tav>
                                        <p:tav tm="100000">
                                          <p:val>
                                            <p:fltVal val="0"/>
                                          </p:val>
                                        </p:tav>
                                      </p:tavLst>
                                    </p:anim>
                                    <p:anim calcmode="lin" valueType="num">
                                      <p:cBhvr>
                                        <p:cTn id="104" dur="3000" fill="hold"/>
                                        <p:tgtEl>
                                          <p:spTgt spid="91"/>
                                        </p:tgtEl>
                                        <p:attrNameLst>
                                          <p:attrName>ppt_h</p:attrName>
                                        </p:attrNameLst>
                                      </p:cBhvr>
                                      <p:tavLst>
                                        <p:tav tm="0">
                                          <p:val>
                                            <p:fltVal val="0"/>
                                          </p:val>
                                        </p:tav>
                                        <p:tav tm="100000">
                                          <p:val>
                                            <p:strVal val="#ppt_h"/>
                                          </p:val>
                                        </p:tav>
                                      </p:tavLst>
                                    </p:anim>
                                    <p:anim calcmode="lin" valueType="num">
                                      <p:cBhvr>
                                        <p:cTn id="105" dur="3000" fill="hold"/>
                                        <p:tgtEl>
                                          <p:spTgt spid="91"/>
                                        </p:tgtEl>
                                        <p:attrNameLst>
                                          <p:attrName>ppt_w</p:attrName>
                                        </p:attrNameLst>
                                      </p:cBhvr>
                                      <p:tavLst>
                                        <p:tav tm="0">
                                          <p:val>
                                            <p:fltVal val="0"/>
                                          </p:val>
                                        </p:tav>
                                        <p:tav tm="100000">
                                          <p:val>
                                            <p:strVal val="#ppt_w"/>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2" fill="hold"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ipe(right)">
                                      <p:cBhvr>
                                        <p:cTn id="110" dur="2000"/>
                                        <p:tgtEl>
                                          <p:spTgt spid="26"/>
                                        </p:tgtEl>
                                      </p:cBhvr>
                                    </p:animEffect>
                                  </p:childTnLst>
                                </p:cTn>
                              </p:par>
                              <p:par>
                                <p:cTn id="111" presetID="22" presetClass="entr" presetSubtype="8" fill="hold" nodeType="withEffect">
                                  <p:stCondLst>
                                    <p:cond delay="1500"/>
                                  </p:stCondLst>
                                  <p:childTnLst>
                                    <p:set>
                                      <p:cBhvr>
                                        <p:cTn id="112" dur="1" fill="hold">
                                          <p:stCondLst>
                                            <p:cond delay="0"/>
                                          </p:stCondLst>
                                        </p:cTn>
                                        <p:tgtEl>
                                          <p:spTgt spid="25"/>
                                        </p:tgtEl>
                                        <p:attrNameLst>
                                          <p:attrName>style.visibility</p:attrName>
                                        </p:attrNameLst>
                                      </p:cBhvr>
                                      <p:to>
                                        <p:strVal val="visible"/>
                                      </p:to>
                                    </p:set>
                                    <p:animEffect transition="in" filter="wipe(left)">
                                      <p:cBhvr>
                                        <p:cTn id="113" dur="2000"/>
                                        <p:tgtEl>
                                          <p:spTgt spid="25"/>
                                        </p:tgtEl>
                                      </p:cBhvr>
                                    </p:animEffect>
                                  </p:childTnLst>
                                </p:cTn>
                              </p:par>
                              <p:par>
                                <p:cTn id="114" presetID="49" presetClass="entr" presetSubtype="0" decel="100000" fill="hold" nodeType="withEffect">
                                  <p:stCondLst>
                                    <p:cond delay="0"/>
                                  </p:stCondLst>
                                  <p:childTnLst>
                                    <p:set>
                                      <p:cBhvr>
                                        <p:cTn id="115" dur="1" fill="hold">
                                          <p:stCondLst>
                                            <p:cond delay="0"/>
                                          </p:stCondLst>
                                        </p:cTn>
                                        <p:tgtEl>
                                          <p:spTgt spid="95"/>
                                        </p:tgtEl>
                                        <p:attrNameLst>
                                          <p:attrName>style.visibility</p:attrName>
                                        </p:attrNameLst>
                                      </p:cBhvr>
                                      <p:to>
                                        <p:strVal val="visible"/>
                                      </p:to>
                                    </p:set>
                                    <p:anim calcmode="lin" valueType="num">
                                      <p:cBhvr>
                                        <p:cTn id="116" dur="2000" fill="hold"/>
                                        <p:tgtEl>
                                          <p:spTgt spid="95"/>
                                        </p:tgtEl>
                                        <p:attrNameLst>
                                          <p:attrName>ppt_w</p:attrName>
                                        </p:attrNameLst>
                                      </p:cBhvr>
                                      <p:tavLst>
                                        <p:tav tm="0">
                                          <p:val>
                                            <p:fltVal val="0"/>
                                          </p:val>
                                        </p:tav>
                                        <p:tav tm="100000">
                                          <p:val>
                                            <p:strVal val="#ppt_w"/>
                                          </p:val>
                                        </p:tav>
                                      </p:tavLst>
                                    </p:anim>
                                    <p:anim calcmode="lin" valueType="num">
                                      <p:cBhvr>
                                        <p:cTn id="117" dur="2000" fill="hold"/>
                                        <p:tgtEl>
                                          <p:spTgt spid="95"/>
                                        </p:tgtEl>
                                        <p:attrNameLst>
                                          <p:attrName>ppt_h</p:attrName>
                                        </p:attrNameLst>
                                      </p:cBhvr>
                                      <p:tavLst>
                                        <p:tav tm="0">
                                          <p:val>
                                            <p:fltVal val="0"/>
                                          </p:val>
                                        </p:tav>
                                        <p:tav tm="100000">
                                          <p:val>
                                            <p:strVal val="#ppt_h"/>
                                          </p:val>
                                        </p:tav>
                                      </p:tavLst>
                                    </p:anim>
                                    <p:anim calcmode="lin" valueType="num">
                                      <p:cBhvr>
                                        <p:cTn id="118" dur="2000" fill="hold"/>
                                        <p:tgtEl>
                                          <p:spTgt spid="95"/>
                                        </p:tgtEl>
                                        <p:attrNameLst>
                                          <p:attrName>style.rotation</p:attrName>
                                        </p:attrNameLst>
                                      </p:cBhvr>
                                      <p:tavLst>
                                        <p:tav tm="0">
                                          <p:val>
                                            <p:fltVal val="360"/>
                                          </p:val>
                                        </p:tav>
                                        <p:tav tm="100000">
                                          <p:val>
                                            <p:fltVal val="0"/>
                                          </p:val>
                                        </p:tav>
                                      </p:tavLst>
                                    </p:anim>
                                    <p:animEffect transition="in" filter="fade">
                                      <p:cBhvr>
                                        <p:cTn id="119" dur="2000"/>
                                        <p:tgtEl>
                                          <p:spTgt spid="95"/>
                                        </p:tgtEl>
                                      </p:cBhvr>
                                    </p:animEffect>
                                  </p:childTnLst>
                                </p:cTn>
                              </p:par>
                              <p:par>
                                <p:cTn id="120" presetID="49" presetClass="entr" presetSubtype="0" decel="100000" fill="hold" nodeType="withEffect">
                                  <p:stCondLst>
                                    <p:cond delay="0"/>
                                  </p:stCondLst>
                                  <p:childTnLst>
                                    <p:set>
                                      <p:cBhvr>
                                        <p:cTn id="121" dur="1" fill="hold">
                                          <p:stCondLst>
                                            <p:cond delay="0"/>
                                          </p:stCondLst>
                                        </p:cTn>
                                        <p:tgtEl>
                                          <p:spTgt spid="100"/>
                                        </p:tgtEl>
                                        <p:attrNameLst>
                                          <p:attrName>style.visibility</p:attrName>
                                        </p:attrNameLst>
                                      </p:cBhvr>
                                      <p:to>
                                        <p:strVal val="visible"/>
                                      </p:to>
                                    </p:set>
                                    <p:anim calcmode="lin" valueType="num">
                                      <p:cBhvr>
                                        <p:cTn id="122" dur="3000" fill="hold"/>
                                        <p:tgtEl>
                                          <p:spTgt spid="100"/>
                                        </p:tgtEl>
                                        <p:attrNameLst>
                                          <p:attrName>ppt_w</p:attrName>
                                        </p:attrNameLst>
                                      </p:cBhvr>
                                      <p:tavLst>
                                        <p:tav tm="0">
                                          <p:val>
                                            <p:fltVal val="0"/>
                                          </p:val>
                                        </p:tav>
                                        <p:tav tm="100000">
                                          <p:val>
                                            <p:strVal val="#ppt_w"/>
                                          </p:val>
                                        </p:tav>
                                      </p:tavLst>
                                    </p:anim>
                                    <p:anim calcmode="lin" valueType="num">
                                      <p:cBhvr>
                                        <p:cTn id="123" dur="3000" fill="hold"/>
                                        <p:tgtEl>
                                          <p:spTgt spid="100"/>
                                        </p:tgtEl>
                                        <p:attrNameLst>
                                          <p:attrName>ppt_h</p:attrName>
                                        </p:attrNameLst>
                                      </p:cBhvr>
                                      <p:tavLst>
                                        <p:tav tm="0">
                                          <p:val>
                                            <p:fltVal val="0"/>
                                          </p:val>
                                        </p:tav>
                                        <p:tav tm="100000">
                                          <p:val>
                                            <p:strVal val="#ppt_h"/>
                                          </p:val>
                                        </p:tav>
                                      </p:tavLst>
                                    </p:anim>
                                    <p:anim calcmode="lin" valueType="num">
                                      <p:cBhvr>
                                        <p:cTn id="124" dur="3000" fill="hold"/>
                                        <p:tgtEl>
                                          <p:spTgt spid="100"/>
                                        </p:tgtEl>
                                        <p:attrNameLst>
                                          <p:attrName>style.rotation</p:attrName>
                                        </p:attrNameLst>
                                      </p:cBhvr>
                                      <p:tavLst>
                                        <p:tav tm="0">
                                          <p:val>
                                            <p:fltVal val="360"/>
                                          </p:val>
                                        </p:tav>
                                        <p:tav tm="100000">
                                          <p:val>
                                            <p:fltVal val="0"/>
                                          </p:val>
                                        </p:tav>
                                      </p:tavLst>
                                    </p:anim>
                                    <p:animEffect transition="in" filter="fade">
                                      <p:cBhvr>
                                        <p:cTn id="125" dur="3000"/>
                                        <p:tgtEl>
                                          <p:spTgt spid="100"/>
                                        </p:tgtEl>
                                      </p:cBhvr>
                                    </p:animEffect>
                                  </p:childTnLst>
                                </p:cTn>
                              </p:par>
                              <p:par>
                                <p:cTn id="126" presetID="49" presetClass="entr" presetSubtype="0" decel="100000" fill="hold" nodeType="withEffect">
                                  <p:stCondLst>
                                    <p:cond delay="0"/>
                                  </p:stCondLst>
                                  <p:childTnLst>
                                    <p:set>
                                      <p:cBhvr>
                                        <p:cTn id="127" dur="1" fill="hold">
                                          <p:stCondLst>
                                            <p:cond delay="0"/>
                                          </p:stCondLst>
                                        </p:cTn>
                                        <p:tgtEl>
                                          <p:spTgt spid="101"/>
                                        </p:tgtEl>
                                        <p:attrNameLst>
                                          <p:attrName>style.visibility</p:attrName>
                                        </p:attrNameLst>
                                      </p:cBhvr>
                                      <p:to>
                                        <p:strVal val="visible"/>
                                      </p:to>
                                    </p:set>
                                    <p:anim calcmode="lin" valueType="num">
                                      <p:cBhvr>
                                        <p:cTn id="128" dur="3000" fill="hold"/>
                                        <p:tgtEl>
                                          <p:spTgt spid="101"/>
                                        </p:tgtEl>
                                        <p:attrNameLst>
                                          <p:attrName>ppt_w</p:attrName>
                                        </p:attrNameLst>
                                      </p:cBhvr>
                                      <p:tavLst>
                                        <p:tav tm="0">
                                          <p:val>
                                            <p:fltVal val="0"/>
                                          </p:val>
                                        </p:tav>
                                        <p:tav tm="100000">
                                          <p:val>
                                            <p:strVal val="#ppt_w"/>
                                          </p:val>
                                        </p:tav>
                                      </p:tavLst>
                                    </p:anim>
                                    <p:anim calcmode="lin" valueType="num">
                                      <p:cBhvr>
                                        <p:cTn id="129" dur="3000" fill="hold"/>
                                        <p:tgtEl>
                                          <p:spTgt spid="101"/>
                                        </p:tgtEl>
                                        <p:attrNameLst>
                                          <p:attrName>ppt_h</p:attrName>
                                        </p:attrNameLst>
                                      </p:cBhvr>
                                      <p:tavLst>
                                        <p:tav tm="0">
                                          <p:val>
                                            <p:fltVal val="0"/>
                                          </p:val>
                                        </p:tav>
                                        <p:tav tm="100000">
                                          <p:val>
                                            <p:strVal val="#ppt_h"/>
                                          </p:val>
                                        </p:tav>
                                      </p:tavLst>
                                    </p:anim>
                                    <p:anim calcmode="lin" valueType="num">
                                      <p:cBhvr>
                                        <p:cTn id="130" dur="3000" fill="hold"/>
                                        <p:tgtEl>
                                          <p:spTgt spid="101"/>
                                        </p:tgtEl>
                                        <p:attrNameLst>
                                          <p:attrName>style.rotation</p:attrName>
                                        </p:attrNameLst>
                                      </p:cBhvr>
                                      <p:tavLst>
                                        <p:tav tm="0">
                                          <p:val>
                                            <p:fltVal val="360"/>
                                          </p:val>
                                        </p:tav>
                                        <p:tav tm="100000">
                                          <p:val>
                                            <p:fltVal val="0"/>
                                          </p:val>
                                        </p:tav>
                                      </p:tavLst>
                                    </p:anim>
                                    <p:animEffect transition="in" filter="fade">
                                      <p:cBhvr>
                                        <p:cTn id="131" dur="3000"/>
                                        <p:tgtEl>
                                          <p:spTgt spid="101"/>
                                        </p:tgtEl>
                                      </p:cBhvr>
                                    </p:animEffect>
                                  </p:childTnLst>
                                </p:cTn>
                              </p:par>
                              <p:par>
                                <p:cTn id="132" presetID="49" presetClass="entr" presetSubtype="0" decel="100000" fill="hold" nodeType="withEffect">
                                  <p:stCondLst>
                                    <p:cond delay="0"/>
                                  </p:stCondLst>
                                  <p:childTnLst>
                                    <p:set>
                                      <p:cBhvr>
                                        <p:cTn id="133" dur="1" fill="hold">
                                          <p:stCondLst>
                                            <p:cond delay="0"/>
                                          </p:stCondLst>
                                        </p:cTn>
                                        <p:tgtEl>
                                          <p:spTgt spid="102"/>
                                        </p:tgtEl>
                                        <p:attrNameLst>
                                          <p:attrName>style.visibility</p:attrName>
                                        </p:attrNameLst>
                                      </p:cBhvr>
                                      <p:to>
                                        <p:strVal val="visible"/>
                                      </p:to>
                                    </p:set>
                                    <p:anim calcmode="lin" valueType="num">
                                      <p:cBhvr>
                                        <p:cTn id="134" dur="3000" fill="hold"/>
                                        <p:tgtEl>
                                          <p:spTgt spid="102"/>
                                        </p:tgtEl>
                                        <p:attrNameLst>
                                          <p:attrName>ppt_w</p:attrName>
                                        </p:attrNameLst>
                                      </p:cBhvr>
                                      <p:tavLst>
                                        <p:tav tm="0">
                                          <p:val>
                                            <p:fltVal val="0"/>
                                          </p:val>
                                        </p:tav>
                                        <p:tav tm="100000">
                                          <p:val>
                                            <p:strVal val="#ppt_w"/>
                                          </p:val>
                                        </p:tav>
                                      </p:tavLst>
                                    </p:anim>
                                    <p:anim calcmode="lin" valueType="num">
                                      <p:cBhvr>
                                        <p:cTn id="135" dur="3000" fill="hold"/>
                                        <p:tgtEl>
                                          <p:spTgt spid="102"/>
                                        </p:tgtEl>
                                        <p:attrNameLst>
                                          <p:attrName>ppt_h</p:attrName>
                                        </p:attrNameLst>
                                      </p:cBhvr>
                                      <p:tavLst>
                                        <p:tav tm="0">
                                          <p:val>
                                            <p:fltVal val="0"/>
                                          </p:val>
                                        </p:tav>
                                        <p:tav tm="100000">
                                          <p:val>
                                            <p:strVal val="#ppt_h"/>
                                          </p:val>
                                        </p:tav>
                                      </p:tavLst>
                                    </p:anim>
                                    <p:anim calcmode="lin" valueType="num">
                                      <p:cBhvr>
                                        <p:cTn id="136" dur="3000" fill="hold"/>
                                        <p:tgtEl>
                                          <p:spTgt spid="102"/>
                                        </p:tgtEl>
                                        <p:attrNameLst>
                                          <p:attrName>style.rotation</p:attrName>
                                        </p:attrNameLst>
                                      </p:cBhvr>
                                      <p:tavLst>
                                        <p:tav tm="0">
                                          <p:val>
                                            <p:fltVal val="360"/>
                                          </p:val>
                                        </p:tav>
                                        <p:tav tm="100000">
                                          <p:val>
                                            <p:fltVal val="0"/>
                                          </p:val>
                                        </p:tav>
                                      </p:tavLst>
                                    </p:anim>
                                    <p:animEffect transition="in" filter="fade">
                                      <p:cBhvr>
                                        <p:cTn id="137" dur="3000"/>
                                        <p:tgtEl>
                                          <p:spTgt spid="102"/>
                                        </p:tgtEl>
                                      </p:cBhvr>
                                    </p:animEffect>
                                  </p:childTnLst>
                                </p:cTn>
                              </p:par>
                              <p:par>
                                <p:cTn id="138" presetID="49" presetClass="entr" presetSubtype="0" decel="100000" fill="hold" nodeType="withEffect">
                                  <p:stCondLst>
                                    <p:cond delay="0"/>
                                  </p:stCondLst>
                                  <p:childTnLst>
                                    <p:set>
                                      <p:cBhvr>
                                        <p:cTn id="139" dur="1" fill="hold">
                                          <p:stCondLst>
                                            <p:cond delay="0"/>
                                          </p:stCondLst>
                                        </p:cTn>
                                        <p:tgtEl>
                                          <p:spTgt spid="103"/>
                                        </p:tgtEl>
                                        <p:attrNameLst>
                                          <p:attrName>style.visibility</p:attrName>
                                        </p:attrNameLst>
                                      </p:cBhvr>
                                      <p:to>
                                        <p:strVal val="visible"/>
                                      </p:to>
                                    </p:set>
                                    <p:anim calcmode="lin" valueType="num">
                                      <p:cBhvr>
                                        <p:cTn id="140" dur="3000" fill="hold"/>
                                        <p:tgtEl>
                                          <p:spTgt spid="103"/>
                                        </p:tgtEl>
                                        <p:attrNameLst>
                                          <p:attrName>ppt_w</p:attrName>
                                        </p:attrNameLst>
                                      </p:cBhvr>
                                      <p:tavLst>
                                        <p:tav tm="0">
                                          <p:val>
                                            <p:fltVal val="0"/>
                                          </p:val>
                                        </p:tav>
                                        <p:tav tm="100000">
                                          <p:val>
                                            <p:strVal val="#ppt_w"/>
                                          </p:val>
                                        </p:tav>
                                      </p:tavLst>
                                    </p:anim>
                                    <p:anim calcmode="lin" valueType="num">
                                      <p:cBhvr>
                                        <p:cTn id="141" dur="3000" fill="hold"/>
                                        <p:tgtEl>
                                          <p:spTgt spid="103"/>
                                        </p:tgtEl>
                                        <p:attrNameLst>
                                          <p:attrName>ppt_h</p:attrName>
                                        </p:attrNameLst>
                                      </p:cBhvr>
                                      <p:tavLst>
                                        <p:tav tm="0">
                                          <p:val>
                                            <p:fltVal val="0"/>
                                          </p:val>
                                        </p:tav>
                                        <p:tav tm="100000">
                                          <p:val>
                                            <p:strVal val="#ppt_h"/>
                                          </p:val>
                                        </p:tav>
                                      </p:tavLst>
                                    </p:anim>
                                    <p:anim calcmode="lin" valueType="num">
                                      <p:cBhvr>
                                        <p:cTn id="142" dur="3000" fill="hold"/>
                                        <p:tgtEl>
                                          <p:spTgt spid="103"/>
                                        </p:tgtEl>
                                        <p:attrNameLst>
                                          <p:attrName>style.rotation</p:attrName>
                                        </p:attrNameLst>
                                      </p:cBhvr>
                                      <p:tavLst>
                                        <p:tav tm="0">
                                          <p:val>
                                            <p:fltVal val="360"/>
                                          </p:val>
                                        </p:tav>
                                        <p:tav tm="100000">
                                          <p:val>
                                            <p:fltVal val="0"/>
                                          </p:val>
                                        </p:tav>
                                      </p:tavLst>
                                    </p:anim>
                                    <p:animEffect transition="in" filter="fade">
                                      <p:cBhvr>
                                        <p:cTn id="143" dur="3000"/>
                                        <p:tgtEl>
                                          <p:spTgt spid="103"/>
                                        </p:tgtEl>
                                      </p:cBhvr>
                                    </p:animEffect>
                                  </p:childTnLst>
                                </p:cTn>
                              </p:par>
                              <p:par>
                                <p:cTn id="144" presetID="49" presetClass="entr" presetSubtype="0" decel="100000" fill="hold" nodeType="withEffect">
                                  <p:stCondLst>
                                    <p:cond delay="0"/>
                                  </p:stCondLst>
                                  <p:childTnLst>
                                    <p:set>
                                      <p:cBhvr>
                                        <p:cTn id="145" dur="1" fill="hold">
                                          <p:stCondLst>
                                            <p:cond delay="0"/>
                                          </p:stCondLst>
                                        </p:cTn>
                                        <p:tgtEl>
                                          <p:spTgt spid="104"/>
                                        </p:tgtEl>
                                        <p:attrNameLst>
                                          <p:attrName>style.visibility</p:attrName>
                                        </p:attrNameLst>
                                      </p:cBhvr>
                                      <p:to>
                                        <p:strVal val="visible"/>
                                      </p:to>
                                    </p:set>
                                    <p:anim calcmode="lin" valueType="num">
                                      <p:cBhvr>
                                        <p:cTn id="146" dur="3000" fill="hold"/>
                                        <p:tgtEl>
                                          <p:spTgt spid="104"/>
                                        </p:tgtEl>
                                        <p:attrNameLst>
                                          <p:attrName>ppt_w</p:attrName>
                                        </p:attrNameLst>
                                      </p:cBhvr>
                                      <p:tavLst>
                                        <p:tav tm="0">
                                          <p:val>
                                            <p:fltVal val="0"/>
                                          </p:val>
                                        </p:tav>
                                        <p:tav tm="100000">
                                          <p:val>
                                            <p:strVal val="#ppt_w"/>
                                          </p:val>
                                        </p:tav>
                                      </p:tavLst>
                                    </p:anim>
                                    <p:anim calcmode="lin" valueType="num">
                                      <p:cBhvr>
                                        <p:cTn id="147" dur="3000" fill="hold"/>
                                        <p:tgtEl>
                                          <p:spTgt spid="104"/>
                                        </p:tgtEl>
                                        <p:attrNameLst>
                                          <p:attrName>ppt_h</p:attrName>
                                        </p:attrNameLst>
                                      </p:cBhvr>
                                      <p:tavLst>
                                        <p:tav tm="0">
                                          <p:val>
                                            <p:fltVal val="0"/>
                                          </p:val>
                                        </p:tav>
                                        <p:tav tm="100000">
                                          <p:val>
                                            <p:strVal val="#ppt_h"/>
                                          </p:val>
                                        </p:tav>
                                      </p:tavLst>
                                    </p:anim>
                                    <p:anim calcmode="lin" valueType="num">
                                      <p:cBhvr>
                                        <p:cTn id="148" dur="3000" fill="hold"/>
                                        <p:tgtEl>
                                          <p:spTgt spid="104"/>
                                        </p:tgtEl>
                                        <p:attrNameLst>
                                          <p:attrName>style.rotation</p:attrName>
                                        </p:attrNameLst>
                                      </p:cBhvr>
                                      <p:tavLst>
                                        <p:tav tm="0">
                                          <p:val>
                                            <p:fltVal val="360"/>
                                          </p:val>
                                        </p:tav>
                                        <p:tav tm="100000">
                                          <p:val>
                                            <p:fltVal val="0"/>
                                          </p:val>
                                        </p:tav>
                                      </p:tavLst>
                                    </p:anim>
                                    <p:animEffect transition="in" filter="fade">
                                      <p:cBhvr>
                                        <p:cTn id="149" dur="3000"/>
                                        <p:tgtEl>
                                          <p:spTgt spid="104"/>
                                        </p:tgtEl>
                                      </p:cBhvr>
                                    </p:animEffect>
                                  </p:childTnLst>
                                </p:cTn>
                              </p:par>
                              <p:par>
                                <p:cTn id="150" presetID="49" presetClass="entr" presetSubtype="0" decel="100000" fill="hold" nodeType="withEffect">
                                  <p:stCondLst>
                                    <p:cond delay="0"/>
                                  </p:stCondLst>
                                  <p:childTnLst>
                                    <p:set>
                                      <p:cBhvr>
                                        <p:cTn id="151" dur="1" fill="hold">
                                          <p:stCondLst>
                                            <p:cond delay="0"/>
                                          </p:stCondLst>
                                        </p:cTn>
                                        <p:tgtEl>
                                          <p:spTgt spid="105"/>
                                        </p:tgtEl>
                                        <p:attrNameLst>
                                          <p:attrName>style.visibility</p:attrName>
                                        </p:attrNameLst>
                                      </p:cBhvr>
                                      <p:to>
                                        <p:strVal val="visible"/>
                                      </p:to>
                                    </p:set>
                                    <p:anim calcmode="lin" valueType="num">
                                      <p:cBhvr>
                                        <p:cTn id="152" dur="3000" fill="hold"/>
                                        <p:tgtEl>
                                          <p:spTgt spid="105"/>
                                        </p:tgtEl>
                                        <p:attrNameLst>
                                          <p:attrName>ppt_w</p:attrName>
                                        </p:attrNameLst>
                                      </p:cBhvr>
                                      <p:tavLst>
                                        <p:tav tm="0">
                                          <p:val>
                                            <p:fltVal val="0"/>
                                          </p:val>
                                        </p:tav>
                                        <p:tav tm="100000">
                                          <p:val>
                                            <p:strVal val="#ppt_w"/>
                                          </p:val>
                                        </p:tav>
                                      </p:tavLst>
                                    </p:anim>
                                    <p:anim calcmode="lin" valueType="num">
                                      <p:cBhvr>
                                        <p:cTn id="153" dur="3000" fill="hold"/>
                                        <p:tgtEl>
                                          <p:spTgt spid="105"/>
                                        </p:tgtEl>
                                        <p:attrNameLst>
                                          <p:attrName>ppt_h</p:attrName>
                                        </p:attrNameLst>
                                      </p:cBhvr>
                                      <p:tavLst>
                                        <p:tav tm="0">
                                          <p:val>
                                            <p:fltVal val="0"/>
                                          </p:val>
                                        </p:tav>
                                        <p:tav tm="100000">
                                          <p:val>
                                            <p:strVal val="#ppt_h"/>
                                          </p:val>
                                        </p:tav>
                                      </p:tavLst>
                                    </p:anim>
                                    <p:anim calcmode="lin" valueType="num">
                                      <p:cBhvr>
                                        <p:cTn id="154" dur="3000" fill="hold"/>
                                        <p:tgtEl>
                                          <p:spTgt spid="105"/>
                                        </p:tgtEl>
                                        <p:attrNameLst>
                                          <p:attrName>style.rotation</p:attrName>
                                        </p:attrNameLst>
                                      </p:cBhvr>
                                      <p:tavLst>
                                        <p:tav tm="0">
                                          <p:val>
                                            <p:fltVal val="360"/>
                                          </p:val>
                                        </p:tav>
                                        <p:tav tm="100000">
                                          <p:val>
                                            <p:fltVal val="0"/>
                                          </p:val>
                                        </p:tav>
                                      </p:tavLst>
                                    </p:anim>
                                    <p:animEffect transition="in" filter="fade">
                                      <p:cBhvr>
                                        <p:cTn id="155" dur="3000"/>
                                        <p:tgtEl>
                                          <p:spTgt spid="105"/>
                                        </p:tgtEl>
                                      </p:cBhvr>
                                    </p:animEffect>
                                  </p:childTnLst>
                                </p:cTn>
                              </p:par>
                              <p:par>
                                <p:cTn id="156" presetID="49" presetClass="entr" presetSubtype="0" decel="100000" fill="hold" nodeType="withEffect">
                                  <p:stCondLst>
                                    <p:cond delay="0"/>
                                  </p:stCondLst>
                                  <p:childTnLst>
                                    <p:set>
                                      <p:cBhvr>
                                        <p:cTn id="157" dur="1" fill="hold">
                                          <p:stCondLst>
                                            <p:cond delay="0"/>
                                          </p:stCondLst>
                                        </p:cTn>
                                        <p:tgtEl>
                                          <p:spTgt spid="106"/>
                                        </p:tgtEl>
                                        <p:attrNameLst>
                                          <p:attrName>style.visibility</p:attrName>
                                        </p:attrNameLst>
                                      </p:cBhvr>
                                      <p:to>
                                        <p:strVal val="visible"/>
                                      </p:to>
                                    </p:set>
                                    <p:anim calcmode="lin" valueType="num">
                                      <p:cBhvr>
                                        <p:cTn id="158" dur="3000" fill="hold"/>
                                        <p:tgtEl>
                                          <p:spTgt spid="106"/>
                                        </p:tgtEl>
                                        <p:attrNameLst>
                                          <p:attrName>ppt_w</p:attrName>
                                        </p:attrNameLst>
                                      </p:cBhvr>
                                      <p:tavLst>
                                        <p:tav tm="0">
                                          <p:val>
                                            <p:fltVal val="0"/>
                                          </p:val>
                                        </p:tav>
                                        <p:tav tm="100000">
                                          <p:val>
                                            <p:strVal val="#ppt_w"/>
                                          </p:val>
                                        </p:tav>
                                      </p:tavLst>
                                    </p:anim>
                                    <p:anim calcmode="lin" valueType="num">
                                      <p:cBhvr>
                                        <p:cTn id="159" dur="3000" fill="hold"/>
                                        <p:tgtEl>
                                          <p:spTgt spid="106"/>
                                        </p:tgtEl>
                                        <p:attrNameLst>
                                          <p:attrName>ppt_h</p:attrName>
                                        </p:attrNameLst>
                                      </p:cBhvr>
                                      <p:tavLst>
                                        <p:tav tm="0">
                                          <p:val>
                                            <p:fltVal val="0"/>
                                          </p:val>
                                        </p:tav>
                                        <p:tav tm="100000">
                                          <p:val>
                                            <p:strVal val="#ppt_h"/>
                                          </p:val>
                                        </p:tav>
                                      </p:tavLst>
                                    </p:anim>
                                    <p:anim calcmode="lin" valueType="num">
                                      <p:cBhvr>
                                        <p:cTn id="160" dur="3000" fill="hold"/>
                                        <p:tgtEl>
                                          <p:spTgt spid="106"/>
                                        </p:tgtEl>
                                        <p:attrNameLst>
                                          <p:attrName>style.rotation</p:attrName>
                                        </p:attrNameLst>
                                      </p:cBhvr>
                                      <p:tavLst>
                                        <p:tav tm="0">
                                          <p:val>
                                            <p:fltVal val="360"/>
                                          </p:val>
                                        </p:tav>
                                        <p:tav tm="100000">
                                          <p:val>
                                            <p:fltVal val="0"/>
                                          </p:val>
                                        </p:tav>
                                      </p:tavLst>
                                    </p:anim>
                                    <p:animEffect transition="in" filter="fade">
                                      <p:cBhvr>
                                        <p:cTn id="161" dur="3000"/>
                                        <p:tgtEl>
                                          <p:spTgt spid="106"/>
                                        </p:tgtEl>
                                      </p:cBhvr>
                                    </p:animEffect>
                                  </p:childTnLst>
                                </p:cTn>
                              </p:par>
                              <p:par>
                                <p:cTn id="162" presetID="49" presetClass="entr" presetSubtype="0" decel="100000" fill="hold" nodeType="withEffect">
                                  <p:stCondLst>
                                    <p:cond delay="0"/>
                                  </p:stCondLst>
                                  <p:childTnLst>
                                    <p:set>
                                      <p:cBhvr>
                                        <p:cTn id="163" dur="1" fill="hold">
                                          <p:stCondLst>
                                            <p:cond delay="0"/>
                                          </p:stCondLst>
                                        </p:cTn>
                                        <p:tgtEl>
                                          <p:spTgt spid="107"/>
                                        </p:tgtEl>
                                        <p:attrNameLst>
                                          <p:attrName>style.visibility</p:attrName>
                                        </p:attrNameLst>
                                      </p:cBhvr>
                                      <p:to>
                                        <p:strVal val="visible"/>
                                      </p:to>
                                    </p:set>
                                    <p:anim calcmode="lin" valueType="num">
                                      <p:cBhvr>
                                        <p:cTn id="164" dur="3000" fill="hold"/>
                                        <p:tgtEl>
                                          <p:spTgt spid="107"/>
                                        </p:tgtEl>
                                        <p:attrNameLst>
                                          <p:attrName>ppt_w</p:attrName>
                                        </p:attrNameLst>
                                      </p:cBhvr>
                                      <p:tavLst>
                                        <p:tav tm="0">
                                          <p:val>
                                            <p:fltVal val="0"/>
                                          </p:val>
                                        </p:tav>
                                        <p:tav tm="100000">
                                          <p:val>
                                            <p:strVal val="#ppt_w"/>
                                          </p:val>
                                        </p:tav>
                                      </p:tavLst>
                                    </p:anim>
                                    <p:anim calcmode="lin" valueType="num">
                                      <p:cBhvr>
                                        <p:cTn id="165" dur="3000" fill="hold"/>
                                        <p:tgtEl>
                                          <p:spTgt spid="107"/>
                                        </p:tgtEl>
                                        <p:attrNameLst>
                                          <p:attrName>ppt_h</p:attrName>
                                        </p:attrNameLst>
                                      </p:cBhvr>
                                      <p:tavLst>
                                        <p:tav tm="0">
                                          <p:val>
                                            <p:fltVal val="0"/>
                                          </p:val>
                                        </p:tav>
                                        <p:tav tm="100000">
                                          <p:val>
                                            <p:strVal val="#ppt_h"/>
                                          </p:val>
                                        </p:tav>
                                      </p:tavLst>
                                    </p:anim>
                                    <p:anim calcmode="lin" valueType="num">
                                      <p:cBhvr>
                                        <p:cTn id="166" dur="3000" fill="hold"/>
                                        <p:tgtEl>
                                          <p:spTgt spid="107"/>
                                        </p:tgtEl>
                                        <p:attrNameLst>
                                          <p:attrName>style.rotation</p:attrName>
                                        </p:attrNameLst>
                                      </p:cBhvr>
                                      <p:tavLst>
                                        <p:tav tm="0">
                                          <p:val>
                                            <p:fltVal val="360"/>
                                          </p:val>
                                        </p:tav>
                                        <p:tav tm="100000">
                                          <p:val>
                                            <p:fltVal val="0"/>
                                          </p:val>
                                        </p:tav>
                                      </p:tavLst>
                                    </p:anim>
                                    <p:animEffect transition="in" filter="fade">
                                      <p:cBhvr>
                                        <p:cTn id="167" dur="3000"/>
                                        <p:tgtEl>
                                          <p:spTgt spid="107"/>
                                        </p:tgtEl>
                                      </p:cBhvr>
                                    </p:animEffect>
                                  </p:childTnLst>
                                </p:cTn>
                              </p:par>
                              <p:par>
                                <p:cTn id="168" presetID="49" presetClass="entr" presetSubtype="0" decel="100000" fill="hold" nodeType="withEffect">
                                  <p:stCondLst>
                                    <p:cond delay="0"/>
                                  </p:stCondLst>
                                  <p:childTnLst>
                                    <p:set>
                                      <p:cBhvr>
                                        <p:cTn id="169" dur="1" fill="hold">
                                          <p:stCondLst>
                                            <p:cond delay="0"/>
                                          </p:stCondLst>
                                        </p:cTn>
                                        <p:tgtEl>
                                          <p:spTgt spid="108"/>
                                        </p:tgtEl>
                                        <p:attrNameLst>
                                          <p:attrName>style.visibility</p:attrName>
                                        </p:attrNameLst>
                                      </p:cBhvr>
                                      <p:to>
                                        <p:strVal val="visible"/>
                                      </p:to>
                                    </p:set>
                                    <p:anim calcmode="lin" valueType="num">
                                      <p:cBhvr>
                                        <p:cTn id="170" dur="3000" fill="hold"/>
                                        <p:tgtEl>
                                          <p:spTgt spid="108"/>
                                        </p:tgtEl>
                                        <p:attrNameLst>
                                          <p:attrName>ppt_w</p:attrName>
                                        </p:attrNameLst>
                                      </p:cBhvr>
                                      <p:tavLst>
                                        <p:tav tm="0">
                                          <p:val>
                                            <p:fltVal val="0"/>
                                          </p:val>
                                        </p:tav>
                                        <p:tav tm="100000">
                                          <p:val>
                                            <p:strVal val="#ppt_w"/>
                                          </p:val>
                                        </p:tav>
                                      </p:tavLst>
                                    </p:anim>
                                    <p:anim calcmode="lin" valueType="num">
                                      <p:cBhvr>
                                        <p:cTn id="171" dur="3000" fill="hold"/>
                                        <p:tgtEl>
                                          <p:spTgt spid="108"/>
                                        </p:tgtEl>
                                        <p:attrNameLst>
                                          <p:attrName>ppt_h</p:attrName>
                                        </p:attrNameLst>
                                      </p:cBhvr>
                                      <p:tavLst>
                                        <p:tav tm="0">
                                          <p:val>
                                            <p:fltVal val="0"/>
                                          </p:val>
                                        </p:tav>
                                        <p:tav tm="100000">
                                          <p:val>
                                            <p:strVal val="#ppt_h"/>
                                          </p:val>
                                        </p:tav>
                                      </p:tavLst>
                                    </p:anim>
                                    <p:anim calcmode="lin" valueType="num">
                                      <p:cBhvr>
                                        <p:cTn id="172" dur="3000" fill="hold"/>
                                        <p:tgtEl>
                                          <p:spTgt spid="108"/>
                                        </p:tgtEl>
                                        <p:attrNameLst>
                                          <p:attrName>style.rotation</p:attrName>
                                        </p:attrNameLst>
                                      </p:cBhvr>
                                      <p:tavLst>
                                        <p:tav tm="0">
                                          <p:val>
                                            <p:fltVal val="360"/>
                                          </p:val>
                                        </p:tav>
                                        <p:tav tm="100000">
                                          <p:val>
                                            <p:fltVal val="0"/>
                                          </p:val>
                                        </p:tav>
                                      </p:tavLst>
                                    </p:anim>
                                    <p:animEffect transition="in" filter="fade">
                                      <p:cBhvr>
                                        <p:cTn id="173" dur="3000"/>
                                        <p:tgtEl>
                                          <p:spTgt spid="108"/>
                                        </p:tgtEl>
                                      </p:cBhvr>
                                    </p:animEffect>
                                  </p:childTnLst>
                                </p:cTn>
                              </p:par>
                              <p:par>
                                <p:cTn id="174" presetID="49" presetClass="entr" presetSubtype="0" decel="100000" fill="hold" nodeType="withEffect">
                                  <p:stCondLst>
                                    <p:cond delay="0"/>
                                  </p:stCondLst>
                                  <p:childTnLst>
                                    <p:set>
                                      <p:cBhvr>
                                        <p:cTn id="175" dur="1" fill="hold">
                                          <p:stCondLst>
                                            <p:cond delay="0"/>
                                          </p:stCondLst>
                                        </p:cTn>
                                        <p:tgtEl>
                                          <p:spTgt spid="109"/>
                                        </p:tgtEl>
                                        <p:attrNameLst>
                                          <p:attrName>style.visibility</p:attrName>
                                        </p:attrNameLst>
                                      </p:cBhvr>
                                      <p:to>
                                        <p:strVal val="visible"/>
                                      </p:to>
                                    </p:set>
                                    <p:anim calcmode="lin" valueType="num">
                                      <p:cBhvr>
                                        <p:cTn id="176" dur="3000" fill="hold"/>
                                        <p:tgtEl>
                                          <p:spTgt spid="109"/>
                                        </p:tgtEl>
                                        <p:attrNameLst>
                                          <p:attrName>ppt_w</p:attrName>
                                        </p:attrNameLst>
                                      </p:cBhvr>
                                      <p:tavLst>
                                        <p:tav tm="0">
                                          <p:val>
                                            <p:fltVal val="0"/>
                                          </p:val>
                                        </p:tav>
                                        <p:tav tm="100000">
                                          <p:val>
                                            <p:strVal val="#ppt_w"/>
                                          </p:val>
                                        </p:tav>
                                      </p:tavLst>
                                    </p:anim>
                                    <p:anim calcmode="lin" valueType="num">
                                      <p:cBhvr>
                                        <p:cTn id="177" dur="3000" fill="hold"/>
                                        <p:tgtEl>
                                          <p:spTgt spid="109"/>
                                        </p:tgtEl>
                                        <p:attrNameLst>
                                          <p:attrName>ppt_h</p:attrName>
                                        </p:attrNameLst>
                                      </p:cBhvr>
                                      <p:tavLst>
                                        <p:tav tm="0">
                                          <p:val>
                                            <p:fltVal val="0"/>
                                          </p:val>
                                        </p:tav>
                                        <p:tav tm="100000">
                                          <p:val>
                                            <p:strVal val="#ppt_h"/>
                                          </p:val>
                                        </p:tav>
                                      </p:tavLst>
                                    </p:anim>
                                    <p:anim calcmode="lin" valueType="num">
                                      <p:cBhvr>
                                        <p:cTn id="178" dur="3000" fill="hold"/>
                                        <p:tgtEl>
                                          <p:spTgt spid="109"/>
                                        </p:tgtEl>
                                        <p:attrNameLst>
                                          <p:attrName>style.rotation</p:attrName>
                                        </p:attrNameLst>
                                      </p:cBhvr>
                                      <p:tavLst>
                                        <p:tav tm="0">
                                          <p:val>
                                            <p:fltVal val="360"/>
                                          </p:val>
                                        </p:tav>
                                        <p:tav tm="100000">
                                          <p:val>
                                            <p:fltVal val="0"/>
                                          </p:val>
                                        </p:tav>
                                      </p:tavLst>
                                    </p:anim>
                                    <p:animEffect transition="in" filter="fade">
                                      <p:cBhvr>
                                        <p:cTn id="179" dur="3000"/>
                                        <p:tgtEl>
                                          <p:spTgt spid="109"/>
                                        </p:tgtEl>
                                      </p:cBhvr>
                                    </p:animEffect>
                                  </p:childTnLst>
                                </p:cTn>
                              </p:par>
                              <p:par>
                                <p:cTn id="180" presetID="49" presetClass="entr" presetSubtype="0" decel="100000" fill="hold" nodeType="withEffect">
                                  <p:stCondLst>
                                    <p:cond delay="0"/>
                                  </p:stCondLst>
                                  <p:childTnLst>
                                    <p:set>
                                      <p:cBhvr>
                                        <p:cTn id="181" dur="1" fill="hold">
                                          <p:stCondLst>
                                            <p:cond delay="0"/>
                                          </p:stCondLst>
                                        </p:cTn>
                                        <p:tgtEl>
                                          <p:spTgt spid="110"/>
                                        </p:tgtEl>
                                        <p:attrNameLst>
                                          <p:attrName>style.visibility</p:attrName>
                                        </p:attrNameLst>
                                      </p:cBhvr>
                                      <p:to>
                                        <p:strVal val="visible"/>
                                      </p:to>
                                    </p:set>
                                    <p:anim calcmode="lin" valueType="num">
                                      <p:cBhvr>
                                        <p:cTn id="182" dur="3000" fill="hold"/>
                                        <p:tgtEl>
                                          <p:spTgt spid="110"/>
                                        </p:tgtEl>
                                        <p:attrNameLst>
                                          <p:attrName>ppt_w</p:attrName>
                                        </p:attrNameLst>
                                      </p:cBhvr>
                                      <p:tavLst>
                                        <p:tav tm="0">
                                          <p:val>
                                            <p:fltVal val="0"/>
                                          </p:val>
                                        </p:tav>
                                        <p:tav tm="100000">
                                          <p:val>
                                            <p:strVal val="#ppt_w"/>
                                          </p:val>
                                        </p:tav>
                                      </p:tavLst>
                                    </p:anim>
                                    <p:anim calcmode="lin" valueType="num">
                                      <p:cBhvr>
                                        <p:cTn id="183" dur="3000" fill="hold"/>
                                        <p:tgtEl>
                                          <p:spTgt spid="110"/>
                                        </p:tgtEl>
                                        <p:attrNameLst>
                                          <p:attrName>ppt_h</p:attrName>
                                        </p:attrNameLst>
                                      </p:cBhvr>
                                      <p:tavLst>
                                        <p:tav tm="0">
                                          <p:val>
                                            <p:fltVal val="0"/>
                                          </p:val>
                                        </p:tav>
                                        <p:tav tm="100000">
                                          <p:val>
                                            <p:strVal val="#ppt_h"/>
                                          </p:val>
                                        </p:tav>
                                      </p:tavLst>
                                    </p:anim>
                                    <p:anim calcmode="lin" valueType="num">
                                      <p:cBhvr>
                                        <p:cTn id="184" dur="3000" fill="hold"/>
                                        <p:tgtEl>
                                          <p:spTgt spid="110"/>
                                        </p:tgtEl>
                                        <p:attrNameLst>
                                          <p:attrName>style.rotation</p:attrName>
                                        </p:attrNameLst>
                                      </p:cBhvr>
                                      <p:tavLst>
                                        <p:tav tm="0">
                                          <p:val>
                                            <p:fltVal val="360"/>
                                          </p:val>
                                        </p:tav>
                                        <p:tav tm="100000">
                                          <p:val>
                                            <p:fltVal val="0"/>
                                          </p:val>
                                        </p:tav>
                                      </p:tavLst>
                                    </p:anim>
                                    <p:animEffect transition="in" filter="fade">
                                      <p:cBhvr>
                                        <p:cTn id="185" dur="3000"/>
                                        <p:tgtEl>
                                          <p:spTgt spid="110"/>
                                        </p:tgtEl>
                                      </p:cBhvr>
                                    </p:animEffect>
                                  </p:childTnLst>
                                </p:cTn>
                              </p:par>
                              <p:par>
                                <p:cTn id="186" presetID="49" presetClass="entr" presetSubtype="0" decel="100000" fill="hold" nodeType="withEffect">
                                  <p:stCondLst>
                                    <p:cond delay="0"/>
                                  </p:stCondLst>
                                  <p:childTnLst>
                                    <p:set>
                                      <p:cBhvr>
                                        <p:cTn id="187" dur="1" fill="hold">
                                          <p:stCondLst>
                                            <p:cond delay="0"/>
                                          </p:stCondLst>
                                        </p:cTn>
                                        <p:tgtEl>
                                          <p:spTgt spid="111"/>
                                        </p:tgtEl>
                                        <p:attrNameLst>
                                          <p:attrName>style.visibility</p:attrName>
                                        </p:attrNameLst>
                                      </p:cBhvr>
                                      <p:to>
                                        <p:strVal val="visible"/>
                                      </p:to>
                                    </p:set>
                                    <p:anim calcmode="lin" valueType="num">
                                      <p:cBhvr>
                                        <p:cTn id="188" dur="3000" fill="hold"/>
                                        <p:tgtEl>
                                          <p:spTgt spid="111"/>
                                        </p:tgtEl>
                                        <p:attrNameLst>
                                          <p:attrName>ppt_w</p:attrName>
                                        </p:attrNameLst>
                                      </p:cBhvr>
                                      <p:tavLst>
                                        <p:tav tm="0">
                                          <p:val>
                                            <p:fltVal val="0"/>
                                          </p:val>
                                        </p:tav>
                                        <p:tav tm="100000">
                                          <p:val>
                                            <p:strVal val="#ppt_w"/>
                                          </p:val>
                                        </p:tav>
                                      </p:tavLst>
                                    </p:anim>
                                    <p:anim calcmode="lin" valueType="num">
                                      <p:cBhvr>
                                        <p:cTn id="189" dur="3000" fill="hold"/>
                                        <p:tgtEl>
                                          <p:spTgt spid="111"/>
                                        </p:tgtEl>
                                        <p:attrNameLst>
                                          <p:attrName>ppt_h</p:attrName>
                                        </p:attrNameLst>
                                      </p:cBhvr>
                                      <p:tavLst>
                                        <p:tav tm="0">
                                          <p:val>
                                            <p:fltVal val="0"/>
                                          </p:val>
                                        </p:tav>
                                        <p:tav tm="100000">
                                          <p:val>
                                            <p:strVal val="#ppt_h"/>
                                          </p:val>
                                        </p:tav>
                                      </p:tavLst>
                                    </p:anim>
                                    <p:anim calcmode="lin" valueType="num">
                                      <p:cBhvr>
                                        <p:cTn id="190" dur="3000" fill="hold"/>
                                        <p:tgtEl>
                                          <p:spTgt spid="111"/>
                                        </p:tgtEl>
                                        <p:attrNameLst>
                                          <p:attrName>style.rotation</p:attrName>
                                        </p:attrNameLst>
                                      </p:cBhvr>
                                      <p:tavLst>
                                        <p:tav tm="0">
                                          <p:val>
                                            <p:fltVal val="360"/>
                                          </p:val>
                                        </p:tav>
                                        <p:tav tm="100000">
                                          <p:val>
                                            <p:fltVal val="0"/>
                                          </p:val>
                                        </p:tav>
                                      </p:tavLst>
                                    </p:anim>
                                    <p:animEffect transition="in" filter="fade">
                                      <p:cBhvr>
                                        <p:cTn id="191" dur="3000"/>
                                        <p:tgtEl>
                                          <p:spTgt spid="111"/>
                                        </p:tgtEl>
                                      </p:cBhvr>
                                    </p:animEffect>
                                  </p:childTnLst>
                                </p:cTn>
                              </p:par>
                              <p:par>
                                <p:cTn id="192" presetID="49" presetClass="entr" presetSubtype="0" decel="100000" fill="hold" nodeType="withEffect">
                                  <p:stCondLst>
                                    <p:cond delay="0"/>
                                  </p:stCondLst>
                                  <p:childTnLst>
                                    <p:set>
                                      <p:cBhvr>
                                        <p:cTn id="193" dur="1" fill="hold">
                                          <p:stCondLst>
                                            <p:cond delay="0"/>
                                          </p:stCondLst>
                                        </p:cTn>
                                        <p:tgtEl>
                                          <p:spTgt spid="112"/>
                                        </p:tgtEl>
                                        <p:attrNameLst>
                                          <p:attrName>style.visibility</p:attrName>
                                        </p:attrNameLst>
                                      </p:cBhvr>
                                      <p:to>
                                        <p:strVal val="visible"/>
                                      </p:to>
                                    </p:set>
                                    <p:anim calcmode="lin" valueType="num">
                                      <p:cBhvr>
                                        <p:cTn id="194" dur="3000" fill="hold"/>
                                        <p:tgtEl>
                                          <p:spTgt spid="112"/>
                                        </p:tgtEl>
                                        <p:attrNameLst>
                                          <p:attrName>ppt_w</p:attrName>
                                        </p:attrNameLst>
                                      </p:cBhvr>
                                      <p:tavLst>
                                        <p:tav tm="0">
                                          <p:val>
                                            <p:fltVal val="0"/>
                                          </p:val>
                                        </p:tav>
                                        <p:tav tm="100000">
                                          <p:val>
                                            <p:strVal val="#ppt_w"/>
                                          </p:val>
                                        </p:tav>
                                      </p:tavLst>
                                    </p:anim>
                                    <p:anim calcmode="lin" valueType="num">
                                      <p:cBhvr>
                                        <p:cTn id="195" dur="3000" fill="hold"/>
                                        <p:tgtEl>
                                          <p:spTgt spid="112"/>
                                        </p:tgtEl>
                                        <p:attrNameLst>
                                          <p:attrName>ppt_h</p:attrName>
                                        </p:attrNameLst>
                                      </p:cBhvr>
                                      <p:tavLst>
                                        <p:tav tm="0">
                                          <p:val>
                                            <p:fltVal val="0"/>
                                          </p:val>
                                        </p:tav>
                                        <p:tav tm="100000">
                                          <p:val>
                                            <p:strVal val="#ppt_h"/>
                                          </p:val>
                                        </p:tav>
                                      </p:tavLst>
                                    </p:anim>
                                    <p:anim calcmode="lin" valueType="num">
                                      <p:cBhvr>
                                        <p:cTn id="196" dur="3000" fill="hold"/>
                                        <p:tgtEl>
                                          <p:spTgt spid="112"/>
                                        </p:tgtEl>
                                        <p:attrNameLst>
                                          <p:attrName>style.rotation</p:attrName>
                                        </p:attrNameLst>
                                      </p:cBhvr>
                                      <p:tavLst>
                                        <p:tav tm="0">
                                          <p:val>
                                            <p:fltVal val="360"/>
                                          </p:val>
                                        </p:tav>
                                        <p:tav tm="100000">
                                          <p:val>
                                            <p:fltVal val="0"/>
                                          </p:val>
                                        </p:tav>
                                      </p:tavLst>
                                    </p:anim>
                                    <p:animEffect transition="in" filter="fade">
                                      <p:cBhvr>
                                        <p:cTn id="197" dur="3000"/>
                                        <p:tgtEl>
                                          <p:spTgt spid="112"/>
                                        </p:tgtEl>
                                      </p:cBhvr>
                                    </p:animEffect>
                                  </p:childTnLst>
                                </p:cTn>
                              </p:par>
                              <p:par>
                                <p:cTn id="198" presetID="49" presetClass="entr" presetSubtype="0" decel="100000" fill="hold" nodeType="withEffect">
                                  <p:stCondLst>
                                    <p:cond delay="0"/>
                                  </p:stCondLst>
                                  <p:childTnLst>
                                    <p:set>
                                      <p:cBhvr>
                                        <p:cTn id="199" dur="1" fill="hold">
                                          <p:stCondLst>
                                            <p:cond delay="0"/>
                                          </p:stCondLst>
                                        </p:cTn>
                                        <p:tgtEl>
                                          <p:spTgt spid="113"/>
                                        </p:tgtEl>
                                        <p:attrNameLst>
                                          <p:attrName>style.visibility</p:attrName>
                                        </p:attrNameLst>
                                      </p:cBhvr>
                                      <p:to>
                                        <p:strVal val="visible"/>
                                      </p:to>
                                    </p:set>
                                    <p:anim calcmode="lin" valueType="num">
                                      <p:cBhvr>
                                        <p:cTn id="200" dur="3000" fill="hold"/>
                                        <p:tgtEl>
                                          <p:spTgt spid="113"/>
                                        </p:tgtEl>
                                        <p:attrNameLst>
                                          <p:attrName>ppt_w</p:attrName>
                                        </p:attrNameLst>
                                      </p:cBhvr>
                                      <p:tavLst>
                                        <p:tav tm="0">
                                          <p:val>
                                            <p:fltVal val="0"/>
                                          </p:val>
                                        </p:tav>
                                        <p:tav tm="100000">
                                          <p:val>
                                            <p:strVal val="#ppt_w"/>
                                          </p:val>
                                        </p:tav>
                                      </p:tavLst>
                                    </p:anim>
                                    <p:anim calcmode="lin" valueType="num">
                                      <p:cBhvr>
                                        <p:cTn id="201" dur="3000" fill="hold"/>
                                        <p:tgtEl>
                                          <p:spTgt spid="113"/>
                                        </p:tgtEl>
                                        <p:attrNameLst>
                                          <p:attrName>ppt_h</p:attrName>
                                        </p:attrNameLst>
                                      </p:cBhvr>
                                      <p:tavLst>
                                        <p:tav tm="0">
                                          <p:val>
                                            <p:fltVal val="0"/>
                                          </p:val>
                                        </p:tav>
                                        <p:tav tm="100000">
                                          <p:val>
                                            <p:strVal val="#ppt_h"/>
                                          </p:val>
                                        </p:tav>
                                      </p:tavLst>
                                    </p:anim>
                                    <p:anim calcmode="lin" valueType="num">
                                      <p:cBhvr>
                                        <p:cTn id="202" dur="3000" fill="hold"/>
                                        <p:tgtEl>
                                          <p:spTgt spid="113"/>
                                        </p:tgtEl>
                                        <p:attrNameLst>
                                          <p:attrName>style.rotation</p:attrName>
                                        </p:attrNameLst>
                                      </p:cBhvr>
                                      <p:tavLst>
                                        <p:tav tm="0">
                                          <p:val>
                                            <p:fltVal val="360"/>
                                          </p:val>
                                        </p:tav>
                                        <p:tav tm="100000">
                                          <p:val>
                                            <p:fltVal val="0"/>
                                          </p:val>
                                        </p:tav>
                                      </p:tavLst>
                                    </p:anim>
                                    <p:animEffect transition="in" filter="fade">
                                      <p:cBhvr>
                                        <p:cTn id="203" dur="3000"/>
                                        <p:tgtEl>
                                          <p:spTgt spid="113"/>
                                        </p:tgtEl>
                                      </p:cBhvr>
                                    </p:animEffect>
                                  </p:childTnLst>
                                </p:cTn>
                              </p:par>
                              <p:par>
                                <p:cTn id="204" presetID="49" presetClass="entr" presetSubtype="0" decel="100000" fill="hold" nodeType="withEffect">
                                  <p:stCondLst>
                                    <p:cond delay="0"/>
                                  </p:stCondLst>
                                  <p:childTnLst>
                                    <p:set>
                                      <p:cBhvr>
                                        <p:cTn id="205" dur="1" fill="hold">
                                          <p:stCondLst>
                                            <p:cond delay="0"/>
                                          </p:stCondLst>
                                        </p:cTn>
                                        <p:tgtEl>
                                          <p:spTgt spid="114"/>
                                        </p:tgtEl>
                                        <p:attrNameLst>
                                          <p:attrName>style.visibility</p:attrName>
                                        </p:attrNameLst>
                                      </p:cBhvr>
                                      <p:to>
                                        <p:strVal val="visible"/>
                                      </p:to>
                                    </p:set>
                                    <p:anim calcmode="lin" valueType="num">
                                      <p:cBhvr>
                                        <p:cTn id="206" dur="3000" fill="hold"/>
                                        <p:tgtEl>
                                          <p:spTgt spid="114"/>
                                        </p:tgtEl>
                                        <p:attrNameLst>
                                          <p:attrName>ppt_w</p:attrName>
                                        </p:attrNameLst>
                                      </p:cBhvr>
                                      <p:tavLst>
                                        <p:tav tm="0">
                                          <p:val>
                                            <p:fltVal val="0"/>
                                          </p:val>
                                        </p:tav>
                                        <p:tav tm="100000">
                                          <p:val>
                                            <p:strVal val="#ppt_w"/>
                                          </p:val>
                                        </p:tav>
                                      </p:tavLst>
                                    </p:anim>
                                    <p:anim calcmode="lin" valueType="num">
                                      <p:cBhvr>
                                        <p:cTn id="207" dur="3000" fill="hold"/>
                                        <p:tgtEl>
                                          <p:spTgt spid="114"/>
                                        </p:tgtEl>
                                        <p:attrNameLst>
                                          <p:attrName>ppt_h</p:attrName>
                                        </p:attrNameLst>
                                      </p:cBhvr>
                                      <p:tavLst>
                                        <p:tav tm="0">
                                          <p:val>
                                            <p:fltVal val="0"/>
                                          </p:val>
                                        </p:tav>
                                        <p:tav tm="100000">
                                          <p:val>
                                            <p:strVal val="#ppt_h"/>
                                          </p:val>
                                        </p:tav>
                                      </p:tavLst>
                                    </p:anim>
                                    <p:anim calcmode="lin" valueType="num">
                                      <p:cBhvr>
                                        <p:cTn id="208" dur="3000" fill="hold"/>
                                        <p:tgtEl>
                                          <p:spTgt spid="114"/>
                                        </p:tgtEl>
                                        <p:attrNameLst>
                                          <p:attrName>style.rotation</p:attrName>
                                        </p:attrNameLst>
                                      </p:cBhvr>
                                      <p:tavLst>
                                        <p:tav tm="0">
                                          <p:val>
                                            <p:fltVal val="360"/>
                                          </p:val>
                                        </p:tav>
                                        <p:tav tm="100000">
                                          <p:val>
                                            <p:fltVal val="0"/>
                                          </p:val>
                                        </p:tav>
                                      </p:tavLst>
                                    </p:anim>
                                    <p:animEffect transition="in" filter="fade">
                                      <p:cBhvr>
                                        <p:cTn id="209" dur="3000"/>
                                        <p:tgtEl>
                                          <p:spTgt spid="114"/>
                                        </p:tgtEl>
                                      </p:cBhvr>
                                    </p:animEffect>
                                  </p:childTnLst>
                                </p:cTn>
                              </p:par>
                              <p:par>
                                <p:cTn id="210" presetID="49" presetClass="exit" presetSubtype="0" accel="100000" fill="hold" nodeType="withEffect">
                                  <p:stCondLst>
                                    <p:cond delay="1000"/>
                                  </p:stCondLst>
                                  <p:childTnLst>
                                    <p:anim calcmode="lin" valueType="num">
                                      <p:cBhvr>
                                        <p:cTn id="211" dur="2000"/>
                                        <p:tgtEl>
                                          <p:spTgt spid="45"/>
                                        </p:tgtEl>
                                        <p:attrNameLst>
                                          <p:attrName>ppt_w</p:attrName>
                                        </p:attrNameLst>
                                      </p:cBhvr>
                                      <p:tavLst>
                                        <p:tav tm="0">
                                          <p:val>
                                            <p:strVal val="ppt_w"/>
                                          </p:val>
                                        </p:tav>
                                        <p:tav tm="100000">
                                          <p:val>
                                            <p:fltVal val="0"/>
                                          </p:val>
                                        </p:tav>
                                      </p:tavLst>
                                    </p:anim>
                                    <p:anim calcmode="lin" valueType="num">
                                      <p:cBhvr>
                                        <p:cTn id="212" dur="2000"/>
                                        <p:tgtEl>
                                          <p:spTgt spid="45"/>
                                        </p:tgtEl>
                                        <p:attrNameLst>
                                          <p:attrName>ppt_h</p:attrName>
                                        </p:attrNameLst>
                                      </p:cBhvr>
                                      <p:tavLst>
                                        <p:tav tm="0">
                                          <p:val>
                                            <p:strVal val="ppt_h"/>
                                          </p:val>
                                        </p:tav>
                                        <p:tav tm="100000">
                                          <p:val>
                                            <p:fltVal val="0"/>
                                          </p:val>
                                        </p:tav>
                                      </p:tavLst>
                                    </p:anim>
                                    <p:anim calcmode="lin" valueType="num">
                                      <p:cBhvr>
                                        <p:cTn id="213" dur="2000"/>
                                        <p:tgtEl>
                                          <p:spTgt spid="45"/>
                                        </p:tgtEl>
                                        <p:attrNameLst>
                                          <p:attrName>style.rotation</p:attrName>
                                        </p:attrNameLst>
                                      </p:cBhvr>
                                      <p:tavLst>
                                        <p:tav tm="0">
                                          <p:val>
                                            <p:fltVal val="0"/>
                                          </p:val>
                                        </p:tav>
                                        <p:tav tm="100000">
                                          <p:val>
                                            <p:fltVal val="360"/>
                                          </p:val>
                                        </p:tav>
                                      </p:tavLst>
                                    </p:anim>
                                    <p:animEffect transition="out" filter="fade">
                                      <p:cBhvr>
                                        <p:cTn id="214" dur="2000"/>
                                        <p:tgtEl>
                                          <p:spTgt spid="45"/>
                                        </p:tgtEl>
                                      </p:cBhvr>
                                    </p:animEffect>
                                    <p:set>
                                      <p:cBhvr>
                                        <p:cTn id="215" dur="1" fill="hold">
                                          <p:stCondLst>
                                            <p:cond delay="1999"/>
                                          </p:stCondLst>
                                        </p:cTn>
                                        <p:tgtEl>
                                          <p:spTgt spid="45"/>
                                        </p:tgtEl>
                                        <p:attrNameLst>
                                          <p:attrName>style.visibility</p:attrName>
                                        </p:attrNameLst>
                                      </p:cBhvr>
                                      <p:to>
                                        <p:strVal val="hidden"/>
                                      </p:to>
                                    </p:set>
                                  </p:childTnLst>
                                </p:cTn>
                              </p:par>
                              <p:par>
                                <p:cTn id="216" presetID="49" presetClass="exit" presetSubtype="0" accel="100000" fill="hold" nodeType="withEffect">
                                  <p:stCondLst>
                                    <p:cond delay="1000"/>
                                  </p:stCondLst>
                                  <p:childTnLst>
                                    <p:anim calcmode="lin" valueType="num">
                                      <p:cBhvr>
                                        <p:cTn id="217" dur="2000"/>
                                        <p:tgtEl>
                                          <p:spTgt spid="44"/>
                                        </p:tgtEl>
                                        <p:attrNameLst>
                                          <p:attrName>ppt_w</p:attrName>
                                        </p:attrNameLst>
                                      </p:cBhvr>
                                      <p:tavLst>
                                        <p:tav tm="0">
                                          <p:val>
                                            <p:strVal val="ppt_w"/>
                                          </p:val>
                                        </p:tav>
                                        <p:tav tm="100000">
                                          <p:val>
                                            <p:fltVal val="0"/>
                                          </p:val>
                                        </p:tav>
                                      </p:tavLst>
                                    </p:anim>
                                    <p:anim calcmode="lin" valueType="num">
                                      <p:cBhvr>
                                        <p:cTn id="218" dur="2000"/>
                                        <p:tgtEl>
                                          <p:spTgt spid="44"/>
                                        </p:tgtEl>
                                        <p:attrNameLst>
                                          <p:attrName>ppt_h</p:attrName>
                                        </p:attrNameLst>
                                      </p:cBhvr>
                                      <p:tavLst>
                                        <p:tav tm="0">
                                          <p:val>
                                            <p:strVal val="ppt_h"/>
                                          </p:val>
                                        </p:tav>
                                        <p:tav tm="100000">
                                          <p:val>
                                            <p:fltVal val="0"/>
                                          </p:val>
                                        </p:tav>
                                      </p:tavLst>
                                    </p:anim>
                                    <p:anim calcmode="lin" valueType="num">
                                      <p:cBhvr>
                                        <p:cTn id="219" dur="2000"/>
                                        <p:tgtEl>
                                          <p:spTgt spid="44"/>
                                        </p:tgtEl>
                                        <p:attrNameLst>
                                          <p:attrName>style.rotation</p:attrName>
                                        </p:attrNameLst>
                                      </p:cBhvr>
                                      <p:tavLst>
                                        <p:tav tm="0">
                                          <p:val>
                                            <p:fltVal val="0"/>
                                          </p:val>
                                        </p:tav>
                                        <p:tav tm="100000">
                                          <p:val>
                                            <p:fltVal val="360"/>
                                          </p:val>
                                        </p:tav>
                                      </p:tavLst>
                                    </p:anim>
                                    <p:animEffect transition="out" filter="fade">
                                      <p:cBhvr>
                                        <p:cTn id="220" dur="2000"/>
                                        <p:tgtEl>
                                          <p:spTgt spid="44"/>
                                        </p:tgtEl>
                                      </p:cBhvr>
                                    </p:animEffect>
                                    <p:set>
                                      <p:cBhvr>
                                        <p:cTn id="221" dur="1" fill="hold">
                                          <p:stCondLst>
                                            <p:cond delay="1999"/>
                                          </p:stCondLst>
                                        </p:cTn>
                                        <p:tgtEl>
                                          <p:spTgt spid="44"/>
                                        </p:tgtEl>
                                        <p:attrNameLst>
                                          <p:attrName>style.visibility</p:attrName>
                                        </p:attrNameLst>
                                      </p:cBhvr>
                                      <p:to>
                                        <p:strVal val="hidden"/>
                                      </p:to>
                                    </p:set>
                                  </p:childTnLst>
                                </p:cTn>
                              </p:par>
                              <p:par>
                                <p:cTn id="222" presetID="49" presetClass="exit" presetSubtype="0" accel="100000" fill="hold" nodeType="withEffect">
                                  <p:stCondLst>
                                    <p:cond delay="1000"/>
                                  </p:stCondLst>
                                  <p:childTnLst>
                                    <p:anim calcmode="lin" valueType="num">
                                      <p:cBhvr>
                                        <p:cTn id="223" dur="2000"/>
                                        <p:tgtEl>
                                          <p:spTgt spid="64"/>
                                        </p:tgtEl>
                                        <p:attrNameLst>
                                          <p:attrName>ppt_w</p:attrName>
                                        </p:attrNameLst>
                                      </p:cBhvr>
                                      <p:tavLst>
                                        <p:tav tm="0">
                                          <p:val>
                                            <p:strVal val="ppt_w"/>
                                          </p:val>
                                        </p:tav>
                                        <p:tav tm="100000">
                                          <p:val>
                                            <p:fltVal val="0"/>
                                          </p:val>
                                        </p:tav>
                                      </p:tavLst>
                                    </p:anim>
                                    <p:anim calcmode="lin" valueType="num">
                                      <p:cBhvr>
                                        <p:cTn id="224" dur="2000"/>
                                        <p:tgtEl>
                                          <p:spTgt spid="64"/>
                                        </p:tgtEl>
                                        <p:attrNameLst>
                                          <p:attrName>ppt_h</p:attrName>
                                        </p:attrNameLst>
                                      </p:cBhvr>
                                      <p:tavLst>
                                        <p:tav tm="0">
                                          <p:val>
                                            <p:strVal val="ppt_h"/>
                                          </p:val>
                                        </p:tav>
                                        <p:tav tm="100000">
                                          <p:val>
                                            <p:fltVal val="0"/>
                                          </p:val>
                                        </p:tav>
                                      </p:tavLst>
                                    </p:anim>
                                    <p:anim calcmode="lin" valueType="num">
                                      <p:cBhvr>
                                        <p:cTn id="225" dur="2000"/>
                                        <p:tgtEl>
                                          <p:spTgt spid="64"/>
                                        </p:tgtEl>
                                        <p:attrNameLst>
                                          <p:attrName>style.rotation</p:attrName>
                                        </p:attrNameLst>
                                      </p:cBhvr>
                                      <p:tavLst>
                                        <p:tav tm="0">
                                          <p:val>
                                            <p:fltVal val="0"/>
                                          </p:val>
                                        </p:tav>
                                        <p:tav tm="100000">
                                          <p:val>
                                            <p:fltVal val="360"/>
                                          </p:val>
                                        </p:tav>
                                      </p:tavLst>
                                    </p:anim>
                                    <p:animEffect transition="out" filter="fade">
                                      <p:cBhvr>
                                        <p:cTn id="226" dur="2000"/>
                                        <p:tgtEl>
                                          <p:spTgt spid="64"/>
                                        </p:tgtEl>
                                      </p:cBhvr>
                                    </p:animEffect>
                                    <p:set>
                                      <p:cBhvr>
                                        <p:cTn id="227" dur="1" fill="hold">
                                          <p:stCondLst>
                                            <p:cond delay="1999"/>
                                          </p:stCondLst>
                                        </p:cTn>
                                        <p:tgtEl>
                                          <p:spTgt spid="64"/>
                                        </p:tgtEl>
                                        <p:attrNameLst>
                                          <p:attrName>style.visibility</p:attrName>
                                        </p:attrNameLst>
                                      </p:cBhvr>
                                      <p:to>
                                        <p:strVal val="hidden"/>
                                      </p:to>
                                    </p:set>
                                  </p:childTnLst>
                                </p:cTn>
                              </p:par>
                              <p:par>
                                <p:cTn id="228" presetID="49" presetClass="exit" presetSubtype="0" accel="100000" fill="hold" nodeType="withEffect">
                                  <p:stCondLst>
                                    <p:cond delay="1000"/>
                                  </p:stCondLst>
                                  <p:childTnLst>
                                    <p:anim calcmode="lin" valueType="num">
                                      <p:cBhvr>
                                        <p:cTn id="229" dur="2000"/>
                                        <p:tgtEl>
                                          <p:spTgt spid="36"/>
                                        </p:tgtEl>
                                        <p:attrNameLst>
                                          <p:attrName>ppt_w</p:attrName>
                                        </p:attrNameLst>
                                      </p:cBhvr>
                                      <p:tavLst>
                                        <p:tav tm="0">
                                          <p:val>
                                            <p:strVal val="ppt_w"/>
                                          </p:val>
                                        </p:tav>
                                        <p:tav tm="100000">
                                          <p:val>
                                            <p:fltVal val="0"/>
                                          </p:val>
                                        </p:tav>
                                      </p:tavLst>
                                    </p:anim>
                                    <p:anim calcmode="lin" valueType="num">
                                      <p:cBhvr>
                                        <p:cTn id="230" dur="2000"/>
                                        <p:tgtEl>
                                          <p:spTgt spid="36"/>
                                        </p:tgtEl>
                                        <p:attrNameLst>
                                          <p:attrName>ppt_h</p:attrName>
                                        </p:attrNameLst>
                                      </p:cBhvr>
                                      <p:tavLst>
                                        <p:tav tm="0">
                                          <p:val>
                                            <p:strVal val="ppt_h"/>
                                          </p:val>
                                        </p:tav>
                                        <p:tav tm="100000">
                                          <p:val>
                                            <p:fltVal val="0"/>
                                          </p:val>
                                        </p:tav>
                                      </p:tavLst>
                                    </p:anim>
                                    <p:anim calcmode="lin" valueType="num">
                                      <p:cBhvr>
                                        <p:cTn id="231" dur="2000"/>
                                        <p:tgtEl>
                                          <p:spTgt spid="36"/>
                                        </p:tgtEl>
                                        <p:attrNameLst>
                                          <p:attrName>style.rotation</p:attrName>
                                        </p:attrNameLst>
                                      </p:cBhvr>
                                      <p:tavLst>
                                        <p:tav tm="0">
                                          <p:val>
                                            <p:fltVal val="0"/>
                                          </p:val>
                                        </p:tav>
                                        <p:tav tm="100000">
                                          <p:val>
                                            <p:fltVal val="360"/>
                                          </p:val>
                                        </p:tav>
                                      </p:tavLst>
                                    </p:anim>
                                    <p:animEffect transition="out" filter="fade">
                                      <p:cBhvr>
                                        <p:cTn id="232" dur="2000"/>
                                        <p:tgtEl>
                                          <p:spTgt spid="36"/>
                                        </p:tgtEl>
                                      </p:cBhvr>
                                    </p:animEffect>
                                    <p:set>
                                      <p:cBhvr>
                                        <p:cTn id="233" dur="1" fill="hold">
                                          <p:stCondLst>
                                            <p:cond delay="1999"/>
                                          </p:stCondLst>
                                        </p:cTn>
                                        <p:tgtEl>
                                          <p:spTgt spid="36"/>
                                        </p:tgtEl>
                                        <p:attrNameLst>
                                          <p:attrName>style.visibility</p:attrName>
                                        </p:attrNameLst>
                                      </p:cBhvr>
                                      <p:to>
                                        <p:strVal val="hidden"/>
                                      </p:to>
                                    </p:set>
                                  </p:childTnLst>
                                </p:cTn>
                              </p:par>
                              <p:par>
                                <p:cTn id="234" presetID="49" presetClass="exit" presetSubtype="0" accel="100000" fill="hold" nodeType="withEffect">
                                  <p:stCondLst>
                                    <p:cond delay="1000"/>
                                  </p:stCondLst>
                                  <p:childTnLst>
                                    <p:anim calcmode="lin" valueType="num">
                                      <p:cBhvr>
                                        <p:cTn id="235" dur="2000"/>
                                        <p:tgtEl>
                                          <p:spTgt spid="41"/>
                                        </p:tgtEl>
                                        <p:attrNameLst>
                                          <p:attrName>ppt_w</p:attrName>
                                        </p:attrNameLst>
                                      </p:cBhvr>
                                      <p:tavLst>
                                        <p:tav tm="0">
                                          <p:val>
                                            <p:strVal val="ppt_w"/>
                                          </p:val>
                                        </p:tav>
                                        <p:tav tm="100000">
                                          <p:val>
                                            <p:fltVal val="0"/>
                                          </p:val>
                                        </p:tav>
                                      </p:tavLst>
                                    </p:anim>
                                    <p:anim calcmode="lin" valueType="num">
                                      <p:cBhvr>
                                        <p:cTn id="236" dur="2000"/>
                                        <p:tgtEl>
                                          <p:spTgt spid="41"/>
                                        </p:tgtEl>
                                        <p:attrNameLst>
                                          <p:attrName>ppt_h</p:attrName>
                                        </p:attrNameLst>
                                      </p:cBhvr>
                                      <p:tavLst>
                                        <p:tav tm="0">
                                          <p:val>
                                            <p:strVal val="ppt_h"/>
                                          </p:val>
                                        </p:tav>
                                        <p:tav tm="100000">
                                          <p:val>
                                            <p:fltVal val="0"/>
                                          </p:val>
                                        </p:tav>
                                      </p:tavLst>
                                    </p:anim>
                                    <p:anim calcmode="lin" valueType="num">
                                      <p:cBhvr>
                                        <p:cTn id="237" dur="2000"/>
                                        <p:tgtEl>
                                          <p:spTgt spid="41"/>
                                        </p:tgtEl>
                                        <p:attrNameLst>
                                          <p:attrName>style.rotation</p:attrName>
                                        </p:attrNameLst>
                                      </p:cBhvr>
                                      <p:tavLst>
                                        <p:tav tm="0">
                                          <p:val>
                                            <p:fltVal val="0"/>
                                          </p:val>
                                        </p:tav>
                                        <p:tav tm="100000">
                                          <p:val>
                                            <p:fltVal val="360"/>
                                          </p:val>
                                        </p:tav>
                                      </p:tavLst>
                                    </p:anim>
                                    <p:animEffect transition="out" filter="fade">
                                      <p:cBhvr>
                                        <p:cTn id="238" dur="2000"/>
                                        <p:tgtEl>
                                          <p:spTgt spid="41"/>
                                        </p:tgtEl>
                                      </p:cBhvr>
                                    </p:animEffect>
                                    <p:set>
                                      <p:cBhvr>
                                        <p:cTn id="239" dur="1" fill="hold">
                                          <p:stCondLst>
                                            <p:cond delay="1999"/>
                                          </p:stCondLst>
                                        </p:cTn>
                                        <p:tgtEl>
                                          <p:spTgt spid="41"/>
                                        </p:tgtEl>
                                        <p:attrNameLst>
                                          <p:attrName>style.visibility</p:attrName>
                                        </p:attrNameLst>
                                      </p:cBhvr>
                                      <p:to>
                                        <p:strVal val="hidden"/>
                                      </p:to>
                                    </p:set>
                                  </p:childTnLst>
                                </p:cTn>
                              </p:par>
                              <p:par>
                                <p:cTn id="240" presetID="49" presetClass="exit" presetSubtype="0" accel="100000" fill="hold" nodeType="withEffect">
                                  <p:stCondLst>
                                    <p:cond delay="1000"/>
                                  </p:stCondLst>
                                  <p:childTnLst>
                                    <p:anim calcmode="lin" valueType="num">
                                      <p:cBhvr>
                                        <p:cTn id="241" dur="2000"/>
                                        <p:tgtEl>
                                          <p:spTgt spid="40"/>
                                        </p:tgtEl>
                                        <p:attrNameLst>
                                          <p:attrName>ppt_w</p:attrName>
                                        </p:attrNameLst>
                                      </p:cBhvr>
                                      <p:tavLst>
                                        <p:tav tm="0">
                                          <p:val>
                                            <p:strVal val="ppt_w"/>
                                          </p:val>
                                        </p:tav>
                                        <p:tav tm="100000">
                                          <p:val>
                                            <p:fltVal val="0"/>
                                          </p:val>
                                        </p:tav>
                                      </p:tavLst>
                                    </p:anim>
                                    <p:anim calcmode="lin" valueType="num">
                                      <p:cBhvr>
                                        <p:cTn id="242" dur="2000"/>
                                        <p:tgtEl>
                                          <p:spTgt spid="40"/>
                                        </p:tgtEl>
                                        <p:attrNameLst>
                                          <p:attrName>ppt_h</p:attrName>
                                        </p:attrNameLst>
                                      </p:cBhvr>
                                      <p:tavLst>
                                        <p:tav tm="0">
                                          <p:val>
                                            <p:strVal val="ppt_h"/>
                                          </p:val>
                                        </p:tav>
                                        <p:tav tm="100000">
                                          <p:val>
                                            <p:fltVal val="0"/>
                                          </p:val>
                                        </p:tav>
                                      </p:tavLst>
                                    </p:anim>
                                    <p:anim calcmode="lin" valueType="num">
                                      <p:cBhvr>
                                        <p:cTn id="243" dur="2000"/>
                                        <p:tgtEl>
                                          <p:spTgt spid="40"/>
                                        </p:tgtEl>
                                        <p:attrNameLst>
                                          <p:attrName>style.rotation</p:attrName>
                                        </p:attrNameLst>
                                      </p:cBhvr>
                                      <p:tavLst>
                                        <p:tav tm="0">
                                          <p:val>
                                            <p:fltVal val="0"/>
                                          </p:val>
                                        </p:tav>
                                        <p:tav tm="100000">
                                          <p:val>
                                            <p:fltVal val="360"/>
                                          </p:val>
                                        </p:tav>
                                      </p:tavLst>
                                    </p:anim>
                                    <p:animEffect transition="out" filter="fade">
                                      <p:cBhvr>
                                        <p:cTn id="244" dur="2000"/>
                                        <p:tgtEl>
                                          <p:spTgt spid="40"/>
                                        </p:tgtEl>
                                      </p:cBhvr>
                                    </p:animEffect>
                                    <p:set>
                                      <p:cBhvr>
                                        <p:cTn id="245" dur="1" fill="hold">
                                          <p:stCondLst>
                                            <p:cond delay="1999"/>
                                          </p:stCondLst>
                                        </p:cTn>
                                        <p:tgtEl>
                                          <p:spTgt spid="40"/>
                                        </p:tgtEl>
                                        <p:attrNameLst>
                                          <p:attrName>style.visibility</p:attrName>
                                        </p:attrNameLst>
                                      </p:cBhvr>
                                      <p:to>
                                        <p:strVal val="hidden"/>
                                      </p:to>
                                    </p:set>
                                  </p:childTnLst>
                                </p:cTn>
                              </p:par>
                              <p:par>
                                <p:cTn id="246" presetID="49" presetClass="exit" presetSubtype="0" accel="100000" fill="hold" nodeType="withEffect">
                                  <p:stCondLst>
                                    <p:cond delay="1000"/>
                                  </p:stCondLst>
                                  <p:childTnLst>
                                    <p:anim calcmode="lin" valueType="num">
                                      <p:cBhvr>
                                        <p:cTn id="247" dur="2000"/>
                                        <p:tgtEl>
                                          <p:spTgt spid="63"/>
                                        </p:tgtEl>
                                        <p:attrNameLst>
                                          <p:attrName>ppt_w</p:attrName>
                                        </p:attrNameLst>
                                      </p:cBhvr>
                                      <p:tavLst>
                                        <p:tav tm="0">
                                          <p:val>
                                            <p:strVal val="ppt_w"/>
                                          </p:val>
                                        </p:tav>
                                        <p:tav tm="100000">
                                          <p:val>
                                            <p:fltVal val="0"/>
                                          </p:val>
                                        </p:tav>
                                      </p:tavLst>
                                    </p:anim>
                                    <p:anim calcmode="lin" valueType="num">
                                      <p:cBhvr>
                                        <p:cTn id="248" dur="2000"/>
                                        <p:tgtEl>
                                          <p:spTgt spid="63"/>
                                        </p:tgtEl>
                                        <p:attrNameLst>
                                          <p:attrName>ppt_h</p:attrName>
                                        </p:attrNameLst>
                                      </p:cBhvr>
                                      <p:tavLst>
                                        <p:tav tm="0">
                                          <p:val>
                                            <p:strVal val="ppt_h"/>
                                          </p:val>
                                        </p:tav>
                                        <p:tav tm="100000">
                                          <p:val>
                                            <p:fltVal val="0"/>
                                          </p:val>
                                        </p:tav>
                                      </p:tavLst>
                                    </p:anim>
                                    <p:anim calcmode="lin" valueType="num">
                                      <p:cBhvr>
                                        <p:cTn id="249" dur="2000"/>
                                        <p:tgtEl>
                                          <p:spTgt spid="63"/>
                                        </p:tgtEl>
                                        <p:attrNameLst>
                                          <p:attrName>style.rotation</p:attrName>
                                        </p:attrNameLst>
                                      </p:cBhvr>
                                      <p:tavLst>
                                        <p:tav tm="0">
                                          <p:val>
                                            <p:fltVal val="0"/>
                                          </p:val>
                                        </p:tav>
                                        <p:tav tm="100000">
                                          <p:val>
                                            <p:fltVal val="360"/>
                                          </p:val>
                                        </p:tav>
                                      </p:tavLst>
                                    </p:anim>
                                    <p:animEffect transition="out" filter="fade">
                                      <p:cBhvr>
                                        <p:cTn id="250" dur="2000"/>
                                        <p:tgtEl>
                                          <p:spTgt spid="63"/>
                                        </p:tgtEl>
                                      </p:cBhvr>
                                    </p:animEffect>
                                    <p:set>
                                      <p:cBhvr>
                                        <p:cTn id="251" dur="1" fill="hold">
                                          <p:stCondLst>
                                            <p:cond delay="1999"/>
                                          </p:stCondLst>
                                        </p:cTn>
                                        <p:tgtEl>
                                          <p:spTgt spid="63"/>
                                        </p:tgtEl>
                                        <p:attrNameLst>
                                          <p:attrName>style.visibility</p:attrName>
                                        </p:attrNameLst>
                                      </p:cBhvr>
                                      <p:to>
                                        <p:strVal val="hidden"/>
                                      </p:to>
                                    </p:set>
                                  </p:childTnLst>
                                </p:cTn>
                              </p:par>
                              <p:par>
                                <p:cTn id="252" presetID="49" presetClass="exit" presetSubtype="0" accel="100000" fill="hold" nodeType="withEffect">
                                  <p:stCondLst>
                                    <p:cond delay="1000"/>
                                  </p:stCondLst>
                                  <p:childTnLst>
                                    <p:anim calcmode="lin" valueType="num">
                                      <p:cBhvr>
                                        <p:cTn id="253" dur="2000"/>
                                        <p:tgtEl>
                                          <p:spTgt spid="83"/>
                                        </p:tgtEl>
                                        <p:attrNameLst>
                                          <p:attrName>ppt_w</p:attrName>
                                        </p:attrNameLst>
                                      </p:cBhvr>
                                      <p:tavLst>
                                        <p:tav tm="0">
                                          <p:val>
                                            <p:strVal val="ppt_w"/>
                                          </p:val>
                                        </p:tav>
                                        <p:tav tm="100000">
                                          <p:val>
                                            <p:fltVal val="0"/>
                                          </p:val>
                                        </p:tav>
                                      </p:tavLst>
                                    </p:anim>
                                    <p:anim calcmode="lin" valueType="num">
                                      <p:cBhvr>
                                        <p:cTn id="254" dur="2000"/>
                                        <p:tgtEl>
                                          <p:spTgt spid="83"/>
                                        </p:tgtEl>
                                        <p:attrNameLst>
                                          <p:attrName>ppt_h</p:attrName>
                                        </p:attrNameLst>
                                      </p:cBhvr>
                                      <p:tavLst>
                                        <p:tav tm="0">
                                          <p:val>
                                            <p:strVal val="ppt_h"/>
                                          </p:val>
                                        </p:tav>
                                        <p:tav tm="100000">
                                          <p:val>
                                            <p:fltVal val="0"/>
                                          </p:val>
                                        </p:tav>
                                      </p:tavLst>
                                    </p:anim>
                                    <p:anim calcmode="lin" valueType="num">
                                      <p:cBhvr>
                                        <p:cTn id="255" dur="2000"/>
                                        <p:tgtEl>
                                          <p:spTgt spid="83"/>
                                        </p:tgtEl>
                                        <p:attrNameLst>
                                          <p:attrName>style.rotation</p:attrName>
                                        </p:attrNameLst>
                                      </p:cBhvr>
                                      <p:tavLst>
                                        <p:tav tm="0">
                                          <p:val>
                                            <p:fltVal val="0"/>
                                          </p:val>
                                        </p:tav>
                                        <p:tav tm="100000">
                                          <p:val>
                                            <p:fltVal val="360"/>
                                          </p:val>
                                        </p:tav>
                                      </p:tavLst>
                                    </p:anim>
                                    <p:animEffect transition="out" filter="fade">
                                      <p:cBhvr>
                                        <p:cTn id="256" dur="2000"/>
                                        <p:tgtEl>
                                          <p:spTgt spid="83"/>
                                        </p:tgtEl>
                                      </p:cBhvr>
                                    </p:animEffect>
                                    <p:set>
                                      <p:cBhvr>
                                        <p:cTn id="257" dur="1" fill="hold">
                                          <p:stCondLst>
                                            <p:cond delay="1999"/>
                                          </p:stCondLst>
                                        </p:cTn>
                                        <p:tgtEl>
                                          <p:spTgt spid="83"/>
                                        </p:tgtEl>
                                        <p:attrNameLst>
                                          <p:attrName>style.visibility</p:attrName>
                                        </p:attrNameLst>
                                      </p:cBhvr>
                                      <p:to>
                                        <p:strVal val="hidden"/>
                                      </p:to>
                                    </p:set>
                                  </p:childTnLst>
                                </p:cTn>
                              </p:par>
                              <p:par>
                                <p:cTn id="258" presetID="49" presetClass="exit" presetSubtype="0" accel="100000" fill="hold" nodeType="withEffect">
                                  <p:stCondLst>
                                    <p:cond delay="1000"/>
                                  </p:stCondLst>
                                  <p:childTnLst>
                                    <p:anim calcmode="lin" valueType="num">
                                      <p:cBhvr>
                                        <p:cTn id="259" dur="2000"/>
                                        <p:tgtEl>
                                          <p:spTgt spid="91"/>
                                        </p:tgtEl>
                                        <p:attrNameLst>
                                          <p:attrName>ppt_w</p:attrName>
                                        </p:attrNameLst>
                                      </p:cBhvr>
                                      <p:tavLst>
                                        <p:tav tm="0">
                                          <p:val>
                                            <p:strVal val="ppt_w"/>
                                          </p:val>
                                        </p:tav>
                                        <p:tav tm="100000">
                                          <p:val>
                                            <p:fltVal val="0"/>
                                          </p:val>
                                        </p:tav>
                                      </p:tavLst>
                                    </p:anim>
                                    <p:anim calcmode="lin" valueType="num">
                                      <p:cBhvr>
                                        <p:cTn id="260" dur="2000"/>
                                        <p:tgtEl>
                                          <p:spTgt spid="91"/>
                                        </p:tgtEl>
                                        <p:attrNameLst>
                                          <p:attrName>ppt_h</p:attrName>
                                        </p:attrNameLst>
                                      </p:cBhvr>
                                      <p:tavLst>
                                        <p:tav tm="0">
                                          <p:val>
                                            <p:strVal val="ppt_h"/>
                                          </p:val>
                                        </p:tav>
                                        <p:tav tm="100000">
                                          <p:val>
                                            <p:fltVal val="0"/>
                                          </p:val>
                                        </p:tav>
                                      </p:tavLst>
                                    </p:anim>
                                    <p:anim calcmode="lin" valueType="num">
                                      <p:cBhvr>
                                        <p:cTn id="261" dur="2000"/>
                                        <p:tgtEl>
                                          <p:spTgt spid="91"/>
                                        </p:tgtEl>
                                        <p:attrNameLst>
                                          <p:attrName>style.rotation</p:attrName>
                                        </p:attrNameLst>
                                      </p:cBhvr>
                                      <p:tavLst>
                                        <p:tav tm="0">
                                          <p:val>
                                            <p:fltVal val="0"/>
                                          </p:val>
                                        </p:tav>
                                        <p:tav tm="100000">
                                          <p:val>
                                            <p:fltVal val="360"/>
                                          </p:val>
                                        </p:tav>
                                      </p:tavLst>
                                    </p:anim>
                                    <p:animEffect transition="out" filter="fade">
                                      <p:cBhvr>
                                        <p:cTn id="262" dur="2000"/>
                                        <p:tgtEl>
                                          <p:spTgt spid="91"/>
                                        </p:tgtEl>
                                      </p:cBhvr>
                                    </p:animEffect>
                                    <p:set>
                                      <p:cBhvr>
                                        <p:cTn id="263" dur="1" fill="hold">
                                          <p:stCondLst>
                                            <p:cond delay="1999"/>
                                          </p:stCondLst>
                                        </p:cTn>
                                        <p:tgtEl>
                                          <p:spTgt spid="91"/>
                                        </p:tgtEl>
                                        <p:attrNameLst>
                                          <p:attrName>style.visibility</p:attrName>
                                        </p:attrNameLst>
                                      </p:cBhvr>
                                      <p:to>
                                        <p:strVal val="hidden"/>
                                      </p:to>
                                    </p:set>
                                  </p:childTnLst>
                                </p:cTn>
                              </p:par>
                              <p:par>
                                <p:cTn id="264" presetID="49" presetClass="exit" presetSubtype="0" accel="100000" fill="hold" nodeType="withEffect">
                                  <p:stCondLst>
                                    <p:cond delay="1000"/>
                                  </p:stCondLst>
                                  <p:childTnLst>
                                    <p:anim calcmode="lin" valueType="num">
                                      <p:cBhvr>
                                        <p:cTn id="265" dur="2000"/>
                                        <p:tgtEl>
                                          <p:spTgt spid="89"/>
                                        </p:tgtEl>
                                        <p:attrNameLst>
                                          <p:attrName>ppt_w</p:attrName>
                                        </p:attrNameLst>
                                      </p:cBhvr>
                                      <p:tavLst>
                                        <p:tav tm="0">
                                          <p:val>
                                            <p:strVal val="ppt_w"/>
                                          </p:val>
                                        </p:tav>
                                        <p:tav tm="100000">
                                          <p:val>
                                            <p:fltVal val="0"/>
                                          </p:val>
                                        </p:tav>
                                      </p:tavLst>
                                    </p:anim>
                                    <p:anim calcmode="lin" valueType="num">
                                      <p:cBhvr>
                                        <p:cTn id="266" dur="2000"/>
                                        <p:tgtEl>
                                          <p:spTgt spid="89"/>
                                        </p:tgtEl>
                                        <p:attrNameLst>
                                          <p:attrName>ppt_h</p:attrName>
                                        </p:attrNameLst>
                                      </p:cBhvr>
                                      <p:tavLst>
                                        <p:tav tm="0">
                                          <p:val>
                                            <p:strVal val="ppt_h"/>
                                          </p:val>
                                        </p:tav>
                                        <p:tav tm="100000">
                                          <p:val>
                                            <p:fltVal val="0"/>
                                          </p:val>
                                        </p:tav>
                                      </p:tavLst>
                                    </p:anim>
                                    <p:anim calcmode="lin" valueType="num">
                                      <p:cBhvr>
                                        <p:cTn id="267" dur="2000"/>
                                        <p:tgtEl>
                                          <p:spTgt spid="89"/>
                                        </p:tgtEl>
                                        <p:attrNameLst>
                                          <p:attrName>style.rotation</p:attrName>
                                        </p:attrNameLst>
                                      </p:cBhvr>
                                      <p:tavLst>
                                        <p:tav tm="0">
                                          <p:val>
                                            <p:fltVal val="0"/>
                                          </p:val>
                                        </p:tav>
                                        <p:tav tm="100000">
                                          <p:val>
                                            <p:fltVal val="360"/>
                                          </p:val>
                                        </p:tav>
                                      </p:tavLst>
                                    </p:anim>
                                    <p:animEffect transition="out" filter="fade">
                                      <p:cBhvr>
                                        <p:cTn id="268" dur="2000"/>
                                        <p:tgtEl>
                                          <p:spTgt spid="89"/>
                                        </p:tgtEl>
                                      </p:cBhvr>
                                    </p:animEffect>
                                    <p:set>
                                      <p:cBhvr>
                                        <p:cTn id="269" dur="1" fill="hold">
                                          <p:stCondLst>
                                            <p:cond delay="1999"/>
                                          </p:stCondLst>
                                        </p:cTn>
                                        <p:tgtEl>
                                          <p:spTgt spid="89"/>
                                        </p:tgtEl>
                                        <p:attrNameLst>
                                          <p:attrName>style.visibility</p:attrName>
                                        </p:attrNameLst>
                                      </p:cBhvr>
                                      <p:to>
                                        <p:strVal val="hidden"/>
                                      </p:to>
                                    </p:set>
                                  </p:childTnLst>
                                </p:cTn>
                              </p:par>
                              <p:par>
                                <p:cTn id="270" presetID="49" presetClass="exit" presetSubtype="0" accel="100000" fill="hold" nodeType="withEffect">
                                  <p:stCondLst>
                                    <p:cond delay="1000"/>
                                  </p:stCondLst>
                                  <p:childTnLst>
                                    <p:anim calcmode="lin" valueType="num">
                                      <p:cBhvr>
                                        <p:cTn id="271" dur="2000"/>
                                        <p:tgtEl>
                                          <p:spTgt spid="43"/>
                                        </p:tgtEl>
                                        <p:attrNameLst>
                                          <p:attrName>ppt_w</p:attrName>
                                        </p:attrNameLst>
                                      </p:cBhvr>
                                      <p:tavLst>
                                        <p:tav tm="0">
                                          <p:val>
                                            <p:strVal val="ppt_w"/>
                                          </p:val>
                                        </p:tav>
                                        <p:tav tm="100000">
                                          <p:val>
                                            <p:fltVal val="0"/>
                                          </p:val>
                                        </p:tav>
                                      </p:tavLst>
                                    </p:anim>
                                    <p:anim calcmode="lin" valueType="num">
                                      <p:cBhvr>
                                        <p:cTn id="272" dur="2000"/>
                                        <p:tgtEl>
                                          <p:spTgt spid="43"/>
                                        </p:tgtEl>
                                        <p:attrNameLst>
                                          <p:attrName>ppt_h</p:attrName>
                                        </p:attrNameLst>
                                      </p:cBhvr>
                                      <p:tavLst>
                                        <p:tav tm="0">
                                          <p:val>
                                            <p:strVal val="ppt_h"/>
                                          </p:val>
                                        </p:tav>
                                        <p:tav tm="100000">
                                          <p:val>
                                            <p:fltVal val="0"/>
                                          </p:val>
                                        </p:tav>
                                      </p:tavLst>
                                    </p:anim>
                                    <p:anim calcmode="lin" valueType="num">
                                      <p:cBhvr>
                                        <p:cTn id="273" dur="2000"/>
                                        <p:tgtEl>
                                          <p:spTgt spid="43"/>
                                        </p:tgtEl>
                                        <p:attrNameLst>
                                          <p:attrName>style.rotation</p:attrName>
                                        </p:attrNameLst>
                                      </p:cBhvr>
                                      <p:tavLst>
                                        <p:tav tm="0">
                                          <p:val>
                                            <p:fltVal val="0"/>
                                          </p:val>
                                        </p:tav>
                                        <p:tav tm="100000">
                                          <p:val>
                                            <p:fltVal val="360"/>
                                          </p:val>
                                        </p:tav>
                                      </p:tavLst>
                                    </p:anim>
                                    <p:animEffect transition="out" filter="fade">
                                      <p:cBhvr>
                                        <p:cTn id="274" dur="2000"/>
                                        <p:tgtEl>
                                          <p:spTgt spid="43"/>
                                        </p:tgtEl>
                                      </p:cBhvr>
                                    </p:animEffect>
                                    <p:set>
                                      <p:cBhvr>
                                        <p:cTn id="275" dur="1" fill="hold">
                                          <p:stCondLst>
                                            <p:cond delay="1999"/>
                                          </p:stCondLst>
                                        </p:cTn>
                                        <p:tgtEl>
                                          <p:spTgt spid="43"/>
                                        </p:tgtEl>
                                        <p:attrNameLst>
                                          <p:attrName>style.visibility</p:attrName>
                                        </p:attrNameLst>
                                      </p:cBhvr>
                                      <p:to>
                                        <p:strVal val="hidden"/>
                                      </p:to>
                                    </p:set>
                                  </p:childTnLst>
                                </p:cTn>
                              </p:par>
                              <p:par>
                                <p:cTn id="276" presetID="49" presetClass="exit" presetSubtype="0" accel="100000" fill="hold" nodeType="withEffect">
                                  <p:stCondLst>
                                    <p:cond delay="1000"/>
                                  </p:stCondLst>
                                  <p:childTnLst>
                                    <p:anim calcmode="lin" valueType="num">
                                      <p:cBhvr>
                                        <p:cTn id="277" dur="2000"/>
                                        <p:tgtEl>
                                          <p:spTgt spid="39"/>
                                        </p:tgtEl>
                                        <p:attrNameLst>
                                          <p:attrName>ppt_w</p:attrName>
                                        </p:attrNameLst>
                                      </p:cBhvr>
                                      <p:tavLst>
                                        <p:tav tm="0">
                                          <p:val>
                                            <p:strVal val="ppt_w"/>
                                          </p:val>
                                        </p:tav>
                                        <p:tav tm="100000">
                                          <p:val>
                                            <p:fltVal val="0"/>
                                          </p:val>
                                        </p:tav>
                                      </p:tavLst>
                                    </p:anim>
                                    <p:anim calcmode="lin" valueType="num">
                                      <p:cBhvr>
                                        <p:cTn id="278" dur="2000"/>
                                        <p:tgtEl>
                                          <p:spTgt spid="39"/>
                                        </p:tgtEl>
                                        <p:attrNameLst>
                                          <p:attrName>ppt_h</p:attrName>
                                        </p:attrNameLst>
                                      </p:cBhvr>
                                      <p:tavLst>
                                        <p:tav tm="0">
                                          <p:val>
                                            <p:strVal val="ppt_h"/>
                                          </p:val>
                                        </p:tav>
                                        <p:tav tm="100000">
                                          <p:val>
                                            <p:fltVal val="0"/>
                                          </p:val>
                                        </p:tav>
                                      </p:tavLst>
                                    </p:anim>
                                    <p:anim calcmode="lin" valueType="num">
                                      <p:cBhvr>
                                        <p:cTn id="279" dur="2000"/>
                                        <p:tgtEl>
                                          <p:spTgt spid="39"/>
                                        </p:tgtEl>
                                        <p:attrNameLst>
                                          <p:attrName>style.rotation</p:attrName>
                                        </p:attrNameLst>
                                      </p:cBhvr>
                                      <p:tavLst>
                                        <p:tav tm="0">
                                          <p:val>
                                            <p:fltVal val="0"/>
                                          </p:val>
                                        </p:tav>
                                        <p:tav tm="100000">
                                          <p:val>
                                            <p:fltVal val="360"/>
                                          </p:val>
                                        </p:tav>
                                      </p:tavLst>
                                    </p:anim>
                                    <p:animEffect transition="out" filter="fade">
                                      <p:cBhvr>
                                        <p:cTn id="280" dur="2000"/>
                                        <p:tgtEl>
                                          <p:spTgt spid="39"/>
                                        </p:tgtEl>
                                      </p:cBhvr>
                                    </p:animEffect>
                                    <p:set>
                                      <p:cBhvr>
                                        <p:cTn id="281" dur="1" fill="hold">
                                          <p:stCondLst>
                                            <p:cond delay="1999"/>
                                          </p:stCondLst>
                                        </p:cTn>
                                        <p:tgtEl>
                                          <p:spTgt spid="39"/>
                                        </p:tgtEl>
                                        <p:attrNameLst>
                                          <p:attrName>style.visibility</p:attrName>
                                        </p:attrNameLst>
                                      </p:cBhvr>
                                      <p:to>
                                        <p:strVal val="hidden"/>
                                      </p:to>
                                    </p:set>
                                  </p:childTnLst>
                                </p:cTn>
                              </p:par>
                              <p:par>
                                <p:cTn id="282" presetID="49" presetClass="exit" presetSubtype="0" accel="100000" fill="hold" nodeType="withEffect">
                                  <p:stCondLst>
                                    <p:cond delay="1000"/>
                                  </p:stCondLst>
                                  <p:childTnLst>
                                    <p:anim calcmode="lin" valueType="num">
                                      <p:cBhvr>
                                        <p:cTn id="283" dur="2000"/>
                                        <p:tgtEl>
                                          <p:spTgt spid="48"/>
                                        </p:tgtEl>
                                        <p:attrNameLst>
                                          <p:attrName>ppt_w</p:attrName>
                                        </p:attrNameLst>
                                      </p:cBhvr>
                                      <p:tavLst>
                                        <p:tav tm="0">
                                          <p:val>
                                            <p:strVal val="ppt_w"/>
                                          </p:val>
                                        </p:tav>
                                        <p:tav tm="100000">
                                          <p:val>
                                            <p:fltVal val="0"/>
                                          </p:val>
                                        </p:tav>
                                      </p:tavLst>
                                    </p:anim>
                                    <p:anim calcmode="lin" valueType="num">
                                      <p:cBhvr>
                                        <p:cTn id="284" dur="2000"/>
                                        <p:tgtEl>
                                          <p:spTgt spid="48"/>
                                        </p:tgtEl>
                                        <p:attrNameLst>
                                          <p:attrName>ppt_h</p:attrName>
                                        </p:attrNameLst>
                                      </p:cBhvr>
                                      <p:tavLst>
                                        <p:tav tm="0">
                                          <p:val>
                                            <p:strVal val="ppt_h"/>
                                          </p:val>
                                        </p:tav>
                                        <p:tav tm="100000">
                                          <p:val>
                                            <p:fltVal val="0"/>
                                          </p:val>
                                        </p:tav>
                                      </p:tavLst>
                                    </p:anim>
                                    <p:anim calcmode="lin" valueType="num">
                                      <p:cBhvr>
                                        <p:cTn id="285" dur="2000"/>
                                        <p:tgtEl>
                                          <p:spTgt spid="48"/>
                                        </p:tgtEl>
                                        <p:attrNameLst>
                                          <p:attrName>style.rotation</p:attrName>
                                        </p:attrNameLst>
                                      </p:cBhvr>
                                      <p:tavLst>
                                        <p:tav tm="0">
                                          <p:val>
                                            <p:fltVal val="0"/>
                                          </p:val>
                                        </p:tav>
                                        <p:tav tm="100000">
                                          <p:val>
                                            <p:fltVal val="360"/>
                                          </p:val>
                                        </p:tav>
                                      </p:tavLst>
                                    </p:anim>
                                    <p:animEffect transition="out" filter="fade">
                                      <p:cBhvr>
                                        <p:cTn id="286" dur="2000"/>
                                        <p:tgtEl>
                                          <p:spTgt spid="48"/>
                                        </p:tgtEl>
                                      </p:cBhvr>
                                    </p:animEffect>
                                    <p:set>
                                      <p:cBhvr>
                                        <p:cTn id="287" dur="1" fill="hold">
                                          <p:stCondLst>
                                            <p:cond delay="1999"/>
                                          </p:stCondLst>
                                        </p:cTn>
                                        <p:tgtEl>
                                          <p:spTgt spid="48"/>
                                        </p:tgtEl>
                                        <p:attrNameLst>
                                          <p:attrName>style.visibility</p:attrName>
                                        </p:attrNameLst>
                                      </p:cBhvr>
                                      <p:to>
                                        <p:strVal val="hidden"/>
                                      </p:to>
                                    </p:set>
                                  </p:childTnLst>
                                </p:cTn>
                              </p:par>
                              <p:par>
                                <p:cTn id="288" presetID="49" presetClass="exit" presetSubtype="0" accel="100000" fill="hold" nodeType="withEffect">
                                  <p:stCondLst>
                                    <p:cond delay="1000"/>
                                  </p:stCondLst>
                                  <p:childTnLst>
                                    <p:anim calcmode="lin" valueType="num">
                                      <p:cBhvr>
                                        <p:cTn id="289" dur="2000"/>
                                        <p:tgtEl>
                                          <p:spTgt spid="46"/>
                                        </p:tgtEl>
                                        <p:attrNameLst>
                                          <p:attrName>ppt_w</p:attrName>
                                        </p:attrNameLst>
                                      </p:cBhvr>
                                      <p:tavLst>
                                        <p:tav tm="0">
                                          <p:val>
                                            <p:strVal val="ppt_w"/>
                                          </p:val>
                                        </p:tav>
                                        <p:tav tm="100000">
                                          <p:val>
                                            <p:fltVal val="0"/>
                                          </p:val>
                                        </p:tav>
                                      </p:tavLst>
                                    </p:anim>
                                    <p:anim calcmode="lin" valueType="num">
                                      <p:cBhvr>
                                        <p:cTn id="290" dur="2000"/>
                                        <p:tgtEl>
                                          <p:spTgt spid="46"/>
                                        </p:tgtEl>
                                        <p:attrNameLst>
                                          <p:attrName>ppt_h</p:attrName>
                                        </p:attrNameLst>
                                      </p:cBhvr>
                                      <p:tavLst>
                                        <p:tav tm="0">
                                          <p:val>
                                            <p:strVal val="ppt_h"/>
                                          </p:val>
                                        </p:tav>
                                        <p:tav tm="100000">
                                          <p:val>
                                            <p:fltVal val="0"/>
                                          </p:val>
                                        </p:tav>
                                      </p:tavLst>
                                    </p:anim>
                                    <p:anim calcmode="lin" valueType="num">
                                      <p:cBhvr>
                                        <p:cTn id="291" dur="2000"/>
                                        <p:tgtEl>
                                          <p:spTgt spid="46"/>
                                        </p:tgtEl>
                                        <p:attrNameLst>
                                          <p:attrName>style.rotation</p:attrName>
                                        </p:attrNameLst>
                                      </p:cBhvr>
                                      <p:tavLst>
                                        <p:tav tm="0">
                                          <p:val>
                                            <p:fltVal val="0"/>
                                          </p:val>
                                        </p:tav>
                                        <p:tav tm="100000">
                                          <p:val>
                                            <p:fltVal val="360"/>
                                          </p:val>
                                        </p:tav>
                                      </p:tavLst>
                                    </p:anim>
                                    <p:animEffect transition="out" filter="fade">
                                      <p:cBhvr>
                                        <p:cTn id="292" dur="2000"/>
                                        <p:tgtEl>
                                          <p:spTgt spid="46"/>
                                        </p:tgtEl>
                                      </p:cBhvr>
                                    </p:animEffect>
                                    <p:set>
                                      <p:cBhvr>
                                        <p:cTn id="293" dur="1" fill="hold">
                                          <p:stCondLst>
                                            <p:cond delay="1999"/>
                                          </p:stCondLst>
                                        </p:cTn>
                                        <p:tgtEl>
                                          <p:spTgt spid="46"/>
                                        </p:tgtEl>
                                        <p:attrNameLst>
                                          <p:attrName>style.visibility</p:attrName>
                                        </p:attrNameLst>
                                      </p:cBhvr>
                                      <p:to>
                                        <p:strVal val="hidden"/>
                                      </p:to>
                                    </p:set>
                                  </p:childTnLst>
                                </p:cTn>
                              </p:par>
                              <p:par>
                                <p:cTn id="294" presetID="49" presetClass="exit" presetSubtype="0" accel="100000" fill="hold" nodeType="withEffect">
                                  <p:stCondLst>
                                    <p:cond delay="1000"/>
                                  </p:stCondLst>
                                  <p:childTnLst>
                                    <p:anim calcmode="lin" valueType="num">
                                      <p:cBhvr>
                                        <p:cTn id="295" dur="2000"/>
                                        <p:tgtEl>
                                          <p:spTgt spid="47"/>
                                        </p:tgtEl>
                                        <p:attrNameLst>
                                          <p:attrName>ppt_w</p:attrName>
                                        </p:attrNameLst>
                                      </p:cBhvr>
                                      <p:tavLst>
                                        <p:tav tm="0">
                                          <p:val>
                                            <p:strVal val="ppt_w"/>
                                          </p:val>
                                        </p:tav>
                                        <p:tav tm="100000">
                                          <p:val>
                                            <p:fltVal val="0"/>
                                          </p:val>
                                        </p:tav>
                                      </p:tavLst>
                                    </p:anim>
                                    <p:anim calcmode="lin" valueType="num">
                                      <p:cBhvr>
                                        <p:cTn id="296" dur="2000"/>
                                        <p:tgtEl>
                                          <p:spTgt spid="47"/>
                                        </p:tgtEl>
                                        <p:attrNameLst>
                                          <p:attrName>ppt_h</p:attrName>
                                        </p:attrNameLst>
                                      </p:cBhvr>
                                      <p:tavLst>
                                        <p:tav tm="0">
                                          <p:val>
                                            <p:strVal val="ppt_h"/>
                                          </p:val>
                                        </p:tav>
                                        <p:tav tm="100000">
                                          <p:val>
                                            <p:fltVal val="0"/>
                                          </p:val>
                                        </p:tav>
                                      </p:tavLst>
                                    </p:anim>
                                    <p:anim calcmode="lin" valueType="num">
                                      <p:cBhvr>
                                        <p:cTn id="297" dur="2000"/>
                                        <p:tgtEl>
                                          <p:spTgt spid="47"/>
                                        </p:tgtEl>
                                        <p:attrNameLst>
                                          <p:attrName>style.rotation</p:attrName>
                                        </p:attrNameLst>
                                      </p:cBhvr>
                                      <p:tavLst>
                                        <p:tav tm="0">
                                          <p:val>
                                            <p:fltVal val="0"/>
                                          </p:val>
                                        </p:tav>
                                        <p:tav tm="100000">
                                          <p:val>
                                            <p:fltVal val="360"/>
                                          </p:val>
                                        </p:tav>
                                      </p:tavLst>
                                    </p:anim>
                                    <p:animEffect transition="out" filter="fade">
                                      <p:cBhvr>
                                        <p:cTn id="298" dur="2000"/>
                                        <p:tgtEl>
                                          <p:spTgt spid="47"/>
                                        </p:tgtEl>
                                      </p:cBhvr>
                                    </p:animEffect>
                                    <p:set>
                                      <p:cBhvr>
                                        <p:cTn id="299" dur="1" fill="hold">
                                          <p:stCondLst>
                                            <p:cond delay="1999"/>
                                          </p:stCondLst>
                                        </p:cTn>
                                        <p:tgtEl>
                                          <p:spTgt spid="47"/>
                                        </p:tgtEl>
                                        <p:attrNameLst>
                                          <p:attrName>style.visibility</p:attrName>
                                        </p:attrNameLst>
                                      </p:cBhvr>
                                      <p:to>
                                        <p:strVal val="hidden"/>
                                      </p:to>
                                    </p:set>
                                  </p:childTnLst>
                                </p:cTn>
                              </p:par>
                              <p:par>
                                <p:cTn id="300" presetID="49" presetClass="exit" presetSubtype="0" accel="100000" fill="hold" nodeType="withEffect">
                                  <p:stCondLst>
                                    <p:cond delay="1000"/>
                                  </p:stCondLst>
                                  <p:childTnLst>
                                    <p:anim calcmode="lin" valueType="num">
                                      <p:cBhvr>
                                        <p:cTn id="301" dur="2000"/>
                                        <p:tgtEl>
                                          <p:spTgt spid="42"/>
                                        </p:tgtEl>
                                        <p:attrNameLst>
                                          <p:attrName>ppt_w</p:attrName>
                                        </p:attrNameLst>
                                      </p:cBhvr>
                                      <p:tavLst>
                                        <p:tav tm="0">
                                          <p:val>
                                            <p:strVal val="ppt_w"/>
                                          </p:val>
                                        </p:tav>
                                        <p:tav tm="100000">
                                          <p:val>
                                            <p:fltVal val="0"/>
                                          </p:val>
                                        </p:tav>
                                      </p:tavLst>
                                    </p:anim>
                                    <p:anim calcmode="lin" valueType="num">
                                      <p:cBhvr>
                                        <p:cTn id="302" dur="2000"/>
                                        <p:tgtEl>
                                          <p:spTgt spid="42"/>
                                        </p:tgtEl>
                                        <p:attrNameLst>
                                          <p:attrName>ppt_h</p:attrName>
                                        </p:attrNameLst>
                                      </p:cBhvr>
                                      <p:tavLst>
                                        <p:tav tm="0">
                                          <p:val>
                                            <p:strVal val="ppt_h"/>
                                          </p:val>
                                        </p:tav>
                                        <p:tav tm="100000">
                                          <p:val>
                                            <p:fltVal val="0"/>
                                          </p:val>
                                        </p:tav>
                                      </p:tavLst>
                                    </p:anim>
                                    <p:anim calcmode="lin" valueType="num">
                                      <p:cBhvr>
                                        <p:cTn id="303" dur="2000"/>
                                        <p:tgtEl>
                                          <p:spTgt spid="42"/>
                                        </p:tgtEl>
                                        <p:attrNameLst>
                                          <p:attrName>style.rotation</p:attrName>
                                        </p:attrNameLst>
                                      </p:cBhvr>
                                      <p:tavLst>
                                        <p:tav tm="0">
                                          <p:val>
                                            <p:fltVal val="0"/>
                                          </p:val>
                                        </p:tav>
                                        <p:tav tm="100000">
                                          <p:val>
                                            <p:fltVal val="360"/>
                                          </p:val>
                                        </p:tav>
                                      </p:tavLst>
                                    </p:anim>
                                    <p:animEffect transition="out" filter="fade">
                                      <p:cBhvr>
                                        <p:cTn id="304" dur="2000"/>
                                        <p:tgtEl>
                                          <p:spTgt spid="42"/>
                                        </p:tgtEl>
                                      </p:cBhvr>
                                    </p:animEffect>
                                    <p:set>
                                      <p:cBhvr>
                                        <p:cTn id="305" dur="1" fill="hold">
                                          <p:stCondLst>
                                            <p:cond delay="1999"/>
                                          </p:stCondLst>
                                        </p:cTn>
                                        <p:tgtEl>
                                          <p:spTgt spid="42"/>
                                        </p:tgtEl>
                                        <p:attrNameLst>
                                          <p:attrName>style.visibility</p:attrName>
                                        </p:attrNameLst>
                                      </p:cBhvr>
                                      <p:to>
                                        <p:strVal val="hidden"/>
                                      </p:to>
                                    </p:set>
                                  </p:childTnLst>
                                </p:cTn>
                              </p:par>
                            </p:childTnLst>
                          </p:cTn>
                        </p:par>
                      </p:childTnLst>
                    </p:cTn>
                  </p:par>
                  <p:par>
                    <p:cTn id="306" fill="hold">
                      <p:stCondLst>
                        <p:cond delay="indefinite"/>
                      </p:stCondLst>
                      <p:childTnLst>
                        <p:par>
                          <p:cTn id="307" fill="hold">
                            <p:stCondLst>
                              <p:cond delay="0"/>
                            </p:stCondLst>
                            <p:childTnLst>
                              <p:par>
                                <p:cTn id="308" presetID="35" presetClass="entr" presetSubtype="0" fill="hold" nodeType="clickEffect">
                                  <p:stCondLst>
                                    <p:cond delay="0"/>
                                  </p:stCondLst>
                                  <p:childTnLst>
                                    <p:set>
                                      <p:cBhvr>
                                        <p:cTn id="309" dur="1" fill="hold">
                                          <p:stCondLst>
                                            <p:cond delay="0"/>
                                          </p:stCondLst>
                                        </p:cTn>
                                        <p:tgtEl>
                                          <p:spTgt spid="117"/>
                                        </p:tgtEl>
                                        <p:attrNameLst>
                                          <p:attrName>style.visibility</p:attrName>
                                        </p:attrNameLst>
                                      </p:cBhvr>
                                      <p:to>
                                        <p:strVal val="visible"/>
                                      </p:to>
                                    </p:set>
                                    <p:animEffect transition="in" filter="fade">
                                      <p:cBhvr>
                                        <p:cTn id="310" dur="2000"/>
                                        <p:tgtEl>
                                          <p:spTgt spid="117"/>
                                        </p:tgtEl>
                                      </p:cBhvr>
                                    </p:animEffect>
                                    <p:anim calcmode="lin" valueType="num">
                                      <p:cBhvr>
                                        <p:cTn id="311" dur="2000" fill="hold"/>
                                        <p:tgtEl>
                                          <p:spTgt spid="117"/>
                                        </p:tgtEl>
                                        <p:attrNameLst>
                                          <p:attrName>style.rotation</p:attrName>
                                        </p:attrNameLst>
                                      </p:cBhvr>
                                      <p:tavLst>
                                        <p:tav tm="0">
                                          <p:val>
                                            <p:fltVal val="720"/>
                                          </p:val>
                                        </p:tav>
                                        <p:tav tm="100000">
                                          <p:val>
                                            <p:fltVal val="0"/>
                                          </p:val>
                                        </p:tav>
                                      </p:tavLst>
                                    </p:anim>
                                    <p:anim calcmode="lin" valueType="num">
                                      <p:cBhvr>
                                        <p:cTn id="312" dur="2000" fill="hold"/>
                                        <p:tgtEl>
                                          <p:spTgt spid="117"/>
                                        </p:tgtEl>
                                        <p:attrNameLst>
                                          <p:attrName>ppt_h</p:attrName>
                                        </p:attrNameLst>
                                      </p:cBhvr>
                                      <p:tavLst>
                                        <p:tav tm="0">
                                          <p:val>
                                            <p:fltVal val="0"/>
                                          </p:val>
                                        </p:tav>
                                        <p:tav tm="100000">
                                          <p:val>
                                            <p:strVal val="#ppt_h"/>
                                          </p:val>
                                        </p:tav>
                                      </p:tavLst>
                                    </p:anim>
                                    <p:anim calcmode="lin" valueType="num">
                                      <p:cBhvr>
                                        <p:cTn id="313" dur="2000" fill="hold"/>
                                        <p:tgtEl>
                                          <p:spTgt spid="117"/>
                                        </p:tgtEl>
                                        <p:attrNameLst>
                                          <p:attrName>ppt_w</p:attrName>
                                        </p:attrNameLst>
                                      </p:cBhvr>
                                      <p:tavLst>
                                        <p:tav tm="0">
                                          <p:val>
                                            <p:fltVal val="0"/>
                                          </p:val>
                                        </p:tav>
                                        <p:tav tm="100000">
                                          <p:val>
                                            <p:strVal val="#ppt_w"/>
                                          </p:val>
                                        </p:tav>
                                      </p:tavLst>
                                    </p:anim>
                                  </p:childTnLst>
                                </p:cTn>
                              </p:par>
                              <p:par>
                                <p:cTn id="314" presetID="10" presetClass="exit" presetSubtype="0" fill="hold" grpId="0" nodeType="withEffect">
                                  <p:stCondLst>
                                    <p:cond delay="0"/>
                                  </p:stCondLst>
                                  <p:childTnLst>
                                    <p:animEffect transition="out" filter="fade">
                                      <p:cBhvr>
                                        <p:cTn id="315" dur="1000"/>
                                        <p:tgtEl>
                                          <p:spTgt spid="26"/>
                                        </p:tgtEl>
                                      </p:cBhvr>
                                    </p:animEffect>
                                    <p:set>
                                      <p:cBhvr>
                                        <p:cTn id="316" dur="1" fill="hold">
                                          <p:stCondLst>
                                            <p:cond delay="999"/>
                                          </p:stCondLst>
                                        </p:cTn>
                                        <p:tgtEl>
                                          <p:spTgt spid="26"/>
                                        </p:tgtEl>
                                        <p:attrNameLst>
                                          <p:attrName>style.visibility</p:attrName>
                                        </p:attrNameLst>
                                      </p:cBhvr>
                                      <p:to>
                                        <p:strVal val="hidden"/>
                                      </p:to>
                                    </p:set>
                                  </p:childTnLst>
                                </p:cTn>
                              </p:par>
                              <p:par>
                                <p:cTn id="317" presetID="10" presetClass="exit" presetSubtype="0" fill="hold" grpId="0" nodeType="withEffect">
                                  <p:stCondLst>
                                    <p:cond delay="0"/>
                                  </p:stCondLst>
                                  <p:childTnLst>
                                    <p:animEffect transition="out" filter="fade">
                                      <p:cBhvr>
                                        <p:cTn id="318" dur="1000"/>
                                        <p:tgtEl>
                                          <p:spTgt spid="25"/>
                                        </p:tgtEl>
                                      </p:cBhvr>
                                    </p:animEffect>
                                    <p:set>
                                      <p:cBhvr>
                                        <p:cTn id="319" dur="1" fill="hold">
                                          <p:stCondLst>
                                            <p:cond delay="999"/>
                                          </p:stCondLst>
                                        </p:cTn>
                                        <p:tgtEl>
                                          <p:spTgt spid="25"/>
                                        </p:tgtEl>
                                        <p:attrNameLst>
                                          <p:attrName>style.visibility</p:attrName>
                                        </p:attrNameLst>
                                      </p:cBhvr>
                                      <p:to>
                                        <p:strVal val="hidden"/>
                                      </p:to>
                                    </p:set>
                                  </p:childTnLst>
                                </p:cTn>
                              </p:par>
                              <p:par>
                                <p:cTn id="320" presetID="49" presetClass="exit" presetSubtype="0" accel="100000" fill="hold" nodeType="withEffect">
                                  <p:stCondLst>
                                    <p:cond delay="500"/>
                                  </p:stCondLst>
                                  <p:childTnLst>
                                    <p:anim calcmode="lin" valueType="num">
                                      <p:cBhvr>
                                        <p:cTn id="321" dur="2000"/>
                                        <p:tgtEl>
                                          <p:spTgt spid="10"/>
                                        </p:tgtEl>
                                        <p:attrNameLst>
                                          <p:attrName>ppt_w</p:attrName>
                                        </p:attrNameLst>
                                      </p:cBhvr>
                                      <p:tavLst>
                                        <p:tav tm="0">
                                          <p:val>
                                            <p:strVal val="ppt_w"/>
                                          </p:val>
                                        </p:tav>
                                        <p:tav tm="100000">
                                          <p:val>
                                            <p:fltVal val="0"/>
                                          </p:val>
                                        </p:tav>
                                      </p:tavLst>
                                    </p:anim>
                                    <p:anim calcmode="lin" valueType="num">
                                      <p:cBhvr>
                                        <p:cTn id="322" dur="2000"/>
                                        <p:tgtEl>
                                          <p:spTgt spid="10"/>
                                        </p:tgtEl>
                                        <p:attrNameLst>
                                          <p:attrName>ppt_h</p:attrName>
                                        </p:attrNameLst>
                                      </p:cBhvr>
                                      <p:tavLst>
                                        <p:tav tm="0">
                                          <p:val>
                                            <p:strVal val="ppt_h"/>
                                          </p:val>
                                        </p:tav>
                                        <p:tav tm="100000">
                                          <p:val>
                                            <p:fltVal val="0"/>
                                          </p:val>
                                        </p:tav>
                                      </p:tavLst>
                                    </p:anim>
                                    <p:anim calcmode="lin" valueType="num">
                                      <p:cBhvr>
                                        <p:cTn id="323" dur="2000"/>
                                        <p:tgtEl>
                                          <p:spTgt spid="10"/>
                                        </p:tgtEl>
                                        <p:attrNameLst>
                                          <p:attrName>style.rotation</p:attrName>
                                        </p:attrNameLst>
                                      </p:cBhvr>
                                      <p:tavLst>
                                        <p:tav tm="0">
                                          <p:val>
                                            <p:fltVal val="0"/>
                                          </p:val>
                                        </p:tav>
                                        <p:tav tm="100000">
                                          <p:val>
                                            <p:fltVal val="360"/>
                                          </p:val>
                                        </p:tav>
                                      </p:tavLst>
                                    </p:anim>
                                    <p:animEffect transition="out" filter="fade">
                                      <p:cBhvr>
                                        <p:cTn id="324" dur="2000"/>
                                        <p:tgtEl>
                                          <p:spTgt spid="10"/>
                                        </p:tgtEl>
                                      </p:cBhvr>
                                    </p:animEffect>
                                    <p:set>
                                      <p:cBhvr>
                                        <p:cTn id="325" dur="1" fill="hold">
                                          <p:stCondLst>
                                            <p:cond delay="1999"/>
                                          </p:stCondLst>
                                        </p:cTn>
                                        <p:tgtEl>
                                          <p:spTgt spid="10"/>
                                        </p:tgtEl>
                                        <p:attrNameLst>
                                          <p:attrName>style.visibility</p:attrName>
                                        </p:attrNameLst>
                                      </p:cBhvr>
                                      <p:to>
                                        <p:strVal val="hidden"/>
                                      </p:to>
                                    </p:set>
                                  </p:childTnLst>
                                </p:cTn>
                              </p:par>
                            </p:childTnLst>
                          </p:cTn>
                        </p:par>
                      </p:childTnLst>
                    </p:cTn>
                  </p:par>
                  <p:par>
                    <p:cTn id="326" fill="hold">
                      <p:stCondLst>
                        <p:cond delay="indefinite"/>
                      </p:stCondLst>
                      <p:childTnLst>
                        <p:par>
                          <p:cTn id="327" fill="hold">
                            <p:stCondLst>
                              <p:cond delay="0"/>
                            </p:stCondLst>
                            <p:childTnLst>
                              <p:par>
                                <p:cTn id="328" presetID="22" presetClass="entr" presetSubtype="8" fill="hold" grpId="0" nodeType="clickEffect">
                                  <p:stCondLst>
                                    <p:cond delay="0"/>
                                  </p:stCondLst>
                                  <p:childTnLst>
                                    <p:set>
                                      <p:cBhvr>
                                        <p:cTn id="329" dur="1" fill="hold">
                                          <p:stCondLst>
                                            <p:cond delay="0"/>
                                          </p:stCondLst>
                                        </p:cTn>
                                        <p:tgtEl>
                                          <p:spTgt spid="67"/>
                                        </p:tgtEl>
                                        <p:attrNameLst>
                                          <p:attrName>style.visibility</p:attrName>
                                        </p:attrNameLst>
                                      </p:cBhvr>
                                      <p:to>
                                        <p:strVal val="visible"/>
                                      </p:to>
                                    </p:set>
                                    <p:animEffect transition="in" filter="wipe(left)">
                                      <p:cBhvr>
                                        <p:cTn id="330" dur="1000"/>
                                        <p:tgtEl>
                                          <p:spTgt spid="67"/>
                                        </p:tgtEl>
                                      </p:cBhvr>
                                    </p:animEffect>
                                  </p:childTnLst>
                                </p:cTn>
                              </p:par>
                              <p:par>
                                <p:cTn id="331" presetID="8" presetClass="emph" presetSubtype="0" fill="hold" nodeType="withEffect">
                                  <p:stCondLst>
                                    <p:cond delay="1000"/>
                                  </p:stCondLst>
                                  <p:childTnLst>
                                    <p:animRot by="-32400000">
                                      <p:cBhvr>
                                        <p:cTn id="332" dur="2000" fill="hold"/>
                                        <p:tgtEl>
                                          <p:spTgt spid="114"/>
                                        </p:tgtEl>
                                        <p:attrNameLst>
                                          <p:attrName>r</p:attrName>
                                        </p:attrNameLst>
                                      </p:cBhvr>
                                    </p:animRot>
                                  </p:childTnLst>
                                </p:cTn>
                              </p:par>
                              <p:par>
                                <p:cTn id="333" presetID="8" presetClass="emph" presetSubtype="0" fill="hold" nodeType="withEffect">
                                  <p:stCondLst>
                                    <p:cond delay="1000"/>
                                  </p:stCondLst>
                                  <p:childTnLst>
                                    <p:animRot by="-32400000">
                                      <p:cBhvr>
                                        <p:cTn id="334" dur="2000" fill="hold"/>
                                        <p:tgtEl>
                                          <p:spTgt spid="113"/>
                                        </p:tgtEl>
                                        <p:attrNameLst>
                                          <p:attrName>r</p:attrName>
                                        </p:attrNameLst>
                                      </p:cBhvr>
                                    </p:animRot>
                                  </p:childTnLst>
                                </p:cTn>
                              </p:par>
                              <p:par>
                                <p:cTn id="335" presetID="8" presetClass="emph" presetSubtype="0" fill="hold" nodeType="withEffect">
                                  <p:stCondLst>
                                    <p:cond delay="1000"/>
                                  </p:stCondLst>
                                  <p:childTnLst>
                                    <p:animRot by="-32400000">
                                      <p:cBhvr>
                                        <p:cTn id="336" dur="2000" fill="hold"/>
                                        <p:tgtEl>
                                          <p:spTgt spid="109"/>
                                        </p:tgtEl>
                                        <p:attrNameLst>
                                          <p:attrName>r</p:attrName>
                                        </p:attrNameLst>
                                      </p:cBhvr>
                                    </p:animRot>
                                  </p:childTnLst>
                                </p:cTn>
                              </p:par>
                              <p:par>
                                <p:cTn id="337" presetID="8" presetClass="emph" presetSubtype="0" fill="hold" nodeType="withEffect">
                                  <p:stCondLst>
                                    <p:cond delay="1000"/>
                                  </p:stCondLst>
                                  <p:childTnLst>
                                    <p:animRot by="-32400000">
                                      <p:cBhvr>
                                        <p:cTn id="338" dur="2000" fill="hold"/>
                                        <p:tgtEl>
                                          <p:spTgt spid="111"/>
                                        </p:tgtEl>
                                        <p:attrNameLst>
                                          <p:attrName>r</p:attrName>
                                        </p:attrNameLst>
                                      </p:cBhvr>
                                    </p:animRot>
                                  </p:childTnLst>
                                </p:cTn>
                              </p:par>
                              <p:par>
                                <p:cTn id="339" presetID="8" presetClass="emph" presetSubtype="0" fill="hold" nodeType="withEffect">
                                  <p:stCondLst>
                                    <p:cond delay="1000"/>
                                  </p:stCondLst>
                                  <p:childTnLst>
                                    <p:animRot by="-32400000">
                                      <p:cBhvr>
                                        <p:cTn id="340" dur="2000" fill="hold"/>
                                        <p:tgtEl>
                                          <p:spTgt spid="105"/>
                                        </p:tgtEl>
                                        <p:attrNameLst>
                                          <p:attrName>r</p:attrName>
                                        </p:attrNameLst>
                                      </p:cBhvr>
                                    </p:animRot>
                                  </p:childTnLst>
                                </p:cTn>
                              </p:par>
                              <p:par>
                                <p:cTn id="341" presetID="8" presetClass="emph" presetSubtype="0" fill="hold" nodeType="withEffect">
                                  <p:stCondLst>
                                    <p:cond delay="1000"/>
                                  </p:stCondLst>
                                  <p:childTnLst>
                                    <p:animRot by="-32400000">
                                      <p:cBhvr>
                                        <p:cTn id="342" dur="2000" fill="hold"/>
                                        <p:tgtEl>
                                          <p:spTgt spid="112"/>
                                        </p:tgtEl>
                                        <p:attrNameLst>
                                          <p:attrName>r</p:attrName>
                                        </p:attrNameLst>
                                      </p:cBhvr>
                                    </p:animRot>
                                  </p:childTnLst>
                                </p:cTn>
                              </p:par>
                              <p:par>
                                <p:cTn id="343" presetID="8" presetClass="emph" presetSubtype="0" fill="hold" nodeType="withEffect">
                                  <p:stCondLst>
                                    <p:cond delay="1000"/>
                                  </p:stCondLst>
                                  <p:childTnLst>
                                    <p:animRot by="-32400000">
                                      <p:cBhvr>
                                        <p:cTn id="344" dur="2000" fill="hold"/>
                                        <p:tgtEl>
                                          <p:spTgt spid="108"/>
                                        </p:tgtEl>
                                        <p:attrNameLst>
                                          <p:attrName>r</p:attrName>
                                        </p:attrNameLst>
                                      </p:cBhvr>
                                    </p:animRot>
                                  </p:childTnLst>
                                </p:cTn>
                              </p:par>
                              <p:par>
                                <p:cTn id="345" presetID="8" presetClass="emph" presetSubtype="0" fill="hold" nodeType="withEffect">
                                  <p:stCondLst>
                                    <p:cond delay="1000"/>
                                  </p:stCondLst>
                                  <p:childTnLst>
                                    <p:animRot by="-32400000">
                                      <p:cBhvr>
                                        <p:cTn id="346" dur="2000" fill="hold"/>
                                        <p:tgtEl>
                                          <p:spTgt spid="104"/>
                                        </p:tgtEl>
                                        <p:attrNameLst>
                                          <p:attrName>r</p:attrName>
                                        </p:attrNameLst>
                                      </p:cBhvr>
                                    </p:animRot>
                                  </p:childTnLst>
                                </p:cTn>
                              </p:par>
                              <p:par>
                                <p:cTn id="347" presetID="8" presetClass="emph" presetSubtype="0" fill="hold" nodeType="withEffect">
                                  <p:stCondLst>
                                    <p:cond delay="1000"/>
                                  </p:stCondLst>
                                  <p:childTnLst>
                                    <p:animRot by="-32400000">
                                      <p:cBhvr>
                                        <p:cTn id="348" dur="2000" fill="hold"/>
                                        <p:tgtEl>
                                          <p:spTgt spid="103"/>
                                        </p:tgtEl>
                                        <p:attrNameLst>
                                          <p:attrName>r</p:attrName>
                                        </p:attrNameLst>
                                      </p:cBhvr>
                                    </p:animRot>
                                  </p:childTnLst>
                                </p:cTn>
                              </p:par>
                              <p:par>
                                <p:cTn id="349" presetID="8" presetClass="emph" presetSubtype="0" fill="hold" nodeType="withEffect">
                                  <p:stCondLst>
                                    <p:cond delay="1000"/>
                                  </p:stCondLst>
                                  <p:childTnLst>
                                    <p:animRot by="-32400000">
                                      <p:cBhvr>
                                        <p:cTn id="350" dur="2000" fill="hold"/>
                                        <p:tgtEl>
                                          <p:spTgt spid="107"/>
                                        </p:tgtEl>
                                        <p:attrNameLst>
                                          <p:attrName>r</p:attrName>
                                        </p:attrNameLst>
                                      </p:cBhvr>
                                    </p:animRot>
                                  </p:childTnLst>
                                </p:cTn>
                              </p:par>
                              <p:par>
                                <p:cTn id="351" presetID="8" presetClass="emph" presetSubtype="0" fill="hold" nodeType="withEffect">
                                  <p:stCondLst>
                                    <p:cond delay="1000"/>
                                  </p:stCondLst>
                                  <p:childTnLst>
                                    <p:animRot by="-32400000">
                                      <p:cBhvr>
                                        <p:cTn id="352" dur="2000" fill="hold"/>
                                        <p:tgtEl>
                                          <p:spTgt spid="106"/>
                                        </p:tgtEl>
                                        <p:attrNameLst>
                                          <p:attrName>r</p:attrName>
                                        </p:attrNameLst>
                                      </p:cBhvr>
                                    </p:animRot>
                                  </p:childTnLst>
                                </p:cTn>
                              </p:par>
                              <p:par>
                                <p:cTn id="353" presetID="8" presetClass="emph" presetSubtype="0" fill="hold" nodeType="withEffect">
                                  <p:stCondLst>
                                    <p:cond delay="1000"/>
                                  </p:stCondLst>
                                  <p:childTnLst>
                                    <p:animRot by="-32400000">
                                      <p:cBhvr>
                                        <p:cTn id="354" dur="2000" fill="hold"/>
                                        <p:tgtEl>
                                          <p:spTgt spid="110"/>
                                        </p:tgtEl>
                                        <p:attrNameLst>
                                          <p:attrName>r</p:attrName>
                                        </p:attrNameLst>
                                      </p:cBhvr>
                                    </p:animRot>
                                  </p:childTnLst>
                                </p:cTn>
                              </p:par>
                              <p:par>
                                <p:cTn id="355" presetID="8" presetClass="emph" presetSubtype="0" fill="hold" nodeType="withEffect">
                                  <p:stCondLst>
                                    <p:cond delay="1000"/>
                                  </p:stCondLst>
                                  <p:childTnLst>
                                    <p:animRot by="-32400000">
                                      <p:cBhvr>
                                        <p:cTn id="356" dur="2000" fill="hold"/>
                                        <p:tgtEl>
                                          <p:spTgt spid="102"/>
                                        </p:tgtEl>
                                        <p:attrNameLst>
                                          <p:attrName>r</p:attrName>
                                        </p:attrNameLst>
                                      </p:cBhvr>
                                    </p:animRot>
                                  </p:childTnLst>
                                </p:cTn>
                              </p:par>
                              <p:par>
                                <p:cTn id="357" presetID="8" presetClass="emph" presetSubtype="0" fill="hold" nodeType="withEffect">
                                  <p:stCondLst>
                                    <p:cond delay="1000"/>
                                  </p:stCondLst>
                                  <p:childTnLst>
                                    <p:animRot by="-32400000">
                                      <p:cBhvr>
                                        <p:cTn id="358" dur="2000" fill="hold"/>
                                        <p:tgtEl>
                                          <p:spTgt spid="95"/>
                                        </p:tgtEl>
                                        <p:attrNameLst>
                                          <p:attrName>r</p:attrName>
                                        </p:attrNameLst>
                                      </p:cBhvr>
                                    </p:animRot>
                                  </p:childTnLst>
                                </p:cTn>
                              </p:par>
                              <p:par>
                                <p:cTn id="359" presetID="8" presetClass="emph" presetSubtype="0" fill="hold" nodeType="withEffect">
                                  <p:stCondLst>
                                    <p:cond delay="1000"/>
                                  </p:stCondLst>
                                  <p:childTnLst>
                                    <p:animRot by="-32400000">
                                      <p:cBhvr>
                                        <p:cTn id="360" dur="2000" fill="hold"/>
                                        <p:tgtEl>
                                          <p:spTgt spid="101"/>
                                        </p:tgtEl>
                                        <p:attrNameLst>
                                          <p:attrName>r</p:attrName>
                                        </p:attrNameLst>
                                      </p:cBhvr>
                                    </p:animRot>
                                  </p:childTnLst>
                                </p:cTn>
                              </p:par>
                              <p:par>
                                <p:cTn id="361" presetID="8" presetClass="emph" presetSubtype="0" fill="hold" nodeType="withEffect">
                                  <p:stCondLst>
                                    <p:cond delay="1000"/>
                                  </p:stCondLst>
                                  <p:childTnLst>
                                    <p:animRot by="-32400000">
                                      <p:cBhvr>
                                        <p:cTn id="362" dur="2000" fill="hold"/>
                                        <p:tgtEl>
                                          <p:spTgt spid="100"/>
                                        </p:tgtEl>
                                        <p:attrNameLst>
                                          <p:attrName>r</p:attrName>
                                        </p:attrNameLst>
                                      </p:cBhvr>
                                    </p:animRot>
                                  </p:childTnLst>
                                </p:cTn>
                              </p:par>
                            </p:childTnLst>
                          </p:cTn>
                        </p:par>
                      </p:childTnLst>
                    </p:cTn>
                  </p:par>
                  <p:par>
                    <p:cTn id="363" fill="hold">
                      <p:stCondLst>
                        <p:cond delay="indefinite"/>
                      </p:stCondLst>
                      <p:childTnLst>
                        <p:par>
                          <p:cTn id="364" fill="hold">
                            <p:stCondLst>
                              <p:cond delay="0"/>
                            </p:stCondLst>
                            <p:childTnLst>
                              <p:par>
                                <p:cTn id="365" presetID="22" presetClass="entr" presetSubtype="8" fill="hold" grpId="0" nodeType="clickEffect">
                                  <p:stCondLst>
                                    <p:cond delay="0"/>
                                  </p:stCondLst>
                                  <p:childTnLst>
                                    <p:set>
                                      <p:cBhvr>
                                        <p:cTn id="366" dur="1" fill="hold">
                                          <p:stCondLst>
                                            <p:cond delay="0"/>
                                          </p:stCondLst>
                                        </p:cTn>
                                        <p:tgtEl>
                                          <p:spTgt spid="33">
                                            <p:txEl>
                                              <p:pRg st="0" end="0"/>
                                            </p:txEl>
                                          </p:spTgt>
                                        </p:tgtEl>
                                        <p:attrNameLst>
                                          <p:attrName>style.visibility</p:attrName>
                                        </p:attrNameLst>
                                      </p:cBhvr>
                                      <p:to>
                                        <p:strVal val="visible"/>
                                      </p:to>
                                    </p:set>
                                    <p:animEffect transition="in" filter="wipe(left)">
                                      <p:cBhvr>
                                        <p:cTn id="367" dur="1000"/>
                                        <p:tgtEl>
                                          <p:spTgt spid="33">
                                            <p:txEl>
                                              <p:pRg st="0" end="0"/>
                                            </p:txEl>
                                          </p:spTgt>
                                        </p:tgtEl>
                                      </p:cBhvr>
                                    </p:animEffect>
                                  </p:childTnLst>
                                </p:cTn>
                              </p:par>
                            </p:childTnLst>
                          </p:cTn>
                        </p:par>
                        <p:par>
                          <p:cTn id="368" fill="hold">
                            <p:stCondLst>
                              <p:cond delay="1000"/>
                            </p:stCondLst>
                            <p:childTnLst>
                              <p:par>
                                <p:cTn id="369" presetID="22" presetClass="entr" presetSubtype="8" fill="hold" grpId="0" nodeType="afterEffect">
                                  <p:stCondLst>
                                    <p:cond delay="0"/>
                                  </p:stCondLst>
                                  <p:childTnLst>
                                    <p:set>
                                      <p:cBhvr>
                                        <p:cTn id="370" dur="1" fill="hold">
                                          <p:stCondLst>
                                            <p:cond delay="0"/>
                                          </p:stCondLst>
                                        </p:cTn>
                                        <p:tgtEl>
                                          <p:spTgt spid="33">
                                            <p:txEl>
                                              <p:pRg st="1" end="1"/>
                                            </p:txEl>
                                          </p:spTgt>
                                        </p:tgtEl>
                                        <p:attrNameLst>
                                          <p:attrName>style.visibility</p:attrName>
                                        </p:attrNameLst>
                                      </p:cBhvr>
                                      <p:to>
                                        <p:strVal val="visible"/>
                                      </p:to>
                                    </p:set>
                                    <p:animEffect transition="in" filter="wipe(left)">
                                      <p:cBhvr>
                                        <p:cTn id="371" dur="1000"/>
                                        <p:tgtEl>
                                          <p:spTgt spid="33">
                                            <p:txEl>
                                              <p:pRg st="1" end="1"/>
                                            </p:txEl>
                                          </p:spTgt>
                                        </p:tgtEl>
                                      </p:cBhvr>
                                    </p:animEffect>
                                  </p:childTnLst>
                                </p:cTn>
                              </p:par>
                            </p:childTnLst>
                          </p:cTn>
                        </p:par>
                      </p:childTnLst>
                    </p:cTn>
                  </p:par>
                  <p:par>
                    <p:cTn id="372" fill="hold">
                      <p:stCondLst>
                        <p:cond delay="indefinite"/>
                      </p:stCondLst>
                      <p:childTnLst>
                        <p:par>
                          <p:cTn id="373" fill="hold">
                            <p:stCondLst>
                              <p:cond delay="0"/>
                            </p:stCondLst>
                            <p:childTnLst>
                              <p:par>
                                <p:cTn id="374" presetID="10" presetClass="exit" presetSubtype="0" fill="hold" nodeType="clickEffect">
                                  <p:stCondLst>
                                    <p:cond delay="0"/>
                                  </p:stCondLst>
                                  <p:childTnLst>
                                    <p:animEffect transition="out" filter="fade">
                                      <p:cBhvr>
                                        <p:cTn id="375" dur="1000"/>
                                        <p:tgtEl>
                                          <p:spTgt spid="117"/>
                                        </p:tgtEl>
                                      </p:cBhvr>
                                    </p:animEffect>
                                    <p:set>
                                      <p:cBhvr>
                                        <p:cTn id="376" dur="1" fill="hold">
                                          <p:stCondLst>
                                            <p:cond delay="999"/>
                                          </p:stCondLst>
                                        </p:cTn>
                                        <p:tgtEl>
                                          <p:spTgt spid="117"/>
                                        </p:tgtEl>
                                        <p:attrNameLst>
                                          <p:attrName>style.visibility</p:attrName>
                                        </p:attrNameLst>
                                      </p:cBhvr>
                                      <p:to>
                                        <p:strVal val="hidden"/>
                                      </p:to>
                                    </p:set>
                                  </p:childTnLst>
                                </p:cTn>
                              </p:par>
                              <p:par>
                                <p:cTn id="377" presetID="10" presetClass="exit" presetSubtype="0" fill="hold" nodeType="withEffect">
                                  <p:stCondLst>
                                    <p:cond delay="0"/>
                                  </p:stCondLst>
                                  <p:childTnLst>
                                    <p:animEffect transition="out" filter="fade">
                                      <p:cBhvr>
                                        <p:cTn id="378" dur="1000"/>
                                        <p:tgtEl>
                                          <p:spTgt spid="36"/>
                                        </p:tgtEl>
                                      </p:cBhvr>
                                    </p:animEffect>
                                    <p:set>
                                      <p:cBhvr>
                                        <p:cTn id="379" dur="1" fill="hold">
                                          <p:stCondLst>
                                            <p:cond delay="999"/>
                                          </p:stCondLst>
                                        </p:cTn>
                                        <p:tgtEl>
                                          <p:spTgt spid="36"/>
                                        </p:tgtEl>
                                        <p:attrNameLst>
                                          <p:attrName>style.visibility</p:attrName>
                                        </p:attrNameLst>
                                      </p:cBhvr>
                                      <p:to>
                                        <p:strVal val="hidden"/>
                                      </p:to>
                                    </p:set>
                                  </p:childTnLst>
                                </p:cTn>
                              </p:par>
                              <p:par>
                                <p:cTn id="380" presetID="10" presetClass="exit" presetSubtype="0" fill="hold" nodeType="withEffect">
                                  <p:stCondLst>
                                    <p:cond delay="0"/>
                                  </p:stCondLst>
                                  <p:childTnLst>
                                    <p:animEffect transition="out" filter="fade">
                                      <p:cBhvr>
                                        <p:cTn id="381" dur="1000"/>
                                        <p:tgtEl>
                                          <p:spTgt spid="39"/>
                                        </p:tgtEl>
                                      </p:cBhvr>
                                    </p:animEffect>
                                    <p:set>
                                      <p:cBhvr>
                                        <p:cTn id="382" dur="1" fill="hold">
                                          <p:stCondLst>
                                            <p:cond delay="999"/>
                                          </p:stCondLst>
                                        </p:cTn>
                                        <p:tgtEl>
                                          <p:spTgt spid="39"/>
                                        </p:tgtEl>
                                        <p:attrNameLst>
                                          <p:attrName>style.visibility</p:attrName>
                                        </p:attrNameLst>
                                      </p:cBhvr>
                                      <p:to>
                                        <p:strVal val="hidden"/>
                                      </p:to>
                                    </p:set>
                                  </p:childTnLst>
                                </p:cTn>
                              </p:par>
                              <p:par>
                                <p:cTn id="383" presetID="10" presetClass="exit" presetSubtype="0" fill="hold" nodeType="withEffect">
                                  <p:stCondLst>
                                    <p:cond delay="0"/>
                                  </p:stCondLst>
                                  <p:childTnLst>
                                    <p:animEffect transition="out" filter="fade">
                                      <p:cBhvr>
                                        <p:cTn id="384" dur="1000"/>
                                        <p:tgtEl>
                                          <p:spTgt spid="40"/>
                                        </p:tgtEl>
                                      </p:cBhvr>
                                    </p:animEffect>
                                    <p:set>
                                      <p:cBhvr>
                                        <p:cTn id="385" dur="1" fill="hold">
                                          <p:stCondLst>
                                            <p:cond delay="999"/>
                                          </p:stCondLst>
                                        </p:cTn>
                                        <p:tgtEl>
                                          <p:spTgt spid="40"/>
                                        </p:tgtEl>
                                        <p:attrNameLst>
                                          <p:attrName>style.visibility</p:attrName>
                                        </p:attrNameLst>
                                      </p:cBhvr>
                                      <p:to>
                                        <p:strVal val="hidden"/>
                                      </p:to>
                                    </p:set>
                                  </p:childTnLst>
                                </p:cTn>
                              </p:par>
                              <p:par>
                                <p:cTn id="386" presetID="10" presetClass="exit" presetSubtype="0" fill="hold" nodeType="withEffect">
                                  <p:stCondLst>
                                    <p:cond delay="0"/>
                                  </p:stCondLst>
                                  <p:childTnLst>
                                    <p:animEffect transition="out" filter="fade">
                                      <p:cBhvr>
                                        <p:cTn id="387" dur="1000"/>
                                        <p:tgtEl>
                                          <p:spTgt spid="41"/>
                                        </p:tgtEl>
                                      </p:cBhvr>
                                    </p:animEffect>
                                    <p:set>
                                      <p:cBhvr>
                                        <p:cTn id="388" dur="1" fill="hold">
                                          <p:stCondLst>
                                            <p:cond delay="999"/>
                                          </p:stCondLst>
                                        </p:cTn>
                                        <p:tgtEl>
                                          <p:spTgt spid="41"/>
                                        </p:tgtEl>
                                        <p:attrNameLst>
                                          <p:attrName>style.visibility</p:attrName>
                                        </p:attrNameLst>
                                      </p:cBhvr>
                                      <p:to>
                                        <p:strVal val="hidden"/>
                                      </p:to>
                                    </p:set>
                                  </p:childTnLst>
                                </p:cTn>
                              </p:par>
                              <p:par>
                                <p:cTn id="389" presetID="10" presetClass="exit" presetSubtype="0" fill="hold" nodeType="withEffect">
                                  <p:stCondLst>
                                    <p:cond delay="0"/>
                                  </p:stCondLst>
                                  <p:childTnLst>
                                    <p:animEffect transition="out" filter="fade">
                                      <p:cBhvr>
                                        <p:cTn id="390" dur="1000"/>
                                        <p:tgtEl>
                                          <p:spTgt spid="42"/>
                                        </p:tgtEl>
                                      </p:cBhvr>
                                    </p:animEffect>
                                    <p:set>
                                      <p:cBhvr>
                                        <p:cTn id="391" dur="1" fill="hold">
                                          <p:stCondLst>
                                            <p:cond delay="999"/>
                                          </p:stCondLst>
                                        </p:cTn>
                                        <p:tgtEl>
                                          <p:spTgt spid="42"/>
                                        </p:tgtEl>
                                        <p:attrNameLst>
                                          <p:attrName>style.visibility</p:attrName>
                                        </p:attrNameLst>
                                      </p:cBhvr>
                                      <p:to>
                                        <p:strVal val="hidden"/>
                                      </p:to>
                                    </p:set>
                                  </p:childTnLst>
                                </p:cTn>
                              </p:par>
                              <p:par>
                                <p:cTn id="392" presetID="10" presetClass="exit" presetSubtype="0" fill="hold" nodeType="withEffect">
                                  <p:stCondLst>
                                    <p:cond delay="0"/>
                                  </p:stCondLst>
                                  <p:childTnLst>
                                    <p:animEffect transition="out" filter="fade">
                                      <p:cBhvr>
                                        <p:cTn id="393" dur="1000"/>
                                        <p:tgtEl>
                                          <p:spTgt spid="43"/>
                                        </p:tgtEl>
                                      </p:cBhvr>
                                    </p:animEffect>
                                    <p:set>
                                      <p:cBhvr>
                                        <p:cTn id="394" dur="1" fill="hold">
                                          <p:stCondLst>
                                            <p:cond delay="999"/>
                                          </p:stCondLst>
                                        </p:cTn>
                                        <p:tgtEl>
                                          <p:spTgt spid="43"/>
                                        </p:tgtEl>
                                        <p:attrNameLst>
                                          <p:attrName>style.visibility</p:attrName>
                                        </p:attrNameLst>
                                      </p:cBhvr>
                                      <p:to>
                                        <p:strVal val="hidden"/>
                                      </p:to>
                                    </p:set>
                                  </p:childTnLst>
                                </p:cTn>
                              </p:par>
                              <p:par>
                                <p:cTn id="395" presetID="10" presetClass="exit" presetSubtype="0" fill="hold" nodeType="withEffect">
                                  <p:stCondLst>
                                    <p:cond delay="0"/>
                                  </p:stCondLst>
                                  <p:childTnLst>
                                    <p:animEffect transition="out" filter="fade">
                                      <p:cBhvr>
                                        <p:cTn id="396" dur="1000"/>
                                        <p:tgtEl>
                                          <p:spTgt spid="44"/>
                                        </p:tgtEl>
                                      </p:cBhvr>
                                    </p:animEffect>
                                    <p:set>
                                      <p:cBhvr>
                                        <p:cTn id="397" dur="1" fill="hold">
                                          <p:stCondLst>
                                            <p:cond delay="999"/>
                                          </p:stCondLst>
                                        </p:cTn>
                                        <p:tgtEl>
                                          <p:spTgt spid="44"/>
                                        </p:tgtEl>
                                        <p:attrNameLst>
                                          <p:attrName>style.visibility</p:attrName>
                                        </p:attrNameLst>
                                      </p:cBhvr>
                                      <p:to>
                                        <p:strVal val="hidden"/>
                                      </p:to>
                                    </p:set>
                                  </p:childTnLst>
                                </p:cTn>
                              </p:par>
                              <p:par>
                                <p:cTn id="398" presetID="10" presetClass="exit" presetSubtype="0" fill="hold" nodeType="withEffect">
                                  <p:stCondLst>
                                    <p:cond delay="0"/>
                                  </p:stCondLst>
                                  <p:childTnLst>
                                    <p:animEffect transition="out" filter="fade">
                                      <p:cBhvr>
                                        <p:cTn id="399" dur="1000"/>
                                        <p:tgtEl>
                                          <p:spTgt spid="45"/>
                                        </p:tgtEl>
                                      </p:cBhvr>
                                    </p:animEffect>
                                    <p:set>
                                      <p:cBhvr>
                                        <p:cTn id="400" dur="1" fill="hold">
                                          <p:stCondLst>
                                            <p:cond delay="999"/>
                                          </p:stCondLst>
                                        </p:cTn>
                                        <p:tgtEl>
                                          <p:spTgt spid="45"/>
                                        </p:tgtEl>
                                        <p:attrNameLst>
                                          <p:attrName>style.visibility</p:attrName>
                                        </p:attrNameLst>
                                      </p:cBhvr>
                                      <p:to>
                                        <p:strVal val="hidden"/>
                                      </p:to>
                                    </p:set>
                                  </p:childTnLst>
                                </p:cTn>
                              </p:par>
                              <p:par>
                                <p:cTn id="401" presetID="10" presetClass="exit" presetSubtype="0" fill="hold" nodeType="withEffect">
                                  <p:stCondLst>
                                    <p:cond delay="0"/>
                                  </p:stCondLst>
                                  <p:childTnLst>
                                    <p:animEffect transition="out" filter="fade">
                                      <p:cBhvr>
                                        <p:cTn id="402" dur="1000"/>
                                        <p:tgtEl>
                                          <p:spTgt spid="46"/>
                                        </p:tgtEl>
                                      </p:cBhvr>
                                    </p:animEffect>
                                    <p:set>
                                      <p:cBhvr>
                                        <p:cTn id="403" dur="1" fill="hold">
                                          <p:stCondLst>
                                            <p:cond delay="999"/>
                                          </p:stCondLst>
                                        </p:cTn>
                                        <p:tgtEl>
                                          <p:spTgt spid="46"/>
                                        </p:tgtEl>
                                        <p:attrNameLst>
                                          <p:attrName>style.visibility</p:attrName>
                                        </p:attrNameLst>
                                      </p:cBhvr>
                                      <p:to>
                                        <p:strVal val="hidden"/>
                                      </p:to>
                                    </p:set>
                                  </p:childTnLst>
                                </p:cTn>
                              </p:par>
                              <p:par>
                                <p:cTn id="404" presetID="10" presetClass="exit" presetSubtype="0" fill="hold" nodeType="withEffect">
                                  <p:stCondLst>
                                    <p:cond delay="0"/>
                                  </p:stCondLst>
                                  <p:childTnLst>
                                    <p:animEffect transition="out" filter="fade">
                                      <p:cBhvr>
                                        <p:cTn id="405" dur="1000"/>
                                        <p:tgtEl>
                                          <p:spTgt spid="47"/>
                                        </p:tgtEl>
                                      </p:cBhvr>
                                    </p:animEffect>
                                    <p:set>
                                      <p:cBhvr>
                                        <p:cTn id="406" dur="1" fill="hold">
                                          <p:stCondLst>
                                            <p:cond delay="999"/>
                                          </p:stCondLst>
                                        </p:cTn>
                                        <p:tgtEl>
                                          <p:spTgt spid="47"/>
                                        </p:tgtEl>
                                        <p:attrNameLst>
                                          <p:attrName>style.visibility</p:attrName>
                                        </p:attrNameLst>
                                      </p:cBhvr>
                                      <p:to>
                                        <p:strVal val="hidden"/>
                                      </p:to>
                                    </p:set>
                                  </p:childTnLst>
                                </p:cTn>
                              </p:par>
                              <p:par>
                                <p:cTn id="407" presetID="10" presetClass="exit" presetSubtype="0" fill="hold" nodeType="withEffect">
                                  <p:stCondLst>
                                    <p:cond delay="0"/>
                                  </p:stCondLst>
                                  <p:childTnLst>
                                    <p:animEffect transition="out" filter="fade">
                                      <p:cBhvr>
                                        <p:cTn id="408" dur="1000"/>
                                        <p:tgtEl>
                                          <p:spTgt spid="48"/>
                                        </p:tgtEl>
                                      </p:cBhvr>
                                    </p:animEffect>
                                    <p:set>
                                      <p:cBhvr>
                                        <p:cTn id="409" dur="1" fill="hold">
                                          <p:stCondLst>
                                            <p:cond delay="999"/>
                                          </p:stCondLst>
                                        </p:cTn>
                                        <p:tgtEl>
                                          <p:spTgt spid="48"/>
                                        </p:tgtEl>
                                        <p:attrNameLst>
                                          <p:attrName>style.visibility</p:attrName>
                                        </p:attrNameLst>
                                      </p:cBhvr>
                                      <p:to>
                                        <p:strVal val="hidden"/>
                                      </p:to>
                                    </p:set>
                                  </p:childTnLst>
                                </p:cTn>
                              </p:par>
                              <p:par>
                                <p:cTn id="410" presetID="10" presetClass="exit" presetSubtype="0" fill="hold" nodeType="withEffect">
                                  <p:stCondLst>
                                    <p:cond delay="0"/>
                                  </p:stCondLst>
                                  <p:childTnLst>
                                    <p:animEffect transition="out" filter="fade">
                                      <p:cBhvr>
                                        <p:cTn id="411" dur="1000"/>
                                        <p:tgtEl>
                                          <p:spTgt spid="63"/>
                                        </p:tgtEl>
                                      </p:cBhvr>
                                    </p:animEffect>
                                    <p:set>
                                      <p:cBhvr>
                                        <p:cTn id="412" dur="1" fill="hold">
                                          <p:stCondLst>
                                            <p:cond delay="999"/>
                                          </p:stCondLst>
                                        </p:cTn>
                                        <p:tgtEl>
                                          <p:spTgt spid="63"/>
                                        </p:tgtEl>
                                        <p:attrNameLst>
                                          <p:attrName>style.visibility</p:attrName>
                                        </p:attrNameLst>
                                      </p:cBhvr>
                                      <p:to>
                                        <p:strVal val="hidden"/>
                                      </p:to>
                                    </p:set>
                                  </p:childTnLst>
                                </p:cTn>
                              </p:par>
                              <p:par>
                                <p:cTn id="413" presetID="10" presetClass="exit" presetSubtype="0" fill="hold" nodeType="withEffect">
                                  <p:stCondLst>
                                    <p:cond delay="0"/>
                                  </p:stCondLst>
                                  <p:childTnLst>
                                    <p:animEffect transition="out" filter="fade">
                                      <p:cBhvr>
                                        <p:cTn id="414" dur="1000"/>
                                        <p:tgtEl>
                                          <p:spTgt spid="64"/>
                                        </p:tgtEl>
                                      </p:cBhvr>
                                    </p:animEffect>
                                    <p:set>
                                      <p:cBhvr>
                                        <p:cTn id="415" dur="1" fill="hold">
                                          <p:stCondLst>
                                            <p:cond delay="999"/>
                                          </p:stCondLst>
                                        </p:cTn>
                                        <p:tgtEl>
                                          <p:spTgt spid="64"/>
                                        </p:tgtEl>
                                        <p:attrNameLst>
                                          <p:attrName>style.visibility</p:attrName>
                                        </p:attrNameLst>
                                      </p:cBhvr>
                                      <p:to>
                                        <p:strVal val="hidden"/>
                                      </p:to>
                                    </p:set>
                                  </p:childTnLst>
                                </p:cTn>
                              </p:par>
                              <p:par>
                                <p:cTn id="416" presetID="10" presetClass="exit" presetSubtype="0" fill="hold" nodeType="withEffect">
                                  <p:stCondLst>
                                    <p:cond delay="0"/>
                                  </p:stCondLst>
                                  <p:childTnLst>
                                    <p:animEffect transition="out" filter="fade">
                                      <p:cBhvr>
                                        <p:cTn id="417" dur="1000"/>
                                        <p:tgtEl>
                                          <p:spTgt spid="83"/>
                                        </p:tgtEl>
                                      </p:cBhvr>
                                    </p:animEffect>
                                    <p:set>
                                      <p:cBhvr>
                                        <p:cTn id="418" dur="1" fill="hold">
                                          <p:stCondLst>
                                            <p:cond delay="999"/>
                                          </p:stCondLst>
                                        </p:cTn>
                                        <p:tgtEl>
                                          <p:spTgt spid="83"/>
                                        </p:tgtEl>
                                        <p:attrNameLst>
                                          <p:attrName>style.visibility</p:attrName>
                                        </p:attrNameLst>
                                      </p:cBhvr>
                                      <p:to>
                                        <p:strVal val="hidden"/>
                                      </p:to>
                                    </p:set>
                                  </p:childTnLst>
                                </p:cTn>
                              </p:par>
                              <p:par>
                                <p:cTn id="419" presetID="10" presetClass="exit" presetSubtype="0" fill="hold" nodeType="withEffect">
                                  <p:stCondLst>
                                    <p:cond delay="0"/>
                                  </p:stCondLst>
                                  <p:childTnLst>
                                    <p:animEffect transition="out" filter="fade">
                                      <p:cBhvr>
                                        <p:cTn id="420" dur="1000"/>
                                        <p:tgtEl>
                                          <p:spTgt spid="89"/>
                                        </p:tgtEl>
                                      </p:cBhvr>
                                    </p:animEffect>
                                    <p:set>
                                      <p:cBhvr>
                                        <p:cTn id="421" dur="1" fill="hold">
                                          <p:stCondLst>
                                            <p:cond delay="999"/>
                                          </p:stCondLst>
                                        </p:cTn>
                                        <p:tgtEl>
                                          <p:spTgt spid="89"/>
                                        </p:tgtEl>
                                        <p:attrNameLst>
                                          <p:attrName>style.visibility</p:attrName>
                                        </p:attrNameLst>
                                      </p:cBhvr>
                                      <p:to>
                                        <p:strVal val="hidden"/>
                                      </p:to>
                                    </p:set>
                                  </p:childTnLst>
                                </p:cTn>
                              </p:par>
                              <p:par>
                                <p:cTn id="422" presetID="10" presetClass="exit" presetSubtype="0" fill="hold" nodeType="withEffect">
                                  <p:stCondLst>
                                    <p:cond delay="0"/>
                                  </p:stCondLst>
                                  <p:childTnLst>
                                    <p:animEffect transition="out" filter="fade">
                                      <p:cBhvr>
                                        <p:cTn id="423" dur="1000"/>
                                        <p:tgtEl>
                                          <p:spTgt spid="91"/>
                                        </p:tgtEl>
                                      </p:cBhvr>
                                    </p:animEffect>
                                    <p:set>
                                      <p:cBhvr>
                                        <p:cTn id="424" dur="1" fill="hold">
                                          <p:stCondLst>
                                            <p:cond delay="999"/>
                                          </p:stCondLst>
                                        </p:cTn>
                                        <p:tgtEl>
                                          <p:spTgt spid="91"/>
                                        </p:tgtEl>
                                        <p:attrNameLst>
                                          <p:attrName>style.visibility</p:attrName>
                                        </p:attrNameLst>
                                      </p:cBhvr>
                                      <p:to>
                                        <p:strVal val="hidden"/>
                                      </p:to>
                                    </p:set>
                                  </p:childTnLst>
                                </p:cTn>
                              </p:par>
                              <p:par>
                                <p:cTn id="425" presetID="10" presetClass="exit" presetSubtype="0" fill="hold" nodeType="withEffect">
                                  <p:stCondLst>
                                    <p:cond delay="0"/>
                                  </p:stCondLst>
                                  <p:childTnLst>
                                    <p:animEffect transition="out" filter="fade">
                                      <p:cBhvr>
                                        <p:cTn id="426" dur="1000"/>
                                        <p:tgtEl>
                                          <p:spTgt spid="95"/>
                                        </p:tgtEl>
                                      </p:cBhvr>
                                    </p:animEffect>
                                    <p:set>
                                      <p:cBhvr>
                                        <p:cTn id="427" dur="1" fill="hold">
                                          <p:stCondLst>
                                            <p:cond delay="999"/>
                                          </p:stCondLst>
                                        </p:cTn>
                                        <p:tgtEl>
                                          <p:spTgt spid="95"/>
                                        </p:tgtEl>
                                        <p:attrNameLst>
                                          <p:attrName>style.visibility</p:attrName>
                                        </p:attrNameLst>
                                      </p:cBhvr>
                                      <p:to>
                                        <p:strVal val="hidden"/>
                                      </p:to>
                                    </p:set>
                                  </p:childTnLst>
                                </p:cTn>
                              </p:par>
                              <p:par>
                                <p:cTn id="428" presetID="10" presetClass="exit" presetSubtype="0" fill="hold" nodeType="withEffect">
                                  <p:stCondLst>
                                    <p:cond delay="0"/>
                                  </p:stCondLst>
                                  <p:childTnLst>
                                    <p:animEffect transition="out" filter="fade">
                                      <p:cBhvr>
                                        <p:cTn id="429" dur="1000"/>
                                        <p:tgtEl>
                                          <p:spTgt spid="100"/>
                                        </p:tgtEl>
                                      </p:cBhvr>
                                    </p:animEffect>
                                    <p:set>
                                      <p:cBhvr>
                                        <p:cTn id="430" dur="1" fill="hold">
                                          <p:stCondLst>
                                            <p:cond delay="999"/>
                                          </p:stCondLst>
                                        </p:cTn>
                                        <p:tgtEl>
                                          <p:spTgt spid="100"/>
                                        </p:tgtEl>
                                        <p:attrNameLst>
                                          <p:attrName>style.visibility</p:attrName>
                                        </p:attrNameLst>
                                      </p:cBhvr>
                                      <p:to>
                                        <p:strVal val="hidden"/>
                                      </p:to>
                                    </p:set>
                                  </p:childTnLst>
                                </p:cTn>
                              </p:par>
                              <p:par>
                                <p:cTn id="431" presetID="10" presetClass="exit" presetSubtype="0" fill="hold" nodeType="withEffect">
                                  <p:stCondLst>
                                    <p:cond delay="0"/>
                                  </p:stCondLst>
                                  <p:childTnLst>
                                    <p:animEffect transition="out" filter="fade">
                                      <p:cBhvr>
                                        <p:cTn id="432" dur="1000"/>
                                        <p:tgtEl>
                                          <p:spTgt spid="101"/>
                                        </p:tgtEl>
                                      </p:cBhvr>
                                    </p:animEffect>
                                    <p:set>
                                      <p:cBhvr>
                                        <p:cTn id="433" dur="1" fill="hold">
                                          <p:stCondLst>
                                            <p:cond delay="999"/>
                                          </p:stCondLst>
                                        </p:cTn>
                                        <p:tgtEl>
                                          <p:spTgt spid="101"/>
                                        </p:tgtEl>
                                        <p:attrNameLst>
                                          <p:attrName>style.visibility</p:attrName>
                                        </p:attrNameLst>
                                      </p:cBhvr>
                                      <p:to>
                                        <p:strVal val="hidden"/>
                                      </p:to>
                                    </p:set>
                                  </p:childTnLst>
                                </p:cTn>
                              </p:par>
                              <p:par>
                                <p:cTn id="434" presetID="10" presetClass="exit" presetSubtype="0" fill="hold" nodeType="withEffect">
                                  <p:stCondLst>
                                    <p:cond delay="0"/>
                                  </p:stCondLst>
                                  <p:childTnLst>
                                    <p:animEffect transition="out" filter="fade">
                                      <p:cBhvr>
                                        <p:cTn id="435" dur="1000"/>
                                        <p:tgtEl>
                                          <p:spTgt spid="102"/>
                                        </p:tgtEl>
                                      </p:cBhvr>
                                    </p:animEffect>
                                    <p:set>
                                      <p:cBhvr>
                                        <p:cTn id="436" dur="1" fill="hold">
                                          <p:stCondLst>
                                            <p:cond delay="999"/>
                                          </p:stCondLst>
                                        </p:cTn>
                                        <p:tgtEl>
                                          <p:spTgt spid="102"/>
                                        </p:tgtEl>
                                        <p:attrNameLst>
                                          <p:attrName>style.visibility</p:attrName>
                                        </p:attrNameLst>
                                      </p:cBhvr>
                                      <p:to>
                                        <p:strVal val="hidden"/>
                                      </p:to>
                                    </p:set>
                                  </p:childTnLst>
                                </p:cTn>
                              </p:par>
                              <p:par>
                                <p:cTn id="437" presetID="10" presetClass="exit" presetSubtype="0" fill="hold" nodeType="withEffect">
                                  <p:stCondLst>
                                    <p:cond delay="0"/>
                                  </p:stCondLst>
                                  <p:childTnLst>
                                    <p:animEffect transition="out" filter="fade">
                                      <p:cBhvr>
                                        <p:cTn id="438" dur="1000"/>
                                        <p:tgtEl>
                                          <p:spTgt spid="103"/>
                                        </p:tgtEl>
                                      </p:cBhvr>
                                    </p:animEffect>
                                    <p:set>
                                      <p:cBhvr>
                                        <p:cTn id="439" dur="1" fill="hold">
                                          <p:stCondLst>
                                            <p:cond delay="999"/>
                                          </p:stCondLst>
                                        </p:cTn>
                                        <p:tgtEl>
                                          <p:spTgt spid="103"/>
                                        </p:tgtEl>
                                        <p:attrNameLst>
                                          <p:attrName>style.visibility</p:attrName>
                                        </p:attrNameLst>
                                      </p:cBhvr>
                                      <p:to>
                                        <p:strVal val="hidden"/>
                                      </p:to>
                                    </p:set>
                                  </p:childTnLst>
                                </p:cTn>
                              </p:par>
                              <p:par>
                                <p:cTn id="440" presetID="10" presetClass="exit" presetSubtype="0" fill="hold" nodeType="withEffect">
                                  <p:stCondLst>
                                    <p:cond delay="0"/>
                                  </p:stCondLst>
                                  <p:childTnLst>
                                    <p:animEffect transition="out" filter="fade">
                                      <p:cBhvr>
                                        <p:cTn id="441" dur="1000"/>
                                        <p:tgtEl>
                                          <p:spTgt spid="104"/>
                                        </p:tgtEl>
                                      </p:cBhvr>
                                    </p:animEffect>
                                    <p:set>
                                      <p:cBhvr>
                                        <p:cTn id="442" dur="1" fill="hold">
                                          <p:stCondLst>
                                            <p:cond delay="999"/>
                                          </p:stCondLst>
                                        </p:cTn>
                                        <p:tgtEl>
                                          <p:spTgt spid="104"/>
                                        </p:tgtEl>
                                        <p:attrNameLst>
                                          <p:attrName>style.visibility</p:attrName>
                                        </p:attrNameLst>
                                      </p:cBhvr>
                                      <p:to>
                                        <p:strVal val="hidden"/>
                                      </p:to>
                                    </p:set>
                                  </p:childTnLst>
                                </p:cTn>
                              </p:par>
                              <p:par>
                                <p:cTn id="443" presetID="10" presetClass="exit" presetSubtype="0" fill="hold" nodeType="withEffect">
                                  <p:stCondLst>
                                    <p:cond delay="0"/>
                                  </p:stCondLst>
                                  <p:childTnLst>
                                    <p:animEffect transition="out" filter="fade">
                                      <p:cBhvr>
                                        <p:cTn id="444" dur="1000"/>
                                        <p:tgtEl>
                                          <p:spTgt spid="105"/>
                                        </p:tgtEl>
                                      </p:cBhvr>
                                    </p:animEffect>
                                    <p:set>
                                      <p:cBhvr>
                                        <p:cTn id="445" dur="1" fill="hold">
                                          <p:stCondLst>
                                            <p:cond delay="999"/>
                                          </p:stCondLst>
                                        </p:cTn>
                                        <p:tgtEl>
                                          <p:spTgt spid="105"/>
                                        </p:tgtEl>
                                        <p:attrNameLst>
                                          <p:attrName>style.visibility</p:attrName>
                                        </p:attrNameLst>
                                      </p:cBhvr>
                                      <p:to>
                                        <p:strVal val="hidden"/>
                                      </p:to>
                                    </p:set>
                                  </p:childTnLst>
                                </p:cTn>
                              </p:par>
                              <p:par>
                                <p:cTn id="446" presetID="10" presetClass="exit" presetSubtype="0" fill="hold" nodeType="withEffect">
                                  <p:stCondLst>
                                    <p:cond delay="0"/>
                                  </p:stCondLst>
                                  <p:childTnLst>
                                    <p:animEffect transition="out" filter="fade">
                                      <p:cBhvr>
                                        <p:cTn id="447" dur="1000"/>
                                        <p:tgtEl>
                                          <p:spTgt spid="106"/>
                                        </p:tgtEl>
                                      </p:cBhvr>
                                    </p:animEffect>
                                    <p:set>
                                      <p:cBhvr>
                                        <p:cTn id="448" dur="1" fill="hold">
                                          <p:stCondLst>
                                            <p:cond delay="999"/>
                                          </p:stCondLst>
                                        </p:cTn>
                                        <p:tgtEl>
                                          <p:spTgt spid="106"/>
                                        </p:tgtEl>
                                        <p:attrNameLst>
                                          <p:attrName>style.visibility</p:attrName>
                                        </p:attrNameLst>
                                      </p:cBhvr>
                                      <p:to>
                                        <p:strVal val="hidden"/>
                                      </p:to>
                                    </p:set>
                                  </p:childTnLst>
                                </p:cTn>
                              </p:par>
                              <p:par>
                                <p:cTn id="449" presetID="10" presetClass="exit" presetSubtype="0" fill="hold" nodeType="withEffect">
                                  <p:stCondLst>
                                    <p:cond delay="0"/>
                                  </p:stCondLst>
                                  <p:childTnLst>
                                    <p:animEffect transition="out" filter="fade">
                                      <p:cBhvr>
                                        <p:cTn id="450" dur="1000"/>
                                        <p:tgtEl>
                                          <p:spTgt spid="107"/>
                                        </p:tgtEl>
                                      </p:cBhvr>
                                    </p:animEffect>
                                    <p:set>
                                      <p:cBhvr>
                                        <p:cTn id="451" dur="1" fill="hold">
                                          <p:stCondLst>
                                            <p:cond delay="999"/>
                                          </p:stCondLst>
                                        </p:cTn>
                                        <p:tgtEl>
                                          <p:spTgt spid="107"/>
                                        </p:tgtEl>
                                        <p:attrNameLst>
                                          <p:attrName>style.visibility</p:attrName>
                                        </p:attrNameLst>
                                      </p:cBhvr>
                                      <p:to>
                                        <p:strVal val="hidden"/>
                                      </p:to>
                                    </p:set>
                                  </p:childTnLst>
                                </p:cTn>
                              </p:par>
                              <p:par>
                                <p:cTn id="452" presetID="10" presetClass="exit" presetSubtype="0" fill="hold" nodeType="withEffect">
                                  <p:stCondLst>
                                    <p:cond delay="0"/>
                                  </p:stCondLst>
                                  <p:childTnLst>
                                    <p:animEffect transition="out" filter="fade">
                                      <p:cBhvr>
                                        <p:cTn id="453" dur="1000"/>
                                        <p:tgtEl>
                                          <p:spTgt spid="108"/>
                                        </p:tgtEl>
                                      </p:cBhvr>
                                    </p:animEffect>
                                    <p:set>
                                      <p:cBhvr>
                                        <p:cTn id="454" dur="1" fill="hold">
                                          <p:stCondLst>
                                            <p:cond delay="999"/>
                                          </p:stCondLst>
                                        </p:cTn>
                                        <p:tgtEl>
                                          <p:spTgt spid="108"/>
                                        </p:tgtEl>
                                        <p:attrNameLst>
                                          <p:attrName>style.visibility</p:attrName>
                                        </p:attrNameLst>
                                      </p:cBhvr>
                                      <p:to>
                                        <p:strVal val="hidden"/>
                                      </p:to>
                                    </p:set>
                                  </p:childTnLst>
                                </p:cTn>
                              </p:par>
                              <p:par>
                                <p:cTn id="455" presetID="10" presetClass="exit" presetSubtype="0" fill="hold" nodeType="withEffect">
                                  <p:stCondLst>
                                    <p:cond delay="0"/>
                                  </p:stCondLst>
                                  <p:childTnLst>
                                    <p:animEffect transition="out" filter="fade">
                                      <p:cBhvr>
                                        <p:cTn id="456" dur="1000"/>
                                        <p:tgtEl>
                                          <p:spTgt spid="109"/>
                                        </p:tgtEl>
                                      </p:cBhvr>
                                    </p:animEffect>
                                    <p:set>
                                      <p:cBhvr>
                                        <p:cTn id="457" dur="1" fill="hold">
                                          <p:stCondLst>
                                            <p:cond delay="999"/>
                                          </p:stCondLst>
                                        </p:cTn>
                                        <p:tgtEl>
                                          <p:spTgt spid="109"/>
                                        </p:tgtEl>
                                        <p:attrNameLst>
                                          <p:attrName>style.visibility</p:attrName>
                                        </p:attrNameLst>
                                      </p:cBhvr>
                                      <p:to>
                                        <p:strVal val="hidden"/>
                                      </p:to>
                                    </p:set>
                                  </p:childTnLst>
                                </p:cTn>
                              </p:par>
                              <p:par>
                                <p:cTn id="458" presetID="10" presetClass="exit" presetSubtype="0" fill="hold" nodeType="withEffect">
                                  <p:stCondLst>
                                    <p:cond delay="0"/>
                                  </p:stCondLst>
                                  <p:childTnLst>
                                    <p:animEffect transition="out" filter="fade">
                                      <p:cBhvr>
                                        <p:cTn id="459" dur="1000"/>
                                        <p:tgtEl>
                                          <p:spTgt spid="110"/>
                                        </p:tgtEl>
                                      </p:cBhvr>
                                    </p:animEffect>
                                    <p:set>
                                      <p:cBhvr>
                                        <p:cTn id="460" dur="1" fill="hold">
                                          <p:stCondLst>
                                            <p:cond delay="999"/>
                                          </p:stCondLst>
                                        </p:cTn>
                                        <p:tgtEl>
                                          <p:spTgt spid="110"/>
                                        </p:tgtEl>
                                        <p:attrNameLst>
                                          <p:attrName>style.visibility</p:attrName>
                                        </p:attrNameLst>
                                      </p:cBhvr>
                                      <p:to>
                                        <p:strVal val="hidden"/>
                                      </p:to>
                                    </p:set>
                                  </p:childTnLst>
                                </p:cTn>
                              </p:par>
                              <p:par>
                                <p:cTn id="461" presetID="10" presetClass="exit" presetSubtype="0" fill="hold" nodeType="withEffect">
                                  <p:stCondLst>
                                    <p:cond delay="0"/>
                                  </p:stCondLst>
                                  <p:childTnLst>
                                    <p:animEffect transition="out" filter="fade">
                                      <p:cBhvr>
                                        <p:cTn id="462" dur="1000"/>
                                        <p:tgtEl>
                                          <p:spTgt spid="111"/>
                                        </p:tgtEl>
                                      </p:cBhvr>
                                    </p:animEffect>
                                    <p:set>
                                      <p:cBhvr>
                                        <p:cTn id="463" dur="1" fill="hold">
                                          <p:stCondLst>
                                            <p:cond delay="999"/>
                                          </p:stCondLst>
                                        </p:cTn>
                                        <p:tgtEl>
                                          <p:spTgt spid="111"/>
                                        </p:tgtEl>
                                        <p:attrNameLst>
                                          <p:attrName>style.visibility</p:attrName>
                                        </p:attrNameLst>
                                      </p:cBhvr>
                                      <p:to>
                                        <p:strVal val="hidden"/>
                                      </p:to>
                                    </p:set>
                                  </p:childTnLst>
                                </p:cTn>
                              </p:par>
                              <p:par>
                                <p:cTn id="464" presetID="10" presetClass="exit" presetSubtype="0" fill="hold" nodeType="withEffect">
                                  <p:stCondLst>
                                    <p:cond delay="0"/>
                                  </p:stCondLst>
                                  <p:childTnLst>
                                    <p:animEffect transition="out" filter="fade">
                                      <p:cBhvr>
                                        <p:cTn id="465" dur="1000"/>
                                        <p:tgtEl>
                                          <p:spTgt spid="112"/>
                                        </p:tgtEl>
                                      </p:cBhvr>
                                    </p:animEffect>
                                    <p:set>
                                      <p:cBhvr>
                                        <p:cTn id="466" dur="1" fill="hold">
                                          <p:stCondLst>
                                            <p:cond delay="999"/>
                                          </p:stCondLst>
                                        </p:cTn>
                                        <p:tgtEl>
                                          <p:spTgt spid="112"/>
                                        </p:tgtEl>
                                        <p:attrNameLst>
                                          <p:attrName>style.visibility</p:attrName>
                                        </p:attrNameLst>
                                      </p:cBhvr>
                                      <p:to>
                                        <p:strVal val="hidden"/>
                                      </p:to>
                                    </p:set>
                                  </p:childTnLst>
                                </p:cTn>
                              </p:par>
                              <p:par>
                                <p:cTn id="467" presetID="10" presetClass="exit" presetSubtype="0" fill="hold" nodeType="withEffect">
                                  <p:stCondLst>
                                    <p:cond delay="0"/>
                                  </p:stCondLst>
                                  <p:childTnLst>
                                    <p:animEffect transition="out" filter="fade">
                                      <p:cBhvr>
                                        <p:cTn id="468" dur="1000"/>
                                        <p:tgtEl>
                                          <p:spTgt spid="113"/>
                                        </p:tgtEl>
                                      </p:cBhvr>
                                    </p:animEffect>
                                    <p:set>
                                      <p:cBhvr>
                                        <p:cTn id="469" dur="1" fill="hold">
                                          <p:stCondLst>
                                            <p:cond delay="999"/>
                                          </p:stCondLst>
                                        </p:cTn>
                                        <p:tgtEl>
                                          <p:spTgt spid="113"/>
                                        </p:tgtEl>
                                        <p:attrNameLst>
                                          <p:attrName>style.visibility</p:attrName>
                                        </p:attrNameLst>
                                      </p:cBhvr>
                                      <p:to>
                                        <p:strVal val="hidden"/>
                                      </p:to>
                                    </p:set>
                                  </p:childTnLst>
                                </p:cTn>
                              </p:par>
                              <p:par>
                                <p:cTn id="470" presetID="10" presetClass="exit" presetSubtype="0" fill="hold" nodeType="withEffect">
                                  <p:stCondLst>
                                    <p:cond delay="0"/>
                                  </p:stCondLst>
                                  <p:childTnLst>
                                    <p:animEffect transition="out" filter="fade">
                                      <p:cBhvr>
                                        <p:cTn id="471" dur="1000"/>
                                        <p:tgtEl>
                                          <p:spTgt spid="114"/>
                                        </p:tgtEl>
                                      </p:cBhvr>
                                    </p:animEffect>
                                    <p:set>
                                      <p:cBhvr>
                                        <p:cTn id="472" dur="1" fill="hold">
                                          <p:stCondLst>
                                            <p:cond delay="999"/>
                                          </p:stCondLst>
                                        </p:cTn>
                                        <p:tgtEl>
                                          <p:spTgt spid="114"/>
                                        </p:tgtEl>
                                        <p:attrNameLst>
                                          <p:attrName>style.visibility</p:attrName>
                                        </p:attrNameLst>
                                      </p:cBhvr>
                                      <p:to>
                                        <p:strVal val="hidden"/>
                                      </p:to>
                                    </p:set>
                                  </p:childTnLst>
                                </p:cTn>
                              </p:par>
                              <p:par>
                                <p:cTn id="473" presetID="10" presetClass="exit" presetSubtype="0" fill="hold" grpId="1" nodeType="withEffect">
                                  <p:stCondLst>
                                    <p:cond delay="0"/>
                                  </p:stCondLst>
                                  <p:childTnLst>
                                    <p:animEffect transition="out" filter="fade">
                                      <p:cBhvr>
                                        <p:cTn id="474" dur="1000"/>
                                        <p:tgtEl>
                                          <p:spTgt spid="67"/>
                                        </p:tgtEl>
                                      </p:cBhvr>
                                    </p:animEffect>
                                    <p:set>
                                      <p:cBhvr>
                                        <p:cTn id="475" dur="1" fill="hold">
                                          <p:stCondLst>
                                            <p:cond delay="999"/>
                                          </p:stCondLst>
                                        </p:cTn>
                                        <p:tgtEl>
                                          <p:spTgt spid="67"/>
                                        </p:tgtEl>
                                        <p:attrNameLst>
                                          <p:attrName>style.visibility</p:attrName>
                                        </p:attrNameLst>
                                      </p:cBhvr>
                                      <p:to>
                                        <p:strVal val="hidden"/>
                                      </p:to>
                                    </p:set>
                                  </p:childTnLst>
                                </p:cTn>
                              </p:par>
                              <p:par>
                                <p:cTn id="476" presetID="10" presetClass="exit" presetSubtype="0" fill="hold" grpId="2" nodeType="withEffect">
                                  <p:stCondLst>
                                    <p:cond delay="0"/>
                                  </p:stCondLst>
                                  <p:childTnLst>
                                    <p:animEffect transition="out" filter="fade">
                                      <p:cBhvr>
                                        <p:cTn id="477" dur="1000"/>
                                        <p:tgtEl>
                                          <p:spTgt spid="32"/>
                                        </p:tgtEl>
                                      </p:cBhvr>
                                    </p:animEffect>
                                    <p:set>
                                      <p:cBhvr>
                                        <p:cTn id="478" dur="1" fill="hold">
                                          <p:stCondLst>
                                            <p:cond delay="999"/>
                                          </p:stCondLst>
                                        </p:cTn>
                                        <p:tgtEl>
                                          <p:spTgt spid="32"/>
                                        </p:tgtEl>
                                        <p:attrNameLst>
                                          <p:attrName>style.visibility</p:attrName>
                                        </p:attrNameLst>
                                      </p:cBhvr>
                                      <p:to>
                                        <p:strVal val="hidden"/>
                                      </p:to>
                                    </p:set>
                                  </p:childTnLst>
                                </p:cTn>
                              </p:par>
                            </p:childTnLst>
                          </p:cTn>
                        </p:par>
                        <p:par>
                          <p:cTn id="479" fill="hold">
                            <p:stCondLst>
                              <p:cond delay="1000"/>
                            </p:stCondLst>
                            <p:childTnLst>
                              <p:par>
                                <p:cTn id="480" presetID="10" presetClass="entr" presetSubtype="0" fill="hold" nodeType="afterEffect">
                                  <p:stCondLst>
                                    <p:cond delay="0"/>
                                  </p:stCondLst>
                                  <p:childTnLst>
                                    <p:set>
                                      <p:cBhvr>
                                        <p:cTn id="481" dur="1" fill="hold">
                                          <p:stCondLst>
                                            <p:cond delay="0"/>
                                          </p:stCondLst>
                                        </p:cTn>
                                        <p:tgtEl>
                                          <p:spTgt spid="119"/>
                                        </p:tgtEl>
                                        <p:attrNameLst>
                                          <p:attrName>style.visibility</p:attrName>
                                        </p:attrNameLst>
                                      </p:cBhvr>
                                      <p:to>
                                        <p:strVal val="visible"/>
                                      </p:to>
                                    </p:set>
                                    <p:animEffect transition="in" filter="fade">
                                      <p:cBhvr>
                                        <p:cTn id="482" dur="1000"/>
                                        <p:tgtEl>
                                          <p:spTgt spid="119"/>
                                        </p:tgtEl>
                                      </p:cBhvr>
                                    </p:animEffect>
                                  </p:childTnLst>
                                </p:cTn>
                              </p:par>
                            </p:childTnLst>
                          </p:cTn>
                        </p:par>
                      </p:childTnLst>
                    </p:cTn>
                  </p:par>
                  <p:par>
                    <p:cTn id="483" fill="hold">
                      <p:stCondLst>
                        <p:cond delay="indefinite"/>
                      </p:stCondLst>
                      <p:childTnLst>
                        <p:par>
                          <p:cTn id="484" fill="hold">
                            <p:stCondLst>
                              <p:cond delay="0"/>
                            </p:stCondLst>
                            <p:childTnLst>
                              <p:par>
                                <p:cTn id="485" presetID="22" presetClass="entr" presetSubtype="1" fill="hold" nodeType="clickEffect">
                                  <p:stCondLst>
                                    <p:cond delay="0"/>
                                  </p:stCondLst>
                                  <p:childTnLst>
                                    <p:set>
                                      <p:cBhvr>
                                        <p:cTn id="486" dur="1" fill="hold">
                                          <p:stCondLst>
                                            <p:cond delay="0"/>
                                          </p:stCondLst>
                                        </p:cTn>
                                        <p:tgtEl>
                                          <p:spTgt spid="82"/>
                                        </p:tgtEl>
                                        <p:attrNameLst>
                                          <p:attrName>style.visibility</p:attrName>
                                        </p:attrNameLst>
                                      </p:cBhvr>
                                      <p:to>
                                        <p:strVal val="visible"/>
                                      </p:to>
                                    </p:set>
                                    <p:animEffect transition="in" filter="wipe(up)">
                                      <p:cBhvr>
                                        <p:cTn id="487"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uiExpand="1" build="allAtOnce"/>
      <p:bldP spid="34" grpId="0"/>
      <p:bldP spid="32" grpId="2" animBg="1"/>
      <p:bldP spid="67" grpId="0" animBg="1"/>
      <p:bldP spid="67"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838200" y="457200"/>
            <a:ext cx="4602542" cy="523220"/>
          </a:xfrm>
          <a:prstGeom prst="rect">
            <a:avLst/>
          </a:prstGeom>
        </p:spPr>
        <p:txBody>
          <a:bodyPr wrap="none">
            <a:spAutoFit/>
          </a:bodyPr>
          <a:lstStyle/>
          <a:p>
            <a:r>
              <a:rPr lang="en-US" sz="2800" b="1" dirty="0" smtClean="0"/>
              <a:t>Little Foot - </a:t>
            </a:r>
            <a:r>
              <a:rPr lang="en-US" sz="2800" b="1" dirty="0" err="1" smtClean="0"/>
              <a:t>Sterkfontain</a:t>
            </a:r>
            <a:r>
              <a:rPr lang="en-US" sz="2800" b="1" dirty="0" smtClean="0"/>
              <a:t> Cave</a:t>
            </a:r>
            <a:endParaRPr lang="en-US" sz="2800" dirty="0"/>
          </a:p>
        </p:txBody>
      </p:sp>
      <p:sp useBgFill="1">
        <p:nvSpPr>
          <p:cNvPr id="2" name="TextBox 1"/>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grpSp>
        <p:nvGrpSpPr>
          <p:cNvPr id="4" name="Group 10"/>
          <p:cNvGrpSpPr/>
          <p:nvPr/>
        </p:nvGrpSpPr>
        <p:grpSpPr>
          <a:xfrm>
            <a:off x="1981200" y="762000"/>
            <a:ext cx="3581400" cy="1569660"/>
            <a:chOff x="838200" y="1109008"/>
            <a:chExt cx="3581400" cy="1569660"/>
          </a:xfrm>
        </p:grpSpPr>
        <p:sp>
          <p:nvSpPr>
            <p:cNvPr id="122" name="TextBox 121"/>
            <p:cNvSpPr txBox="1"/>
            <p:nvPr/>
          </p:nvSpPr>
          <p:spPr>
            <a:xfrm>
              <a:off x="914400" y="1109008"/>
              <a:ext cx="3505200" cy="1569660"/>
            </a:xfrm>
            <a:prstGeom prst="rect">
              <a:avLst/>
            </a:prstGeom>
            <a:solidFill>
              <a:schemeClr val="bg1"/>
            </a:solidFill>
            <a:ln w="25400">
              <a:solidFill>
                <a:schemeClr val="tx1"/>
              </a:solidFill>
            </a:ln>
          </p:spPr>
          <p:txBody>
            <a:bodyPr wrap="square" rtlCol="0">
              <a:spAutoFit/>
            </a:bodyPr>
            <a:lstStyle/>
            <a:p>
              <a:r>
                <a:rPr lang="en-US" sz="2400" b="1" dirty="0" smtClean="0"/>
                <a:t>   MAGNETIC POLARITY</a:t>
              </a:r>
            </a:p>
            <a:p>
              <a:endParaRPr lang="en-US" sz="2400" dirty="0" smtClean="0"/>
            </a:p>
            <a:p>
              <a:endParaRPr lang="en-US" sz="2400" dirty="0" smtClean="0"/>
            </a:p>
            <a:p>
              <a:endParaRPr lang="en-US" sz="2400" dirty="0" smtClean="0"/>
            </a:p>
          </p:txBody>
        </p:sp>
        <p:grpSp>
          <p:nvGrpSpPr>
            <p:cNvPr id="5" name="Group 7"/>
            <p:cNvGrpSpPr/>
            <p:nvPr/>
          </p:nvGrpSpPr>
          <p:grpSpPr>
            <a:xfrm>
              <a:off x="838200" y="1600200"/>
              <a:ext cx="3493136" cy="954107"/>
              <a:chOff x="5650864" y="3276600"/>
              <a:chExt cx="3493136" cy="954107"/>
            </a:xfrm>
          </p:grpSpPr>
          <p:sp>
            <p:nvSpPr>
              <p:cNvPr id="124" name="TextBox 123"/>
              <p:cNvSpPr txBox="1"/>
              <p:nvPr/>
            </p:nvSpPr>
            <p:spPr>
              <a:xfrm>
                <a:off x="5650864" y="3276600"/>
                <a:ext cx="3493136" cy="954107"/>
              </a:xfrm>
              <a:prstGeom prst="rect">
                <a:avLst/>
              </a:prstGeom>
              <a:noFill/>
            </p:spPr>
            <p:txBody>
              <a:bodyPr wrap="none" rtlCol="0">
                <a:spAutoFit/>
              </a:bodyPr>
              <a:lstStyle/>
              <a:p>
                <a:r>
                  <a:rPr lang="en-US" sz="2800" dirty="0" smtClean="0"/>
                  <a:t>         today’s polarity</a:t>
                </a:r>
              </a:p>
              <a:p>
                <a:r>
                  <a:rPr lang="en-US" sz="2800" dirty="0" smtClean="0"/>
                  <a:t>         reversed polarity</a:t>
                </a:r>
                <a:endParaRPr lang="en-US" sz="2800" dirty="0"/>
              </a:p>
            </p:txBody>
          </p:sp>
          <p:sp>
            <p:nvSpPr>
              <p:cNvPr id="125" name="Rectangle 5"/>
              <p:cNvSpPr/>
              <p:nvPr/>
            </p:nvSpPr>
            <p:spPr>
              <a:xfrm>
                <a:off x="5867400" y="3395008"/>
                <a:ext cx="4572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5867400" y="3886200"/>
                <a:ext cx="4572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1" name="Picture 2" descr="https://upload.wikimedia.org/wikipedia/commons/thumb/1/13/Geomagnetic_polarity_late_Cenozoic.svg/180px-Geomagnetic_polarity_late_Cenozoic.svg.png"/>
          <p:cNvPicPr>
            <a:picLocks noChangeAspect="1" noChangeArrowheads="1"/>
          </p:cNvPicPr>
          <p:nvPr/>
        </p:nvPicPr>
        <p:blipFill>
          <a:blip r:embed="rId3"/>
          <a:srcRect b="8257"/>
          <a:stretch>
            <a:fillRect/>
          </a:stretch>
        </p:blipFill>
        <p:spPr bwMode="auto">
          <a:xfrm>
            <a:off x="5562600" y="152400"/>
            <a:ext cx="3276600" cy="6586151"/>
          </a:xfrm>
          <a:prstGeom prst="rect">
            <a:avLst/>
          </a:prstGeom>
          <a:solidFill>
            <a:schemeClr val="bg1"/>
          </a:solidFill>
          <a:ln w="38100">
            <a:solidFill>
              <a:schemeClr val="tx1"/>
            </a:solidFill>
          </a:ln>
        </p:spPr>
      </p:pic>
      <p:sp>
        <p:nvSpPr>
          <p:cNvPr id="33" name="Rectangle 32"/>
          <p:cNvSpPr/>
          <p:nvPr/>
        </p:nvSpPr>
        <p:spPr>
          <a:xfrm>
            <a:off x="0" y="5550408"/>
            <a:ext cx="4114800" cy="830997"/>
          </a:xfrm>
          <a:prstGeom prst="rect">
            <a:avLst/>
          </a:prstGeom>
        </p:spPr>
        <p:txBody>
          <a:bodyPr wrap="square">
            <a:spAutoFit/>
          </a:bodyPr>
          <a:lstStyle/>
          <a:p>
            <a:r>
              <a:rPr lang="en-US" sz="2400" b="1" dirty="0" smtClean="0"/>
              <a:t> - reversals provide a way to</a:t>
            </a:r>
          </a:p>
          <a:p>
            <a:r>
              <a:rPr lang="en-US" sz="2400" b="1" dirty="0" smtClean="0"/>
              <a:t>   date the age of rocks</a:t>
            </a:r>
            <a:endParaRPr lang="en-US" sz="2400" b="1" dirty="0"/>
          </a:p>
        </p:txBody>
      </p:sp>
      <p:sp>
        <p:nvSpPr>
          <p:cNvPr id="34" name="Rectangle 33"/>
          <p:cNvSpPr/>
          <p:nvPr/>
        </p:nvSpPr>
        <p:spPr>
          <a:xfrm>
            <a:off x="0" y="4419600"/>
            <a:ext cx="4572000" cy="1200329"/>
          </a:xfrm>
          <a:prstGeom prst="rect">
            <a:avLst/>
          </a:prstGeom>
        </p:spPr>
        <p:txBody>
          <a:bodyPr>
            <a:spAutoFit/>
          </a:bodyPr>
          <a:lstStyle/>
          <a:p>
            <a:r>
              <a:rPr lang="en-US" sz="2400" b="1" dirty="0" smtClean="0"/>
              <a:t>- during deposition, magnetic</a:t>
            </a:r>
          </a:p>
          <a:p>
            <a:r>
              <a:rPr lang="en-US" sz="2400" b="1" dirty="0" smtClean="0"/>
              <a:t>  grains in sediments align with</a:t>
            </a:r>
          </a:p>
          <a:p>
            <a:r>
              <a:rPr lang="en-US" sz="2400" b="1" dirty="0" smtClean="0"/>
              <a:t>  the current magnetic field</a:t>
            </a:r>
            <a:endParaRPr lang="en-US" sz="2400" b="1" dirty="0"/>
          </a:p>
        </p:txBody>
      </p:sp>
      <p:sp>
        <p:nvSpPr>
          <p:cNvPr id="118" name="Rectangle 117"/>
          <p:cNvSpPr/>
          <p:nvPr/>
        </p:nvSpPr>
        <p:spPr>
          <a:xfrm>
            <a:off x="0" y="3657600"/>
            <a:ext cx="4572000" cy="830997"/>
          </a:xfrm>
          <a:prstGeom prst="rect">
            <a:avLst/>
          </a:prstGeom>
        </p:spPr>
        <p:txBody>
          <a:bodyPr>
            <a:spAutoFit/>
          </a:bodyPr>
          <a:lstStyle/>
          <a:p>
            <a:r>
              <a:rPr lang="en-US" sz="2400" b="1" dirty="0" smtClean="0"/>
              <a:t> - reversals of the magnetic  </a:t>
            </a:r>
          </a:p>
          <a:p>
            <a:r>
              <a:rPr lang="en-US" sz="2400" b="1" dirty="0" smtClean="0"/>
              <a:t>   poles leave a record in rocks </a:t>
            </a:r>
            <a:endParaRPr lang="en-US" sz="2400" b="1" dirty="0"/>
          </a:p>
        </p:txBody>
      </p:sp>
      <p:grpSp>
        <p:nvGrpSpPr>
          <p:cNvPr id="6" name="Group 68"/>
          <p:cNvGrpSpPr/>
          <p:nvPr/>
        </p:nvGrpSpPr>
        <p:grpSpPr>
          <a:xfrm>
            <a:off x="5334000" y="374904"/>
            <a:ext cx="2819400" cy="461665"/>
            <a:chOff x="5638800" y="381000"/>
            <a:chExt cx="2819400" cy="461665"/>
          </a:xfrm>
        </p:grpSpPr>
        <p:sp>
          <p:nvSpPr>
            <p:cNvPr id="65" name="TextBox 64"/>
            <p:cNvSpPr txBox="1"/>
            <p:nvPr/>
          </p:nvSpPr>
          <p:spPr>
            <a:xfrm>
              <a:off x="5638800" y="381000"/>
              <a:ext cx="911853" cy="461665"/>
            </a:xfrm>
            <a:prstGeom prst="rect">
              <a:avLst/>
            </a:prstGeom>
            <a:solidFill>
              <a:schemeClr val="bg1"/>
            </a:solidFill>
            <a:ln>
              <a:solidFill>
                <a:srgbClr val="FF0000"/>
              </a:solidFill>
            </a:ln>
          </p:spPr>
          <p:txBody>
            <a:bodyPr wrap="none" rtlCol="0">
              <a:spAutoFit/>
            </a:bodyPr>
            <a:lstStyle/>
            <a:p>
              <a:r>
                <a:rPr lang="en-US" sz="2400" b="1" dirty="0" smtClean="0">
                  <a:solidFill>
                    <a:srgbClr val="FF0000"/>
                  </a:solidFill>
                </a:rPr>
                <a:t>today</a:t>
              </a:r>
              <a:endParaRPr lang="en-US" sz="2400" b="1" dirty="0">
                <a:solidFill>
                  <a:srgbClr val="FF0000"/>
                </a:solidFill>
              </a:endParaRPr>
            </a:p>
          </p:txBody>
        </p:sp>
        <p:cxnSp>
          <p:nvCxnSpPr>
            <p:cNvPr id="67" name="Straight Connector 66"/>
            <p:cNvCxnSpPr/>
            <p:nvPr/>
          </p:nvCxnSpPr>
          <p:spPr>
            <a:xfrm rot="10800000">
              <a:off x="6553200" y="457200"/>
              <a:ext cx="1905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69"/>
          <p:cNvGrpSpPr/>
          <p:nvPr/>
        </p:nvGrpSpPr>
        <p:grpSpPr>
          <a:xfrm>
            <a:off x="5638800" y="1600200"/>
            <a:ext cx="2514600" cy="461665"/>
            <a:chOff x="6019800" y="376535"/>
            <a:chExt cx="2514600" cy="461665"/>
          </a:xfrm>
        </p:grpSpPr>
        <p:cxnSp>
          <p:nvCxnSpPr>
            <p:cNvPr id="72" name="Straight Connector 71"/>
            <p:cNvCxnSpPr/>
            <p:nvPr/>
          </p:nvCxnSpPr>
          <p:spPr>
            <a:xfrm rot="10800000">
              <a:off x="6629400" y="457200"/>
              <a:ext cx="1905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6019800" y="376535"/>
              <a:ext cx="609462" cy="461665"/>
            </a:xfrm>
            <a:prstGeom prst="rect">
              <a:avLst/>
            </a:prstGeom>
            <a:solidFill>
              <a:schemeClr val="bg1"/>
            </a:solidFill>
            <a:ln>
              <a:solidFill>
                <a:srgbClr val="FF0000"/>
              </a:solidFill>
            </a:ln>
          </p:spPr>
          <p:txBody>
            <a:bodyPr wrap="none" rtlCol="0">
              <a:spAutoFit/>
            </a:bodyPr>
            <a:lstStyle/>
            <a:p>
              <a:r>
                <a:rPr lang="en-US" sz="2400" b="1" dirty="0" smtClean="0">
                  <a:solidFill>
                    <a:srgbClr val="FF0000"/>
                  </a:solidFill>
                </a:rPr>
                <a:t>1M</a:t>
              </a:r>
              <a:endParaRPr lang="en-US" sz="2400" b="1" dirty="0">
                <a:solidFill>
                  <a:srgbClr val="FF0000"/>
                </a:solidFill>
              </a:endParaRPr>
            </a:p>
          </p:txBody>
        </p:sp>
      </p:grpSp>
      <p:grpSp>
        <p:nvGrpSpPr>
          <p:cNvPr id="8" name="Group 72"/>
          <p:cNvGrpSpPr/>
          <p:nvPr/>
        </p:nvGrpSpPr>
        <p:grpSpPr>
          <a:xfrm>
            <a:off x="5638800" y="5334000"/>
            <a:ext cx="2514600" cy="461665"/>
            <a:chOff x="6019800" y="376535"/>
            <a:chExt cx="2514600" cy="461665"/>
          </a:xfrm>
        </p:grpSpPr>
        <p:cxnSp>
          <p:nvCxnSpPr>
            <p:cNvPr id="74" name="Straight Connector 73"/>
            <p:cNvCxnSpPr/>
            <p:nvPr/>
          </p:nvCxnSpPr>
          <p:spPr>
            <a:xfrm rot="10800000">
              <a:off x="6629400" y="457200"/>
              <a:ext cx="1905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019800" y="376535"/>
              <a:ext cx="609462" cy="461665"/>
            </a:xfrm>
            <a:prstGeom prst="rect">
              <a:avLst/>
            </a:prstGeom>
            <a:solidFill>
              <a:schemeClr val="bg1"/>
            </a:solidFill>
            <a:ln>
              <a:solidFill>
                <a:srgbClr val="FF0000"/>
              </a:solidFill>
            </a:ln>
          </p:spPr>
          <p:txBody>
            <a:bodyPr wrap="none" rtlCol="0">
              <a:spAutoFit/>
            </a:bodyPr>
            <a:lstStyle/>
            <a:p>
              <a:r>
                <a:rPr lang="en-US" sz="2400" b="1" dirty="0" smtClean="0">
                  <a:solidFill>
                    <a:srgbClr val="FF0000"/>
                  </a:solidFill>
                </a:rPr>
                <a:t>4M</a:t>
              </a:r>
              <a:endParaRPr lang="en-US" sz="2400" b="1" dirty="0">
                <a:solidFill>
                  <a:srgbClr val="FF0000"/>
                </a:solidFill>
              </a:endParaRPr>
            </a:p>
          </p:txBody>
        </p:sp>
      </p:grpSp>
      <p:grpSp>
        <p:nvGrpSpPr>
          <p:cNvPr id="9" name="Group 75"/>
          <p:cNvGrpSpPr/>
          <p:nvPr/>
        </p:nvGrpSpPr>
        <p:grpSpPr>
          <a:xfrm>
            <a:off x="5638800" y="4110335"/>
            <a:ext cx="2514600" cy="461665"/>
            <a:chOff x="6019800" y="376535"/>
            <a:chExt cx="2514600" cy="461665"/>
          </a:xfrm>
        </p:grpSpPr>
        <p:cxnSp>
          <p:nvCxnSpPr>
            <p:cNvPr id="77" name="Straight Connector 76"/>
            <p:cNvCxnSpPr/>
            <p:nvPr/>
          </p:nvCxnSpPr>
          <p:spPr>
            <a:xfrm rot="10800000">
              <a:off x="6629400" y="457200"/>
              <a:ext cx="1905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019800" y="376535"/>
              <a:ext cx="609462" cy="461665"/>
            </a:xfrm>
            <a:prstGeom prst="rect">
              <a:avLst/>
            </a:prstGeom>
            <a:solidFill>
              <a:schemeClr val="bg1"/>
            </a:solidFill>
            <a:ln>
              <a:solidFill>
                <a:srgbClr val="FF0000"/>
              </a:solidFill>
            </a:ln>
          </p:spPr>
          <p:txBody>
            <a:bodyPr wrap="none" rtlCol="0">
              <a:spAutoFit/>
            </a:bodyPr>
            <a:lstStyle/>
            <a:p>
              <a:r>
                <a:rPr lang="en-US" sz="2400" b="1" dirty="0" smtClean="0">
                  <a:solidFill>
                    <a:srgbClr val="FF0000"/>
                  </a:solidFill>
                </a:rPr>
                <a:t>3M</a:t>
              </a:r>
              <a:endParaRPr lang="en-US" sz="2400" b="1" dirty="0">
                <a:solidFill>
                  <a:srgbClr val="FF0000"/>
                </a:solidFill>
              </a:endParaRPr>
            </a:p>
          </p:txBody>
        </p:sp>
      </p:grpSp>
      <p:grpSp>
        <p:nvGrpSpPr>
          <p:cNvPr id="10" name="Group 78"/>
          <p:cNvGrpSpPr/>
          <p:nvPr/>
        </p:nvGrpSpPr>
        <p:grpSpPr>
          <a:xfrm>
            <a:off x="5638800" y="2843784"/>
            <a:ext cx="2514600" cy="461665"/>
            <a:chOff x="6019800" y="376535"/>
            <a:chExt cx="2514600" cy="461665"/>
          </a:xfrm>
        </p:grpSpPr>
        <p:cxnSp>
          <p:nvCxnSpPr>
            <p:cNvPr id="80" name="Straight Connector 79"/>
            <p:cNvCxnSpPr/>
            <p:nvPr/>
          </p:nvCxnSpPr>
          <p:spPr>
            <a:xfrm rot="10800000">
              <a:off x="6629400" y="457200"/>
              <a:ext cx="1905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019800" y="376535"/>
              <a:ext cx="609462" cy="461665"/>
            </a:xfrm>
            <a:prstGeom prst="rect">
              <a:avLst/>
            </a:prstGeom>
            <a:solidFill>
              <a:schemeClr val="bg1"/>
            </a:solidFill>
            <a:ln>
              <a:solidFill>
                <a:srgbClr val="FF0000"/>
              </a:solidFill>
            </a:ln>
          </p:spPr>
          <p:txBody>
            <a:bodyPr wrap="none" rtlCol="0">
              <a:spAutoFit/>
            </a:bodyPr>
            <a:lstStyle/>
            <a:p>
              <a:r>
                <a:rPr lang="en-US" sz="2400" b="1" dirty="0" smtClean="0">
                  <a:solidFill>
                    <a:srgbClr val="FF0000"/>
                  </a:solidFill>
                </a:rPr>
                <a:t>2M</a:t>
              </a:r>
              <a:endParaRPr lang="en-US" sz="2400" b="1" dirty="0">
                <a:solidFill>
                  <a:srgbClr val="FF0000"/>
                </a:solidFill>
              </a:endParaRPr>
            </a:p>
          </p:txBody>
        </p:sp>
      </p:grpSp>
      <p:grpSp>
        <p:nvGrpSpPr>
          <p:cNvPr id="11" name="Group 68"/>
          <p:cNvGrpSpPr/>
          <p:nvPr/>
        </p:nvGrpSpPr>
        <p:grpSpPr>
          <a:xfrm>
            <a:off x="5562109" y="152400"/>
            <a:ext cx="1295891" cy="1295400"/>
            <a:chOff x="5866909" y="158496"/>
            <a:chExt cx="1295891" cy="1295400"/>
          </a:xfrm>
        </p:grpSpPr>
        <p:cxnSp>
          <p:nvCxnSpPr>
            <p:cNvPr id="82" name="Straight Connector 81"/>
            <p:cNvCxnSpPr/>
            <p:nvPr/>
          </p:nvCxnSpPr>
          <p:spPr>
            <a:xfrm rot="5400000" flipH="1" flipV="1">
              <a:off x="6055646" y="955548"/>
              <a:ext cx="995902" cy="794"/>
            </a:xfrm>
            <a:prstGeom prst="line">
              <a:avLst/>
            </a:prstGeom>
            <a:ln w="762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866909" y="158496"/>
              <a:ext cx="1295891" cy="461665"/>
            </a:xfrm>
            <a:prstGeom prst="rect">
              <a:avLst/>
            </a:prstGeom>
            <a:solidFill>
              <a:schemeClr val="bg1"/>
            </a:solidFill>
            <a:ln>
              <a:solidFill>
                <a:srgbClr val="FF0000"/>
              </a:solidFill>
            </a:ln>
          </p:spPr>
          <p:txBody>
            <a:bodyPr wrap="square" rtlCol="0">
              <a:spAutoFit/>
            </a:bodyPr>
            <a:lstStyle/>
            <a:p>
              <a:pPr algn="ctr"/>
              <a:r>
                <a:rPr lang="en-US" sz="2400" b="1" dirty="0" smtClean="0">
                  <a:solidFill>
                    <a:srgbClr val="FF0000"/>
                  </a:solidFill>
                </a:rPr>
                <a:t>TIME</a:t>
              </a:r>
              <a:endParaRPr lang="en-US" sz="2400" b="1" dirty="0">
                <a:solidFill>
                  <a:srgbClr val="FF0000"/>
                </a:solidFill>
              </a:endParaRPr>
            </a:p>
          </p:txBody>
        </p:sp>
      </p:grpSp>
      <p:grpSp>
        <p:nvGrpSpPr>
          <p:cNvPr id="12" name="Group 72"/>
          <p:cNvGrpSpPr/>
          <p:nvPr/>
        </p:nvGrpSpPr>
        <p:grpSpPr>
          <a:xfrm>
            <a:off x="5638800" y="6396335"/>
            <a:ext cx="2514600" cy="461665"/>
            <a:chOff x="6019800" y="376535"/>
            <a:chExt cx="2514600" cy="461665"/>
          </a:xfrm>
        </p:grpSpPr>
        <p:cxnSp>
          <p:nvCxnSpPr>
            <p:cNvPr id="86" name="Straight Connector 85"/>
            <p:cNvCxnSpPr/>
            <p:nvPr/>
          </p:nvCxnSpPr>
          <p:spPr>
            <a:xfrm rot="10800000">
              <a:off x="6629400" y="646176"/>
              <a:ext cx="1905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6019800" y="376535"/>
              <a:ext cx="609462" cy="461665"/>
            </a:xfrm>
            <a:prstGeom prst="rect">
              <a:avLst/>
            </a:prstGeom>
            <a:solidFill>
              <a:schemeClr val="bg1"/>
            </a:solidFill>
            <a:ln>
              <a:solidFill>
                <a:srgbClr val="FF0000"/>
              </a:solidFill>
            </a:ln>
          </p:spPr>
          <p:txBody>
            <a:bodyPr wrap="none" rtlCol="0">
              <a:spAutoFit/>
            </a:bodyPr>
            <a:lstStyle/>
            <a:p>
              <a:r>
                <a:rPr lang="en-US" sz="2400" b="1" dirty="0" smtClean="0">
                  <a:solidFill>
                    <a:srgbClr val="FF0000"/>
                  </a:solidFill>
                </a:rPr>
                <a:t>5M</a:t>
              </a:r>
              <a:endParaRPr lang="en-US" sz="2400" b="1" dirty="0">
                <a:solidFill>
                  <a:srgbClr val="FF0000"/>
                </a:solidFill>
              </a:endParaRPr>
            </a:p>
          </p:txBody>
        </p:sp>
      </p:grpSp>
      <p:grpSp>
        <p:nvGrpSpPr>
          <p:cNvPr id="13" name="Group 115"/>
          <p:cNvGrpSpPr/>
          <p:nvPr/>
        </p:nvGrpSpPr>
        <p:grpSpPr>
          <a:xfrm>
            <a:off x="2743200" y="914400"/>
            <a:ext cx="4267200" cy="2971800"/>
            <a:chOff x="2813154" y="914400"/>
            <a:chExt cx="3917430" cy="2971800"/>
          </a:xfrm>
        </p:grpSpPr>
        <p:cxnSp>
          <p:nvCxnSpPr>
            <p:cNvPr id="92" name="Straight Connector 91"/>
            <p:cNvCxnSpPr>
              <a:stCxn id="88" idx="6"/>
            </p:cNvCxnSpPr>
            <p:nvPr/>
          </p:nvCxnSpPr>
          <p:spPr>
            <a:xfrm flipV="1">
              <a:off x="2813154" y="914400"/>
              <a:ext cx="3847476" cy="609600"/>
            </a:xfrm>
            <a:prstGeom prst="line">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19400" y="1600200"/>
              <a:ext cx="3911184" cy="76200"/>
            </a:xfrm>
            <a:prstGeom prst="line">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88" idx="6"/>
            </p:cNvCxnSpPr>
            <p:nvPr/>
          </p:nvCxnSpPr>
          <p:spPr>
            <a:xfrm>
              <a:off x="2813154" y="1524000"/>
              <a:ext cx="3917430" cy="1295400"/>
            </a:xfrm>
            <a:prstGeom prst="line">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8" idx="6"/>
            </p:cNvCxnSpPr>
            <p:nvPr/>
          </p:nvCxnSpPr>
          <p:spPr>
            <a:xfrm>
              <a:off x="2813154" y="1524000"/>
              <a:ext cx="3847476" cy="2362200"/>
            </a:xfrm>
            <a:prstGeom prst="line">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119" name="Straight Connector 118"/>
          <p:cNvCxnSpPr>
            <a:stCxn id="88" idx="5"/>
          </p:cNvCxnSpPr>
          <p:nvPr/>
        </p:nvCxnSpPr>
        <p:spPr>
          <a:xfrm rot="16200000" flipH="1">
            <a:off x="3785766" y="585368"/>
            <a:ext cx="13074" cy="23213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2752615" y="1219200"/>
            <a:ext cx="2276585" cy="492443"/>
          </a:xfrm>
          <a:prstGeom prst="rect">
            <a:avLst/>
          </a:prstGeom>
          <a:solidFill>
            <a:schemeClr val="bg1"/>
          </a:solidFill>
        </p:spPr>
        <p:txBody>
          <a:bodyPr wrap="none" rtlCol="0">
            <a:spAutoFit/>
          </a:bodyPr>
          <a:lstStyle/>
          <a:p>
            <a:r>
              <a:rPr lang="en-US" sz="2600" dirty="0" smtClean="0">
                <a:solidFill>
                  <a:srgbClr val="FF0000"/>
                </a:solidFill>
                <a:effectLst>
                  <a:outerShdw dist="38100" dir="5400000" algn="ctr" rotWithShape="0">
                    <a:schemeClr val="tx1"/>
                  </a:outerShdw>
                </a:effectLst>
              </a:rPr>
              <a:t>normal polarity</a:t>
            </a:r>
            <a:endParaRPr lang="en-US" sz="2600" dirty="0">
              <a:solidFill>
                <a:srgbClr val="FF0000"/>
              </a:solidFill>
              <a:effectLst>
                <a:outerShdw dist="38100" dir="5400000" algn="ctr" rotWithShape="0">
                  <a:schemeClr val="tx1"/>
                </a:outerShdw>
              </a:effectLst>
            </a:endParaRPr>
          </a:p>
        </p:txBody>
      </p:sp>
      <p:sp>
        <p:nvSpPr>
          <p:cNvPr id="88" name="Oval 87"/>
          <p:cNvSpPr/>
          <p:nvPr/>
        </p:nvSpPr>
        <p:spPr>
          <a:xfrm>
            <a:off x="1981200" y="1219200"/>
            <a:ext cx="7620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1"/>
          <p:cNvPicPr>
            <a:picLocks noChangeAspect="1" noChangeArrowheads="1"/>
          </p:cNvPicPr>
          <p:nvPr/>
        </p:nvPicPr>
        <p:blipFill>
          <a:blip r:embed="rId4"/>
          <a:srcRect/>
          <a:stretch>
            <a:fillRect/>
          </a:stretch>
        </p:blipFill>
        <p:spPr bwMode="auto">
          <a:xfrm>
            <a:off x="304800" y="3048000"/>
            <a:ext cx="3048000" cy="3505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0"/>
                                        </p:tgtEl>
                                      </p:cBhvr>
                                    </p:animEffect>
                                    <p:set>
                                      <p:cBhvr>
                                        <p:cTn id="42" dur="1" fill="hold">
                                          <p:stCondLst>
                                            <p:cond delay="999"/>
                                          </p:stCondLst>
                                        </p:cTn>
                                        <p:tgtEl>
                                          <p:spTgt spid="1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12"/>
                                        </p:tgtEl>
                                      </p:cBhvr>
                                    </p:animEffect>
                                    <p:set>
                                      <p:cBhvr>
                                        <p:cTn id="51" dur="1" fill="hold">
                                          <p:stCondLst>
                                            <p:cond delay="999"/>
                                          </p:stCondLst>
                                        </p:cTn>
                                        <p:tgtEl>
                                          <p:spTgt spid="12"/>
                                        </p:tgtEl>
                                        <p:attrNameLst>
                                          <p:attrName>style.visibility</p:attrName>
                                        </p:attrNameLst>
                                      </p:cBhvr>
                                      <p:to>
                                        <p:strVal val="hidden"/>
                                      </p:to>
                                    </p:se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wipe(left)">
                                      <p:cBhvr>
                                        <p:cTn id="55" dur="1000"/>
                                        <p:tgtEl>
                                          <p:spTgt spid="8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119"/>
                                        </p:tgtEl>
                                        <p:attrNameLst>
                                          <p:attrName>style.visibility</p:attrName>
                                        </p:attrNameLst>
                                      </p:cBhvr>
                                      <p:to>
                                        <p:strVal val="visible"/>
                                      </p:to>
                                    </p:set>
                                    <p:animEffect transition="in" filter="wipe(left)">
                                      <p:cBhvr>
                                        <p:cTn id="69" dur="1000"/>
                                        <p:tgtEl>
                                          <p:spTgt spid="11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132"/>
                                        </p:tgtEl>
                                        <p:attrNameLst>
                                          <p:attrName>style.visibility</p:attrName>
                                        </p:attrNameLst>
                                      </p:cBhvr>
                                      <p:to>
                                        <p:strVal val="visible"/>
                                      </p:to>
                                    </p:set>
                                    <p:anim calcmode="lin" valueType="num">
                                      <p:cBhvr>
                                        <p:cTn id="74" dur="1000" fill="hold"/>
                                        <p:tgtEl>
                                          <p:spTgt spid="132"/>
                                        </p:tgtEl>
                                        <p:attrNameLst>
                                          <p:attrName>ppt_w</p:attrName>
                                        </p:attrNameLst>
                                      </p:cBhvr>
                                      <p:tavLst>
                                        <p:tav tm="0">
                                          <p:val>
                                            <p:fltVal val="0"/>
                                          </p:val>
                                        </p:tav>
                                        <p:tav tm="100000">
                                          <p:val>
                                            <p:strVal val="#ppt_w"/>
                                          </p:val>
                                        </p:tav>
                                      </p:tavLst>
                                    </p:anim>
                                    <p:anim calcmode="lin" valueType="num">
                                      <p:cBhvr>
                                        <p:cTn id="75" dur="1000" fill="hold"/>
                                        <p:tgtEl>
                                          <p:spTgt spid="132"/>
                                        </p:tgtEl>
                                        <p:attrNameLst>
                                          <p:attrName>ppt_h</p:attrName>
                                        </p:attrNameLst>
                                      </p:cBhvr>
                                      <p:tavLst>
                                        <p:tav tm="0">
                                          <p:val>
                                            <p:fltVal val="0"/>
                                          </p:val>
                                        </p:tav>
                                        <p:tav tm="100000">
                                          <p:val>
                                            <p:strVal val="#ppt_h"/>
                                          </p:val>
                                        </p:tav>
                                      </p:tavLst>
                                    </p:anim>
                                    <p:animEffect transition="in" filter="fade">
                                      <p:cBhvr>
                                        <p:cTn id="76" dur="1000"/>
                                        <p:tgtEl>
                                          <p:spTgt spid="13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132"/>
                                        </p:tgtEl>
                                      </p:cBhvr>
                                    </p:animEffect>
                                    <p:set>
                                      <p:cBhvr>
                                        <p:cTn id="81" dur="1" fill="hold">
                                          <p:stCondLst>
                                            <p:cond delay="999"/>
                                          </p:stCondLst>
                                        </p:cTn>
                                        <p:tgtEl>
                                          <p:spTgt spid="132"/>
                                        </p:tgtEl>
                                        <p:attrNameLst>
                                          <p:attrName>style.visibility</p:attrName>
                                        </p:attrNameLst>
                                      </p:cBhvr>
                                      <p:to>
                                        <p:strVal val="hidden"/>
                                      </p:to>
                                    </p:set>
                                  </p:childTnLst>
                                </p:cTn>
                              </p:par>
                              <p:par>
                                <p:cTn id="82" presetID="42" presetClass="path" presetSubtype="0" accel="50000" decel="50000" fill="hold" nodeType="withEffect">
                                  <p:stCondLst>
                                    <p:cond delay="0"/>
                                  </p:stCondLst>
                                  <p:childTnLst>
                                    <p:animMotion origin="layout" path="M -0.00191 -0.00093 L 3.05556E-6 0.06667 " pathEditMode="relative" rAng="0" ptsTypes="AA">
                                      <p:cBhvr>
                                        <p:cTn id="83" dur="1000" fill="hold"/>
                                        <p:tgtEl>
                                          <p:spTgt spid="119"/>
                                        </p:tgtEl>
                                        <p:attrNameLst>
                                          <p:attrName>ppt_x</p:attrName>
                                          <p:attrName>ppt_y</p:attrName>
                                        </p:attrNameLst>
                                      </p:cBhvr>
                                      <p:rCtr x="1" y="34"/>
                                    </p:animMotion>
                                  </p:childTnLst>
                                </p:cTn>
                              </p:par>
                              <p:par>
                                <p:cTn id="84" presetID="42" presetClass="path" presetSubtype="0" accel="50000" decel="50000" fill="hold" grpId="2" nodeType="withEffect">
                                  <p:stCondLst>
                                    <p:cond delay="0"/>
                                  </p:stCondLst>
                                  <p:childTnLst>
                                    <p:animMotion origin="layout" path="M -3.33333E-6 -2.22222E-6 L -3.33333E-6 0.06667 " pathEditMode="relative" rAng="0" ptsTypes="AA">
                                      <p:cBhvr>
                                        <p:cTn id="85" dur="1000" fill="hold"/>
                                        <p:tgtEl>
                                          <p:spTgt spid="88"/>
                                        </p:tgtEl>
                                        <p:attrNameLst>
                                          <p:attrName>ppt_x</p:attrName>
                                          <p:attrName>ppt_y</p:attrName>
                                        </p:attrNameLst>
                                      </p:cBhvr>
                                      <p:rCtr x="0" y="33"/>
                                    </p:animMotion>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1000"/>
                                        <p:tgtEl>
                                          <p:spTgt spid="88"/>
                                        </p:tgtEl>
                                      </p:cBhvr>
                                    </p:animEffect>
                                    <p:set>
                                      <p:cBhvr>
                                        <p:cTn id="90" dur="1" fill="hold">
                                          <p:stCondLst>
                                            <p:cond delay="999"/>
                                          </p:stCondLst>
                                        </p:cTn>
                                        <p:tgtEl>
                                          <p:spTgt spid="8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119"/>
                                        </p:tgtEl>
                                      </p:cBhvr>
                                    </p:animEffect>
                                    <p:set>
                                      <p:cBhvr>
                                        <p:cTn id="93" dur="1" fill="hold">
                                          <p:stCondLst>
                                            <p:cond delay="999"/>
                                          </p:stCondLst>
                                        </p:cTn>
                                        <p:tgtEl>
                                          <p:spTgt spid="119"/>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4"/>
                                        </p:tgtEl>
                                      </p:cBhvr>
                                    </p:animEffect>
                                    <p:set>
                                      <p:cBhvr>
                                        <p:cTn id="96" dur="1" fill="hold">
                                          <p:stCondLst>
                                            <p:cond delay="999"/>
                                          </p:stCondLst>
                                        </p:cTn>
                                        <p:tgtEl>
                                          <p:spTgt spid="4"/>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118"/>
                                        </p:tgtEl>
                                      </p:cBhvr>
                                    </p:animEffect>
                                    <p:set>
                                      <p:cBhvr>
                                        <p:cTn id="99" dur="1" fill="hold">
                                          <p:stCondLst>
                                            <p:cond delay="999"/>
                                          </p:stCondLst>
                                        </p:cTn>
                                        <p:tgtEl>
                                          <p:spTgt spid="118"/>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34"/>
                                        </p:tgtEl>
                                      </p:cBhvr>
                                    </p:animEffect>
                                    <p:set>
                                      <p:cBhvr>
                                        <p:cTn id="102" dur="1" fill="hold">
                                          <p:stCondLst>
                                            <p:cond delay="999"/>
                                          </p:stCondLst>
                                        </p:cTn>
                                        <p:tgtEl>
                                          <p:spTgt spid="34"/>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33"/>
                                        </p:tgtEl>
                                      </p:cBhvr>
                                    </p:animEffect>
                                    <p:set>
                                      <p:cBhvr>
                                        <p:cTn id="105" dur="1" fill="hold">
                                          <p:stCondLst>
                                            <p:cond delay="999"/>
                                          </p:stCondLst>
                                        </p:cTn>
                                        <p:tgtEl>
                                          <p:spTgt spid="33"/>
                                        </p:tgtEl>
                                        <p:attrNameLst>
                                          <p:attrName>style.visibility</p:attrName>
                                        </p:attrNameLst>
                                      </p:cBhvr>
                                      <p:to>
                                        <p:strVal val="hidden"/>
                                      </p:to>
                                    </p:se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wipe(left)">
                                      <p:cBhvr>
                                        <p:cTn id="109" dur="1000"/>
                                        <p:tgtEl>
                                          <p:spTgt spid="43"/>
                                        </p:tgtEl>
                                      </p:cBhvr>
                                    </p:animEffect>
                                  </p:childTnLst>
                                </p:cTn>
                              </p:par>
                              <p:par>
                                <p:cTn id="110" presetID="10" presetClass="entr" presetSubtype="0"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3" grpId="0"/>
      <p:bldP spid="34" grpId="0"/>
      <p:bldP spid="118" grpId="0"/>
      <p:bldP spid="132" grpId="0" animBg="1"/>
      <p:bldP spid="132" grpId="1" animBg="1"/>
      <p:bldP spid="88" grpId="0" animBg="1"/>
      <p:bldP spid="88" grpId="1" animBg="1"/>
      <p:bldP spid="88" grpId="2"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p:nvPr/>
        </p:nvSpPr>
        <p:spPr>
          <a:xfrm>
            <a:off x="0" y="1524000"/>
            <a:ext cx="9144000" cy="707886"/>
          </a:xfrm>
          <a:prstGeom prst="rect">
            <a:avLst/>
          </a:prstGeom>
        </p:spPr>
        <p:txBody>
          <a:bodyPr wrap="square">
            <a:spAutoFit/>
          </a:bodyPr>
          <a:lstStyle/>
          <a:p>
            <a:pPr algn="ctr"/>
            <a:r>
              <a:rPr lang="en-US" sz="4000" dirty="0" smtClean="0">
                <a:solidFill>
                  <a:srgbClr val="FF0000"/>
                </a:solidFill>
                <a:effectLst>
                  <a:outerShdw dist="50800" dir="5400000" algn="ctr" rotWithShape="0">
                    <a:schemeClr val="tx1"/>
                  </a:outerShdw>
                </a:effectLst>
                <a:latin typeface="Tempus Sans ITC" pitchFamily="82" charset="0"/>
              </a:rPr>
              <a:t>Let’s look at the fossil remains in the cave</a:t>
            </a:r>
          </a:p>
        </p:txBody>
      </p:sp>
      <p:sp>
        <p:nvSpPr>
          <p:cNvPr id="10" name="Rectangle 9"/>
          <p:cNvSpPr/>
          <p:nvPr/>
        </p:nvSpPr>
        <p:spPr>
          <a:xfrm>
            <a:off x="0" y="990600"/>
            <a:ext cx="5486400" cy="954107"/>
          </a:xfrm>
          <a:prstGeom prst="rect">
            <a:avLst/>
          </a:prstGeom>
        </p:spPr>
        <p:txBody>
          <a:bodyPr wrap="square">
            <a:spAutoFit/>
          </a:bodyPr>
          <a:lstStyle/>
          <a:p>
            <a:pPr>
              <a:buFontTx/>
              <a:buChar char="-"/>
            </a:pPr>
            <a:r>
              <a:rPr lang="en-US" sz="2800" dirty="0" smtClean="0"/>
              <a:t> discovered in 1997 by Dr. Ron Clark</a:t>
            </a:r>
          </a:p>
          <a:p>
            <a:r>
              <a:rPr lang="en-US" sz="2800" dirty="0" smtClean="0"/>
              <a:t>  at the Cradle of Humankind</a:t>
            </a:r>
          </a:p>
        </p:txBody>
      </p:sp>
      <p:pic>
        <p:nvPicPr>
          <p:cNvPr id="8" name="Picture 4" descr="image"/>
          <p:cNvPicPr>
            <a:picLocks noChangeAspect="1" noChangeArrowheads="1"/>
          </p:cNvPicPr>
          <p:nvPr/>
        </p:nvPicPr>
        <p:blipFill>
          <a:blip r:embed="rId3" cstate="print"/>
          <a:srcRect/>
          <a:stretch>
            <a:fillRect/>
          </a:stretch>
        </p:blipFill>
        <p:spPr bwMode="auto">
          <a:xfrm>
            <a:off x="152400" y="2898138"/>
            <a:ext cx="5239623" cy="3807462"/>
          </a:xfrm>
          <a:prstGeom prst="rect">
            <a:avLst/>
          </a:prstGeom>
          <a:noFill/>
        </p:spPr>
      </p:pic>
      <p:pic>
        <p:nvPicPr>
          <p:cNvPr id="7" name="Picture 1"/>
          <p:cNvPicPr>
            <a:picLocks noChangeAspect="1" noChangeArrowheads="1"/>
          </p:cNvPicPr>
          <p:nvPr/>
        </p:nvPicPr>
        <p:blipFill>
          <a:blip r:embed="rId4"/>
          <a:srcRect/>
          <a:stretch>
            <a:fillRect/>
          </a:stretch>
        </p:blipFill>
        <p:spPr bwMode="auto">
          <a:xfrm>
            <a:off x="304800" y="3048000"/>
            <a:ext cx="3048000" cy="3505200"/>
          </a:xfrm>
          <a:prstGeom prst="rect">
            <a:avLst/>
          </a:prstGeom>
          <a:noFill/>
          <a:ln w="9525">
            <a:noFill/>
            <a:miter lim="800000"/>
            <a:headEnd/>
            <a:tailEnd/>
          </a:ln>
          <a:effectLst/>
        </p:spPr>
      </p:pic>
      <p:pic>
        <p:nvPicPr>
          <p:cNvPr id="9" name="Picture 4" descr="Little Foot (Australopithecus prometheus) in the Sterkfontein cave, central South Africa. Image credit: Purdue University."/>
          <p:cNvPicPr>
            <a:picLocks noChangeAspect="1" noChangeArrowheads="1"/>
          </p:cNvPicPr>
          <p:nvPr/>
        </p:nvPicPr>
        <p:blipFill>
          <a:blip r:embed="rId5"/>
          <a:srcRect/>
          <a:stretch>
            <a:fillRect/>
          </a:stretch>
        </p:blipFill>
        <p:spPr bwMode="auto">
          <a:xfrm>
            <a:off x="152400" y="2895600"/>
            <a:ext cx="5181600" cy="3886201"/>
          </a:xfrm>
          <a:prstGeom prst="rect">
            <a:avLst/>
          </a:prstGeom>
          <a:noFill/>
        </p:spPr>
      </p:pic>
      <p:sp useBgFill="1">
        <p:nvSpPr>
          <p:cNvPr id="2" name="TextBox 1"/>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pic>
        <p:nvPicPr>
          <p:cNvPr id="121" name="Picture 2" descr="https://upload.wikimedia.org/wikipedia/commons/thumb/1/13/Geomagnetic_polarity_late_Cenozoic.svg/180px-Geomagnetic_polarity_late_Cenozoic.svg.png"/>
          <p:cNvPicPr>
            <a:picLocks noChangeAspect="1" noChangeArrowheads="1"/>
          </p:cNvPicPr>
          <p:nvPr/>
        </p:nvPicPr>
        <p:blipFill>
          <a:blip r:embed="rId6"/>
          <a:srcRect b="8257"/>
          <a:stretch>
            <a:fillRect/>
          </a:stretch>
        </p:blipFill>
        <p:spPr bwMode="auto">
          <a:xfrm>
            <a:off x="5562600" y="152400"/>
            <a:ext cx="3276600" cy="6586151"/>
          </a:xfrm>
          <a:prstGeom prst="rect">
            <a:avLst/>
          </a:prstGeom>
          <a:solidFill>
            <a:schemeClr val="bg1"/>
          </a:solidFill>
          <a:ln w="38100">
            <a:solidFill>
              <a:schemeClr val="tx1"/>
            </a:solidFill>
          </a:ln>
        </p:spPr>
      </p:pic>
      <p:sp>
        <p:nvSpPr>
          <p:cNvPr id="142" name="Rectangle 141"/>
          <p:cNvSpPr/>
          <p:nvPr/>
        </p:nvSpPr>
        <p:spPr>
          <a:xfrm>
            <a:off x="0" y="1905000"/>
            <a:ext cx="5486400" cy="954107"/>
          </a:xfrm>
          <a:prstGeom prst="rect">
            <a:avLst/>
          </a:prstGeom>
        </p:spPr>
        <p:txBody>
          <a:bodyPr wrap="square">
            <a:spAutoFit/>
          </a:bodyPr>
          <a:lstStyle/>
          <a:p>
            <a:pPr>
              <a:buFontTx/>
              <a:buChar char="-"/>
            </a:pPr>
            <a:r>
              <a:rPr lang="en-US" sz="2800" dirty="0" smtClean="0"/>
              <a:t> </a:t>
            </a:r>
            <a:r>
              <a:rPr lang="en-US" sz="2800" dirty="0" err="1" smtClean="0"/>
              <a:t>paleomagnetic</a:t>
            </a:r>
            <a:r>
              <a:rPr lang="en-US" sz="2800" dirty="0" smtClean="0"/>
              <a:t> dating of siltstone</a:t>
            </a:r>
          </a:p>
          <a:p>
            <a:r>
              <a:rPr lang="en-US" sz="2800" dirty="0" smtClean="0"/>
              <a:t>  &amp; minerals of embedded rocks</a:t>
            </a:r>
          </a:p>
        </p:txBody>
      </p:sp>
      <p:sp>
        <p:nvSpPr>
          <p:cNvPr id="143" name="Rectangle 142"/>
          <p:cNvSpPr/>
          <p:nvPr/>
        </p:nvSpPr>
        <p:spPr>
          <a:xfrm>
            <a:off x="838200" y="457200"/>
            <a:ext cx="4602542" cy="523220"/>
          </a:xfrm>
          <a:prstGeom prst="rect">
            <a:avLst/>
          </a:prstGeom>
        </p:spPr>
        <p:txBody>
          <a:bodyPr wrap="none">
            <a:spAutoFit/>
          </a:bodyPr>
          <a:lstStyle/>
          <a:p>
            <a:r>
              <a:rPr lang="en-US" sz="2800" b="1" dirty="0" smtClean="0"/>
              <a:t>Little Foot - </a:t>
            </a:r>
            <a:r>
              <a:rPr lang="en-US" sz="2800" b="1" dirty="0" err="1" smtClean="0"/>
              <a:t>Sterkfontain</a:t>
            </a:r>
            <a:r>
              <a:rPr lang="en-US" sz="2800" b="1" dirty="0" smtClean="0"/>
              <a:t> Cave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left)">
                                      <p:cBhvr>
                                        <p:cTn id="11" dur="1000"/>
                                        <p:tgtEl>
                                          <p:spTgt spid="10">
                                            <p:txEl>
                                              <p:pRg st="1" end="1"/>
                                            </p:txEl>
                                          </p:spTgt>
                                        </p:tgtEl>
                                      </p:cBhvr>
                                    </p:animEffect>
                                  </p:childTnLst>
                                </p:cTn>
                              </p:par>
                            </p:childTnLst>
                          </p:cTn>
                        </p:par>
                        <p:par>
                          <p:cTn id="12" fill="hold">
                            <p:stCondLst>
                              <p:cond delay="2000"/>
                            </p:stCondLst>
                            <p:childTnLst>
                              <p:par>
                                <p:cTn id="13" presetID="53" presetClass="exit" presetSubtype="0" fill="hold" nodeType="afterEffect">
                                  <p:stCondLst>
                                    <p:cond delay="0"/>
                                  </p:stCondLst>
                                  <p:childTnLst>
                                    <p:anim calcmode="lin" valueType="num">
                                      <p:cBhvr>
                                        <p:cTn id="14" dur="2000"/>
                                        <p:tgtEl>
                                          <p:spTgt spid="7"/>
                                        </p:tgtEl>
                                        <p:attrNameLst>
                                          <p:attrName>ppt_w</p:attrName>
                                        </p:attrNameLst>
                                      </p:cBhvr>
                                      <p:tavLst>
                                        <p:tav tm="0">
                                          <p:val>
                                            <p:strVal val="ppt_w"/>
                                          </p:val>
                                        </p:tav>
                                        <p:tav tm="100000">
                                          <p:val>
                                            <p:fltVal val="0"/>
                                          </p:val>
                                        </p:tav>
                                      </p:tavLst>
                                    </p:anim>
                                    <p:anim calcmode="lin" valueType="num">
                                      <p:cBhvr>
                                        <p:cTn id="15" dur="2000"/>
                                        <p:tgtEl>
                                          <p:spTgt spid="7"/>
                                        </p:tgtEl>
                                        <p:attrNameLst>
                                          <p:attrName>ppt_h</p:attrName>
                                        </p:attrNameLst>
                                      </p:cBhvr>
                                      <p:tavLst>
                                        <p:tav tm="0">
                                          <p:val>
                                            <p:strVal val="ppt_h"/>
                                          </p:val>
                                        </p:tav>
                                        <p:tav tm="100000">
                                          <p:val>
                                            <p:fltVal val="0"/>
                                          </p:val>
                                        </p:tav>
                                      </p:tavLst>
                                    </p:anim>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8" presetClass="emph" presetSubtype="0" fill="hold" nodeType="withEffect">
                                  <p:stCondLst>
                                    <p:cond delay="0"/>
                                  </p:stCondLst>
                                  <p:childTnLst>
                                    <p:animRot by="-3300000">
                                      <p:cBhvr>
                                        <p:cTn id="19" dur="2000" fill="hold"/>
                                        <p:tgtEl>
                                          <p:spTgt spid="7"/>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0" end="0"/>
                                            </p:txEl>
                                          </p:spTgt>
                                        </p:tgtEl>
                                        <p:attrNameLst>
                                          <p:attrName>style.visibility</p:attrName>
                                        </p:attrNameLst>
                                      </p:cBhvr>
                                      <p:to>
                                        <p:strVal val="visible"/>
                                      </p:to>
                                    </p:set>
                                    <p:animEffect transition="in" filter="wipe(left)">
                                      <p:cBhvr>
                                        <p:cTn id="27" dur="1000"/>
                                        <p:tgtEl>
                                          <p:spTgt spid="142">
                                            <p:txEl>
                                              <p:pRg st="0" end="0"/>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42">
                                            <p:txEl>
                                              <p:pRg st="1" end="1"/>
                                            </p:txEl>
                                          </p:spTgt>
                                        </p:tgtEl>
                                        <p:attrNameLst>
                                          <p:attrName>style.visibility</p:attrName>
                                        </p:attrNameLst>
                                      </p:cBhvr>
                                      <p:to>
                                        <p:strVal val="visible"/>
                                      </p:to>
                                    </p:set>
                                    <p:animEffect transition="in" filter="wipe(left)">
                                      <p:cBhvr>
                                        <p:cTn id="31" dur="1000"/>
                                        <p:tgtEl>
                                          <p:spTgt spid="142">
                                            <p:txEl>
                                              <p:pRg st="1" end="1"/>
                                            </p:txEl>
                                          </p:spTgt>
                                        </p:tgtEl>
                                      </p:cBhvr>
                                    </p:animEffect>
                                  </p:childTnLst>
                                </p:cTn>
                              </p:par>
                            </p:childTnLst>
                          </p:cTn>
                        </p:par>
                        <p:par>
                          <p:cTn id="32" fill="hold">
                            <p:stCondLst>
                              <p:cond delay="2000"/>
                            </p:stCondLst>
                            <p:childTnLst>
                              <p:par>
                                <p:cTn id="33" presetID="10" presetClass="exit" presetSubtype="0" fill="hold" nodeType="afterEffect">
                                  <p:stCondLst>
                                    <p:cond delay="0"/>
                                  </p:stCondLst>
                                  <p:childTnLst>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121"/>
                                        </p:tgtEl>
                                      </p:cBhvr>
                                    </p:animEffect>
                                    <p:set>
                                      <p:cBhvr>
                                        <p:cTn id="43" dur="1" fill="hold">
                                          <p:stCondLst>
                                            <p:cond delay="1999"/>
                                          </p:stCondLst>
                                        </p:cTn>
                                        <p:tgtEl>
                                          <p:spTgt spid="12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10">
                                            <p:txEl>
                                              <p:pRg st="0" end="0"/>
                                            </p:txEl>
                                          </p:spTgt>
                                        </p:tgtEl>
                                      </p:cBhvr>
                                    </p:animEffect>
                                    <p:set>
                                      <p:cBhvr>
                                        <p:cTn id="46" dur="1" fill="hold">
                                          <p:stCondLst>
                                            <p:cond delay="1999"/>
                                          </p:stCondLst>
                                        </p:cTn>
                                        <p:tgtEl>
                                          <p:spTgt spid="10">
                                            <p:txEl>
                                              <p:pRg st="0" end="0"/>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10">
                                            <p:txEl>
                                              <p:pRg st="1" end="1"/>
                                            </p:txEl>
                                          </p:spTgt>
                                        </p:tgtEl>
                                      </p:cBhvr>
                                    </p:animEffect>
                                    <p:set>
                                      <p:cBhvr>
                                        <p:cTn id="49" dur="1" fill="hold">
                                          <p:stCondLst>
                                            <p:cond delay="1999"/>
                                          </p:stCondLst>
                                        </p:cTn>
                                        <p:tgtEl>
                                          <p:spTgt spid="10">
                                            <p:txEl>
                                              <p:pRg st="1" end="1"/>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142">
                                            <p:txEl>
                                              <p:pRg st="0" end="0"/>
                                            </p:txEl>
                                          </p:spTgt>
                                        </p:tgtEl>
                                      </p:cBhvr>
                                    </p:animEffect>
                                    <p:set>
                                      <p:cBhvr>
                                        <p:cTn id="52" dur="1" fill="hold">
                                          <p:stCondLst>
                                            <p:cond delay="1999"/>
                                          </p:stCondLst>
                                        </p:cTn>
                                        <p:tgtEl>
                                          <p:spTgt spid="142">
                                            <p:txEl>
                                              <p:pRg st="0" end="0"/>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142">
                                            <p:txEl>
                                              <p:pRg st="1" end="1"/>
                                            </p:txEl>
                                          </p:spTgt>
                                        </p:tgtEl>
                                      </p:cBhvr>
                                    </p:animEffect>
                                    <p:set>
                                      <p:cBhvr>
                                        <p:cTn id="55" dur="1" fill="hold">
                                          <p:stCondLst>
                                            <p:cond delay="1999"/>
                                          </p:stCondLst>
                                        </p:cTn>
                                        <p:tgtEl>
                                          <p:spTgt spid="142">
                                            <p:txEl>
                                              <p:pRg st="1" end="1"/>
                                            </p:txEl>
                                          </p:spTgt>
                                        </p:tgtEl>
                                        <p:attrNameLst>
                                          <p:attrName>style.visibility</p:attrName>
                                        </p:attrNameLst>
                                      </p:cBhvr>
                                      <p:to>
                                        <p:strVal val="hidden"/>
                                      </p:to>
                                    </p:se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build="allAtOnce"/>
      <p:bldP spid="14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0" y="0"/>
            <a:ext cx="9144000" cy="6862465"/>
            <a:chOff x="0" y="0"/>
            <a:chExt cx="9144000" cy="6862465"/>
          </a:xfrm>
        </p:grpSpPr>
        <p:grpSp>
          <p:nvGrpSpPr>
            <p:cNvPr id="11" name="Group 15"/>
            <p:cNvGrpSpPr/>
            <p:nvPr/>
          </p:nvGrpSpPr>
          <p:grpSpPr>
            <a:xfrm>
              <a:off x="6096000" y="3569769"/>
              <a:ext cx="2590800" cy="3276600"/>
              <a:chOff x="2743200" y="1676400"/>
              <a:chExt cx="2915920" cy="3738265"/>
            </a:xfrm>
          </p:grpSpPr>
          <p:pic>
            <p:nvPicPr>
              <p:cNvPr id="18" name="Picture 2" descr="https://upload.wikimedia.org/wikipedia/commons/4/48/Homo_habilis.JPG"/>
              <p:cNvPicPr>
                <a:picLocks noChangeAspect="1" noChangeArrowheads="1"/>
              </p:cNvPicPr>
              <p:nvPr/>
            </p:nvPicPr>
            <p:blipFill>
              <a:blip r:embed="rId2"/>
              <a:srcRect l="15210" t="8740" r="17190" b="36938"/>
              <a:stretch>
                <a:fillRect/>
              </a:stretch>
            </p:blipFill>
            <p:spPr bwMode="auto">
              <a:xfrm>
                <a:off x="2743200" y="1676400"/>
                <a:ext cx="2915920" cy="3276600"/>
              </a:xfrm>
              <a:prstGeom prst="rect">
                <a:avLst/>
              </a:prstGeom>
              <a:noFill/>
            </p:spPr>
          </p:pic>
          <p:sp>
            <p:nvSpPr>
              <p:cNvPr id="19" name="TextBox 18"/>
              <p:cNvSpPr txBox="1"/>
              <p:nvPr/>
            </p:nvSpPr>
            <p:spPr>
              <a:xfrm>
                <a:off x="3200400" y="4953000"/>
                <a:ext cx="19050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Handy Man</a:t>
                </a:r>
                <a:endParaRPr lang="en-US" sz="2400" b="1" dirty="0">
                  <a:solidFill>
                    <a:schemeClr val="bg1"/>
                  </a:solidFill>
                  <a:cs typeface="Arial" pitchFamily="34" charset="0"/>
                </a:endParaRPr>
              </a:p>
            </p:txBody>
          </p:sp>
        </p:grpSp>
        <p:grpSp>
          <p:nvGrpSpPr>
            <p:cNvPr id="14" name="Group 18"/>
            <p:cNvGrpSpPr/>
            <p:nvPr/>
          </p:nvGrpSpPr>
          <p:grpSpPr>
            <a:xfrm>
              <a:off x="3048000" y="3569769"/>
              <a:ext cx="2438400" cy="3276600"/>
              <a:chOff x="6096000" y="1676400"/>
              <a:chExt cx="2659117" cy="3727773"/>
            </a:xfrm>
          </p:grpSpPr>
          <p:pic>
            <p:nvPicPr>
              <p:cNvPr id="21" name="Picture 4" descr="File:Paranthropus boisei.JPG"/>
              <p:cNvPicPr>
                <a:picLocks noChangeAspect="1" noChangeArrowheads="1"/>
              </p:cNvPicPr>
              <p:nvPr/>
            </p:nvPicPr>
            <p:blipFill>
              <a:blip r:embed="rId3" cstate="print"/>
              <a:srcRect l="19538" t="14667" r="20815" b="28928"/>
              <a:stretch>
                <a:fillRect/>
              </a:stretch>
            </p:blipFill>
            <p:spPr bwMode="auto">
              <a:xfrm>
                <a:off x="6179097" y="1676400"/>
                <a:ext cx="2576020" cy="3248025"/>
              </a:xfrm>
              <a:prstGeom prst="rect">
                <a:avLst/>
              </a:prstGeom>
              <a:noFill/>
            </p:spPr>
          </p:pic>
          <p:sp>
            <p:nvSpPr>
              <p:cNvPr id="22" name="TextBox 21"/>
              <p:cNvSpPr txBox="1"/>
              <p:nvPr/>
            </p:nvSpPr>
            <p:spPr>
              <a:xfrm>
                <a:off x="6096000" y="4942508"/>
                <a:ext cx="2590800" cy="461665"/>
              </a:xfrm>
              <a:prstGeom prst="rect">
                <a:avLst/>
              </a:prstGeom>
              <a:solidFill>
                <a:schemeClr val="tx1"/>
              </a:solidFill>
              <a:ln w="25400">
                <a:noFill/>
              </a:ln>
            </p:spPr>
            <p:txBody>
              <a:bodyPr wrap="square" rtlCol="0">
                <a:spAutoFit/>
              </a:bodyPr>
              <a:lstStyle/>
              <a:p>
                <a:pPr algn="ctr"/>
                <a:r>
                  <a:rPr lang="en-US" sz="2400" b="1" dirty="0" smtClean="0">
                    <a:solidFill>
                      <a:schemeClr val="bg1"/>
                    </a:solidFill>
                    <a:cs typeface="Arial" pitchFamily="34" charset="0"/>
                  </a:rPr>
                  <a:t>Nutcracker Man</a:t>
                </a:r>
                <a:endParaRPr lang="en-US" sz="2400" b="1" dirty="0">
                  <a:solidFill>
                    <a:schemeClr val="bg1"/>
                  </a:solidFill>
                  <a:cs typeface="Arial" pitchFamily="34" charset="0"/>
                </a:endParaRPr>
              </a:p>
            </p:txBody>
          </p:sp>
        </p:grpSp>
        <p:grpSp>
          <p:nvGrpSpPr>
            <p:cNvPr id="17" name="Group 21"/>
            <p:cNvGrpSpPr/>
            <p:nvPr/>
          </p:nvGrpSpPr>
          <p:grpSpPr>
            <a:xfrm>
              <a:off x="0" y="3602372"/>
              <a:ext cx="2667000" cy="3260093"/>
              <a:chOff x="65690" y="1714225"/>
              <a:chExt cx="2850931" cy="3719434"/>
            </a:xfrm>
          </p:grpSpPr>
          <p:pic>
            <p:nvPicPr>
              <p:cNvPr id="24" name="Picture 2" descr="Laetoli hominid and modern human footprints ©AMNH"/>
              <p:cNvPicPr>
                <a:picLocks noChangeAspect="1" noChangeArrowheads="1"/>
              </p:cNvPicPr>
              <p:nvPr/>
            </p:nvPicPr>
            <p:blipFill>
              <a:blip r:embed="rId4" cstate="print"/>
              <a:srcRect r="48148"/>
              <a:stretch>
                <a:fillRect/>
              </a:stretch>
            </p:blipFill>
            <p:spPr bwMode="auto">
              <a:xfrm>
                <a:off x="466520" y="1714225"/>
                <a:ext cx="2205735" cy="3701070"/>
              </a:xfrm>
              <a:prstGeom prst="rect">
                <a:avLst/>
              </a:prstGeom>
              <a:noFill/>
              <a:ln w="38100">
                <a:solidFill>
                  <a:schemeClr val="tx1"/>
                </a:solidFill>
              </a:ln>
            </p:spPr>
          </p:pic>
          <p:sp>
            <p:nvSpPr>
              <p:cNvPr id="25" name="TextBox 24"/>
              <p:cNvSpPr txBox="1"/>
              <p:nvPr/>
            </p:nvSpPr>
            <p:spPr>
              <a:xfrm>
                <a:off x="65690" y="4906946"/>
                <a:ext cx="2850931" cy="526713"/>
              </a:xfrm>
              <a:prstGeom prst="rect">
                <a:avLst/>
              </a:prstGeom>
              <a:solidFill>
                <a:schemeClr val="tx1"/>
              </a:solidFill>
              <a:ln w="25400">
                <a:noFill/>
              </a:ln>
            </p:spPr>
            <p:txBody>
              <a:bodyPr wrap="square" rtlCol="0">
                <a:spAutoFit/>
              </a:bodyPr>
              <a:lstStyle/>
              <a:p>
                <a:pPr algn="ctr"/>
                <a:r>
                  <a:rPr lang="en-US" sz="2400" b="1" dirty="0" err="1" smtClean="0">
                    <a:solidFill>
                      <a:schemeClr val="bg1"/>
                    </a:solidFill>
                    <a:cs typeface="Arial" pitchFamily="34" charset="0"/>
                  </a:rPr>
                  <a:t>Laetoli</a:t>
                </a:r>
                <a:r>
                  <a:rPr lang="en-US" sz="2400" b="1" dirty="0" smtClean="0">
                    <a:solidFill>
                      <a:schemeClr val="bg1"/>
                    </a:solidFill>
                    <a:cs typeface="Arial" pitchFamily="34" charset="0"/>
                  </a:rPr>
                  <a:t> footprint</a:t>
                </a:r>
                <a:endParaRPr lang="en-US" sz="2400" b="1" dirty="0">
                  <a:solidFill>
                    <a:schemeClr val="bg1"/>
                  </a:solidFill>
                  <a:cs typeface="Arial" pitchFamily="34" charset="0"/>
                </a:endParaRPr>
              </a:p>
            </p:txBody>
          </p:sp>
        </p:grpSp>
        <p:sp useBgFill="1">
          <p:nvSpPr>
            <p:cNvPr id="26" name="TextBox 25"/>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LAST SESSION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grpSp>
      <p:sp>
        <p:nvSpPr>
          <p:cNvPr id="7" name="TextBox 6"/>
          <p:cNvSpPr txBox="1"/>
          <p:nvPr/>
        </p:nvSpPr>
        <p:spPr>
          <a:xfrm>
            <a:off x="1" y="0"/>
            <a:ext cx="9144000" cy="1323439"/>
          </a:xfrm>
          <a:prstGeom prst="rect">
            <a:avLst/>
          </a:prstGeom>
          <a:noFill/>
        </p:spPr>
        <p:txBody>
          <a:bodyPr wrap="square" rtlCol="0">
            <a:spAutoFit/>
          </a:bodyPr>
          <a:lstStyle/>
          <a:p>
            <a:r>
              <a:rPr lang="en-US" sz="4000" b="1" dirty="0" err="1" smtClean="0">
                <a:solidFill>
                  <a:schemeClr val="bg1"/>
                </a:solidFill>
                <a:latin typeface="Tempus Sans ITC" pitchFamily="82" charset="0"/>
              </a:rPr>
              <a:t>Paleoartist</a:t>
            </a:r>
            <a:r>
              <a:rPr lang="en-US" sz="4000" b="1" dirty="0" smtClean="0">
                <a:solidFill>
                  <a:schemeClr val="bg1"/>
                </a:solidFill>
                <a:latin typeface="Tempus Sans ITC" pitchFamily="82" charset="0"/>
              </a:rPr>
              <a:t> Viktor </a:t>
            </a:r>
            <a:r>
              <a:rPr lang="en-US" sz="4000" b="1" dirty="0" err="1" smtClean="0">
                <a:solidFill>
                  <a:schemeClr val="bg1"/>
                </a:solidFill>
                <a:latin typeface="Tempus Sans ITC" pitchFamily="82" charset="0"/>
              </a:rPr>
              <a:t>Deak</a:t>
            </a:r>
            <a:r>
              <a:rPr lang="en-US" sz="4000" b="1" dirty="0" smtClean="0">
                <a:solidFill>
                  <a:schemeClr val="bg1"/>
                </a:solidFill>
                <a:latin typeface="Tempus Sans ITC" pitchFamily="82" charset="0"/>
              </a:rPr>
              <a:t> reconstructs  . . .</a:t>
            </a:r>
          </a:p>
          <a:p>
            <a:r>
              <a:rPr lang="en-US" sz="4000" b="1" dirty="0" smtClean="0">
                <a:solidFill>
                  <a:schemeClr val="bg1"/>
                </a:solidFill>
                <a:latin typeface="Tempus Sans ITC" pitchFamily="82" charset="0"/>
              </a:rPr>
              <a:t>	  		Turkana Boy – A. </a:t>
            </a:r>
            <a:r>
              <a:rPr lang="en-US" sz="4000" b="1" dirty="0" err="1" smtClean="0">
                <a:solidFill>
                  <a:schemeClr val="bg1"/>
                </a:solidFill>
                <a:latin typeface="Tempus Sans ITC" pitchFamily="82" charset="0"/>
              </a:rPr>
              <a:t>africanus</a:t>
            </a:r>
            <a:endParaRPr lang="en-US" sz="4000" b="1" dirty="0">
              <a:solidFill>
                <a:schemeClr val="bg1"/>
              </a:solidFill>
              <a:latin typeface="Tempus Sans ITC" pitchFamily="82" charset="0"/>
            </a:endParaRPr>
          </a:p>
        </p:txBody>
      </p:sp>
      <p:pic>
        <p:nvPicPr>
          <p:cNvPr id="6" name="Picture 2"/>
          <p:cNvPicPr>
            <a:picLocks noChangeAspect="1" noChangeArrowheads="1"/>
          </p:cNvPicPr>
          <p:nvPr/>
        </p:nvPicPr>
        <p:blipFill>
          <a:blip r:embed="rId5"/>
          <a:srcRect l="17557" t="-829" r="8907"/>
          <a:stretch>
            <a:fillRect/>
          </a:stretch>
        </p:blipFill>
        <p:spPr bwMode="auto">
          <a:xfrm>
            <a:off x="1447800" y="1152524"/>
            <a:ext cx="6477000" cy="5019676"/>
          </a:xfrm>
          <a:prstGeom prst="rect">
            <a:avLst/>
          </a:prstGeom>
          <a:noFill/>
          <a:ln w="9525">
            <a:noFill/>
            <a:miter lim="800000"/>
            <a:headEnd/>
            <a:tailEnd/>
          </a:ln>
          <a:effectLst/>
        </p:spPr>
      </p:pic>
      <p:sp>
        <p:nvSpPr>
          <p:cNvPr id="4" name="TextBox 3">
            <a:hlinkClick r:id="rId6"/>
          </p:cNvPr>
          <p:cNvSpPr txBox="1"/>
          <p:nvPr/>
        </p:nvSpPr>
        <p:spPr>
          <a:xfrm>
            <a:off x="5924654" y="5324168"/>
            <a:ext cx="2925994" cy="1077218"/>
          </a:xfrm>
          <a:prstGeom prst="rect">
            <a:avLst/>
          </a:prstGeom>
          <a:noFill/>
          <a:ln w="50800">
            <a:solidFill>
              <a:schemeClr val="tx1"/>
            </a:solidFill>
          </a:ln>
        </p:spPr>
        <p:txBody>
          <a:bodyPr wrap="none" rtlCol="0">
            <a:spAutoFit/>
          </a:bodyPr>
          <a:lstStyle/>
          <a:p>
            <a:pPr algn="ctr"/>
            <a:r>
              <a:rPr lang="en-US" sz="3200" b="1" dirty="0" smtClean="0">
                <a:solidFill>
                  <a:schemeClr val="bg1"/>
                </a:solidFill>
              </a:rPr>
              <a:t>Click </a:t>
            </a:r>
            <a:r>
              <a:rPr lang="en-US" sz="3200" b="1" u="sng" dirty="0" smtClean="0">
                <a:solidFill>
                  <a:schemeClr val="bg1"/>
                </a:solidFill>
                <a:hlinkClick r:id="rId6"/>
              </a:rPr>
              <a:t>here</a:t>
            </a:r>
            <a:r>
              <a:rPr lang="en-US" sz="3200" b="1" dirty="0" smtClean="0">
                <a:solidFill>
                  <a:schemeClr val="bg1"/>
                </a:solidFill>
              </a:rPr>
              <a:t> to </a:t>
            </a:r>
          </a:p>
          <a:p>
            <a:pPr algn="ctr"/>
            <a:r>
              <a:rPr lang="en-US" sz="3200" b="1" dirty="0" smtClean="0">
                <a:solidFill>
                  <a:schemeClr val="bg1"/>
                </a:solidFill>
              </a:rPr>
              <a:t>show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0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cTn>
                              </p:par>
                              <p:par>
                                <p:cTn id="22" presetID="10" presetClass="exit" presetSubtype="0" fill="hold" nodeType="withEffect">
                                  <p:stCondLst>
                                    <p:cond delay="0"/>
                                  </p:stCondLst>
                                  <p:childTnLst>
                                    <p:animEffect transition="out" filter="fade">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7">
                                            <p:txEl>
                                              <p:pRg st="0" end="0"/>
                                            </p:txEl>
                                          </p:spTgt>
                                        </p:tgtEl>
                                      </p:cBhvr>
                                    </p:animEffect>
                                    <p:set>
                                      <p:cBhvr>
                                        <p:cTn id="27" dur="1" fill="hold">
                                          <p:stCondLst>
                                            <p:cond delay="999"/>
                                          </p:stCondLst>
                                        </p:cTn>
                                        <p:tgtEl>
                                          <p:spTgt spid="7">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7">
                                            <p:txEl>
                                              <p:pRg st="1" end="1"/>
                                            </p:txEl>
                                          </p:spTgt>
                                        </p:tgtEl>
                                      </p:cBhvr>
                                    </p:animEffect>
                                    <p:set>
                                      <p:cBhvr>
                                        <p:cTn id="30" dur="1" fill="hold">
                                          <p:stCondLst>
                                            <p:cond delay="999"/>
                                          </p:stCondLst>
                                        </p:cTn>
                                        <p:tgtEl>
                                          <p:spTgt spid="7">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7" grpId="1" build="allAtOnce"/>
      <p:bldP spid="4" grpId="0" animBg="1"/>
      <p:bldP spid="4"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457200"/>
            <a:ext cx="9144000" cy="6324601"/>
            <a:chOff x="0" y="457200"/>
            <a:chExt cx="9144000" cy="6324601"/>
          </a:xfrm>
        </p:grpSpPr>
        <p:grpSp>
          <p:nvGrpSpPr>
            <p:cNvPr id="13" name="Group 12"/>
            <p:cNvGrpSpPr/>
            <p:nvPr/>
          </p:nvGrpSpPr>
          <p:grpSpPr>
            <a:xfrm>
              <a:off x="152400" y="457200"/>
              <a:ext cx="5288342" cy="6324601"/>
              <a:chOff x="152400" y="457200"/>
              <a:chExt cx="5288342" cy="6324601"/>
            </a:xfrm>
          </p:grpSpPr>
          <p:pic>
            <p:nvPicPr>
              <p:cNvPr id="8" name="Picture 4" descr="Little Foot (Australopithecus prometheus) in the Sterkfontein cave, central South Africa. Image credit: Purdue University."/>
              <p:cNvPicPr>
                <a:picLocks noChangeAspect="1" noChangeArrowheads="1"/>
              </p:cNvPicPr>
              <p:nvPr/>
            </p:nvPicPr>
            <p:blipFill>
              <a:blip r:embed="rId2"/>
              <a:srcRect/>
              <a:stretch>
                <a:fillRect/>
              </a:stretch>
            </p:blipFill>
            <p:spPr bwMode="auto">
              <a:xfrm>
                <a:off x="152400" y="2895600"/>
                <a:ext cx="5181600" cy="3886201"/>
              </a:xfrm>
              <a:prstGeom prst="rect">
                <a:avLst/>
              </a:prstGeom>
              <a:noFill/>
            </p:spPr>
          </p:pic>
          <p:sp>
            <p:nvSpPr>
              <p:cNvPr id="11" name="Rectangle 10"/>
              <p:cNvSpPr/>
              <p:nvPr/>
            </p:nvSpPr>
            <p:spPr>
              <a:xfrm>
                <a:off x="838200" y="457200"/>
                <a:ext cx="4602542" cy="523220"/>
              </a:xfrm>
              <a:prstGeom prst="rect">
                <a:avLst/>
              </a:prstGeom>
            </p:spPr>
            <p:txBody>
              <a:bodyPr wrap="none">
                <a:spAutoFit/>
              </a:bodyPr>
              <a:lstStyle/>
              <a:p>
                <a:r>
                  <a:rPr lang="en-US" sz="2800" b="1" dirty="0" smtClean="0"/>
                  <a:t>Little Foot - </a:t>
                </a:r>
                <a:r>
                  <a:rPr lang="en-US" sz="2800" b="1" dirty="0" err="1" smtClean="0"/>
                  <a:t>Sterkfontain</a:t>
                </a:r>
                <a:r>
                  <a:rPr lang="en-US" sz="2800" b="1" dirty="0" smtClean="0"/>
                  <a:t> Cave</a:t>
                </a:r>
                <a:endParaRPr lang="en-US" sz="2800" dirty="0"/>
              </a:p>
            </p:txBody>
          </p:sp>
        </p:grpSp>
        <p:sp useBgFill="1">
          <p:nvSpPr>
            <p:cNvPr id="14" name="Rectangle 13"/>
            <p:cNvSpPr/>
            <p:nvPr/>
          </p:nvSpPr>
          <p:spPr>
            <a:xfrm>
              <a:off x="0" y="1524000"/>
              <a:ext cx="9144000" cy="707886"/>
            </a:xfrm>
            <a:prstGeom prst="rect">
              <a:avLst/>
            </a:prstGeom>
          </p:spPr>
          <p:txBody>
            <a:bodyPr wrap="square">
              <a:spAutoFit/>
            </a:bodyPr>
            <a:lstStyle/>
            <a:p>
              <a:pPr algn="ctr"/>
              <a:r>
                <a:rPr lang="en-US" sz="4000" dirty="0" smtClean="0">
                  <a:solidFill>
                    <a:srgbClr val="FF0000"/>
                  </a:solidFill>
                  <a:effectLst>
                    <a:outerShdw dist="50800" dir="5400000" algn="ctr" rotWithShape="0">
                      <a:schemeClr val="tx1"/>
                    </a:outerShdw>
                  </a:effectLst>
                  <a:latin typeface="Tempus Sans ITC" pitchFamily="82" charset="0"/>
                </a:rPr>
                <a:t>Let’s look at the fossil remains in the cave</a:t>
              </a:r>
            </a:p>
          </p:txBody>
        </p:sp>
      </p:grpSp>
      <p:grpSp>
        <p:nvGrpSpPr>
          <p:cNvPr id="51" name="Group 50"/>
          <p:cNvGrpSpPr/>
          <p:nvPr/>
        </p:nvGrpSpPr>
        <p:grpSpPr>
          <a:xfrm>
            <a:off x="1295400" y="146083"/>
            <a:ext cx="6477000" cy="6711917"/>
            <a:chOff x="1295400" y="146083"/>
            <a:chExt cx="6477000" cy="6711917"/>
          </a:xfrm>
        </p:grpSpPr>
        <p:grpSp>
          <p:nvGrpSpPr>
            <p:cNvPr id="2" name="Group 1"/>
            <p:cNvGrpSpPr/>
            <p:nvPr/>
          </p:nvGrpSpPr>
          <p:grpSpPr>
            <a:xfrm>
              <a:off x="1295400" y="146083"/>
              <a:ext cx="6477000" cy="6711917"/>
              <a:chOff x="1295400" y="146083"/>
              <a:chExt cx="6477000" cy="6711917"/>
            </a:xfrm>
          </p:grpSpPr>
          <p:pic>
            <p:nvPicPr>
              <p:cNvPr id="3" name="Picture 2" descr="http://www.nature.com/nature/journal/v522/n7554/images_article/nature14268-f1.jpg"/>
              <p:cNvPicPr>
                <a:picLocks noChangeAspect="1" noChangeArrowheads="1"/>
              </p:cNvPicPr>
              <p:nvPr/>
            </p:nvPicPr>
            <p:blipFill>
              <a:blip r:embed="rId3"/>
              <a:srcRect/>
              <a:stretch>
                <a:fillRect/>
              </a:stretch>
            </p:blipFill>
            <p:spPr bwMode="auto">
              <a:xfrm>
                <a:off x="1295400" y="146083"/>
                <a:ext cx="6477000" cy="6711917"/>
              </a:xfrm>
              <a:prstGeom prst="rect">
                <a:avLst/>
              </a:prstGeom>
              <a:noFill/>
            </p:spPr>
          </p:pic>
          <p:sp>
            <p:nvSpPr>
              <p:cNvPr id="4" name="Rectangle 3"/>
              <p:cNvSpPr/>
              <p:nvPr/>
            </p:nvSpPr>
            <p:spPr>
              <a:xfrm>
                <a:off x="5105400" y="4800600"/>
                <a:ext cx="24384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12864" y="3276600"/>
                <a:ext cx="630936"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534632" y="2993066"/>
                <a:ext cx="6094228" cy="3535326"/>
              </a:xfrm>
              <a:custGeom>
                <a:avLst/>
                <a:gdLst>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3155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0869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6454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3791966 w 6094228"/>
                  <a:gd name="connsiteY10" fmla="*/ 1418505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198118 w 6094228"/>
                  <a:gd name="connsiteY3" fmla="*/ 3079230 h 3549503"/>
                  <a:gd name="connsiteX4" fmla="*/ 1580708 w 6094228"/>
                  <a:gd name="connsiteY4" fmla="*/ 2922182 h 3549503"/>
                  <a:gd name="connsiteX5" fmla="*/ 2059173 w 6094228"/>
                  <a:gd name="connsiteY5" fmla="*/ 2624470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715766 w 6094228"/>
                  <a:gd name="connsiteY10" fmla="*/ 1418505 h 3549503"/>
                  <a:gd name="connsiteX11" fmla="*/ 4015563 w 6094228"/>
                  <a:gd name="connsiteY11" fmla="*/ 1210340 h 3549503"/>
                  <a:gd name="connsiteX12" fmla="*/ 42477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548865 w 6094228"/>
                  <a:gd name="connsiteY16" fmla="*/ 81180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811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1573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4228" h="3535326">
                    <a:moveTo>
                      <a:pt x="17721" y="3503428"/>
                    </a:moveTo>
                    <a:cubicBezTo>
                      <a:pt x="35442" y="3471530"/>
                      <a:pt x="427044" y="3374471"/>
                      <a:pt x="623777" y="3301409"/>
                    </a:cubicBezTo>
                    <a:cubicBezTo>
                      <a:pt x="820510" y="3228347"/>
                      <a:pt x="1038630" y="3130620"/>
                      <a:pt x="1198118" y="3065053"/>
                    </a:cubicBezTo>
                    <a:lnTo>
                      <a:pt x="1580708" y="2908005"/>
                    </a:lnTo>
                    <a:cubicBezTo>
                      <a:pt x="1724248" y="2819400"/>
                      <a:pt x="1894411" y="2683759"/>
                      <a:pt x="2059173" y="2610293"/>
                    </a:cubicBezTo>
                    <a:cubicBezTo>
                      <a:pt x="2223935" y="2536827"/>
                      <a:pt x="2420426" y="2520372"/>
                      <a:pt x="2569282" y="2467209"/>
                    </a:cubicBezTo>
                    <a:cubicBezTo>
                      <a:pt x="2622445" y="2437083"/>
                      <a:pt x="2865729" y="2375566"/>
                      <a:pt x="2952308" y="2291316"/>
                    </a:cubicBezTo>
                    <a:cubicBezTo>
                      <a:pt x="3040913" y="2206256"/>
                      <a:pt x="3069266" y="2073349"/>
                      <a:pt x="3164959" y="1961707"/>
                    </a:cubicBezTo>
                    <a:cubicBezTo>
                      <a:pt x="3260652" y="1850065"/>
                      <a:pt x="3434665" y="1714361"/>
                      <a:pt x="3526466" y="1621465"/>
                    </a:cubicBezTo>
                    <a:cubicBezTo>
                      <a:pt x="3618267" y="1528569"/>
                      <a:pt x="3634250" y="1475212"/>
                      <a:pt x="3715766" y="1404328"/>
                    </a:cubicBezTo>
                    <a:cubicBezTo>
                      <a:pt x="3797282" y="1333444"/>
                      <a:pt x="3926906" y="1253894"/>
                      <a:pt x="4015563" y="1196163"/>
                    </a:cubicBezTo>
                    <a:cubicBezTo>
                      <a:pt x="4104220" y="1138432"/>
                      <a:pt x="4153787" y="1118191"/>
                      <a:pt x="4247708" y="1057940"/>
                    </a:cubicBezTo>
                    <a:cubicBezTo>
                      <a:pt x="4341629" y="997689"/>
                      <a:pt x="4444115" y="926805"/>
                      <a:pt x="4579089" y="834656"/>
                    </a:cubicBezTo>
                    <a:cubicBezTo>
                      <a:pt x="4714063" y="742507"/>
                      <a:pt x="4937052" y="591880"/>
                      <a:pt x="5057554" y="505047"/>
                    </a:cubicBezTo>
                    <a:cubicBezTo>
                      <a:pt x="5178056" y="418215"/>
                      <a:pt x="5220587" y="373912"/>
                      <a:pt x="5302103" y="313661"/>
                    </a:cubicBezTo>
                    <a:cubicBezTo>
                      <a:pt x="5383988" y="240654"/>
                      <a:pt x="5470893" y="187505"/>
                      <a:pt x="5548865" y="143203"/>
                    </a:cubicBezTo>
                    <a:cubicBezTo>
                      <a:pt x="5626837" y="98901"/>
                      <a:pt x="5708281" y="70828"/>
                      <a:pt x="5769935" y="47847"/>
                    </a:cubicBezTo>
                    <a:cubicBezTo>
                      <a:pt x="5831589" y="24866"/>
                      <a:pt x="5869172" y="10632"/>
                      <a:pt x="5918791" y="5316"/>
                    </a:cubicBezTo>
                    <a:cubicBezTo>
                      <a:pt x="5968410" y="0"/>
                      <a:pt x="6042838" y="14177"/>
                      <a:pt x="6067647" y="15949"/>
                    </a:cubicBezTo>
                    <a:lnTo>
                      <a:pt x="6067647" y="15949"/>
                    </a:lnTo>
                    <a:cubicBezTo>
                      <a:pt x="6069419" y="131135"/>
                      <a:pt x="6074736" y="242777"/>
                      <a:pt x="6078280" y="707065"/>
                    </a:cubicBezTo>
                    <a:cubicBezTo>
                      <a:pt x="6081824" y="1171353"/>
                      <a:pt x="6087140" y="2342707"/>
                      <a:pt x="6088912" y="2801679"/>
                    </a:cubicBezTo>
                    <a:cubicBezTo>
                      <a:pt x="6090684" y="3260651"/>
                      <a:pt x="6094228" y="3349256"/>
                      <a:pt x="6088912" y="3460898"/>
                    </a:cubicBezTo>
                    <a:cubicBezTo>
                      <a:pt x="6087140" y="3527352"/>
                      <a:pt x="6057015" y="3471530"/>
                      <a:pt x="6057015" y="3471530"/>
                    </a:cubicBezTo>
                    <a:lnTo>
                      <a:pt x="3526466" y="3471530"/>
                    </a:lnTo>
                    <a:lnTo>
                      <a:pt x="1942215" y="3471530"/>
                    </a:lnTo>
                    <a:lnTo>
                      <a:pt x="517452" y="3492795"/>
                    </a:lnTo>
                    <a:cubicBezTo>
                      <a:pt x="194931" y="3501656"/>
                      <a:pt x="0" y="3535326"/>
                      <a:pt x="17721" y="3503428"/>
                    </a:cubicBezTo>
                    <a:close/>
                  </a:path>
                </a:pathLst>
              </a:cu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5204652" y="1959429"/>
              <a:ext cx="2201476" cy="1285794"/>
            </a:xfrm>
            <a:custGeom>
              <a:avLst/>
              <a:gdLst>
                <a:gd name="connsiteX0" fmla="*/ 274064 w 2201476"/>
                <a:gd name="connsiteY0" fmla="*/ 92208 h 1285794"/>
                <a:gd name="connsiteX1" fmla="*/ 281748 w 2201476"/>
                <a:gd name="connsiteY1" fmla="*/ 653142 h 1285794"/>
                <a:gd name="connsiteX2" fmla="*/ 289432 w 2201476"/>
                <a:gd name="connsiteY2" fmla="*/ 1021976 h 1285794"/>
                <a:gd name="connsiteX3" fmla="*/ 297116 w 2201476"/>
                <a:gd name="connsiteY3" fmla="*/ 1244813 h 1285794"/>
                <a:gd name="connsiteX4" fmla="*/ 304800 w 2201476"/>
                <a:gd name="connsiteY4" fmla="*/ 1267865 h 1285794"/>
                <a:gd name="connsiteX5" fmla="*/ 558373 w 2201476"/>
                <a:gd name="connsiteY5" fmla="*/ 1183341 h 1285794"/>
                <a:gd name="connsiteX6" fmla="*/ 827314 w 2201476"/>
                <a:gd name="connsiteY6" fmla="*/ 1083448 h 1285794"/>
                <a:gd name="connsiteX7" fmla="*/ 957943 w 2201476"/>
                <a:gd name="connsiteY7" fmla="*/ 1052712 h 1285794"/>
                <a:gd name="connsiteX8" fmla="*/ 1011731 w 2201476"/>
                <a:gd name="connsiteY8" fmla="*/ 1106500 h 1285794"/>
                <a:gd name="connsiteX9" fmla="*/ 1057835 w 2201476"/>
                <a:gd name="connsiteY9" fmla="*/ 1175657 h 1285794"/>
                <a:gd name="connsiteX10" fmla="*/ 1103940 w 2201476"/>
                <a:gd name="connsiteY10" fmla="*/ 1237129 h 1285794"/>
                <a:gd name="connsiteX11" fmla="*/ 1288356 w 2201476"/>
                <a:gd name="connsiteY11" fmla="*/ 1175657 h 1285794"/>
                <a:gd name="connsiteX12" fmla="*/ 1457405 w 2201476"/>
                <a:gd name="connsiteY12" fmla="*/ 1098816 h 1285794"/>
                <a:gd name="connsiteX13" fmla="*/ 1572666 w 2201476"/>
                <a:gd name="connsiteY13" fmla="*/ 1045028 h 1285794"/>
                <a:gd name="connsiteX14" fmla="*/ 1603402 w 2201476"/>
                <a:gd name="connsiteY14" fmla="*/ 960504 h 1285794"/>
                <a:gd name="connsiteX15" fmla="*/ 1772451 w 2201476"/>
                <a:gd name="connsiteY15" fmla="*/ 837559 h 1285794"/>
                <a:gd name="connsiteX16" fmla="*/ 1864659 w 2201476"/>
                <a:gd name="connsiteY16" fmla="*/ 676195 h 1285794"/>
                <a:gd name="connsiteX17" fmla="*/ 2002972 w 2201476"/>
                <a:gd name="connsiteY17" fmla="*/ 560934 h 1285794"/>
                <a:gd name="connsiteX18" fmla="*/ 1995287 w 2201476"/>
                <a:gd name="connsiteY18" fmla="*/ 499462 h 1285794"/>
                <a:gd name="connsiteX19" fmla="*/ 1949183 w 2201476"/>
                <a:gd name="connsiteY19" fmla="*/ 238205 h 1285794"/>
                <a:gd name="connsiteX20" fmla="*/ 1926131 w 2201476"/>
                <a:gd name="connsiteY20" fmla="*/ 99892 h 1285794"/>
                <a:gd name="connsiteX21" fmla="*/ 274064 w 2201476"/>
                <a:gd name="connsiteY21" fmla="*/ 92208 h 1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1476" h="1285794">
                  <a:moveTo>
                    <a:pt x="274064" y="92208"/>
                  </a:moveTo>
                  <a:cubicBezTo>
                    <a:pt x="0" y="184416"/>
                    <a:pt x="279187" y="498181"/>
                    <a:pt x="281748" y="653142"/>
                  </a:cubicBezTo>
                  <a:cubicBezTo>
                    <a:pt x="284309" y="808103"/>
                    <a:pt x="286871" y="923364"/>
                    <a:pt x="289432" y="1021976"/>
                  </a:cubicBezTo>
                  <a:cubicBezTo>
                    <a:pt x="291993" y="1120588"/>
                    <a:pt x="294555" y="1203832"/>
                    <a:pt x="297116" y="1244813"/>
                  </a:cubicBezTo>
                  <a:cubicBezTo>
                    <a:pt x="299677" y="1285794"/>
                    <a:pt x="261257" y="1278110"/>
                    <a:pt x="304800" y="1267865"/>
                  </a:cubicBezTo>
                  <a:cubicBezTo>
                    <a:pt x="348343" y="1257620"/>
                    <a:pt x="471287" y="1214077"/>
                    <a:pt x="558373" y="1183341"/>
                  </a:cubicBezTo>
                  <a:cubicBezTo>
                    <a:pt x="645459" y="1152605"/>
                    <a:pt x="760719" y="1105219"/>
                    <a:pt x="827314" y="1083448"/>
                  </a:cubicBezTo>
                  <a:cubicBezTo>
                    <a:pt x="893909" y="1061677"/>
                    <a:pt x="927207" y="1048870"/>
                    <a:pt x="957943" y="1052712"/>
                  </a:cubicBezTo>
                  <a:cubicBezTo>
                    <a:pt x="988679" y="1056554"/>
                    <a:pt x="995082" y="1086009"/>
                    <a:pt x="1011731" y="1106500"/>
                  </a:cubicBezTo>
                  <a:cubicBezTo>
                    <a:pt x="1028380" y="1126991"/>
                    <a:pt x="1042467" y="1153885"/>
                    <a:pt x="1057835" y="1175657"/>
                  </a:cubicBezTo>
                  <a:cubicBezTo>
                    <a:pt x="1073203" y="1197429"/>
                    <a:pt x="1065520" y="1237129"/>
                    <a:pt x="1103940" y="1237129"/>
                  </a:cubicBezTo>
                  <a:cubicBezTo>
                    <a:pt x="1142360" y="1237129"/>
                    <a:pt x="1229445" y="1198709"/>
                    <a:pt x="1288356" y="1175657"/>
                  </a:cubicBezTo>
                  <a:cubicBezTo>
                    <a:pt x="1347267" y="1152605"/>
                    <a:pt x="1457405" y="1098816"/>
                    <a:pt x="1457405" y="1098816"/>
                  </a:cubicBezTo>
                  <a:cubicBezTo>
                    <a:pt x="1504790" y="1077045"/>
                    <a:pt x="1548333" y="1068080"/>
                    <a:pt x="1572666" y="1045028"/>
                  </a:cubicBezTo>
                  <a:cubicBezTo>
                    <a:pt x="1596999" y="1021976"/>
                    <a:pt x="1570105" y="995082"/>
                    <a:pt x="1603402" y="960504"/>
                  </a:cubicBezTo>
                  <a:cubicBezTo>
                    <a:pt x="1636699" y="925926"/>
                    <a:pt x="1728908" y="884944"/>
                    <a:pt x="1772451" y="837559"/>
                  </a:cubicBezTo>
                  <a:cubicBezTo>
                    <a:pt x="1815994" y="790174"/>
                    <a:pt x="1826239" y="722299"/>
                    <a:pt x="1864659" y="676195"/>
                  </a:cubicBezTo>
                  <a:cubicBezTo>
                    <a:pt x="1903079" y="630091"/>
                    <a:pt x="1981201" y="590389"/>
                    <a:pt x="2002972" y="560934"/>
                  </a:cubicBezTo>
                  <a:cubicBezTo>
                    <a:pt x="2024743" y="531479"/>
                    <a:pt x="2004252" y="553250"/>
                    <a:pt x="1995287" y="499462"/>
                  </a:cubicBezTo>
                  <a:cubicBezTo>
                    <a:pt x="1986322" y="445674"/>
                    <a:pt x="1960709" y="304800"/>
                    <a:pt x="1949183" y="238205"/>
                  </a:cubicBezTo>
                  <a:cubicBezTo>
                    <a:pt x="1937657" y="171610"/>
                    <a:pt x="2201476" y="122944"/>
                    <a:pt x="1926131" y="99892"/>
                  </a:cubicBezTo>
                  <a:cubicBezTo>
                    <a:pt x="1650787" y="76840"/>
                    <a:pt x="548128" y="0"/>
                    <a:pt x="274064" y="922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488703" y="1219994"/>
            <a:ext cx="3750297" cy="3200400"/>
            <a:chOff x="3488703" y="1219994"/>
            <a:chExt cx="3750297" cy="3200400"/>
          </a:xfrm>
        </p:grpSpPr>
        <p:sp>
          <p:nvSpPr>
            <p:cNvPr id="16" name="TextBox 15"/>
            <p:cNvSpPr txBox="1"/>
            <p:nvPr/>
          </p:nvSpPr>
          <p:spPr>
            <a:xfrm rot="20642992">
              <a:off x="3488703" y="2193511"/>
              <a:ext cx="1072538" cy="584775"/>
            </a:xfrm>
            <a:prstGeom prst="rect">
              <a:avLst/>
            </a:prstGeom>
            <a:noFill/>
          </p:spPr>
          <p:txBody>
            <a:bodyPr wrap="none" rtlCol="0">
              <a:spAutoFit/>
            </a:bodyPr>
            <a:lstStyle/>
            <a:p>
              <a:r>
                <a:rPr lang="en-US" sz="3200" b="1" dirty="0" smtClean="0">
                  <a:solidFill>
                    <a:srgbClr val="FF0000"/>
                  </a:solidFill>
                </a:rPr>
                <a:t>CAVE</a:t>
              </a:r>
              <a:endParaRPr lang="en-US" sz="3200" b="1" dirty="0">
                <a:solidFill>
                  <a:srgbClr val="FF0000"/>
                </a:solidFill>
              </a:endParaRPr>
            </a:p>
          </p:txBody>
        </p:sp>
        <p:cxnSp>
          <p:nvCxnSpPr>
            <p:cNvPr id="18" name="Straight Arrow Connector 17"/>
            <p:cNvCxnSpPr/>
            <p:nvPr/>
          </p:nvCxnSpPr>
          <p:spPr>
            <a:xfrm rot="5400000" flipH="1" flipV="1">
              <a:off x="3505994" y="1676400"/>
              <a:ext cx="913606" cy="79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6" idx="3"/>
            </p:cNvCxnSpPr>
            <p:nvPr/>
          </p:nvCxnSpPr>
          <p:spPr>
            <a:xfrm flipV="1">
              <a:off x="4540595" y="2209800"/>
              <a:ext cx="2698405" cy="12873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3161506" y="3619500"/>
              <a:ext cx="1600994" cy="79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3810000" y="609600"/>
            <a:ext cx="2740879" cy="584775"/>
          </a:xfrm>
          <a:prstGeom prst="rect">
            <a:avLst/>
          </a:prstGeom>
          <a:noFill/>
        </p:spPr>
        <p:txBody>
          <a:bodyPr wrap="none" rtlCol="0">
            <a:spAutoFit/>
          </a:bodyPr>
          <a:lstStyle/>
          <a:p>
            <a:r>
              <a:rPr lang="en-US" sz="3200" b="1" dirty="0" smtClean="0">
                <a:solidFill>
                  <a:schemeClr val="bg1"/>
                </a:solidFill>
              </a:rPr>
              <a:t>overlying rocks</a:t>
            </a:r>
            <a:endParaRPr lang="en-US" sz="3200" b="1" dirty="0">
              <a:solidFill>
                <a:schemeClr val="bg1"/>
              </a:solidFill>
            </a:endParaRPr>
          </a:p>
        </p:txBody>
      </p:sp>
      <p:sp>
        <p:nvSpPr>
          <p:cNvPr id="32" name="TextBox 31"/>
          <p:cNvSpPr txBox="1"/>
          <p:nvPr/>
        </p:nvSpPr>
        <p:spPr>
          <a:xfrm rot="20241964">
            <a:off x="4302247" y="4896131"/>
            <a:ext cx="2989536" cy="584775"/>
          </a:xfrm>
          <a:prstGeom prst="rect">
            <a:avLst/>
          </a:prstGeom>
          <a:noFill/>
        </p:spPr>
        <p:txBody>
          <a:bodyPr wrap="none" rtlCol="0">
            <a:spAutoFit/>
          </a:bodyPr>
          <a:lstStyle/>
          <a:p>
            <a:r>
              <a:rPr lang="en-US" sz="3200" b="1" dirty="0" smtClean="0">
                <a:solidFill>
                  <a:schemeClr val="bg1"/>
                </a:solidFill>
              </a:rPr>
              <a:t>underlying rocks</a:t>
            </a:r>
            <a:endParaRPr lang="en-US" sz="3200" b="1" dirty="0">
              <a:solidFill>
                <a:schemeClr val="bg1"/>
              </a:solidFill>
            </a:endParaRPr>
          </a:p>
        </p:txBody>
      </p:sp>
      <p:sp useBgFill="1">
        <p:nvSpPr>
          <p:cNvPr id="7" name="TextBox 6"/>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sp>
        <p:nvSpPr>
          <p:cNvPr id="33" name="Rectangle 32"/>
          <p:cNvSpPr/>
          <p:nvPr/>
        </p:nvSpPr>
        <p:spPr>
          <a:xfrm>
            <a:off x="1524000" y="1524000"/>
            <a:ext cx="2133600" cy="2362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447800" y="6096000"/>
            <a:ext cx="6242662" cy="584775"/>
            <a:chOff x="3336303" y="3658394"/>
            <a:chExt cx="6242662" cy="584775"/>
          </a:xfrm>
        </p:grpSpPr>
        <p:sp>
          <p:nvSpPr>
            <p:cNvPr id="35" name="TextBox 34"/>
            <p:cNvSpPr txBox="1"/>
            <p:nvPr/>
          </p:nvSpPr>
          <p:spPr>
            <a:xfrm>
              <a:off x="5852063" y="3658394"/>
              <a:ext cx="1370440" cy="584775"/>
            </a:xfrm>
            <a:prstGeom prst="rect">
              <a:avLst/>
            </a:prstGeom>
            <a:solidFill>
              <a:schemeClr val="bg1"/>
            </a:solidFill>
          </p:spPr>
          <p:txBody>
            <a:bodyPr wrap="none" rtlCol="0">
              <a:spAutoFit/>
            </a:bodyPr>
            <a:lstStyle/>
            <a:p>
              <a:r>
                <a:rPr lang="en-US" sz="3200" b="1" dirty="0" smtClean="0">
                  <a:solidFill>
                    <a:srgbClr val="FF0000"/>
                  </a:solidFill>
                </a:rPr>
                <a:t>16 feet</a:t>
              </a:r>
              <a:endParaRPr lang="en-US" sz="3200" b="1" dirty="0">
                <a:solidFill>
                  <a:srgbClr val="FF0000"/>
                </a:solidFill>
              </a:endParaRPr>
            </a:p>
          </p:txBody>
        </p:sp>
        <p:cxnSp>
          <p:nvCxnSpPr>
            <p:cNvPr id="37" name="Straight Arrow Connector 36"/>
            <p:cNvCxnSpPr/>
            <p:nvPr/>
          </p:nvCxnSpPr>
          <p:spPr>
            <a:xfrm>
              <a:off x="7222503" y="4039394"/>
              <a:ext cx="2356462" cy="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3336303" y="4039394"/>
              <a:ext cx="2362200" cy="1241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par>
                                <p:cTn id="8" presetID="10" presetClass="exit" presetSubtype="0" fill="hold" nodeType="with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fltVal val="0"/>
                                          </p:val>
                                        </p:tav>
                                        <p:tav tm="100000">
                                          <p:val>
                                            <p:strVal val="#ppt_w"/>
                                          </p:val>
                                        </p:tav>
                                      </p:tavLst>
                                    </p:anim>
                                    <p:anim calcmode="lin" valueType="num">
                                      <p:cBhvr>
                                        <p:cTn id="16" dur="1000" fill="hold"/>
                                        <p:tgtEl>
                                          <p:spTgt spid="30"/>
                                        </p:tgtEl>
                                        <p:attrNameLst>
                                          <p:attrName>ppt_h</p:attrName>
                                        </p:attrNameLst>
                                      </p:cBhvr>
                                      <p:tavLst>
                                        <p:tav tm="0">
                                          <p:val>
                                            <p:fltVal val="0"/>
                                          </p:val>
                                        </p:tav>
                                        <p:tav tm="100000">
                                          <p:val>
                                            <p:strVal val="#ppt_h"/>
                                          </p:val>
                                        </p:tav>
                                      </p:tavLst>
                                    </p:anim>
                                    <p:anim calcmode="lin" valueType="num">
                                      <p:cBhvr>
                                        <p:cTn id="17" dur="1000" fill="hold"/>
                                        <p:tgtEl>
                                          <p:spTgt spid="30"/>
                                        </p:tgtEl>
                                        <p:attrNameLst>
                                          <p:attrName>style.rotation</p:attrName>
                                        </p:attrNameLst>
                                      </p:cBhvr>
                                      <p:tavLst>
                                        <p:tav tm="0">
                                          <p:val>
                                            <p:fltVal val="90"/>
                                          </p:val>
                                        </p:tav>
                                        <p:tav tm="100000">
                                          <p:val>
                                            <p:fltVal val="0"/>
                                          </p:val>
                                        </p:tav>
                                      </p:tavLst>
                                    </p:anim>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1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iterate type="lt">
                                    <p:tmPct val="0"/>
                                  </p:iterate>
                                  <p:childTnLst>
                                    <p:animEffect transition="out" filter="fade">
                                      <p:cBhvr>
                                        <p:cTn id="37" dur="1000"/>
                                        <p:tgtEl>
                                          <p:spTgt spid="30"/>
                                        </p:tgtEl>
                                      </p:cBhvr>
                                    </p:animEffect>
                                    <p:set>
                                      <p:cBhvr>
                                        <p:cTn id="38" dur="1" fill="hold">
                                          <p:stCondLst>
                                            <p:cond delay="999"/>
                                          </p:stCondLst>
                                        </p:cTn>
                                        <p:tgtEl>
                                          <p:spTgt spid="3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31"/>
                                        </p:tgtEl>
                                      </p:cBhvr>
                                    </p:animEffect>
                                    <p:set>
                                      <p:cBhvr>
                                        <p:cTn id="41" dur="1" fill="hold">
                                          <p:stCondLst>
                                            <p:cond delay="999"/>
                                          </p:stCondLst>
                                        </p:cTn>
                                        <p:tgtEl>
                                          <p:spTgt spid="3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34"/>
                                        </p:tgtEl>
                                      </p:cBhvr>
                                    </p:animEffect>
                                    <p:set>
                                      <p:cBhvr>
                                        <p:cTn id="47" dur="1" fill="hold">
                                          <p:stCondLst>
                                            <p:cond delay="999"/>
                                          </p:stCondLst>
                                        </p:cTn>
                                        <p:tgtEl>
                                          <p:spTgt spid="34"/>
                                        </p:tgtEl>
                                        <p:attrNameLst>
                                          <p:attrName>style.visibility</p:attrName>
                                        </p:attrNameLst>
                                      </p:cBhvr>
                                      <p:to>
                                        <p:strVal val="hidden"/>
                                      </p:to>
                                    </p:se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up)">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95400" y="146083"/>
            <a:ext cx="6477000" cy="6711917"/>
            <a:chOff x="1295400" y="146083"/>
            <a:chExt cx="6477000" cy="6711917"/>
          </a:xfrm>
        </p:grpSpPr>
        <p:grpSp>
          <p:nvGrpSpPr>
            <p:cNvPr id="18" name="Group 7"/>
            <p:cNvGrpSpPr/>
            <p:nvPr/>
          </p:nvGrpSpPr>
          <p:grpSpPr>
            <a:xfrm>
              <a:off x="1295400" y="146083"/>
              <a:ext cx="6477000" cy="6711917"/>
              <a:chOff x="1295400" y="146083"/>
              <a:chExt cx="6477000" cy="6711917"/>
            </a:xfrm>
          </p:grpSpPr>
          <p:pic>
            <p:nvPicPr>
              <p:cNvPr id="19" name="Picture 2" descr="http://www.nature.com/nature/journal/v522/n7554/images_article/nature14268-f1.jpg"/>
              <p:cNvPicPr>
                <a:picLocks noChangeAspect="1" noChangeArrowheads="1"/>
              </p:cNvPicPr>
              <p:nvPr/>
            </p:nvPicPr>
            <p:blipFill>
              <a:blip r:embed="rId3"/>
              <a:srcRect/>
              <a:stretch>
                <a:fillRect/>
              </a:stretch>
            </p:blipFill>
            <p:spPr bwMode="auto">
              <a:xfrm>
                <a:off x="1295400" y="146083"/>
                <a:ext cx="6477000" cy="6711917"/>
              </a:xfrm>
              <a:prstGeom prst="rect">
                <a:avLst/>
              </a:prstGeom>
              <a:noFill/>
            </p:spPr>
          </p:pic>
          <p:sp>
            <p:nvSpPr>
              <p:cNvPr id="20" name="Rectangle 19"/>
              <p:cNvSpPr/>
              <p:nvPr/>
            </p:nvSpPr>
            <p:spPr>
              <a:xfrm>
                <a:off x="5105400" y="4800600"/>
                <a:ext cx="24384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912864" y="3276600"/>
                <a:ext cx="630936"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534632" y="2993066"/>
                <a:ext cx="6094228" cy="3535326"/>
              </a:xfrm>
              <a:custGeom>
                <a:avLst/>
                <a:gdLst>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3155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0869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6454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3791966 w 6094228"/>
                  <a:gd name="connsiteY10" fmla="*/ 1418505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198118 w 6094228"/>
                  <a:gd name="connsiteY3" fmla="*/ 3079230 h 3549503"/>
                  <a:gd name="connsiteX4" fmla="*/ 1580708 w 6094228"/>
                  <a:gd name="connsiteY4" fmla="*/ 2922182 h 3549503"/>
                  <a:gd name="connsiteX5" fmla="*/ 2059173 w 6094228"/>
                  <a:gd name="connsiteY5" fmla="*/ 2624470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715766 w 6094228"/>
                  <a:gd name="connsiteY10" fmla="*/ 1418505 h 3549503"/>
                  <a:gd name="connsiteX11" fmla="*/ 4015563 w 6094228"/>
                  <a:gd name="connsiteY11" fmla="*/ 1210340 h 3549503"/>
                  <a:gd name="connsiteX12" fmla="*/ 42477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548865 w 6094228"/>
                  <a:gd name="connsiteY16" fmla="*/ 81180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811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1573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4228" h="3535326">
                    <a:moveTo>
                      <a:pt x="17721" y="3503428"/>
                    </a:moveTo>
                    <a:cubicBezTo>
                      <a:pt x="35442" y="3471530"/>
                      <a:pt x="427044" y="3374471"/>
                      <a:pt x="623777" y="3301409"/>
                    </a:cubicBezTo>
                    <a:cubicBezTo>
                      <a:pt x="820510" y="3228347"/>
                      <a:pt x="1038630" y="3130620"/>
                      <a:pt x="1198118" y="3065053"/>
                    </a:cubicBezTo>
                    <a:lnTo>
                      <a:pt x="1580708" y="2908005"/>
                    </a:lnTo>
                    <a:cubicBezTo>
                      <a:pt x="1724248" y="2819400"/>
                      <a:pt x="1894411" y="2683759"/>
                      <a:pt x="2059173" y="2610293"/>
                    </a:cubicBezTo>
                    <a:cubicBezTo>
                      <a:pt x="2223935" y="2536827"/>
                      <a:pt x="2420426" y="2520372"/>
                      <a:pt x="2569282" y="2467209"/>
                    </a:cubicBezTo>
                    <a:cubicBezTo>
                      <a:pt x="2622445" y="2437083"/>
                      <a:pt x="2865729" y="2375566"/>
                      <a:pt x="2952308" y="2291316"/>
                    </a:cubicBezTo>
                    <a:cubicBezTo>
                      <a:pt x="3040913" y="2206256"/>
                      <a:pt x="3069266" y="2073349"/>
                      <a:pt x="3164959" y="1961707"/>
                    </a:cubicBezTo>
                    <a:cubicBezTo>
                      <a:pt x="3260652" y="1850065"/>
                      <a:pt x="3434665" y="1714361"/>
                      <a:pt x="3526466" y="1621465"/>
                    </a:cubicBezTo>
                    <a:cubicBezTo>
                      <a:pt x="3618267" y="1528569"/>
                      <a:pt x="3634250" y="1475212"/>
                      <a:pt x="3715766" y="1404328"/>
                    </a:cubicBezTo>
                    <a:cubicBezTo>
                      <a:pt x="3797282" y="1333444"/>
                      <a:pt x="3926906" y="1253894"/>
                      <a:pt x="4015563" y="1196163"/>
                    </a:cubicBezTo>
                    <a:cubicBezTo>
                      <a:pt x="4104220" y="1138432"/>
                      <a:pt x="4153787" y="1118191"/>
                      <a:pt x="4247708" y="1057940"/>
                    </a:cubicBezTo>
                    <a:cubicBezTo>
                      <a:pt x="4341629" y="997689"/>
                      <a:pt x="4444115" y="926805"/>
                      <a:pt x="4579089" y="834656"/>
                    </a:cubicBezTo>
                    <a:cubicBezTo>
                      <a:pt x="4714063" y="742507"/>
                      <a:pt x="4937052" y="591880"/>
                      <a:pt x="5057554" y="505047"/>
                    </a:cubicBezTo>
                    <a:cubicBezTo>
                      <a:pt x="5178056" y="418215"/>
                      <a:pt x="5220587" y="373912"/>
                      <a:pt x="5302103" y="313661"/>
                    </a:cubicBezTo>
                    <a:cubicBezTo>
                      <a:pt x="5383988" y="240654"/>
                      <a:pt x="5470893" y="187505"/>
                      <a:pt x="5548865" y="143203"/>
                    </a:cubicBezTo>
                    <a:cubicBezTo>
                      <a:pt x="5626837" y="98901"/>
                      <a:pt x="5708281" y="70828"/>
                      <a:pt x="5769935" y="47847"/>
                    </a:cubicBezTo>
                    <a:cubicBezTo>
                      <a:pt x="5831589" y="24866"/>
                      <a:pt x="5869172" y="10632"/>
                      <a:pt x="5918791" y="5316"/>
                    </a:cubicBezTo>
                    <a:cubicBezTo>
                      <a:pt x="5968410" y="0"/>
                      <a:pt x="6042838" y="14177"/>
                      <a:pt x="6067647" y="15949"/>
                    </a:cubicBezTo>
                    <a:lnTo>
                      <a:pt x="6067647" y="15949"/>
                    </a:lnTo>
                    <a:cubicBezTo>
                      <a:pt x="6069419" y="131135"/>
                      <a:pt x="6074736" y="242777"/>
                      <a:pt x="6078280" y="707065"/>
                    </a:cubicBezTo>
                    <a:cubicBezTo>
                      <a:pt x="6081824" y="1171353"/>
                      <a:pt x="6087140" y="2342707"/>
                      <a:pt x="6088912" y="2801679"/>
                    </a:cubicBezTo>
                    <a:cubicBezTo>
                      <a:pt x="6090684" y="3260651"/>
                      <a:pt x="6094228" y="3349256"/>
                      <a:pt x="6088912" y="3460898"/>
                    </a:cubicBezTo>
                    <a:cubicBezTo>
                      <a:pt x="6087140" y="3527352"/>
                      <a:pt x="6057015" y="3471530"/>
                      <a:pt x="6057015" y="3471530"/>
                    </a:cubicBezTo>
                    <a:lnTo>
                      <a:pt x="3526466" y="3471530"/>
                    </a:lnTo>
                    <a:lnTo>
                      <a:pt x="1942215" y="3471530"/>
                    </a:lnTo>
                    <a:lnTo>
                      <a:pt x="517452" y="3492795"/>
                    </a:lnTo>
                    <a:cubicBezTo>
                      <a:pt x="194931" y="3501656"/>
                      <a:pt x="0" y="3535326"/>
                      <a:pt x="17721" y="3503428"/>
                    </a:cubicBezTo>
                    <a:close/>
                  </a:path>
                </a:pathLst>
              </a:cu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p:cNvSpPr/>
            <p:nvPr/>
          </p:nvSpPr>
          <p:spPr>
            <a:xfrm>
              <a:off x="5204652" y="1959429"/>
              <a:ext cx="2201476" cy="1285794"/>
            </a:xfrm>
            <a:custGeom>
              <a:avLst/>
              <a:gdLst>
                <a:gd name="connsiteX0" fmla="*/ 274064 w 2201476"/>
                <a:gd name="connsiteY0" fmla="*/ 92208 h 1285794"/>
                <a:gd name="connsiteX1" fmla="*/ 281748 w 2201476"/>
                <a:gd name="connsiteY1" fmla="*/ 653142 h 1285794"/>
                <a:gd name="connsiteX2" fmla="*/ 289432 w 2201476"/>
                <a:gd name="connsiteY2" fmla="*/ 1021976 h 1285794"/>
                <a:gd name="connsiteX3" fmla="*/ 297116 w 2201476"/>
                <a:gd name="connsiteY3" fmla="*/ 1244813 h 1285794"/>
                <a:gd name="connsiteX4" fmla="*/ 304800 w 2201476"/>
                <a:gd name="connsiteY4" fmla="*/ 1267865 h 1285794"/>
                <a:gd name="connsiteX5" fmla="*/ 558373 w 2201476"/>
                <a:gd name="connsiteY5" fmla="*/ 1183341 h 1285794"/>
                <a:gd name="connsiteX6" fmla="*/ 827314 w 2201476"/>
                <a:gd name="connsiteY6" fmla="*/ 1083448 h 1285794"/>
                <a:gd name="connsiteX7" fmla="*/ 957943 w 2201476"/>
                <a:gd name="connsiteY7" fmla="*/ 1052712 h 1285794"/>
                <a:gd name="connsiteX8" fmla="*/ 1011731 w 2201476"/>
                <a:gd name="connsiteY8" fmla="*/ 1106500 h 1285794"/>
                <a:gd name="connsiteX9" fmla="*/ 1057835 w 2201476"/>
                <a:gd name="connsiteY9" fmla="*/ 1175657 h 1285794"/>
                <a:gd name="connsiteX10" fmla="*/ 1103940 w 2201476"/>
                <a:gd name="connsiteY10" fmla="*/ 1237129 h 1285794"/>
                <a:gd name="connsiteX11" fmla="*/ 1288356 w 2201476"/>
                <a:gd name="connsiteY11" fmla="*/ 1175657 h 1285794"/>
                <a:gd name="connsiteX12" fmla="*/ 1457405 w 2201476"/>
                <a:gd name="connsiteY12" fmla="*/ 1098816 h 1285794"/>
                <a:gd name="connsiteX13" fmla="*/ 1572666 w 2201476"/>
                <a:gd name="connsiteY13" fmla="*/ 1045028 h 1285794"/>
                <a:gd name="connsiteX14" fmla="*/ 1603402 w 2201476"/>
                <a:gd name="connsiteY14" fmla="*/ 960504 h 1285794"/>
                <a:gd name="connsiteX15" fmla="*/ 1772451 w 2201476"/>
                <a:gd name="connsiteY15" fmla="*/ 837559 h 1285794"/>
                <a:gd name="connsiteX16" fmla="*/ 1864659 w 2201476"/>
                <a:gd name="connsiteY16" fmla="*/ 676195 h 1285794"/>
                <a:gd name="connsiteX17" fmla="*/ 2002972 w 2201476"/>
                <a:gd name="connsiteY17" fmla="*/ 560934 h 1285794"/>
                <a:gd name="connsiteX18" fmla="*/ 1995287 w 2201476"/>
                <a:gd name="connsiteY18" fmla="*/ 499462 h 1285794"/>
                <a:gd name="connsiteX19" fmla="*/ 1949183 w 2201476"/>
                <a:gd name="connsiteY19" fmla="*/ 238205 h 1285794"/>
                <a:gd name="connsiteX20" fmla="*/ 1926131 w 2201476"/>
                <a:gd name="connsiteY20" fmla="*/ 99892 h 1285794"/>
                <a:gd name="connsiteX21" fmla="*/ 274064 w 2201476"/>
                <a:gd name="connsiteY21" fmla="*/ 92208 h 1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1476" h="1285794">
                  <a:moveTo>
                    <a:pt x="274064" y="92208"/>
                  </a:moveTo>
                  <a:cubicBezTo>
                    <a:pt x="0" y="184416"/>
                    <a:pt x="279187" y="498181"/>
                    <a:pt x="281748" y="653142"/>
                  </a:cubicBezTo>
                  <a:cubicBezTo>
                    <a:pt x="284309" y="808103"/>
                    <a:pt x="286871" y="923364"/>
                    <a:pt x="289432" y="1021976"/>
                  </a:cubicBezTo>
                  <a:cubicBezTo>
                    <a:pt x="291993" y="1120588"/>
                    <a:pt x="294555" y="1203832"/>
                    <a:pt x="297116" y="1244813"/>
                  </a:cubicBezTo>
                  <a:cubicBezTo>
                    <a:pt x="299677" y="1285794"/>
                    <a:pt x="261257" y="1278110"/>
                    <a:pt x="304800" y="1267865"/>
                  </a:cubicBezTo>
                  <a:cubicBezTo>
                    <a:pt x="348343" y="1257620"/>
                    <a:pt x="471287" y="1214077"/>
                    <a:pt x="558373" y="1183341"/>
                  </a:cubicBezTo>
                  <a:cubicBezTo>
                    <a:pt x="645459" y="1152605"/>
                    <a:pt x="760719" y="1105219"/>
                    <a:pt x="827314" y="1083448"/>
                  </a:cubicBezTo>
                  <a:cubicBezTo>
                    <a:pt x="893909" y="1061677"/>
                    <a:pt x="927207" y="1048870"/>
                    <a:pt x="957943" y="1052712"/>
                  </a:cubicBezTo>
                  <a:cubicBezTo>
                    <a:pt x="988679" y="1056554"/>
                    <a:pt x="995082" y="1086009"/>
                    <a:pt x="1011731" y="1106500"/>
                  </a:cubicBezTo>
                  <a:cubicBezTo>
                    <a:pt x="1028380" y="1126991"/>
                    <a:pt x="1042467" y="1153885"/>
                    <a:pt x="1057835" y="1175657"/>
                  </a:cubicBezTo>
                  <a:cubicBezTo>
                    <a:pt x="1073203" y="1197429"/>
                    <a:pt x="1065520" y="1237129"/>
                    <a:pt x="1103940" y="1237129"/>
                  </a:cubicBezTo>
                  <a:cubicBezTo>
                    <a:pt x="1142360" y="1237129"/>
                    <a:pt x="1229445" y="1198709"/>
                    <a:pt x="1288356" y="1175657"/>
                  </a:cubicBezTo>
                  <a:cubicBezTo>
                    <a:pt x="1347267" y="1152605"/>
                    <a:pt x="1457405" y="1098816"/>
                    <a:pt x="1457405" y="1098816"/>
                  </a:cubicBezTo>
                  <a:cubicBezTo>
                    <a:pt x="1504790" y="1077045"/>
                    <a:pt x="1548333" y="1068080"/>
                    <a:pt x="1572666" y="1045028"/>
                  </a:cubicBezTo>
                  <a:cubicBezTo>
                    <a:pt x="1596999" y="1021976"/>
                    <a:pt x="1570105" y="995082"/>
                    <a:pt x="1603402" y="960504"/>
                  </a:cubicBezTo>
                  <a:cubicBezTo>
                    <a:pt x="1636699" y="925926"/>
                    <a:pt x="1728908" y="884944"/>
                    <a:pt x="1772451" y="837559"/>
                  </a:cubicBezTo>
                  <a:cubicBezTo>
                    <a:pt x="1815994" y="790174"/>
                    <a:pt x="1826239" y="722299"/>
                    <a:pt x="1864659" y="676195"/>
                  </a:cubicBezTo>
                  <a:cubicBezTo>
                    <a:pt x="1903079" y="630091"/>
                    <a:pt x="1981201" y="590389"/>
                    <a:pt x="2002972" y="560934"/>
                  </a:cubicBezTo>
                  <a:cubicBezTo>
                    <a:pt x="2024743" y="531479"/>
                    <a:pt x="2004252" y="553250"/>
                    <a:pt x="1995287" y="499462"/>
                  </a:cubicBezTo>
                  <a:cubicBezTo>
                    <a:pt x="1986322" y="445674"/>
                    <a:pt x="1960709" y="304800"/>
                    <a:pt x="1949183" y="238205"/>
                  </a:cubicBezTo>
                  <a:cubicBezTo>
                    <a:pt x="1937657" y="171610"/>
                    <a:pt x="2201476" y="122944"/>
                    <a:pt x="1926131" y="99892"/>
                  </a:cubicBezTo>
                  <a:cubicBezTo>
                    <a:pt x="1650787" y="76840"/>
                    <a:pt x="548128" y="0"/>
                    <a:pt x="274064" y="922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524000" y="1524000"/>
            <a:ext cx="2133600" cy="2362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447800" y="1524000"/>
            <a:ext cx="2133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Box 11"/>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pic>
        <p:nvPicPr>
          <p:cNvPr id="9" name="Picture 2" descr="http://www.nature.com/nature/journal/v522/n7554/images_article/nature14268-f1.jpg"/>
          <p:cNvPicPr>
            <a:picLocks noChangeAspect="1" noChangeArrowheads="1"/>
          </p:cNvPicPr>
          <p:nvPr/>
        </p:nvPicPr>
        <p:blipFill>
          <a:blip r:embed="rId3"/>
          <a:srcRect l="3529" t="21097" r="63530" b="44276"/>
          <a:stretch>
            <a:fillRect/>
          </a:stretch>
        </p:blipFill>
        <p:spPr bwMode="auto">
          <a:xfrm>
            <a:off x="304800" y="609600"/>
            <a:ext cx="4877200" cy="5312664"/>
          </a:xfrm>
          <a:prstGeom prst="rect">
            <a:avLst/>
          </a:prstGeom>
          <a:noFill/>
          <a:ln w="50800">
            <a:solidFill>
              <a:schemeClr val="tx1"/>
            </a:solidFill>
          </a:ln>
        </p:spPr>
      </p:pic>
      <p:pic>
        <p:nvPicPr>
          <p:cNvPr id="31" name="Picture 2" descr="http://www.nature.com/nature/journal/v522/n7554/images_article/nature14268-f1.jpg"/>
          <p:cNvPicPr>
            <a:picLocks noChangeAspect="1" noChangeArrowheads="1"/>
          </p:cNvPicPr>
          <p:nvPr/>
        </p:nvPicPr>
        <p:blipFill>
          <a:blip r:embed="rId3"/>
          <a:srcRect l="3529" t="21097" r="63530" b="44276"/>
          <a:stretch>
            <a:fillRect/>
          </a:stretch>
        </p:blipFill>
        <p:spPr bwMode="auto">
          <a:xfrm>
            <a:off x="3962400" y="1295400"/>
            <a:ext cx="4877200" cy="5312664"/>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63" presetClass="path" presetSubtype="0" fill="hold" nodeType="withEffect">
                                  <p:stCondLst>
                                    <p:cond delay="0"/>
                                  </p:stCondLst>
                                  <p:childTnLst>
                                    <p:animMotion origin="layout" path="M 5.55112E-17 2.59259E-6 L 0.4 0.10162 " pathEditMode="relative" rAng="0" ptsTypes="AA">
                                      <p:cBhvr>
                                        <p:cTn id="11" dur="1000" fill="hold"/>
                                        <p:tgtEl>
                                          <p:spTgt spid="9"/>
                                        </p:tgtEl>
                                        <p:attrNameLst>
                                          <p:attrName>ppt_x</p:attrName>
                                          <p:attrName>ppt_y</p:attrName>
                                        </p:attrNameLst>
                                      </p:cBhvr>
                                      <p:rCtr x="200" y="51"/>
                                    </p:animMotion>
                                  </p:child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childTnLst>
                                </p:cTn>
                              </p:par>
                              <p:par>
                                <p:cTn id="15" presetID="10" presetClass="exit" presetSubtype="0" fill="hold" grpId="1" nodeType="with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par>
                                <p:cTn id="18" presetID="10" presetClass="entr" presetSubtype="0" fill="hold" nodeType="withEffect">
                                  <p:stCondLst>
                                    <p:cond delay="5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childTnLst>
                                </p:cTn>
                              </p:par>
                              <p:par>
                                <p:cTn id="21" presetID="10" presetClass="exit" presetSubtype="0" fill="hold" nodeType="withEffect">
                                  <p:stCondLst>
                                    <p:cond delay="500"/>
                                  </p:stCondLst>
                                  <p:childTnLst>
                                    <p:animEffect transition="out" filter="fade">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3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1295400" y="146083"/>
            <a:ext cx="6477000" cy="6711917"/>
            <a:chOff x="1295400" y="146083"/>
            <a:chExt cx="6477000" cy="6711917"/>
          </a:xfrm>
        </p:grpSpPr>
        <p:pic>
          <p:nvPicPr>
            <p:cNvPr id="39938" name="Picture 2" descr="http://www.nature.com/nature/journal/v522/n7554/images_article/nature14268-f1.jpg"/>
            <p:cNvPicPr>
              <a:picLocks noChangeAspect="1" noChangeArrowheads="1"/>
            </p:cNvPicPr>
            <p:nvPr/>
          </p:nvPicPr>
          <p:blipFill>
            <a:blip r:embed="rId3"/>
            <a:srcRect/>
            <a:stretch>
              <a:fillRect/>
            </a:stretch>
          </p:blipFill>
          <p:spPr bwMode="auto">
            <a:xfrm>
              <a:off x="1295400" y="146083"/>
              <a:ext cx="6477000" cy="6711917"/>
            </a:xfrm>
            <a:prstGeom prst="rect">
              <a:avLst/>
            </a:prstGeom>
            <a:noFill/>
          </p:spPr>
        </p:pic>
        <p:sp>
          <p:nvSpPr>
            <p:cNvPr id="6" name="Rectangle 5"/>
            <p:cNvSpPr/>
            <p:nvPr/>
          </p:nvSpPr>
          <p:spPr>
            <a:xfrm>
              <a:off x="5105400" y="4800600"/>
              <a:ext cx="24384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12864" y="3276600"/>
              <a:ext cx="630936"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534632" y="2993066"/>
              <a:ext cx="6094228" cy="3535326"/>
            </a:xfrm>
            <a:custGeom>
              <a:avLst/>
              <a:gdLst>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3155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0869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6454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3791966 w 6094228"/>
                <a:gd name="connsiteY10" fmla="*/ 1418505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198118 w 6094228"/>
                <a:gd name="connsiteY3" fmla="*/ 3079230 h 3549503"/>
                <a:gd name="connsiteX4" fmla="*/ 1580708 w 6094228"/>
                <a:gd name="connsiteY4" fmla="*/ 2922182 h 3549503"/>
                <a:gd name="connsiteX5" fmla="*/ 2059173 w 6094228"/>
                <a:gd name="connsiteY5" fmla="*/ 2624470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715766 w 6094228"/>
                <a:gd name="connsiteY10" fmla="*/ 1418505 h 3549503"/>
                <a:gd name="connsiteX11" fmla="*/ 4015563 w 6094228"/>
                <a:gd name="connsiteY11" fmla="*/ 1210340 h 3549503"/>
                <a:gd name="connsiteX12" fmla="*/ 42477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548865 w 6094228"/>
                <a:gd name="connsiteY16" fmla="*/ 81180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811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1573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4228" h="3535326">
                  <a:moveTo>
                    <a:pt x="17721" y="3503428"/>
                  </a:moveTo>
                  <a:cubicBezTo>
                    <a:pt x="35442" y="3471530"/>
                    <a:pt x="427044" y="3374471"/>
                    <a:pt x="623777" y="3301409"/>
                  </a:cubicBezTo>
                  <a:cubicBezTo>
                    <a:pt x="820510" y="3228347"/>
                    <a:pt x="1038630" y="3130620"/>
                    <a:pt x="1198118" y="3065053"/>
                  </a:cubicBezTo>
                  <a:lnTo>
                    <a:pt x="1580708" y="2908005"/>
                  </a:lnTo>
                  <a:cubicBezTo>
                    <a:pt x="1724248" y="2819400"/>
                    <a:pt x="1894411" y="2683759"/>
                    <a:pt x="2059173" y="2610293"/>
                  </a:cubicBezTo>
                  <a:cubicBezTo>
                    <a:pt x="2223935" y="2536827"/>
                    <a:pt x="2420426" y="2520372"/>
                    <a:pt x="2569282" y="2467209"/>
                  </a:cubicBezTo>
                  <a:cubicBezTo>
                    <a:pt x="2622445" y="2437083"/>
                    <a:pt x="2865729" y="2375566"/>
                    <a:pt x="2952308" y="2291316"/>
                  </a:cubicBezTo>
                  <a:cubicBezTo>
                    <a:pt x="3040913" y="2206256"/>
                    <a:pt x="3069266" y="2073349"/>
                    <a:pt x="3164959" y="1961707"/>
                  </a:cubicBezTo>
                  <a:cubicBezTo>
                    <a:pt x="3260652" y="1850065"/>
                    <a:pt x="3434665" y="1714361"/>
                    <a:pt x="3526466" y="1621465"/>
                  </a:cubicBezTo>
                  <a:cubicBezTo>
                    <a:pt x="3618267" y="1528569"/>
                    <a:pt x="3634250" y="1475212"/>
                    <a:pt x="3715766" y="1404328"/>
                  </a:cubicBezTo>
                  <a:cubicBezTo>
                    <a:pt x="3797282" y="1333444"/>
                    <a:pt x="3926906" y="1253894"/>
                    <a:pt x="4015563" y="1196163"/>
                  </a:cubicBezTo>
                  <a:cubicBezTo>
                    <a:pt x="4104220" y="1138432"/>
                    <a:pt x="4153787" y="1118191"/>
                    <a:pt x="4247708" y="1057940"/>
                  </a:cubicBezTo>
                  <a:cubicBezTo>
                    <a:pt x="4341629" y="997689"/>
                    <a:pt x="4444115" y="926805"/>
                    <a:pt x="4579089" y="834656"/>
                  </a:cubicBezTo>
                  <a:cubicBezTo>
                    <a:pt x="4714063" y="742507"/>
                    <a:pt x="4937052" y="591880"/>
                    <a:pt x="5057554" y="505047"/>
                  </a:cubicBezTo>
                  <a:cubicBezTo>
                    <a:pt x="5178056" y="418215"/>
                    <a:pt x="5220587" y="373912"/>
                    <a:pt x="5302103" y="313661"/>
                  </a:cubicBezTo>
                  <a:cubicBezTo>
                    <a:pt x="5383988" y="240654"/>
                    <a:pt x="5470893" y="187505"/>
                    <a:pt x="5548865" y="143203"/>
                  </a:cubicBezTo>
                  <a:cubicBezTo>
                    <a:pt x="5626837" y="98901"/>
                    <a:pt x="5708281" y="70828"/>
                    <a:pt x="5769935" y="47847"/>
                  </a:cubicBezTo>
                  <a:cubicBezTo>
                    <a:pt x="5831589" y="24866"/>
                    <a:pt x="5869172" y="10632"/>
                    <a:pt x="5918791" y="5316"/>
                  </a:cubicBezTo>
                  <a:cubicBezTo>
                    <a:pt x="5968410" y="0"/>
                    <a:pt x="6042838" y="14177"/>
                    <a:pt x="6067647" y="15949"/>
                  </a:cubicBezTo>
                  <a:lnTo>
                    <a:pt x="6067647" y="15949"/>
                  </a:lnTo>
                  <a:cubicBezTo>
                    <a:pt x="6069419" y="131135"/>
                    <a:pt x="6074736" y="242777"/>
                    <a:pt x="6078280" y="707065"/>
                  </a:cubicBezTo>
                  <a:cubicBezTo>
                    <a:pt x="6081824" y="1171353"/>
                    <a:pt x="6087140" y="2342707"/>
                    <a:pt x="6088912" y="2801679"/>
                  </a:cubicBezTo>
                  <a:cubicBezTo>
                    <a:pt x="6090684" y="3260651"/>
                    <a:pt x="6094228" y="3349256"/>
                    <a:pt x="6088912" y="3460898"/>
                  </a:cubicBezTo>
                  <a:cubicBezTo>
                    <a:pt x="6087140" y="3527352"/>
                    <a:pt x="6057015" y="3471530"/>
                    <a:pt x="6057015" y="3471530"/>
                  </a:cubicBezTo>
                  <a:lnTo>
                    <a:pt x="3526466" y="3471530"/>
                  </a:lnTo>
                  <a:lnTo>
                    <a:pt x="1942215" y="3471530"/>
                  </a:lnTo>
                  <a:lnTo>
                    <a:pt x="517452" y="3492795"/>
                  </a:lnTo>
                  <a:cubicBezTo>
                    <a:pt x="194931" y="3501656"/>
                    <a:pt x="0" y="3535326"/>
                    <a:pt x="17721" y="3503428"/>
                  </a:cubicBezTo>
                  <a:close/>
                </a:path>
              </a:pathLst>
            </a:cu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a:off x="1524000" y="2362200"/>
            <a:ext cx="1447800" cy="1524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524000" y="1981200"/>
            <a:ext cx="2133600" cy="1524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447800" y="1524000"/>
            <a:ext cx="2133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http://www.nature.com/nature/journal/v522/n7554/images_article/nature14268-f1.jpg"/>
          <p:cNvPicPr>
            <a:picLocks noChangeAspect="1" noChangeArrowheads="1"/>
          </p:cNvPicPr>
          <p:nvPr/>
        </p:nvPicPr>
        <p:blipFill>
          <a:blip r:embed="rId3"/>
          <a:srcRect l="3529" t="21097" r="63530" b="44276"/>
          <a:stretch>
            <a:fillRect/>
          </a:stretch>
        </p:blipFill>
        <p:spPr bwMode="auto">
          <a:xfrm>
            <a:off x="3962400" y="1295400"/>
            <a:ext cx="4877200" cy="5312664"/>
          </a:xfrm>
          <a:prstGeom prst="rect">
            <a:avLst/>
          </a:prstGeom>
          <a:noFill/>
          <a:ln w="50800">
            <a:solidFill>
              <a:schemeClr val="tx1"/>
            </a:solidFill>
          </a:ln>
        </p:spPr>
      </p:pic>
      <p:sp>
        <p:nvSpPr>
          <p:cNvPr id="43" name="Rectangle 42"/>
          <p:cNvSpPr/>
          <p:nvPr/>
        </p:nvSpPr>
        <p:spPr>
          <a:xfrm>
            <a:off x="3962400" y="3048000"/>
            <a:ext cx="3200400" cy="4572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838200" y="3505200"/>
            <a:ext cx="7696200" cy="3048000"/>
            <a:chOff x="838200" y="3505200"/>
            <a:chExt cx="7696200" cy="3048000"/>
          </a:xfrm>
        </p:grpSpPr>
        <p:sp useBgFill="1">
          <p:nvSpPr>
            <p:cNvPr id="16" name="TextBox 15"/>
            <p:cNvSpPr txBox="1"/>
            <p:nvPr/>
          </p:nvSpPr>
          <p:spPr>
            <a:xfrm>
              <a:off x="838200" y="4800600"/>
              <a:ext cx="3276600" cy="523220"/>
            </a:xfrm>
            <a:prstGeom prst="rect">
              <a:avLst/>
            </a:prstGeom>
          </p:spPr>
          <p:txBody>
            <a:bodyPr wrap="square" rtlCol="0">
              <a:spAutoFit/>
            </a:bodyPr>
            <a:lstStyle/>
            <a:p>
              <a:pPr algn="r"/>
              <a:r>
                <a:rPr lang="en-US" sz="2800" dirty="0" smtClean="0"/>
                <a:t> rock layers</a:t>
              </a:r>
              <a:endParaRPr lang="en-US" sz="2800" dirty="0"/>
            </a:p>
          </p:txBody>
        </p:sp>
        <p:sp>
          <p:nvSpPr>
            <p:cNvPr id="28" name="Rectangle 27"/>
            <p:cNvSpPr/>
            <p:nvPr/>
          </p:nvSpPr>
          <p:spPr>
            <a:xfrm>
              <a:off x="4114800" y="3505200"/>
              <a:ext cx="4419600" cy="3048000"/>
            </a:xfrm>
            <a:prstGeom prst="rect">
              <a:avLst/>
            </a:prstGeom>
            <a:noFill/>
            <a:ln w="7620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5" name="TextBox 24"/>
          <p:cNvSpPr txBox="1"/>
          <p:nvPr/>
        </p:nvSpPr>
        <p:spPr>
          <a:xfrm>
            <a:off x="685800" y="1828800"/>
            <a:ext cx="3429000" cy="523220"/>
          </a:xfrm>
          <a:prstGeom prst="rect">
            <a:avLst/>
          </a:prstGeom>
        </p:spPr>
        <p:txBody>
          <a:bodyPr wrap="square" rtlCol="0">
            <a:spAutoFit/>
          </a:bodyPr>
          <a:lstStyle/>
          <a:p>
            <a:r>
              <a:rPr lang="en-US" sz="2800" dirty="0" smtClean="0"/>
              <a:t> age dating processes</a:t>
            </a:r>
            <a:endParaRPr lang="en-US" sz="2800" dirty="0"/>
          </a:p>
        </p:txBody>
      </p:sp>
      <p:sp>
        <p:nvSpPr>
          <p:cNvPr id="30" name="Rectangle 29"/>
          <p:cNvSpPr/>
          <p:nvPr/>
        </p:nvSpPr>
        <p:spPr>
          <a:xfrm>
            <a:off x="4114800" y="1371600"/>
            <a:ext cx="4495800" cy="12954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762000" y="3048000"/>
            <a:ext cx="6400800" cy="523220"/>
            <a:chOff x="762000" y="3048000"/>
            <a:chExt cx="6400800" cy="523220"/>
          </a:xfrm>
        </p:grpSpPr>
        <p:sp useBgFill="1">
          <p:nvSpPr>
            <p:cNvPr id="18" name="TextBox 17"/>
            <p:cNvSpPr txBox="1"/>
            <p:nvPr/>
          </p:nvSpPr>
          <p:spPr>
            <a:xfrm>
              <a:off x="762000" y="3048000"/>
              <a:ext cx="3352800" cy="523220"/>
            </a:xfrm>
            <a:prstGeom prst="rect">
              <a:avLst/>
            </a:prstGeom>
          </p:spPr>
          <p:txBody>
            <a:bodyPr wrap="square" rtlCol="0">
              <a:spAutoFit/>
            </a:bodyPr>
            <a:lstStyle/>
            <a:p>
              <a:pPr algn="r"/>
              <a:r>
                <a:rPr lang="en-US" sz="2800" dirty="0" smtClean="0"/>
                <a:t> location of remains</a:t>
              </a:r>
              <a:endParaRPr lang="en-US" sz="2800" dirty="0"/>
            </a:p>
          </p:txBody>
        </p:sp>
        <p:sp>
          <p:nvSpPr>
            <p:cNvPr id="32" name="Rectangle 31"/>
            <p:cNvSpPr/>
            <p:nvPr/>
          </p:nvSpPr>
          <p:spPr>
            <a:xfrm>
              <a:off x="4114800" y="3048000"/>
              <a:ext cx="3048000" cy="4572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62000" y="2600980"/>
            <a:ext cx="7467600" cy="523220"/>
            <a:chOff x="762000" y="2600980"/>
            <a:chExt cx="7467600" cy="523220"/>
          </a:xfrm>
        </p:grpSpPr>
        <p:sp useBgFill="1">
          <p:nvSpPr>
            <p:cNvPr id="21" name="TextBox 20"/>
            <p:cNvSpPr txBox="1"/>
            <p:nvPr/>
          </p:nvSpPr>
          <p:spPr>
            <a:xfrm>
              <a:off x="762000" y="2600980"/>
              <a:ext cx="3352800" cy="523220"/>
            </a:xfrm>
            <a:prstGeom prst="rect">
              <a:avLst/>
            </a:prstGeom>
          </p:spPr>
          <p:txBody>
            <a:bodyPr wrap="square" rtlCol="0">
              <a:spAutoFit/>
            </a:bodyPr>
            <a:lstStyle/>
            <a:p>
              <a:pPr algn="r"/>
              <a:r>
                <a:rPr lang="en-US" sz="2800" dirty="0" smtClean="0"/>
                <a:t>surface sediments</a:t>
              </a:r>
              <a:endParaRPr lang="en-US" sz="2800" dirty="0"/>
            </a:p>
          </p:txBody>
        </p:sp>
        <p:sp>
          <p:nvSpPr>
            <p:cNvPr id="34" name="Rectangle 33"/>
            <p:cNvSpPr/>
            <p:nvPr/>
          </p:nvSpPr>
          <p:spPr>
            <a:xfrm>
              <a:off x="4114800" y="2667000"/>
              <a:ext cx="4114800" cy="3810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p:cNvSpPr/>
          <p:nvPr/>
        </p:nvSpPr>
        <p:spPr>
          <a:xfrm>
            <a:off x="4114800" y="2209800"/>
            <a:ext cx="4495800" cy="457200"/>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TextBox 26"/>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pic>
        <p:nvPicPr>
          <p:cNvPr id="45" name="Picture 2" descr="http://www.nature.com/nature/journal/v522/n7554/images_article/nature14268-f1.jpg"/>
          <p:cNvPicPr>
            <a:picLocks noChangeAspect="1" noChangeArrowheads="1"/>
          </p:cNvPicPr>
          <p:nvPr/>
        </p:nvPicPr>
        <p:blipFill>
          <a:blip r:embed="rId3"/>
          <a:srcRect l="8675" t="32520" r="74341" b="64003"/>
          <a:stretch>
            <a:fillRect/>
          </a:stretch>
        </p:blipFill>
        <p:spPr bwMode="auto">
          <a:xfrm>
            <a:off x="4495800" y="2971800"/>
            <a:ext cx="3951514" cy="838200"/>
          </a:xfrm>
          <a:prstGeom prst="rect">
            <a:avLst/>
          </a:prstGeom>
          <a:noFill/>
          <a:ln w="50800">
            <a:solidFill>
              <a:schemeClr val="accent1">
                <a:lumMod val="75000"/>
              </a:schemeClr>
            </a:solidFill>
          </a:ln>
        </p:spPr>
      </p:pic>
      <p:grpSp>
        <p:nvGrpSpPr>
          <p:cNvPr id="31" name="Group 30"/>
          <p:cNvGrpSpPr/>
          <p:nvPr/>
        </p:nvGrpSpPr>
        <p:grpSpPr>
          <a:xfrm>
            <a:off x="661810" y="952260"/>
            <a:ext cx="2283189" cy="985267"/>
            <a:chOff x="661810" y="952260"/>
            <a:chExt cx="2283189" cy="985267"/>
          </a:xfrm>
        </p:grpSpPr>
        <p:cxnSp>
          <p:nvCxnSpPr>
            <p:cNvPr id="47" name="Straight Connector 46"/>
            <p:cNvCxnSpPr/>
            <p:nvPr/>
          </p:nvCxnSpPr>
          <p:spPr>
            <a:xfrm flipV="1">
              <a:off x="1269643" y="1295400"/>
              <a:ext cx="1549757" cy="642127"/>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20216459">
              <a:off x="661810" y="952260"/>
              <a:ext cx="2283189" cy="707886"/>
            </a:xfrm>
            <a:prstGeom prst="rect">
              <a:avLst/>
            </a:prstGeom>
            <a:solidFill>
              <a:schemeClr val="bg1">
                <a:alpha val="51000"/>
              </a:schemeClr>
            </a:solidFill>
          </p:spPr>
          <p:txBody>
            <a:bodyPr wrap="none" rtlCol="0">
              <a:spAutoFit/>
            </a:bodyPr>
            <a:lstStyle/>
            <a:p>
              <a:r>
                <a:rPr lang="en-US" sz="4000" dirty="0" smtClean="0">
                  <a:solidFill>
                    <a:srgbClr val="FF0000"/>
                  </a:solidFill>
                  <a:effectLst>
                    <a:outerShdw blurRad="76200" dist="38100" dir="5400000" algn="ctr" rotWithShape="0">
                      <a:schemeClr val="tx1">
                        <a:lumMod val="75000"/>
                        <a:lumOff val="25000"/>
                      </a:schemeClr>
                    </a:outerShdw>
                  </a:effectLst>
                </a:rPr>
                <a:t>Little Foot</a:t>
              </a:r>
              <a:endParaRPr lang="en-US" sz="4000" dirty="0">
                <a:solidFill>
                  <a:srgbClr val="FF0000"/>
                </a:solidFill>
                <a:effectLst>
                  <a:outerShdw blurRad="76200" dist="38100" dir="5400000" algn="ctr" rotWithShape="0">
                    <a:schemeClr val="tx1">
                      <a:lumMod val="75000"/>
                      <a:lumOff val="25000"/>
                    </a:scheme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childTnLst>
                                </p:cTn>
                              </p:par>
                              <p:par>
                                <p:cTn id="13" presetID="8" presetClass="emph" presetSubtype="0" fill="hold" nodeType="withEffect">
                                  <p:stCondLst>
                                    <p:cond delay="0"/>
                                  </p:stCondLst>
                                  <p:childTnLst>
                                    <p:animRot by="-1200000">
                                      <p:cBhvr>
                                        <p:cTn id="14" dur="1000" fill="hold"/>
                                        <p:tgtEl>
                                          <p:spTgt spid="45"/>
                                        </p:tgtEl>
                                        <p:attrNameLst>
                                          <p:attrName>r</p:attrName>
                                        </p:attrNameLst>
                                      </p:cBhvr>
                                    </p:animRot>
                                  </p:childTnLst>
                                </p:cTn>
                              </p:par>
                              <p:par>
                                <p:cTn id="15" presetID="35" presetClass="path" presetSubtype="0" accel="50000" decel="50000" fill="hold" nodeType="withEffect">
                                  <p:stCondLst>
                                    <p:cond delay="0"/>
                                  </p:stCondLst>
                                  <p:childTnLst>
                                    <p:animMotion origin="layout" path="M 1.11111E-6 1.11111E-6 L -0.39514 -0.2882 " pathEditMode="relative" rAng="0" ptsTypes="AA">
                                      <p:cBhvr>
                                        <p:cTn id="16" dur="1000" fill="hold"/>
                                        <p:tgtEl>
                                          <p:spTgt spid="45"/>
                                        </p:tgtEl>
                                        <p:attrNameLst>
                                          <p:attrName>ppt_x</p:attrName>
                                          <p:attrName>ppt_y</p:attrName>
                                        </p:attrNameLst>
                                      </p:cBhvr>
                                      <p:rCtr x="-198" y="-144"/>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31"/>
                                        </p:tgtEl>
                                        <p:attrNameLst>
                                          <p:attrName>style.visibility</p:attrName>
                                        </p:attrNameLst>
                                      </p:cBhvr>
                                      <p:to>
                                        <p:strVal val="hidden"/>
                                      </p:to>
                                    </p:set>
                                  </p:childTnLst>
                                </p:cTn>
                              </p:par>
                              <p:par>
                                <p:cTn id="28" presetID="22" presetClass="entr" presetSubtype="8" fill="hold" nodeType="withEffect">
                                  <p:stCondLst>
                                    <p:cond delay="50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10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1000"/>
                                        <p:tgtEl>
                                          <p:spTgt spid="25"/>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10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29"/>
                                        </p:tgtEl>
                                      </p:cBhvr>
                                    </p:animEffect>
                                    <p:set>
                                      <p:cBhvr>
                                        <p:cTn id="49" dur="1" fill="hold">
                                          <p:stCondLst>
                                            <p:cond delay="999"/>
                                          </p:stCondLst>
                                        </p:cTn>
                                        <p:tgtEl>
                                          <p:spTgt spid="2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35"/>
                                        </p:tgtEl>
                                      </p:cBhvr>
                                    </p:animEffect>
                                    <p:set>
                                      <p:cBhvr>
                                        <p:cTn id="52" dur="1" fill="hold">
                                          <p:stCondLst>
                                            <p:cond delay="999"/>
                                          </p:stCondLst>
                                        </p:cTn>
                                        <p:tgtEl>
                                          <p:spTgt spid="35"/>
                                        </p:tgtEl>
                                        <p:attrNameLst>
                                          <p:attrName>style.visibility</p:attrName>
                                        </p:attrNameLst>
                                      </p:cBhvr>
                                      <p:to>
                                        <p:strVal val="hidden"/>
                                      </p:to>
                                    </p:set>
                                  </p:childTnLst>
                                </p:cTn>
                              </p:par>
                              <p:par>
                                <p:cTn id="53" presetID="47"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22" presetClass="entr" presetSubtype="8"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left)">
                                      <p:cBhvr>
                                        <p:cTn id="60" dur="1000"/>
                                        <p:tgtEl>
                                          <p:spTgt spid="43"/>
                                        </p:tgtEl>
                                      </p:cBhvr>
                                    </p:animEffect>
                                  </p:childTnLst>
                                </p:cTn>
                              </p:par>
                              <p:par>
                                <p:cTn id="61" presetID="42" presetClass="exit" presetSubtype="0" fill="hold" grpId="1" nodeType="with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par>
                                <p:cTn id="66" presetID="42" presetClass="path" presetSubtype="0" accel="50000" decel="50000" fill="hold" grpId="1" nodeType="withEffect">
                                  <p:stCondLst>
                                    <p:cond delay="0"/>
                                  </p:stCondLst>
                                  <p:childTnLst>
                                    <p:animMotion origin="layout" path="M -3.33333E-6 0.01111 L 0.00417 0.0507 " pathEditMode="relative" rAng="0" ptsTypes="AA">
                                      <p:cBhvr>
                                        <p:cTn id="67" dur="1000" fill="hold"/>
                                        <p:tgtEl>
                                          <p:spTgt spid="25"/>
                                        </p:tgtEl>
                                        <p:attrNameLst>
                                          <p:attrName>ppt_x</p:attrName>
                                          <p:attrName>ppt_y</p:attrName>
                                        </p:attrNameLst>
                                      </p:cBhvr>
                                      <p:rCtr x="2" y="20"/>
                                    </p:animMotion>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43"/>
                                        </p:tgtEl>
                                        <p:attrNameLst>
                                          <p:attrName>style.visibility</p:attrName>
                                        </p:attrNameLst>
                                      </p:cBhvr>
                                      <p:to>
                                        <p:strVal val="hidden"/>
                                      </p:to>
                                    </p:set>
                                  </p:childTnLst>
                                </p:cTn>
                              </p:par>
                              <p:par>
                                <p:cTn id="74" presetID="53" presetClass="exit" presetSubtype="0" fill="hold" nodeType="withEffect">
                                  <p:stCondLst>
                                    <p:cond delay="0"/>
                                  </p:stCondLst>
                                  <p:childTnLst>
                                    <p:anim calcmode="lin" valueType="num">
                                      <p:cBhvr>
                                        <p:cTn id="75" dur="1000"/>
                                        <p:tgtEl>
                                          <p:spTgt spid="26"/>
                                        </p:tgtEl>
                                        <p:attrNameLst>
                                          <p:attrName>ppt_w</p:attrName>
                                        </p:attrNameLst>
                                      </p:cBhvr>
                                      <p:tavLst>
                                        <p:tav tm="0">
                                          <p:val>
                                            <p:strVal val="ppt_w"/>
                                          </p:val>
                                        </p:tav>
                                        <p:tav tm="100000">
                                          <p:val>
                                            <p:fltVal val="0"/>
                                          </p:val>
                                        </p:tav>
                                      </p:tavLst>
                                    </p:anim>
                                    <p:anim calcmode="lin" valueType="num">
                                      <p:cBhvr>
                                        <p:cTn id="76" dur="1000"/>
                                        <p:tgtEl>
                                          <p:spTgt spid="26"/>
                                        </p:tgtEl>
                                        <p:attrNameLst>
                                          <p:attrName>ppt_h</p:attrName>
                                        </p:attrNameLst>
                                      </p:cBhvr>
                                      <p:tavLst>
                                        <p:tav tm="0">
                                          <p:val>
                                            <p:strVal val="ppt_h"/>
                                          </p:val>
                                        </p:tav>
                                        <p:tav tm="100000">
                                          <p:val>
                                            <p:fltVal val="0"/>
                                          </p:val>
                                        </p:tav>
                                      </p:tavLst>
                                    </p:anim>
                                    <p:animEffect transition="out" filter="fade">
                                      <p:cBhvr>
                                        <p:cTn id="77" dur="1000"/>
                                        <p:tgtEl>
                                          <p:spTgt spid="26"/>
                                        </p:tgtEl>
                                      </p:cBhvr>
                                    </p:animEffect>
                                    <p:set>
                                      <p:cBhvr>
                                        <p:cTn id="78" dur="1" fill="hold">
                                          <p:stCondLst>
                                            <p:cond delay="999"/>
                                          </p:stCondLst>
                                        </p:cTn>
                                        <p:tgtEl>
                                          <p:spTgt spid="26"/>
                                        </p:tgtEl>
                                        <p:attrNameLst>
                                          <p:attrName>style.visibility</p:attrName>
                                        </p:attrNameLst>
                                      </p:cBhvr>
                                      <p:to>
                                        <p:strVal val="hidden"/>
                                      </p:to>
                                    </p:set>
                                  </p:childTnLst>
                                </p:cTn>
                              </p:par>
                              <p:par>
                                <p:cTn id="79" presetID="35" presetClass="path" presetSubtype="0" fill="hold" nodeType="withEffect">
                                  <p:stCondLst>
                                    <p:cond delay="0"/>
                                  </p:stCondLst>
                                  <p:childTnLst>
                                    <p:animMotion origin="layout" path="M 0 2.59259E-6 L -0.6 -0.29838 " pathEditMode="relative" rAng="0" ptsTypes="AA">
                                      <p:cBhvr>
                                        <p:cTn id="80" dur="1000" fill="hold"/>
                                        <p:tgtEl>
                                          <p:spTgt spid="26"/>
                                        </p:tgtEl>
                                        <p:attrNameLst>
                                          <p:attrName>ppt_x</p:attrName>
                                          <p:attrName>ppt_y</p:attrName>
                                        </p:attrNameLst>
                                      </p:cBhvr>
                                      <p:rCtr x="-300" y="-149"/>
                                    </p:animMotion>
                                  </p:childTnLst>
                                </p:cTn>
                              </p:par>
                              <p:par>
                                <p:cTn id="81" presetID="1" presetClass="exit" presetSubtype="0" fill="hold" nodeType="withEffect">
                                  <p:stCondLst>
                                    <p:cond delay="0"/>
                                  </p:stCondLst>
                                  <p:childTnLst>
                                    <p:set>
                                      <p:cBhvr>
                                        <p:cTn id="82" dur="1" fill="hold">
                                          <p:stCondLst>
                                            <p:cond delay="0"/>
                                          </p:stCondLst>
                                        </p:cTn>
                                        <p:tgtEl>
                                          <p:spTgt spid="3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5"/>
                                        </p:tgtEl>
                                        <p:attrNameLst>
                                          <p:attrName>style.visibility</p:attrName>
                                        </p:attrNameLst>
                                      </p:cBhvr>
                                      <p:to>
                                        <p:strVal val="hidden"/>
                                      </p:to>
                                    </p:set>
                                  </p:childTnLst>
                                </p:cTn>
                              </p:par>
                              <p:par>
                                <p:cTn id="85" presetID="10" presetClass="exit" presetSubtype="0" fill="hold" grpId="0" nodeType="withEffect">
                                  <p:stCondLst>
                                    <p:cond delay="500"/>
                                  </p:stCondLst>
                                  <p:childTnLst>
                                    <p:animEffect transition="out" filter="fade">
                                      <p:cBhvr>
                                        <p:cTn id="86" dur="1000"/>
                                        <p:tgtEl>
                                          <p:spTgt spid="42"/>
                                        </p:tgtEl>
                                      </p:cBhvr>
                                    </p:animEffect>
                                    <p:set>
                                      <p:cBhvr>
                                        <p:cTn id="87" dur="1" fill="hold">
                                          <p:stCondLst>
                                            <p:cond delay="999"/>
                                          </p:stCondLst>
                                        </p:cTn>
                                        <p:tgtEl>
                                          <p:spTgt spid="42"/>
                                        </p:tgtEl>
                                        <p:attrNameLst>
                                          <p:attrName>style.visibility</p:attrName>
                                        </p:attrNameLst>
                                      </p:cBhvr>
                                      <p:to>
                                        <p:strVal val="hidden"/>
                                      </p:to>
                                    </p:set>
                                  </p:childTnLst>
                                </p:cTn>
                              </p:par>
                              <p:par>
                                <p:cTn id="88" presetID="10" presetClass="entr" presetSubtype="0" fill="hold" grpId="0" nodeType="withEffect">
                                  <p:stCondLst>
                                    <p:cond delay="50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1000"/>
                                        <p:tgtEl>
                                          <p:spTgt spid="50"/>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42" grpId="0" animBg="1"/>
      <p:bldP spid="43" grpId="0" animBg="1"/>
      <p:bldP spid="43" grpId="1" animBg="1"/>
      <p:bldP spid="25" grpId="0" animBg="1"/>
      <p:bldP spid="25" grpId="1" animBg="1"/>
      <p:bldP spid="25" grpId="2" animBg="1"/>
      <p:bldP spid="30" grpId="0" animBg="1"/>
      <p:bldP spid="30" grpId="1" animBg="1"/>
      <p:bldP spid="38" grpId="0" animBg="1"/>
      <p:bldP spid="38"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1295400" y="146083"/>
            <a:ext cx="6477000" cy="6711917"/>
            <a:chOff x="1295400" y="146083"/>
            <a:chExt cx="6477000" cy="6711917"/>
          </a:xfrm>
        </p:grpSpPr>
        <p:pic>
          <p:nvPicPr>
            <p:cNvPr id="39938" name="Picture 2" descr="http://www.nature.com/nature/journal/v522/n7554/images_article/nature14268-f1.jpg"/>
            <p:cNvPicPr>
              <a:picLocks noChangeAspect="1" noChangeArrowheads="1"/>
            </p:cNvPicPr>
            <p:nvPr/>
          </p:nvPicPr>
          <p:blipFill>
            <a:blip r:embed="rId3"/>
            <a:srcRect/>
            <a:stretch>
              <a:fillRect/>
            </a:stretch>
          </p:blipFill>
          <p:spPr bwMode="auto">
            <a:xfrm>
              <a:off x="1295400" y="146083"/>
              <a:ext cx="6477000" cy="6711917"/>
            </a:xfrm>
            <a:prstGeom prst="rect">
              <a:avLst/>
            </a:prstGeom>
            <a:noFill/>
          </p:spPr>
        </p:pic>
        <p:sp>
          <p:nvSpPr>
            <p:cNvPr id="6" name="Rectangle 5"/>
            <p:cNvSpPr/>
            <p:nvPr/>
          </p:nvSpPr>
          <p:spPr>
            <a:xfrm>
              <a:off x="5105400" y="4800600"/>
              <a:ext cx="24384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12864" y="3276600"/>
              <a:ext cx="630936"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534632" y="2993066"/>
              <a:ext cx="6094228" cy="3535326"/>
            </a:xfrm>
            <a:custGeom>
              <a:avLst/>
              <a:gdLst>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3155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0869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6454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3791966 w 6094228"/>
                <a:gd name="connsiteY10" fmla="*/ 1418505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198118 w 6094228"/>
                <a:gd name="connsiteY3" fmla="*/ 3079230 h 3549503"/>
                <a:gd name="connsiteX4" fmla="*/ 1580708 w 6094228"/>
                <a:gd name="connsiteY4" fmla="*/ 2922182 h 3549503"/>
                <a:gd name="connsiteX5" fmla="*/ 2059173 w 6094228"/>
                <a:gd name="connsiteY5" fmla="*/ 2624470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715766 w 6094228"/>
                <a:gd name="connsiteY10" fmla="*/ 1418505 h 3549503"/>
                <a:gd name="connsiteX11" fmla="*/ 4015563 w 6094228"/>
                <a:gd name="connsiteY11" fmla="*/ 1210340 h 3549503"/>
                <a:gd name="connsiteX12" fmla="*/ 42477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548865 w 6094228"/>
                <a:gd name="connsiteY16" fmla="*/ 81180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811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1573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4228" h="3535326">
                  <a:moveTo>
                    <a:pt x="17721" y="3503428"/>
                  </a:moveTo>
                  <a:cubicBezTo>
                    <a:pt x="35442" y="3471530"/>
                    <a:pt x="427044" y="3374471"/>
                    <a:pt x="623777" y="3301409"/>
                  </a:cubicBezTo>
                  <a:cubicBezTo>
                    <a:pt x="820510" y="3228347"/>
                    <a:pt x="1038630" y="3130620"/>
                    <a:pt x="1198118" y="3065053"/>
                  </a:cubicBezTo>
                  <a:lnTo>
                    <a:pt x="1580708" y="2908005"/>
                  </a:lnTo>
                  <a:cubicBezTo>
                    <a:pt x="1724248" y="2819400"/>
                    <a:pt x="1894411" y="2683759"/>
                    <a:pt x="2059173" y="2610293"/>
                  </a:cubicBezTo>
                  <a:cubicBezTo>
                    <a:pt x="2223935" y="2536827"/>
                    <a:pt x="2420426" y="2520372"/>
                    <a:pt x="2569282" y="2467209"/>
                  </a:cubicBezTo>
                  <a:cubicBezTo>
                    <a:pt x="2622445" y="2437083"/>
                    <a:pt x="2865729" y="2375566"/>
                    <a:pt x="2952308" y="2291316"/>
                  </a:cubicBezTo>
                  <a:cubicBezTo>
                    <a:pt x="3040913" y="2206256"/>
                    <a:pt x="3069266" y="2073349"/>
                    <a:pt x="3164959" y="1961707"/>
                  </a:cubicBezTo>
                  <a:cubicBezTo>
                    <a:pt x="3260652" y="1850065"/>
                    <a:pt x="3434665" y="1714361"/>
                    <a:pt x="3526466" y="1621465"/>
                  </a:cubicBezTo>
                  <a:cubicBezTo>
                    <a:pt x="3618267" y="1528569"/>
                    <a:pt x="3634250" y="1475212"/>
                    <a:pt x="3715766" y="1404328"/>
                  </a:cubicBezTo>
                  <a:cubicBezTo>
                    <a:pt x="3797282" y="1333444"/>
                    <a:pt x="3926906" y="1253894"/>
                    <a:pt x="4015563" y="1196163"/>
                  </a:cubicBezTo>
                  <a:cubicBezTo>
                    <a:pt x="4104220" y="1138432"/>
                    <a:pt x="4153787" y="1118191"/>
                    <a:pt x="4247708" y="1057940"/>
                  </a:cubicBezTo>
                  <a:cubicBezTo>
                    <a:pt x="4341629" y="997689"/>
                    <a:pt x="4444115" y="926805"/>
                    <a:pt x="4579089" y="834656"/>
                  </a:cubicBezTo>
                  <a:cubicBezTo>
                    <a:pt x="4714063" y="742507"/>
                    <a:pt x="4937052" y="591880"/>
                    <a:pt x="5057554" y="505047"/>
                  </a:cubicBezTo>
                  <a:cubicBezTo>
                    <a:pt x="5178056" y="418215"/>
                    <a:pt x="5220587" y="373912"/>
                    <a:pt x="5302103" y="313661"/>
                  </a:cubicBezTo>
                  <a:cubicBezTo>
                    <a:pt x="5383988" y="240654"/>
                    <a:pt x="5470893" y="187505"/>
                    <a:pt x="5548865" y="143203"/>
                  </a:cubicBezTo>
                  <a:cubicBezTo>
                    <a:pt x="5626837" y="98901"/>
                    <a:pt x="5708281" y="70828"/>
                    <a:pt x="5769935" y="47847"/>
                  </a:cubicBezTo>
                  <a:cubicBezTo>
                    <a:pt x="5831589" y="24866"/>
                    <a:pt x="5869172" y="10632"/>
                    <a:pt x="5918791" y="5316"/>
                  </a:cubicBezTo>
                  <a:cubicBezTo>
                    <a:pt x="5968410" y="0"/>
                    <a:pt x="6042838" y="14177"/>
                    <a:pt x="6067647" y="15949"/>
                  </a:cubicBezTo>
                  <a:lnTo>
                    <a:pt x="6067647" y="15949"/>
                  </a:lnTo>
                  <a:cubicBezTo>
                    <a:pt x="6069419" y="131135"/>
                    <a:pt x="6074736" y="242777"/>
                    <a:pt x="6078280" y="707065"/>
                  </a:cubicBezTo>
                  <a:cubicBezTo>
                    <a:pt x="6081824" y="1171353"/>
                    <a:pt x="6087140" y="2342707"/>
                    <a:pt x="6088912" y="2801679"/>
                  </a:cubicBezTo>
                  <a:cubicBezTo>
                    <a:pt x="6090684" y="3260651"/>
                    <a:pt x="6094228" y="3349256"/>
                    <a:pt x="6088912" y="3460898"/>
                  </a:cubicBezTo>
                  <a:cubicBezTo>
                    <a:pt x="6087140" y="3527352"/>
                    <a:pt x="6057015" y="3471530"/>
                    <a:pt x="6057015" y="3471530"/>
                  </a:cubicBezTo>
                  <a:lnTo>
                    <a:pt x="3526466" y="3471530"/>
                  </a:lnTo>
                  <a:lnTo>
                    <a:pt x="1942215" y="3471530"/>
                  </a:lnTo>
                  <a:lnTo>
                    <a:pt x="517452" y="3492795"/>
                  </a:lnTo>
                  <a:cubicBezTo>
                    <a:pt x="194931" y="3501656"/>
                    <a:pt x="0" y="3535326"/>
                    <a:pt x="17721" y="3503428"/>
                  </a:cubicBezTo>
                  <a:close/>
                </a:path>
              </a:pathLst>
            </a:cu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6"/>
          <p:cNvSpPr/>
          <p:nvPr/>
        </p:nvSpPr>
        <p:spPr>
          <a:xfrm>
            <a:off x="5204652" y="1959429"/>
            <a:ext cx="2201476" cy="1285794"/>
          </a:xfrm>
          <a:custGeom>
            <a:avLst/>
            <a:gdLst>
              <a:gd name="connsiteX0" fmla="*/ 274064 w 2201476"/>
              <a:gd name="connsiteY0" fmla="*/ 92208 h 1285794"/>
              <a:gd name="connsiteX1" fmla="*/ 281748 w 2201476"/>
              <a:gd name="connsiteY1" fmla="*/ 653142 h 1285794"/>
              <a:gd name="connsiteX2" fmla="*/ 289432 w 2201476"/>
              <a:gd name="connsiteY2" fmla="*/ 1021976 h 1285794"/>
              <a:gd name="connsiteX3" fmla="*/ 297116 w 2201476"/>
              <a:gd name="connsiteY3" fmla="*/ 1244813 h 1285794"/>
              <a:gd name="connsiteX4" fmla="*/ 304800 w 2201476"/>
              <a:gd name="connsiteY4" fmla="*/ 1267865 h 1285794"/>
              <a:gd name="connsiteX5" fmla="*/ 558373 w 2201476"/>
              <a:gd name="connsiteY5" fmla="*/ 1183341 h 1285794"/>
              <a:gd name="connsiteX6" fmla="*/ 827314 w 2201476"/>
              <a:gd name="connsiteY6" fmla="*/ 1083448 h 1285794"/>
              <a:gd name="connsiteX7" fmla="*/ 957943 w 2201476"/>
              <a:gd name="connsiteY7" fmla="*/ 1052712 h 1285794"/>
              <a:gd name="connsiteX8" fmla="*/ 1011731 w 2201476"/>
              <a:gd name="connsiteY8" fmla="*/ 1106500 h 1285794"/>
              <a:gd name="connsiteX9" fmla="*/ 1057835 w 2201476"/>
              <a:gd name="connsiteY9" fmla="*/ 1175657 h 1285794"/>
              <a:gd name="connsiteX10" fmla="*/ 1103940 w 2201476"/>
              <a:gd name="connsiteY10" fmla="*/ 1237129 h 1285794"/>
              <a:gd name="connsiteX11" fmla="*/ 1288356 w 2201476"/>
              <a:gd name="connsiteY11" fmla="*/ 1175657 h 1285794"/>
              <a:gd name="connsiteX12" fmla="*/ 1457405 w 2201476"/>
              <a:gd name="connsiteY12" fmla="*/ 1098816 h 1285794"/>
              <a:gd name="connsiteX13" fmla="*/ 1572666 w 2201476"/>
              <a:gd name="connsiteY13" fmla="*/ 1045028 h 1285794"/>
              <a:gd name="connsiteX14" fmla="*/ 1603402 w 2201476"/>
              <a:gd name="connsiteY14" fmla="*/ 960504 h 1285794"/>
              <a:gd name="connsiteX15" fmla="*/ 1772451 w 2201476"/>
              <a:gd name="connsiteY15" fmla="*/ 837559 h 1285794"/>
              <a:gd name="connsiteX16" fmla="*/ 1864659 w 2201476"/>
              <a:gd name="connsiteY16" fmla="*/ 676195 h 1285794"/>
              <a:gd name="connsiteX17" fmla="*/ 2002972 w 2201476"/>
              <a:gd name="connsiteY17" fmla="*/ 560934 h 1285794"/>
              <a:gd name="connsiteX18" fmla="*/ 1995287 w 2201476"/>
              <a:gd name="connsiteY18" fmla="*/ 499462 h 1285794"/>
              <a:gd name="connsiteX19" fmla="*/ 1949183 w 2201476"/>
              <a:gd name="connsiteY19" fmla="*/ 238205 h 1285794"/>
              <a:gd name="connsiteX20" fmla="*/ 1926131 w 2201476"/>
              <a:gd name="connsiteY20" fmla="*/ 99892 h 1285794"/>
              <a:gd name="connsiteX21" fmla="*/ 274064 w 2201476"/>
              <a:gd name="connsiteY21" fmla="*/ 92208 h 1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1476" h="1285794">
                <a:moveTo>
                  <a:pt x="274064" y="92208"/>
                </a:moveTo>
                <a:cubicBezTo>
                  <a:pt x="0" y="184416"/>
                  <a:pt x="279187" y="498181"/>
                  <a:pt x="281748" y="653142"/>
                </a:cubicBezTo>
                <a:cubicBezTo>
                  <a:pt x="284309" y="808103"/>
                  <a:pt x="286871" y="923364"/>
                  <a:pt x="289432" y="1021976"/>
                </a:cubicBezTo>
                <a:cubicBezTo>
                  <a:pt x="291993" y="1120588"/>
                  <a:pt x="294555" y="1203832"/>
                  <a:pt x="297116" y="1244813"/>
                </a:cubicBezTo>
                <a:cubicBezTo>
                  <a:pt x="299677" y="1285794"/>
                  <a:pt x="261257" y="1278110"/>
                  <a:pt x="304800" y="1267865"/>
                </a:cubicBezTo>
                <a:cubicBezTo>
                  <a:pt x="348343" y="1257620"/>
                  <a:pt x="471287" y="1214077"/>
                  <a:pt x="558373" y="1183341"/>
                </a:cubicBezTo>
                <a:cubicBezTo>
                  <a:pt x="645459" y="1152605"/>
                  <a:pt x="760719" y="1105219"/>
                  <a:pt x="827314" y="1083448"/>
                </a:cubicBezTo>
                <a:cubicBezTo>
                  <a:pt x="893909" y="1061677"/>
                  <a:pt x="927207" y="1048870"/>
                  <a:pt x="957943" y="1052712"/>
                </a:cubicBezTo>
                <a:cubicBezTo>
                  <a:pt x="988679" y="1056554"/>
                  <a:pt x="995082" y="1086009"/>
                  <a:pt x="1011731" y="1106500"/>
                </a:cubicBezTo>
                <a:cubicBezTo>
                  <a:pt x="1028380" y="1126991"/>
                  <a:pt x="1042467" y="1153885"/>
                  <a:pt x="1057835" y="1175657"/>
                </a:cubicBezTo>
                <a:cubicBezTo>
                  <a:pt x="1073203" y="1197429"/>
                  <a:pt x="1065520" y="1237129"/>
                  <a:pt x="1103940" y="1237129"/>
                </a:cubicBezTo>
                <a:cubicBezTo>
                  <a:pt x="1142360" y="1237129"/>
                  <a:pt x="1229445" y="1198709"/>
                  <a:pt x="1288356" y="1175657"/>
                </a:cubicBezTo>
                <a:cubicBezTo>
                  <a:pt x="1347267" y="1152605"/>
                  <a:pt x="1457405" y="1098816"/>
                  <a:pt x="1457405" y="1098816"/>
                </a:cubicBezTo>
                <a:cubicBezTo>
                  <a:pt x="1504790" y="1077045"/>
                  <a:pt x="1548333" y="1068080"/>
                  <a:pt x="1572666" y="1045028"/>
                </a:cubicBezTo>
                <a:cubicBezTo>
                  <a:pt x="1596999" y="1021976"/>
                  <a:pt x="1570105" y="995082"/>
                  <a:pt x="1603402" y="960504"/>
                </a:cubicBezTo>
                <a:cubicBezTo>
                  <a:pt x="1636699" y="925926"/>
                  <a:pt x="1728908" y="884944"/>
                  <a:pt x="1772451" y="837559"/>
                </a:cubicBezTo>
                <a:cubicBezTo>
                  <a:pt x="1815994" y="790174"/>
                  <a:pt x="1826239" y="722299"/>
                  <a:pt x="1864659" y="676195"/>
                </a:cubicBezTo>
                <a:cubicBezTo>
                  <a:pt x="1903079" y="630091"/>
                  <a:pt x="1981201" y="590389"/>
                  <a:pt x="2002972" y="560934"/>
                </a:cubicBezTo>
                <a:cubicBezTo>
                  <a:pt x="2024743" y="531479"/>
                  <a:pt x="2004252" y="553250"/>
                  <a:pt x="1995287" y="499462"/>
                </a:cubicBezTo>
                <a:cubicBezTo>
                  <a:pt x="1986322" y="445674"/>
                  <a:pt x="1960709" y="304800"/>
                  <a:pt x="1949183" y="238205"/>
                </a:cubicBezTo>
                <a:cubicBezTo>
                  <a:pt x="1937657" y="171610"/>
                  <a:pt x="2201476" y="122944"/>
                  <a:pt x="1926131" y="99892"/>
                </a:cubicBezTo>
                <a:cubicBezTo>
                  <a:pt x="1650787" y="76840"/>
                  <a:pt x="548128" y="0"/>
                  <a:pt x="274064" y="922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524000" y="2362200"/>
            <a:ext cx="1447800" cy="1524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24000" y="1981200"/>
            <a:ext cx="2133600" cy="1524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2971800" y="1981200"/>
            <a:ext cx="4648200" cy="1676400"/>
            <a:chOff x="2971800" y="1981200"/>
            <a:chExt cx="4648200" cy="1676400"/>
          </a:xfrm>
        </p:grpSpPr>
        <p:sp>
          <p:nvSpPr>
            <p:cNvPr id="29" name="Rectangle 28"/>
            <p:cNvSpPr/>
            <p:nvPr/>
          </p:nvSpPr>
          <p:spPr>
            <a:xfrm>
              <a:off x="5105400" y="1981200"/>
              <a:ext cx="2514600" cy="1676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stCxn id="43" idx="3"/>
            </p:cNvCxnSpPr>
            <p:nvPr/>
          </p:nvCxnSpPr>
          <p:spPr>
            <a:xfrm>
              <a:off x="2971800" y="2438400"/>
              <a:ext cx="2133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352800" y="1143000"/>
            <a:ext cx="5684808" cy="4120551"/>
            <a:chOff x="3352800" y="1143000"/>
            <a:chExt cx="5684808" cy="4120551"/>
          </a:xfrm>
        </p:grpSpPr>
        <p:grpSp>
          <p:nvGrpSpPr>
            <p:cNvPr id="26" name="Group 25"/>
            <p:cNvGrpSpPr/>
            <p:nvPr/>
          </p:nvGrpSpPr>
          <p:grpSpPr>
            <a:xfrm>
              <a:off x="3352800" y="1143000"/>
              <a:ext cx="5654039" cy="4038600"/>
              <a:chOff x="3352800" y="1143000"/>
              <a:chExt cx="5654039" cy="4038600"/>
            </a:xfrm>
          </p:grpSpPr>
          <p:pic>
            <p:nvPicPr>
              <p:cNvPr id="31" name="Picture 2" descr="http://www.nature.com/nature/journal/v522/n7554/images_article/nature14268-f1.jpg"/>
              <p:cNvPicPr>
                <a:picLocks noChangeAspect="1" noChangeArrowheads="1"/>
              </p:cNvPicPr>
              <p:nvPr/>
            </p:nvPicPr>
            <p:blipFill>
              <a:blip r:embed="rId3"/>
              <a:srcRect l="56471" t="23935" r="2353" b="47683"/>
              <a:stretch>
                <a:fillRect/>
              </a:stretch>
            </p:blipFill>
            <p:spPr bwMode="auto">
              <a:xfrm>
                <a:off x="3352800" y="1143000"/>
                <a:ext cx="5654039" cy="4038600"/>
              </a:xfrm>
              <a:prstGeom prst="rect">
                <a:avLst/>
              </a:prstGeom>
              <a:noFill/>
              <a:ln w="50800">
                <a:solidFill>
                  <a:srgbClr val="FF0000"/>
                </a:solidFill>
              </a:ln>
            </p:spPr>
          </p:pic>
          <p:pic>
            <p:nvPicPr>
              <p:cNvPr id="20" name="Picture 2" descr="http://www.nature.com/nature/journal/v522/n7554/images_article/nature14268-f1.jpg"/>
              <p:cNvPicPr>
                <a:picLocks noChangeAspect="1" noChangeArrowheads="1"/>
              </p:cNvPicPr>
              <p:nvPr/>
            </p:nvPicPr>
            <p:blipFill>
              <a:blip r:embed="rId3"/>
              <a:srcRect l="71454" t="49434" r="23073" b="47529"/>
              <a:stretch>
                <a:fillRect/>
              </a:stretch>
            </p:blipFill>
            <p:spPr bwMode="auto">
              <a:xfrm rot="19463904">
                <a:off x="7019704" y="3919854"/>
                <a:ext cx="709021" cy="407669"/>
              </a:xfrm>
              <a:prstGeom prst="rect">
                <a:avLst/>
              </a:prstGeom>
              <a:noFill/>
              <a:ln w="50800">
                <a:noFill/>
              </a:ln>
            </p:spPr>
          </p:pic>
          <p:pic>
            <p:nvPicPr>
              <p:cNvPr id="21" name="Picture 2" descr="http://www.nature.com/nature/journal/v522/n7554/images_article/nature14268-f1.jpg"/>
              <p:cNvPicPr>
                <a:picLocks noChangeAspect="1" noChangeArrowheads="1"/>
              </p:cNvPicPr>
              <p:nvPr/>
            </p:nvPicPr>
            <p:blipFill>
              <a:blip r:embed="rId3"/>
              <a:srcRect l="71454" t="49434" r="23073" b="47529"/>
              <a:stretch>
                <a:fillRect/>
              </a:stretch>
            </p:blipFill>
            <p:spPr bwMode="auto">
              <a:xfrm rot="20474772">
                <a:off x="7956140" y="3520738"/>
                <a:ext cx="630546" cy="362548"/>
              </a:xfrm>
              <a:prstGeom prst="rect">
                <a:avLst/>
              </a:prstGeom>
              <a:noFill/>
              <a:ln w="50800">
                <a:noFill/>
              </a:ln>
            </p:spPr>
          </p:pic>
          <p:pic>
            <p:nvPicPr>
              <p:cNvPr id="22" name="Picture 2" descr="http://www.nature.com/nature/journal/v522/n7554/images_article/nature14268-f1.jpg"/>
              <p:cNvPicPr>
                <a:picLocks noChangeAspect="1" noChangeArrowheads="1"/>
              </p:cNvPicPr>
              <p:nvPr/>
            </p:nvPicPr>
            <p:blipFill>
              <a:blip r:embed="rId3"/>
              <a:srcRect l="71454" t="49434" r="23073" b="47529"/>
              <a:stretch>
                <a:fillRect/>
              </a:stretch>
            </p:blipFill>
            <p:spPr bwMode="auto">
              <a:xfrm rot="16020000">
                <a:off x="8449056" y="1911096"/>
                <a:ext cx="539611" cy="562884"/>
              </a:xfrm>
              <a:prstGeom prst="rect">
                <a:avLst/>
              </a:prstGeom>
              <a:noFill/>
              <a:ln w="50800">
                <a:noFill/>
              </a:ln>
            </p:spPr>
          </p:pic>
          <p:pic>
            <p:nvPicPr>
              <p:cNvPr id="23" name="Picture 2" descr="http://www.nature.com/nature/journal/v522/n7554/images_article/nature14268-f1.jpg"/>
              <p:cNvPicPr>
                <a:picLocks noChangeAspect="1" noChangeArrowheads="1"/>
              </p:cNvPicPr>
              <p:nvPr/>
            </p:nvPicPr>
            <p:blipFill>
              <a:blip r:embed="rId3"/>
              <a:srcRect l="71454" t="49434" r="23073" b="47529"/>
              <a:stretch>
                <a:fillRect/>
              </a:stretch>
            </p:blipFill>
            <p:spPr bwMode="auto">
              <a:xfrm rot="14286542">
                <a:off x="5247183" y="4087368"/>
                <a:ext cx="357107" cy="592734"/>
              </a:xfrm>
              <a:prstGeom prst="rect">
                <a:avLst/>
              </a:prstGeom>
              <a:noFill/>
              <a:ln w="50800">
                <a:noFill/>
              </a:ln>
            </p:spPr>
          </p:pic>
          <p:pic>
            <p:nvPicPr>
              <p:cNvPr id="25" name="Picture 2" descr="http://www.nature.com/nature/journal/v522/n7554/images_article/nature14268-f1.jpg"/>
              <p:cNvPicPr>
                <a:picLocks noChangeAspect="1" noChangeArrowheads="1"/>
              </p:cNvPicPr>
              <p:nvPr/>
            </p:nvPicPr>
            <p:blipFill>
              <a:blip r:embed="rId3"/>
              <a:srcRect l="91987" t="37368" r="6474" b="61607"/>
              <a:stretch>
                <a:fillRect/>
              </a:stretch>
            </p:blipFill>
            <p:spPr bwMode="auto">
              <a:xfrm rot="20892614">
                <a:off x="7851894" y="3081528"/>
                <a:ext cx="356616" cy="243470"/>
              </a:xfrm>
              <a:prstGeom prst="rect">
                <a:avLst/>
              </a:prstGeom>
              <a:noFill/>
              <a:ln w="50800">
                <a:noFill/>
              </a:ln>
            </p:spPr>
          </p:pic>
        </p:grpSp>
        <p:sp>
          <p:nvSpPr>
            <p:cNvPr id="36" name="Rectangle 35"/>
            <p:cNvSpPr/>
            <p:nvPr/>
          </p:nvSpPr>
          <p:spPr>
            <a:xfrm>
              <a:off x="7467600" y="4343400"/>
              <a:ext cx="1295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6196642" y="3625970"/>
              <a:ext cx="2840966" cy="1637581"/>
            </a:xfrm>
            <a:custGeom>
              <a:avLst/>
              <a:gdLst>
                <a:gd name="connsiteX0" fmla="*/ 2792083 w 2840966"/>
                <a:gd name="connsiteY0" fmla="*/ 161026 h 1637581"/>
                <a:gd name="connsiteX1" fmla="*/ 2809335 w 2840966"/>
                <a:gd name="connsiteY1" fmla="*/ 1127185 h 1637581"/>
                <a:gd name="connsiteX2" fmla="*/ 2817962 w 2840966"/>
                <a:gd name="connsiteY2" fmla="*/ 1567132 h 1637581"/>
                <a:gd name="connsiteX3" fmla="*/ 2714445 w 2840966"/>
                <a:gd name="connsiteY3" fmla="*/ 1549879 h 1637581"/>
                <a:gd name="connsiteX4" fmla="*/ 411192 w 2840966"/>
                <a:gd name="connsiteY4" fmla="*/ 1567132 h 1637581"/>
                <a:gd name="connsiteX5" fmla="*/ 247290 w 2840966"/>
                <a:gd name="connsiteY5" fmla="*/ 1558505 h 1637581"/>
                <a:gd name="connsiteX6" fmla="*/ 333554 w 2840966"/>
                <a:gd name="connsiteY6" fmla="*/ 1463615 h 1637581"/>
                <a:gd name="connsiteX7" fmla="*/ 1144437 w 2840966"/>
                <a:gd name="connsiteY7" fmla="*/ 808007 h 1637581"/>
                <a:gd name="connsiteX8" fmla="*/ 1549879 w 2840966"/>
                <a:gd name="connsiteY8" fmla="*/ 506083 h 1637581"/>
                <a:gd name="connsiteX9" fmla="*/ 1886309 w 2840966"/>
                <a:gd name="connsiteY9" fmla="*/ 342181 h 1637581"/>
                <a:gd name="connsiteX10" fmla="*/ 2283124 w 2840966"/>
                <a:gd name="connsiteY10" fmla="*/ 204158 h 1637581"/>
                <a:gd name="connsiteX11" fmla="*/ 2516037 w 2840966"/>
                <a:gd name="connsiteY11" fmla="*/ 161026 h 1637581"/>
                <a:gd name="connsiteX12" fmla="*/ 2792083 w 2840966"/>
                <a:gd name="connsiteY12" fmla="*/ 161026 h 16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0966" h="1637581">
                  <a:moveTo>
                    <a:pt x="2792083" y="161026"/>
                  </a:moveTo>
                  <a:cubicBezTo>
                    <a:pt x="2840966" y="322052"/>
                    <a:pt x="2805022" y="892834"/>
                    <a:pt x="2809335" y="1127185"/>
                  </a:cubicBezTo>
                  <a:cubicBezTo>
                    <a:pt x="2813648" y="1361536"/>
                    <a:pt x="2833777" y="1496683"/>
                    <a:pt x="2817962" y="1567132"/>
                  </a:cubicBezTo>
                  <a:cubicBezTo>
                    <a:pt x="2802147" y="1637581"/>
                    <a:pt x="2714445" y="1549879"/>
                    <a:pt x="2714445" y="1549879"/>
                  </a:cubicBezTo>
                  <a:lnTo>
                    <a:pt x="411192" y="1567132"/>
                  </a:lnTo>
                  <a:cubicBezTo>
                    <a:pt x="0" y="1568570"/>
                    <a:pt x="260230" y="1575758"/>
                    <a:pt x="247290" y="1558505"/>
                  </a:cubicBezTo>
                  <a:cubicBezTo>
                    <a:pt x="234350" y="1541252"/>
                    <a:pt x="184029" y="1588698"/>
                    <a:pt x="333554" y="1463615"/>
                  </a:cubicBezTo>
                  <a:cubicBezTo>
                    <a:pt x="483079" y="1338532"/>
                    <a:pt x="941716" y="967596"/>
                    <a:pt x="1144437" y="808007"/>
                  </a:cubicBezTo>
                  <a:cubicBezTo>
                    <a:pt x="1347158" y="648418"/>
                    <a:pt x="1426234" y="583721"/>
                    <a:pt x="1549879" y="506083"/>
                  </a:cubicBezTo>
                  <a:cubicBezTo>
                    <a:pt x="1673524" y="428445"/>
                    <a:pt x="1764102" y="392502"/>
                    <a:pt x="1886309" y="342181"/>
                  </a:cubicBezTo>
                  <a:cubicBezTo>
                    <a:pt x="2008516" y="291860"/>
                    <a:pt x="2178169" y="234350"/>
                    <a:pt x="2283124" y="204158"/>
                  </a:cubicBezTo>
                  <a:cubicBezTo>
                    <a:pt x="2388079" y="173966"/>
                    <a:pt x="2435524" y="173965"/>
                    <a:pt x="2516037" y="161026"/>
                  </a:cubicBezTo>
                  <a:cubicBezTo>
                    <a:pt x="2596550" y="148087"/>
                    <a:pt x="2743200" y="0"/>
                    <a:pt x="2792083" y="161026"/>
                  </a:cubicBezTo>
                  <a:close/>
                </a:path>
              </a:pathLst>
            </a:custGeom>
            <a:solidFill>
              <a:schemeClr val="tx1">
                <a:lumMod val="75000"/>
                <a:lumOff val="25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4138568" y="1676400"/>
            <a:ext cx="1652632" cy="502702"/>
          </a:xfrm>
          <a:prstGeom prst="rect">
            <a:avLst/>
          </a:prstGeom>
          <a:solidFill>
            <a:schemeClr val="bg1"/>
          </a:solidFill>
        </p:spPr>
        <p:txBody>
          <a:bodyPr wrap="square" rtlCol="0">
            <a:spAutoFit/>
          </a:bodyPr>
          <a:lstStyle/>
          <a:p>
            <a:pPr algn="r"/>
            <a:r>
              <a:rPr lang="en-US" sz="4000" baseline="-25000" dirty="0" smtClean="0">
                <a:solidFill>
                  <a:srgbClr val="FF0000"/>
                </a:solidFill>
                <a:effectLst>
                  <a:outerShdw blurRad="76200" dist="38100" dir="5400000" algn="ctr" rotWithShape="0">
                    <a:schemeClr val="tx1">
                      <a:lumMod val="75000"/>
                      <a:lumOff val="25000"/>
                    </a:schemeClr>
                  </a:outerShdw>
                </a:effectLst>
              </a:rPr>
              <a:t>Little Foot</a:t>
            </a:r>
            <a:endParaRPr lang="en-US" sz="4000" baseline="-25000" dirty="0">
              <a:solidFill>
                <a:srgbClr val="FF0000"/>
              </a:solidFill>
              <a:effectLst>
                <a:outerShdw blurRad="76200" dist="38100" dir="5400000" algn="ctr" rotWithShape="0">
                  <a:schemeClr val="tx1">
                    <a:lumMod val="75000"/>
                    <a:lumOff val="25000"/>
                  </a:schemeClr>
                </a:outerShdw>
              </a:effectLst>
            </a:endParaRPr>
          </a:p>
        </p:txBody>
      </p:sp>
      <p:sp>
        <p:nvSpPr>
          <p:cNvPr id="44" name="Freeform 43"/>
          <p:cNvSpPr/>
          <p:nvPr/>
        </p:nvSpPr>
        <p:spPr>
          <a:xfrm>
            <a:off x="4511040" y="4005580"/>
            <a:ext cx="886460" cy="373380"/>
          </a:xfrm>
          <a:custGeom>
            <a:avLst/>
            <a:gdLst>
              <a:gd name="connsiteX0" fmla="*/ 60960 w 886460"/>
              <a:gd name="connsiteY0" fmla="*/ 261620 h 373380"/>
              <a:gd name="connsiteX1" fmla="*/ 518160 w 886460"/>
              <a:gd name="connsiteY1" fmla="*/ 124460 h 373380"/>
              <a:gd name="connsiteX2" fmla="*/ 762000 w 886460"/>
              <a:gd name="connsiteY2" fmla="*/ 2540 h 373380"/>
              <a:gd name="connsiteX3" fmla="*/ 822960 w 886460"/>
              <a:gd name="connsiteY3" fmla="*/ 139700 h 373380"/>
              <a:gd name="connsiteX4" fmla="*/ 381000 w 886460"/>
              <a:gd name="connsiteY4" fmla="*/ 307340 h 373380"/>
              <a:gd name="connsiteX5" fmla="*/ 152400 w 886460"/>
              <a:gd name="connsiteY5" fmla="*/ 368300 h 373380"/>
              <a:gd name="connsiteX6" fmla="*/ 60960 w 886460"/>
              <a:gd name="connsiteY6" fmla="*/ 261620 h 3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460" h="373380">
                <a:moveTo>
                  <a:pt x="60960" y="261620"/>
                </a:moveTo>
                <a:cubicBezTo>
                  <a:pt x="121920" y="220980"/>
                  <a:pt x="401320" y="167640"/>
                  <a:pt x="518160" y="124460"/>
                </a:cubicBezTo>
                <a:cubicBezTo>
                  <a:pt x="635000" y="81280"/>
                  <a:pt x="711200" y="0"/>
                  <a:pt x="762000" y="2540"/>
                </a:cubicBezTo>
                <a:cubicBezTo>
                  <a:pt x="812800" y="5080"/>
                  <a:pt x="886460" y="88900"/>
                  <a:pt x="822960" y="139700"/>
                </a:cubicBezTo>
                <a:cubicBezTo>
                  <a:pt x="759460" y="190500"/>
                  <a:pt x="492760" y="269240"/>
                  <a:pt x="381000" y="307340"/>
                </a:cubicBezTo>
                <a:cubicBezTo>
                  <a:pt x="269240" y="345440"/>
                  <a:pt x="200660" y="373380"/>
                  <a:pt x="152400" y="368300"/>
                </a:cubicBezTo>
                <a:cubicBezTo>
                  <a:pt x="104140" y="363220"/>
                  <a:pt x="0" y="302260"/>
                  <a:pt x="60960" y="26162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5280660" y="3850640"/>
            <a:ext cx="688340" cy="287020"/>
          </a:xfrm>
          <a:custGeom>
            <a:avLst/>
            <a:gdLst>
              <a:gd name="connsiteX0" fmla="*/ 83820 w 688340"/>
              <a:gd name="connsiteY0" fmla="*/ 111760 h 287020"/>
              <a:gd name="connsiteX1" fmla="*/ 601980 w 688340"/>
              <a:gd name="connsiteY1" fmla="*/ 20320 h 287020"/>
              <a:gd name="connsiteX2" fmla="*/ 601980 w 688340"/>
              <a:gd name="connsiteY2" fmla="*/ 35560 h 287020"/>
              <a:gd name="connsiteX3" fmla="*/ 220980 w 688340"/>
              <a:gd name="connsiteY3" fmla="*/ 233680 h 287020"/>
              <a:gd name="connsiteX4" fmla="*/ 99060 w 688340"/>
              <a:gd name="connsiteY4" fmla="*/ 264160 h 287020"/>
              <a:gd name="connsiteX5" fmla="*/ 83820 w 688340"/>
              <a:gd name="connsiteY5" fmla="*/ 111760 h 2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340" h="287020">
                <a:moveTo>
                  <a:pt x="83820" y="111760"/>
                </a:moveTo>
                <a:cubicBezTo>
                  <a:pt x="167640" y="71120"/>
                  <a:pt x="515620" y="33020"/>
                  <a:pt x="601980" y="20320"/>
                </a:cubicBezTo>
                <a:cubicBezTo>
                  <a:pt x="688340" y="7620"/>
                  <a:pt x="665480" y="0"/>
                  <a:pt x="601980" y="35560"/>
                </a:cubicBezTo>
                <a:cubicBezTo>
                  <a:pt x="538480" y="71120"/>
                  <a:pt x="304800" y="195580"/>
                  <a:pt x="220980" y="233680"/>
                </a:cubicBezTo>
                <a:cubicBezTo>
                  <a:pt x="137160" y="271780"/>
                  <a:pt x="116840" y="287020"/>
                  <a:pt x="99060" y="264160"/>
                </a:cubicBezTo>
                <a:cubicBezTo>
                  <a:pt x="81280" y="241300"/>
                  <a:pt x="0" y="152400"/>
                  <a:pt x="83820" y="11176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6156960" y="4191000"/>
            <a:ext cx="833120" cy="182880"/>
          </a:xfrm>
          <a:custGeom>
            <a:avLst/>
            <a:gdLst>
              <a:gd name="connsiteX0" fmla="*/ 91440 w 833120"/>
              <a:gd name="connsiteY0" fmla="*/ 162560 h 182880"/>
              <a:gd name="connsiteX1" fmla="*/ 198120 w 833120"/>
              <a:gd name="connsiteY1" fmla="*/ 25400 h 182880"/>
              <a:gd name="connsiteX2" fmla="*/ 320040 w 833120"/>
              <a:gd name="connsiteY2" fmla="*/ 86360 h 182880"/>
              <a:gd name="connsiteX3" fmla="*/ 441960 w 833120"/>
              <a:gd name="connsiteY3" fmla="*/ 40640 h 182880"/>
              <a:gd name="connsiteX4" fmla="*/ 518160 w 833120"/>
              <a:gd name="connsiteY4" fmla="*/ 177800 h 182880"/>
              <a:gd name="connsiteX5" fmla="*/ 609600 w 833120"/>
              <a:gd name="connsiteY5" fmla="*/ 10160 h 182880"/>
              <a:gd name="connsiteX6" fmla="*/ 746760 w 833120"/>
              <a:gd name="connsiteY6" fmla="*/ 116840 h 182880"/>
              <a:gd name="connsiteX7" fmla="*/ 91440 w 833120"/>
              <a:gd name="connsiteY7" fmla="*/ 1625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120" h="182880">
                <a:moveTo>
                  <a:pt x="91440" y="162560"/>
                </a:moveTo>
                <a:cubicBezTo>
                  <a:pt x="0" y="147320"/>
                  <a:pt x="160020" y="38100"/>
                  <a:pt x="198120" y="25400"/>
                </a:cubicBezTo>
                <a:cubicBezTo>
                  <a:pt x="236220" y="12700"/>
                  <a:pt x="279400" y="83820"/>
                  <a:pt x="320040" y="86360"/>
                </a:cubicBezTo>
                <a:cubicBezTo>
                  <a:pt x="360680" y="88900"/>
                  <a:pt x="408940" y="25400"/>
                  <a:pt x="441960" y="40640"/>
                </a:cubicBezTo>
                <a:cubicBezTo>
                  <a:pt x="474980" y="55880"/>
                  <a:pt x="490220" y="182880"/>
                  <a:pt x="518160" y="177800"/>
                </a:cubicBezTo>
                <a:cubicBezTo>
                  <a:pt x="546100" y="172720"/>
                  <a:pt x="571500" y="20320"/>
                  <a:pt x="609600" y="10160"/>
                </a:cubicBezTo>
                <a:cubicBezTo>
                  <a:pt x="647700" y="0"/>
                  <a:pt x="833120" y="86360"/>
                  <a:pt x="746760" y="116840"/>
                </a:cubicBezTo>
                <a:cubicBezTo>
                  <a:pt x="660400" y="147320"/>
                  <a:pt x="182880" y="177800"/>
                  <a:pt x="91440" y="16256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4648200" y="3124200"/>
            <a:ext cx="685800" cy="1588"/>
          </a:xfrm>
          <a:prstGeom prst="line">
            <a:avLst/>
          </a:prstGeom>
          <a:ln w="101600">
            <a:solidFill>
              <a:srgbClr val="FFFF00"/>
            </a:solidFill>
          </a:ln>
          <a:effectLst>
            <a:outerShdw blurRad="50800" dist="50800" dir="5400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257800" y="2770632"/>
            <a:ext cx="914400" cy="1588"/>
          </a:xfrm>
          <a:prstGeom prst="line">
            <a:avLst/>
          </a:prstGeom>
          <a:ln w="101600">
            <a:solidFill>
              <a:srgbClr val="FFFF00"/>
            </a:solidFill>
          </a:ln>
          <a:effectLst>
            <a:outerShdw blurRad="50800" dist="50800" dir="5400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248400" y="3124200"/>
            <a:ext cx="838200" cy="1588"/>
          </a:xfrm>
          <a:prstGeom prst="line">
            <a:avLst/>
          </a:prstGeom>
          <a:ln w="101600">
            <a:solidFill>
              <a:srgbClr val="FFFF00"/>
            </a:solidFill>
          </a:ln>
          <a:effectLst>
            <a:outerShdw blurRad="50800" dist="50800" dir="5400000" algn="ctr" rotWithShape="0">
              <a:srgbClr val="FF0000"/>
            </a:outerShdw>
          </a:effectLst>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4160520" y="1143000"/>
            <a:ext cx="4135120" cy="4069080"/>
          </a:xfrm>
          <a:custGeom>
            <a:avLst/>
            <a:gdLst>
              <a:gd name="connsiteX0" fmla="*/ 4008120 w 4135120"/>
              <a:gd name="connsiteY0" fmla="*/ 0 h 4069080"/>
              <a:gd name="connsiteX1" fmla="*/ 4038600 w 4135120"/>
              <a:gd name="connsiteY1" fmla="*/ 320040 h 4069080"/>
              <a:gd name="connsiteX2" fmla="*/ 4130040 w 4135120"/>
              <a:gd name="connsiteY2" fmla="*/ 457200 h 4069080"/>
              <a:gd name="connsiteX3" fmla="*/ 4069080 w 4135120"/>
              <a:gd name="connsiteY3" fmla="*/ 640080 h 4069080"/>
              <a:gd name="connsiteX4" fmla="*/ 4069080 w 4135120"/>
              <a:gd name="connsiteY4" fmla="*/ 807720 h 4069080"/>
              <a:gd name="connsiteX5" fmla="*/ 4053840 w 4135120"/>
              <a:gd name="connsiteY5" fmla="*/ 883920 h 4069080"/>
              <a:gd name="connsiteX6" fmla="*/ 4008120 w 4135120"/>
              <a:gd name="connsiteY6" fmla="*/ 944880 h 4069080"/>
              <a:gd name="connsiteX7" fmla="*/ 4023360 w 4135120"/>
              <a:gd name="connsiteY7" fmla="*/ 1066800 h 4069080"/>
              <a:gd name="connsiteX8" fmla="*/ 3947160 w 4135120"/>
              <a:gd name="connsiteY8" fmla="*/ 1280160 h 4069080"/>
              <a:gd name="connsiteX9" fmla="*/ 4053840 w 4135120"/>
              <a:gd name="connsiteY9" fmla="*/ 1447800 h 4069080"/>
              <a:gd name="connsiteX10" fmla="*/ 3962400 w 4135120"/>
              <a:gd name="connsiteY10" fmla="*/ 1691640 h 4069080"/>
              <a:gd name="connsiteX11" fmla="*/ 3870960 w 4135120"/>
              <a:gd name="connsiteY11" fmla="*/ 1935480 h 4069080"/>
              <a:gd name="connsiteX12" fmla="*/ 3642360 w 4135120"/>
              <a:gd name="connsiteY12" fmla="*/ 1950720 h 4069080"/>
              <a:gd name="connsiteX13" fmla="*/ 3611880 w 4135120"/>
              <a:gd name="connsiteY13" fmla="*/ 2103120 h 4069080"/>
              <a:gd name="connsiteX14" fmla="*/ 3581400 w 4135120"/>
              <a:gd name="connsiteY14" fmla="*/ 2209800 h 4069080"/>
              <a:gd name="connsiteX15" fmla="*/ 3383280 w 4135120"/>
              <a:gd name="connsiteY15" fmla="*/ 2392680 h 4069080"/>
              <a:gd name="connsiteX16" fmla="*/ 3200400 w 4135120"/>
              <a:gd name="connsiteY16" fmla="*/ 2529840 h 4069080"/>
              <a:gd name="connsiteX17" fmla="*/ 3185160 w 4135120"/>
              <a:gd name="connsiteY17" fmla="*/ 2621280 h 4069080"/>
              <a:gd name="connsiteX18" fmla="*/ 3063240 w 4135120"/>
              <a:gd name="connsiteY18" fmla="*/ 2788920 h 4069080"/>
              <a:gd name="connsiteX19" fmla="*/ 2880360 w 4135120"/>
              <a:gd name="connsiteY19" fmla="*/ 2865120 h 4069080"/>
              <a:gd name="connsiteX20" fmla="*/ 2758440 w 4135120"/>
              <a:gd name="connsiteY20" fmla="*/ 2987040 h 4069080"/>
              <a:gd name="connsiteX21" fmla="*/ 2651760 w 4135120"/>
              <a:gd name="connsiteY21" fmla="*/ 3032760 h 4069080"/>
              <a:gd name="connsiteX22" fmla="*/ 2636520 w 4135120"/>
              <a:gd name="connsiteY22" fmla="*/ 3139440 h 4069080"/>
              <a:gd name="connsiteX23" fmla="*/ 2453640 w 4135120"/>
              <a:gd name="connsiteY23" fmla="*/ 3215640 h 4069080"/>
              <a:gd name="connsiteX24" fmla="*/ 2164080 w 4135120"/>
              <a:gd name="connsiteY24" fmla="*/ 3185160 h 4069080"/>
              <a:gd name="connsiteX25" fmla="*/ 1874520 w 4135120"/>
              <a:gd name="connsiteY25" fmla="*/ 2926080 h 4069080"/>
              <a:gd name="connsiteX26" fmla="*/ 1828800 w 4135120"/>
              <a:gd name="connsiteY26" fmla="*/ 2788920 h 4069080"/>
              <a:gd name="connsiteX27" fmla="*/ 1661160 w 4135120"/>
              <a:gd name="connsiteY27" fmla="*/ 2849880 h 4069080"/>
              <a:gd name="connsiteX28" fmla="*/ 1021080 w 4135120"/>
              <a:gd name="connsiteY28" fmla="*/ 3093720 h 4069080"/>
              <a:gd name="connsiteX29" fmla="*/ 716280 w 4135120"/>
              <a:gd name="connsiteY29" fmla="*/ 3169920 h 4069080"/>
              <a:gd name="connsiteX30" fmla="*/ 502920 w 4135120"/>
              <a:gd name="connsiteY30" fmla="*/ 3215640 h 4069080"/>
              <a:gd name="connsiteX31" fmla="*/ 304800 w 4135120"/>
              <a:gd name="connsiteY31" fmla="*/ 3505200 h 4069080"/>
              <a:gd name="connsiteX32" fmla="*/ 243840 w 4135120"/>
              <a:gd name="connsiteY32" fmla="*/ 3764280 h 4069080"/>
              <a:gd name="connsiteX33" fmla="*/ 243840 w 4135120"/>
              <a:gd name="connsiteY33" fmla="*/ 3947160 h 4069080"/>
              <a:gd name="connsiteX34" fmla="*/ 0 w 4135120"/>
              <a:gd name="connsiteY34" fmla="*/ 4069080 h 4069080"/>
              <a:gd name="connsiteX35" fmla="*/ 0 w 4135120"/>
              <a:gd name="connsiteY35" fmla="*/ 406908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135120" h="4069080">
                <a:moveTo>
                  <a:pt x="4008120" y="0"/>
                </a:moveTo>
                <a:cubicBezTo>
                  <a:pt x="4013200" y="121920"/>
                  <a:pt x="4018280" y="243840"/>
                  <a:pt x="4038600" y="320040"/>
                </a:cubicBezTo>
                <a:cubicBezTo>
                  <a:pt x="4058920" y="396240"/>
                  <a:pt x="4124960" y="403860"/>
                  <a:pt x="4130040" y="457200"/>
                </a:cubicBezTo>
                <a:cubicBezTo>
                  <a:pt x="4135120" y="510540"/>
                  <a:pt x="4079240" y="581660"/>
                  <a:pt x="4069080" y="640080"/>
                </a:cubicBezTo>
                <a:cubicBezTo>
                  <a:pt x="4058920" y="698500"/>
                  <a:pt x="4071620" y="767080"/>
                  <a:pt x="4069080" y="807720"/>
                </a:cubicBezTo>
                <a:cubicBezTo>
                  <a:pt x="4066540" y="848360"/>
                  <a:pt x="4064000" y="861060"/>
                  <a:pt x="4053840" y="883920"/>
                </a:cubicBezTo>
                <a:cubicBezTo>
                  <a:pt x="4043680" y="906780"/>
                  <a:pt x="4013200" y="914400"/>
                  <a:pt x="4008120" y="944880"/>
                </a:cubicBezTo>
                <a:cubicBezTo>
                  <a:pt x="4003040" y="975360"/>
                  <a:pt x="4033520" y="1010920"/>
                  <a:pt x="4023360" y="1066800"/>
                </a:cubicBezTo>
                <a:cubicBezTo>
                  <a:pt x="4013200" y="1122680"/>
                  <a:pt x="3942080" y="1216660"/>
                  <a:pt x="3947160" y="1280160"/>
                </a:cubicBezTo>
                <a:cubicBezTo>
                  <a:pt x="3952240" y="1343660"/>
                  <a:pt x="4051300" y="1379220"/>
                  <a:pt x="4053840" y="1447800"/>
                </a:cubicBezTo>
                <a:cubicBezTo>
                  <a:pt x="4056380" y="1516380"/>
                  <a:pt x="3962400" y="1691640"/>
                  <a:pt x="3962400" y="1691640"/>
                </a:cubicBezTo>
                <a:cubicBezTo>
                  <a:pt x="3931920" y="1772920"/>
                  <a:pt x="3924300" y="1892300"/>
                  <a:pt x="3870960" y="1935480"/>
                </a:cubicBezTo>
                <a:cubicBezTo>
                  <a:pt x="3817620" y="1978660"/>
                  <a:pt x="3685540" y="1922780"/>
                  <a:pt x="3642360" y="1950720"/>
                </a:cubicBezTo>
                <a:cubicBezTo>
                  <a:pt x="3599180" y="1978660"/>
                  <a:pt x="3622040" y="2059940"/>
                  <a:pt x="3611880" y="2103120"/>
                </a:cubicBezTo>
                <a:cubicBezTo>
                  <a:pt x="3601720" y="2146300"/>
                  <a:pt x="3619500" y="2161540"/>
                  <a:pt x="3581400" y="2209800"/>
                </a:cubicBezTo>
                <a:cubicBezTo>
                  <a:pt x="3543300" y="2258060"/>
                  <a:pt x="3446780" y="2339340"/>
                  <a:pt x="3383280" y="2392680"/>
                </a:cubicBezTo>
                <a:cubicBezTo>
                  <a:pt x="3319780" y="2446020"/>
                  <a:pt x="3233420" y="2491740"/>
                  <a:pt x="3200400" y="2529840"/>
                </a:cubicBezTo>
                <a:cubicBezTo>
                  <a:pt x="3167380" y="2567940"/>
                  <a:pt x="3208020" y="2578100"/>
                  <a:pt x="3185160" y="2621280"/>
                </a:cubicBezTo>
                <a:cubicBezTo>
                  <a:pt x="3162300" y="2664460"/>
                  <a:pt x="3114040" y="2748280"/>
                  <a:pt x="3063240" y="2788920"/>
                </a:cubicBezTo>
                <a:cubicBezTo>
                  <a:pt x="3012440" y="2829560"/>
                  <a:pt x="2931160" y="2832100"/>
                  <a:pt x="2880360" y="2865120"/>
                </a:cubicBezTo>
                <a:cubicBezTo>
                  <a:pt x="2829560" y="2898140"/>
                  <a:pt x="2796540" y="2959100"/>
                  <a:pt x="2758440" y="2987040"/>
                </a:cubicBezTo>
                <a:cubicBezTo>
                  <a:pt x="2720340" y="3014980"/>
                  <a:pt x="2672080" y="3007360"/>
                  <a:pt x="2651760" y="3032760"/>
                </a:cubicBezTo>
                <a:cubicBezTo>
                  <a:pt x="2631440" y="3058160"/>
                  <a:pt x="2669540" y="3108960"/>
                  <a:pt x="2636520" y="3139440"/>
                </a:cubicBezTo>
                <a:cubicBezTo>
                  <a:pt x="2603500" y="3169920"/>
                  <a:pt x="2532380" y="3208020"/>
                  <a:pt x="2453640" y="3215640"/>
                </a:cubicBezTo>
                <a:cubicBezTo>
                  <a:pt x="2374900" y="3223260"/>
                  <a:pt x="2260600" y="3233420"/>
                  <a:pt x="2164080" y="3185160"/>
                </a:cubicBezTo>
                <a:cubicBezTo>
                  <a:pt x="2067560" y="3136900"/>
                  <a:pt x="1930400" y="2992120"/>
                  <a:pt x="1874520" y="2926080"/>
                </a:cubicBezTo>
                <a:cubicBezTo>
                  <a:pt x="1818640" y="2860040"/>
                  <a:pt x="1864360" y="2801620"/>
                  <a:pt x="1828800" y="2788920"/>
                </a:cubicBezTo>
                <a:lnTo>
                  <a:pt x="1661160" y="2849880"/>
                </a:lnTo>
                <a:cubicBezTo>
                  <a:pt x="1526540" y="2900680"/>
                  <a:pt x="1178560" y="3040380"/>
                  <a:pt x="1021080" y="3093720"/>
                </a:cubicBezTo>
                <a:cubicBezTo>
                  <a:pt x="863600" y="3147060"/>
                  <a:pt x="802640" y="3149600"/>
                  <a:pt x="716280" y="3169920"/>
                </a:cubicBezTo>
                <a:cubicBezTo>
                  <a:pt x="629920" y="3190240"/>
                  <a:pt x="571500" y="3159760"/>
                  <a:pt x="502920" y="3215640"/>
                </a:cubicBezTo>
                <a:cubicBezTo>
                  <a:pt x="434340" y="3271520"/>
                  <a:pt x="347980" y="3413760"/>
                  <a:pt x="304800" y="3505200"/>
                </a:cubicBezTo>
                <a:cubicBezTo>
                  <a:pt x="261620" y="3596640"/>
                  <a:pt x="254000" y="3690620"/>
                  <a:pt x="243840" y="3764280"/>
                </a:cubicBezTo>
                <a:cubicBezTo>
                  <a:pt x="233680" y="3837940"/>
                  <a:pt x="284480" y="3896360"/>
                  <a:pt x="243840" y="3947160"/>
                </a:cubicBezTo>
                <a:cubicBezTo>
                  <a:pt x="203200" y="3997960"/>
                  <a:pt x="0" y="4069080"/>
                  <a:pt x="0" y="4069080"/>
                </a:cubicBezTo>
                <a:lnTo>
                  <a:pt x="0" y="4069080"/>
                </a:lnTo>
              </a:path>
            </a:pathLst>
          </a:custGeom>
          <a:ln w="76200">
            <a:solidFill>
              <a:srgbClr val="FF0000"/>
            </a:solidFill>
            <a:prstDash val="sysDot"/>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3560975" y="2812330"/>
            <a:ext cx="5462048" cy="2381054"/>
          </a:xfrm>
          <a:custGeom>
            <a:avLst/>
            <a:gdLst>
              <a:gd name="connsiteX0" fmla="*/ 3209827 w 3258532"/>
              <a:gd name="connsiteY0" fmla="*/ 43992 h 1555423"/>
              <a:gd name="connsiteX1" fmla="*/ 3190973 w 3258532"/>
              <a:gd name="connsiteY1" fmla="*/ 298515 h 1555423"/>
              <a:gd name="connsiteX2" fmla="*/ 2804474 w 3258532"/>
              <a:gd name="connsiteY2" fmla="*/ 383357 h 1555423"/>
              <a:gd name="connsiteX3" fmla="*/ 2088037 w 3258532"/>
              <a:gd name="connsiteY3" fmla="*/ 600173 h 1555423"/>
              <a:gd name="connsiteX4" fmla="*/ 1484721 w 3258532"/>
              <a:gd name="connsiteY4" fmla="*/ 835843 h 1555423"/>
              <a:gd name="connsiteX5" fmla="*/ 400639 w 3258532"/>
              <a:gd name="connsiteY5" fmla="*/ 1354317 h 1555423"/>
              <a:gd name="connsiteX6" fmla="*/ 164969 w 3258532"/>
              <a:gd name="connsiteY6" fmla="*/ 1458012 h 1555423"/>
              <a:gd name="connsiteX7" fmla="*/ 14140 w 3258532"/>
              <a:gd name="connsiteY7" fmla="*/ 1542854 h 1555423"/>
              <a:gd name="connsiteX8" fmla="*/ 80128 w 3258532"/>
              <a:gd name="connsiteY8" fmla="*/ 1382598 h 1555423"/>
              <a:gd name="connsiteX9" fmla="*/ 428919 w 3258532"/>
              <a:gd name="connsiteY9" fmla="*/ 1118647 h 1555423"/>
              <a:gd name="connsiteX10" fmla="*/ 1079369 w 3258532"/>
              <a:gd name="connsiteY10" fmla="*/ 760429 h 1555423"/>
              <a:gd name="connsiteX11" fmla="*/ 1663831 w 3258532"/>
              <a:gd name="connsiteY11" fmla="*/ 458771 h 1555423"/>
              <a:gd name="connsiteX12" fmla="*/ 2069183 w 3258532"/>
              <a:gd name="connsiteY12" fmla="*/ 289089 h 1555423"/>
              <a:gd name="connsiteX13" fmla="*/ 2276573 w 3258532"/>
              <a:gd name="connsiteY13" fmla="*/ 241955 h 1555423"/>
              <a:gd name="connsiteX14" fmla="*/ 2578231 w 3258532"/>
              <a:gd name="connsiteY14" fmla="*/ 175967 h 1555423"/>
              <a:gd name="connsiteX15" fmla="*/ 2879888 w 3258532"/>
              <a:gd name="connsiteY15" fmla="*/ 100552 h 1555423"/>
              <a:gd name="connsiteX16" fmla="*/ 3153266 w 3258532"/>
              <a:gd name="connsiteY16" fmla="*/ 34565 h 1555423"/>
              <a:gd name="connsiteX17" fmla="*/ 3209827 w 3258532"/>
              <a:gd name="connsiteY17" fmla="*/ 43992 h 1555423"/>
              <a:gd name="connsiteX0" fmla="*/ 4962427 w 5011132"/>
              <a:gd name="connsiteY0" fmla="*/ 43992 h 2393623"/>
              <a:gd name="connsiteX1" fmla="*/ 4943573 w 5011132"/>
              <a:gd name="connsiteY1" fmla="*/ 298515 h 2393623"/>
              <a:gd name="connsiteX2" fmla="*/ 4557074 w 5011132"/>
              <a:gd name="connsiteY2" fmla="*/ 383357 h 2393623"/>
              <a:gd name="connsiteX3" fmla="*/ 3840637 w 5011132"/>
              <a:gd name="connsiteY3" fmla="*/ 600173 h 2393623"/>
              <a:gd name="connsiteX4" fmla="*/ 3237321 w 5011132"/>
              <a:gd name="connsiteY4" fmla="*/ 835843 h 2393623"/>
              <a:gd name="connsiteX5" fmla="*/ 2153239 w 5011132"/>
              <a:gd name="connsiteY5" fmla="*/ 1354317 h 2393623"/>
              <a:gd name="connsiteX6" fmla="*/ 1917569 w 5011132"/>
              <a:gd name="connsiteY6" fmla="*/ 1458012 h 2393623"/>
              <a:gd name="connsiteX7" fmla="*/ 14140 w 5011132"/>
              <a:gd name="connsiteY7" fmla="*/ 2381054 h 2393623"/>
              <a:gd name="connsiteX8" fmla="*/ 1832728 w 5011132"/>
              <a:gd name="connsiteY8" fmla="*/ 1382598 h 2393623"/>
              <a:gd name="connsiteX9" fmla="*/ 2181519 w 5011132"/>
              <a:gd name="connsiteY9" fmla="*/ 1118647 h 2393623"/>
              <a:gd name="connsiteX10" fmla="*/ 2831969 w 5011132"/>
              <a:gd name="connsiteY10" fmla="*/ 760429 h 2393623"/>
              <a:gd name="connsiteX11" fmla="*/ 3416431 w 5011132"/>
              <a:gd name="connsiteY11" fmla="*/ 458771 h 2393623"/>
              <a:gd name="connsiteX12" fmla="*/ 3821783 w 5011132"/>
              <a:gd name="connsiteY12" fmla="*/ 289089 h 2393623"/>
              <a:gd name="connsiteX13" fmla="*/ 4029173 w 5011132"/>
              <a:gd name="connsiteY13" fmla="*/ 241955 h 2393623"/>
              <a:gd name="connsiteX14" fmla="*/ 4330831 w 5011132"/>
              <a:gd name="connsiteY14" fmla="*/ 175967 h 2393623"/>
              <a:gd name="connsiteX15" fmla="*/ 4632488 w 5011132"/>
              <a:gd name="connsiteY15" fmla="*/ 100552 h 2393623"/>
              <a:gd name="connsiteX16" fmla="*/ 4905866 w 5011132"/>
              <a:gd name="connsiteY16" fmla="*/ 34565 h 2393623"/>
              <a:gd name="connsiteX17" fmla="*/ 4962427 w 5011132"/>
              <a:gd name="connsiteY17" fmla="*/ 43992 h 2393623"/>
              <a:gd name="connsiteX0" fmla="*/ 5061147 w 5109852"/>
              <a:gd name="connsiteY0" fmla="*/ 43992 h 2469823"/>
              <a:gd name="connsiteX1" fmla="*/ 5042293 w 5109852"/>
              <a:gd name="connsiteY1" fmla="*/ 298515 h 2469823"/>
              <a:gd name="connsiteX2" fmla="*/ 4655794 w 5109852"/>
              <a:gd name="connsiteY2" fmla="*/ 383357 h 2469823"/>
              <a:gd name="connsiteX3" fmla="*/ 3939357 w 5109852"/>
              <a:gd name="connsiteY3" fmla="*/ 600173 h 2469823"/>
              <a:gd name="connsiteX4" fmla="*/ 3336041 w 5109852"/>
              <a:gd name="connsiteY4" fmla="*/ 835843 h 2469823"/>
              <a:gd name="connsiteX5" fmla="*/ 2251959 w 5109852"/>
              <a:gd name="connsiteY5" fmla="*/ 1354317 h 2469823"/>
              <a:gd name="connsiteX6" fmla="*/ 1254289 w 5109852"/>
              <a:gd name="connsiteY6" fmla="*/ 1915212 h 2469823"/>
              <a:gd name="connsiteX7" fmla="*/ 112860 w 5109852"/>
              <a:gd name="connsiteY7" fmla="*/ 2381054 h 2469823"/>
              <a:gd name="connsiteX8" fmla="*/ 1931448 w 5109852"/>
              <a:gd name="connsiteY8" fmla="*/ 1382598 h 2469823"/>
              <a:gd name="connsiteX9" fmla="*/ 2280239 w 5109852"/>
              <a:gd name="connsiteY9" fmla="*/ 1118647 h 2469823"/>
              <a:gd name="connsiteX10" fmla="*/ 2930689 w 5109852"/>
              <a:gd name="connsiteY10" fmla="*/ 760429 h 2469823"/>
              <a:gd name="connsiteX11" fmla="*/ 3515151 w 5109852"/>
              <a:gd name="connsiteY11" fmla="*/ 458771 h 2469823"/>
              <a:gd name="connsiteX12" fmla="*/ 3920503 w 5109852"/>
              <a:gd name="connsiteY12" fmla="*/ 289089 h 2469823"/>
              <a:gd name="connsiteX13" fmla="*/ 4127893 w 5109852"/>
              <a:gd name="connsiteY13" fmla="*/ 241955 h 2469823"/>
              <a:gd name="connsiteX14" fmla="*/ 4429551 w 5109852"/>
              <a:gd name="connsiteY14" fmla="*/ 175967 h 2469823"/>
              <a:gd name="connsiteX15" fmla="*/ 4731208 w 5109852"/>
              <a:gd name="connsiteY15" fmla="*/ 100552 h 2469823"/>
              <a:gd name="connsiteX16" fmla="*/ 5004586 w 5109852"/>
              <a:gd name="connsiteY16" fmla="*/ 34565 h 2469823"/>
              <a:gd name="connsiteX17" fmla="*/ 5061147 w 5109852"/>
              <a:gd name="connsiteY17" fmla="*/ 43992 h 2469823"/>
              <a:gd name="connsiteX0" fmla="*/ 5548329 w 5597034"/>
              <a:gd name="connsiteY0" fmla="*/ 43992 h 2431985"/>
              <a:gd name="connsiteX1" fmla="*/ 5529475 w 5597034"/>
              <a:gd name="connsiteY1" fmla="*/ 298515 h 2431985"/>
              <a:gd name="connsiteX2" fmla="*/ 5142976 w 5597034"/>
              <a:gd name="connsiteY2" fmla="*/ 383357 h 2431985"/>
              <a:gd name="connsiteX3" fmla="*/ 4426539 w 5597034"/>
              <a:gd name="connsiteY3" fmla="*/ 600173 h 2431985"/>
              <a:gd name="connsiteX4" fmla="*/ 3823223 w 5597034"/>
              <a:gd name="connsiteY4" fmla="*/ 835843 h 2431985"/>
              <a:gd name="connsiteX5" fmla="*/ 2739141 w 5597034"/>
              <a:gd name="connsiteY5" fmla="*/ 1354317 h 2431985"/>
              <a:gd name="connsiteX6" fmla="*/ 1741471 w 5597034"/>
              <a:gd name="connsiteY6" fmla="*/ 1915212 h 2431985"/>
              <a:gd name="connsiteX7" fmla="*/ 600042 w 5597034"/>
              <a:gd name="connsiteY7" fmla="*/ 2381054 h 2431985"/>
              <a:gd name="connsiteX8" fmla="*/ 361230 w 5597034"/>
              <a:gd name="connsiteY8" fmla="*/ 2220798 h 2431985"/>
              <a:gd name="connsiteX9" fmla="*/ 2767421 w 5597034"/>
              <a:gd name="connsiteY9" fmla="*/ 1118647 h 2431985"/>
              <a:gd name="connsiteX10" fmla="*/ 3417871 w 5597034"/>
              <a:gd name="connsiteY10" fmla="*/ 760429 h 2431985"/>
              <a:gd name="connsiteX11" fmla="*/ 4002333 w 5597034"/>
              <a:gd name="connsiteY11" fmla="*/ 458771 h 2431985"/>
              <a:gd name="connsiteX12" fmla="*/ 4407685 w 5597034"/>
              <a:gd name="connsiteY12" fmla="*/ 289089 h 2431985"/>
              <a:gd name="connsiteX13" fmla="*/ 4615075 w 5597034"/>
              <a:gd name="connsiteY13" fmla="*/ 241955 h 2431985"/>
              <a:gd name="connsiteX14" fmla="*/ 4916733 w 5597034"/>
              <a:gd name="connsiteY14" fmla="*/ 175967 h 2431985"/>
              <a:gd name="connsiteX15" fmla="*/ 5218390 w 5597034"/>
              <a:gd name="connsiteY15" fmla="*/ 100552 h 2431985"/>
              <a:gd name="connsiteX16" fmla="*/ 5491768 w 5597034"/>
              <a:gd name="connsiteY16" fmla="*/ 34565 h 2431985"/>
              <a:gd name="connsiteX17" fmla="*/ 5548329 w 5597034"/>
              <a:gd name="connsiteY17" fmla="*/ 43992 h 2431985"/>
              <a:gd name="connsiteX0" fmla="*/ 5187099 w 5235804"/>
              <a:gd name="connsiteY0" fmla="*/ 43992 h 2431985"/>
              <a:gd name="connsiteX1" fmla="*/ 5168245 w 5235804"/>
              <a:gd name="connsiteY1" fmla="*/ 298515 h 2431985"/>
              <a:gd name="connsiteX2" fmla="*/ 4781746 w 5235804"/>
              <a:gd name="connsiteY2" fmla="*/ 383357 h 2431985"/>
              <a:gd name="connsiteX3" fmla="*/ 4065309 w 5235804"/>
              <a:gd name="connsiteY3" fmla="*/ 600173 h 2431985"/>
              <a:gd name="connsiteX4" fmla="*/ 3461993 w 5235804"/>
              <a:gd name="connsiteY4" fmla="*/ 835843 h 2431985"/>
              <a:gd name="connsiteX5" fmla="*/ 2377911 w 5235804"/>
              <a:gd name="connsiteY5" fmla="*/ 1354317 h 2431985"/>
              <a:gd name="connsiteX6" fmla="*/ 1380241 w 5235804"/>
              <a:gd name="connsiteY6" fmla="*/ 1915212 h 2431985"/>
              <a:gd name="connsiteX7" fmla="*/ 238812 w 5235804"/>
              <a:gd name="connsiteY7" fmla="*/ 2381054 h 2431985"/>
              <a:gd name="connsiteX8" fmla="*/ 0 w 5235804"/>
              <a:gd name="connsiteY8" fmla="*/ 2220798 h 2431985"/>
              <a:gd name="connsiteX9" fmla="*/ 2406191 w 5235804"/>
              <a:gd name="connsiteY9" fmla="*/ 1118647 h 2431985"/>
              <a:gd name="connsiteX10" fmla="*/ 3056641 w 5235804"/>
              <a:gd name="connsiteY10" fmla="*/ 760429 h 2431985"/>
              <a:gd name="connsiteX11" fmla="*/ 3641103 w 5235804"/>
              <a:gd name="connsiteY11" fmla="*/ 458771 h 2431985"/>
              <a:gd name="connsiteX12" fmla="*/ 4046455 w 5235804"/>
              <a:gd name="connsiteY12" fmla="*/ 289089 h 2431985"/>
              <a:gd name="connsiteX13" fmla="*/ 4253845 w 5235804"/>
              <a:gd name="connsiteY13" fmla="*/ 241955 h 2431985"/>
              <a:gd name="connsiteX14" fmla="*/ 4555503 w 5235804"/>
              <a:gd name="connsiteY14" fmla="*/ 175967 h 2431985"/>
              <a:gd name="connsiteX15" fmla="*/ 4857160 w 5235804"/>
              <a:gd name="connsiteY15" fmla="*/ 100552 h 2431985"/>
              <a:gd name="connsiteX16" fmla="*/ 5130538 w 5235804"/>
              <a:gd name="connsiteY16" fmla="*/ 34565 h 2431985"/>
              <a:gd name="connsiteX17" fmla="*/ 5187099 w 5235804"/>
              <a:gd name="connsiteY17" fmla="*/ 43992 h 2431985"/>
              <a:gd name="connsiteX0" fmla="*/ 5585775 w 5634480"/>
              <a:gd name="connsiteY0" fmla="*/ 43992 h 2431985"/>
              <a:gd name="connsiteX1" fmla="*/ 5566921 w 5634480"/>
              <a:gd name="connsiteY1" fmla="*/ 298515 h 2431985"/>
              <a:gd name="connsiteX2" fmla="*/ 5180422 w 5634480"/>
              <a:gd name="connsiteY2" fmla="*/ 383357 h 2431985"/>
              <a:gd name="connsiteX3" fmla="*/ 4463985 w 5634480"/>
              <a:gd name="connsiteY3" fmla="*/ 600173 h 2431985"/>
              <a:gd name="connsiteX4" fmla="*/ 3860669 w 5634480"/>
              <a:gd name="connsiteY4" fmla="*/ 835843 h 2431985"/>
              <a:gd name="connsiteX5" fmla="*/ 2776587 w 5634480"/>
              <a:gd name="connsiteY5" fmla="*/ 1354317 h 2431985"/>
              <a:gd name="connsiteX6" fmla="*/ 1778917 w 5634480"/>
              <a:gd name="connsiteY6" fmla="*/ 1915212 h 2431985"/>
              <a:gd name="connsiteX7" fmla="*/ 637488 w 5634480"/>
              <a:gd name="connsiteY7" fmla="*/ 2381054 h 2431985"/>
              <a:gd name="connsiteX8" fmla="*/ 398676 w 5634480"/>
              <a:gd name="connsiteY8" fmla="*/ 2220798 h 2431985"/>
              <a:gd name="connsiteX9" fmla="*/ 401032 w 5634480"/>
              <a:gd name="connsiteY9" fmla="*/ 2221583 h 2431985"/>
              <a:gd name="connsiteX10" fmla="*/ 2804867 w 5634480"/>
              <a:gd name="connsiteY10" fmla="*/ 1118647 h 2431985"/>
              <a:gd name="connsiteX11" fmla="*/ 3455317 w 5634480"/>
              <a:gd name="connsiteY11" fmla="*/ 760429 h 2431985"/>
              <a:gd name="connsiteX12" fmla="*/ 4039779 w 5634480"/>
              <a:gd name="connsiteY12" fmla="*/ 458771 h 2431985"/>
              <a:gd name="connsiteX13" fmla="*/ 4445131 w 5634480"/>
              <a:gd name="connsiteY13" fmla="*/ 289089 h 2431985"/>
              <a:gd name="connsiteX14" fmla="*/ 4652521 w 5634480"/>
              <a:gd name="connsiteY14" fmla="*/ 241955 h 2431985"/>
              <a:gd name="connsiteX15" fmla="*/ 4954179 w 5634480"/>
              <a:gd name="connsiteY15" fmla="*/ 175967 h 2431985"/>
              <a:gd name="connsiteX16" fmla="*/ 5255836 w 5634480"/>
              <a:gd name="connsiteY16" fmla="*/ 100552 h 2431985"/>
              <a:gd name="connsiteX17" fmla="*/ 5529214 w 5634480"/>
              <a:gd name="connsiteY17" fmla="*/ 34565 h 2431985"/>
              <a:gd name="connsiteX18" fmla="*/ 5585775 w 5634480"/>
              <a:gd name="connsiteY18" fmla="*/ 43992 h 2431985"/>
              <a:gd name="connsiteX0" fmla="*/ 5226508 w 5275213"/>
              <a:gd name="connsiteY0" fmla="*/ 43992 h 2431985"/>
              <a:gd name="connsiteX1" fmla="*/ 5207654 w 5275213"/>
              <a:gd name="connsiteY1" fmla="*/ 298515 h 2431985"/>
              <a:gd name="connsiteX2" fmla="*/ 4821155 w 5275213"/>
              <a:gd name="connsiteY2" fmla="*/ 383357 h 2431985"/>
              <a:gd name="connsiteX3" fmla="*/ 4104718 w 5275213"/>
              <a:gd name="connsiteY3" fmla="*/ 600173 h 2431985"/>
              <a:gd name="connsiteX4" fmla="*/ 3501402 w 5275213"/>
              <a:gd name="connsiteY4" fmla="*/ 835843 h 2431985"/>
              <a:gd name="connsiteX5" fmla="*/ 2417320 w 5275213"/>
              <a:gd name="connsiteY5" fmla="*/ 1354317 h 2431985"/>
              <a:gd name="connsiteX6" fmla="*/ 1419650 w 5275213"/>
              <a:gd name="connsiteY6" fmla="*/ 1915212 h 2431985"/>
              <a:gd name="connsiteX7" fmla="*/ 278221 w 5275213"/>
              <a:gd name="connsiteY7" fmla="*/ 2381054 h 2431985"/>
              <a:gd name="connsiteX8" fmla="*/ 39409 w 5275213"/>
              <a:gd name="connsiteY8" fmla="*/ 2220798 h 2431985"/>
              <a:gd name="connsiteX9" fmla="*/ 41765 w 5275213"/>
              <a:gd name="connsiteY9" fmla="*/ 2221583 h 2431985"/>
              <a:gd name="connsiteX10" fmla="*/ 2445600 w 5275213"/>
              <a:gd name="connsiteY10" fmla="*/ 1118647 h 2431985"/>
              <a:gd name="connsiteX11" fmla="*/ 3096050 w 5275213"/>
              <a:gd name="connsiteY11" fmla="*/ 760429 h 2431985"/>
              <a:gd name="connsiteX12" fmla="*/ 3680512 w 5275213"/>
              <a:gd name="connsiteY12" fmla="*/ 458771 h 2431985"/>
              <a:gd name="connsiteX13" fmla="*/ 4085864 w 5275213"/>
              <a:gd name="connsiteY13" fmla="*/ 289089 h 2431985"/>
              <a:gd name="connsiteX14" fmla="*/ 4293254 w 5275213"/>
              <a:gd name="connsiteY14" fmla="*/ 241955 h 2431985"/>
              <a:gd name="connsiteX15" fmla="*/ 4594912 w 5275213"/>
              <a:gd name="connsiteY15" fmla="*/ 175967 h 2431985"/>
              <a:gd name="connsiteX16" fmla="*/ 4896569 w 5275213"/>
              <a:gd name="connsiteY16" fmla="*/ 100552 h 2431985"/>
              <a:gd name="connsiteX17" fmla="*/ 5169947 w 5275213"/>
              <a:gd name="connsiteY17" fmla="*/ 34565 h 2431985"/>
              <a:gd name="connsiteX18" fmla="*/ 5226508 w 5275213"/>
              <a:gd name="connsiteY18" fmla="*/ 43992 h 2431985"/>
              <a:gd name="connsiteX0" fmla="*/ 5413343 w 5462048"/>
              <a:gd name="connsiteY0" fmla="*/ 43992 h 2431985"/>
              <a:gd name="connsiteX1" fmla="*/ 5394489 w 5462048"/>
              <a:gd name="connsiteY1" fmla="*/ 298515 h 2431985"/>
              <a:gd name="connsiteX2" fmla="*/ 5007990 w 5462048"/>
              <a:gd name="connsiteY2" fmla="*/ 383357 h 2431985"/>
              <a:gd name="connsiteX3" fmla="*/ 4291553 w 5462048"/>
              <a:gd name="connsiteY3" fmla="*/ 600173 h 2431985"/>
              <a:gd name="connsiteX4" fmla="*/ 3688237 w 5462048"/>
              <a:gd name="connsiteY4" fmla="*/ 835843 h 2431985"/>
              <a:gd name="connsiteX5" fmla="*/ 2604155 w 5462048"/>
              <a:gd name="connsiteY5" fmla="*/ 1354317 h 2431985"/>
              <a:gd name="connsiteX6" fmla="*/ 1606485 w 5462048"/>
              <a:gd name="connsiteY6" fmla="*/ 1915212 h 2431985"/>
              <a:gd name="connsiteX7" fmla="*/ 465056 w 5462048"/>
              <a:gd name="connsiteY7" fmla="*/ 2381054 h 2431985"/>
              <a:gd name="connsiteX8" fmla="*/ 226244 w 5462048"/>
              <a:gd name="connsiteY8" fmla="*/ 2220798 h 2431985"/>
              <a:gd name="connsiteX9" fmla="*/ 0 w 5462048"/>
              <a:gd name="connsiteY9" fmla="*/ 2373983 h 2431985"/>
              <a:gd name="connsiteX10" fmla="*/ 2632435 w 5462048"/>
              <a:gd name="connsiteY10" fmla="*/ 1118647 h 2431985"/>
              <a:gd name="connsiteX11" fmla="*/ 3282885 w 5462048"/>
              <a:gd name="connsiteY11" fmla="*/ 760429 h 2431985"/>
              <a:gd name="connsiteX12" fmla="*/ 3867347 w 5462048"/>
              <a:gd name="connsiteY12" fmla="*/ 458771 h 2431985"/>
              <a:gd name="connsiteX13" fmla="*/ 4272699 w 5462048"/>
              <a:gd name="connsiteY13" fmla="*/ 289089 h 2431985"/>
              <a:gd name="connsiteX14" fmla="*/ 4480089 w 5462048"/>
              <a:gd name="connsiteY14" fmla="*/ 241955 h 2431985"/>
              <a:gd name="connsiteX15" fmla="*/ 4781747 w 5462048"/>
              <a:gd name="connsiteY15" fmla="*/ 175967 h 2431985"/>
              <a:gd name="connsiteX16" fmla="*/ 5083404 w 5462048"/>
              <a:gd name="connsiteY16" fmla="*/ 100552 h 2431985"/>
              <a:gd name="connsiteX17" fmla="*/ 5356782 w 5462048"/>
              <a:gd name="connsiteY17" fmla="*/ 34565 h 2431985"/>
              <a:gd name="connsiteX18" fmla="*/ 5413343 w 5462048"/>
              <a:gd name="connsiteY18" fmla="*/ 43992 h 2431985"/>
              <a:gd name="connsiteX0" fmla="*/ 5817124 w 5865829"/>
              <a:gd name="connsiteY0" fmla="*/ 43992 h 2557806"/>
              <a:gd name="connsiteX1" fmla="*/ 5798270 w 5865829"/>
              <a:gd name="connsiteY1" fmla="*/ 298515 h 2557806"/>
              <a:gd name="connsiteX2" fmla="*/ 5411771 w 5865829"/>
              <a:gd name="connsiteY2" fmla="*/ 383357 h 2557806"/>
              <a:gd name="connsiteX3" fmla="*/ 4695334 w 5865829"/>
              <a:gd name="connsiteY3" fmla="*/ 600173 h 2557806"/>
              <a:gd name="connsiteX4" fmla="*/ 4092018 w 5865829"/>
              <a:gd name="connsiteY4" fmla="*/ 835843 h 2557806"/>
              <a:gd name="connsiteX5" fmla="*/ 3007936 w 5865829"/>
              <a:gd name="connsiteY5" fmla="*/ 1354317 h 2557806"/>
              <a:gd name="connsiteX6" fmla="*/ 2010266 w 5865829"/>
              <a:gd name="connsiteY6" fmla="*/ 1915212 h 2557806"/>
              <a:gd name="connsiteX7" fmla="*/ 868837 w 5865829"/>
              <a:gd name="connsiteY7" fmla="*/ 2381054 h 2557806"/>
              <a:gd name="connsiteX8" fmla="*/ 630025 w 5865829"/>
              <a:gd name="connsiteY8" fmla="*/ 2220798 h 2557806"/>
              <a:gd name="connsiteX9" fmla="*/ 613528 w 5865829"/>
              <a:gd name="connsiteY9" fmla="*/ 2373983 h 2557806"/>
              <a:gd name="connsiteX10" fmla="*/ 403781 w 5865829"/>
              <a:gd name="connsiteY10" fmla="*/ 2373983 h 2557806"/>
              <a:gd name="connsiteX11" fmla="*/ 3036216 w 5865829"/>
              <a:gd name="connsiteY11" fmla="*/ 1118647 h 2557806"/>
              <a:gd name="connsiteX12" fmla="*/ 3686666 w 5865829"/>
              <a:gd name="connsiteY12" fmla="*/ 760429 h 2557806"/>
              <a:gd name="connsiteX13" fmla="*/ 4271128 w 5865829"/>
              <a:gd name="connsiteY13" fmla="*/ 458771 h 2557806"/>
              <a:gd name="connsiteX14" fmla="*/ 4676480 w 5865829"/>
              <a:gd name="connsiteY14" fmla="*/ 289089 h 2557806"/>
              <a:gd name="connsiteX15" fmla="*/ 4883870 w 5865829"/>
              <a:gd name="connsiteY15" fmla="*/ 241955 h 2557806"/>
              <a:gd name="connsiteX16" fmla="*/ 5185528 w 5865829"/>
              <a:gd name="connsiteY16" fmla="*/ 175967 h 2557806"/>
              <a:gd name="connsiteX17" fmla="*/ 5487185 w 5865829"/>
              <a:gd name="connsiteY17" fmla="*/ 100552 h 2557806"/>
              <a:gd name="connsiteX18" fmla="*/ 5760563 w 5865829"/>
              <a:gd name="connsiteY18" fmla="*/ 34565 h 2557806"/>
              <a:gd name="connsiteX19" fmla="*/ 5817124 w 5865829"/>
              <a:gd name="connsiteY19" fmla="*/ 43992 h 2557806"/>
              <a:gd name="connsiteX0" fmla="*/ 5817124 w 5865829"/>
              <a:gd name="connsiteY0" fmla="*/ 43992 h 2557806"/>
              <a:gd name="connsiteX1" fmla="*/ 5798270 w 5865829"/>
              <a:gd name="connsiteY1" fmla="*/ 298515 h 2557806"/>
              <a:gd name="connsiteX2" fmla="*/ 5411771 w 5865829"/>
              <a:gd name="connsiteY2" fmla="*/ 383357 h 2557806"/>
              <a:gd name="connsiteX3" fmla="*/ 4695334 w 5865829"/>
              <a:gd name="connsiteY3" fmla="*/ 600173 h 2557806"/>
              <a:gd name="connsiteX4" fmla="*/ 4092018 w 5865829"/>
              <a:gd name="connsiteY4" fmla="*/ 835843 h 2557806"/>
              <a:gd name="connsiteX5" fmla="*/ 3007936 w 5865829"/>
              <a:gd name="connsiteY5" fmla="*/ 1354317 h 2557806"/>
              <a:gd name="connsiteX6" fmla="*/ 2010266 w 5865829"/>
              <a:gd name="connsiteY6" fmla="*/ 1915212 h 2557806"/>
              <a:gd name="connsiteX7" fmla="*/ 868837 w 5865829"/>
              <a:gd name="connsiteY7" fmla="*/ 2381054 h 2557806"/>
              <a:gd name="connsiteX8" fmla="*/ 613528 w 5865829"/>
              <a:gd name="connsiteY8" fmla="*/ 2373983 h 2557806"/>
              <a:gd name="connsiteX9" fmla="*/ 403781 w 5865829"/>
              <a:gd name="connsiteY9" fmla="*/ 2373983 h 2557806"/>
              <a:gd name="connsiteX10" fmla="*/ 3036216 w 5865829"/>
              <a:gd name="connsiteY10" fmla="*/ 1118647 h 2557806"/>
              <a:gd name="connsiteX11" fmla="*/ 3686666 w 5865829"/>
              <a:gd name="connsiteY11" fmla="*/ 760429 h 2557806"/>
              <a:gd name="connsiteX12" fmla="*/ 4271128 w 5865829"/>
              <a:gd name="connsiteY12" fmla="*/ 458771 h 2557806"/>
              <a:gd name="connsiteX13" fmla="*/ 4676480 w 5865829"/>
              <a:gd name="connsiteY13" fmla="*/ 289089 h 2557806"/>
              <a:gd name="connsiteX14" fmla="*/ 4883870 w 5865829"/>
              <a:gd name="connsiteY14" fmla="*/ 241955 h 2557806"/>
              <a:gd name="connsiteX15" fmla="*/ 5185528 w 5865829"/>
              <a:gd name="connsiteY15" fmla="*/ 175967 h 2557806"/>
              <a:gd name="connsiteX16" fmla="*/ 5487185 w 5865829"/>
              <a:gd name="connsiteY16" fmla="*/ 100552 h 2557806"/>
              <a:gd name="connsiteX17" fmla="*/ 5760563 w 5865829"/>
              <a:gd name="connsiteY17" fmla="*/ 34565 h 2557806"/>
              <a:gd name="connsiteX18" fmla="*/ 5817124 w 5865829"/>
              <a:gd name="connsiteY18" fmla="*/ 43992 h 2557806"/>
              <a:gd name="connsiteX0" fmla="*/ 0 w 5462048"/>
              <a:gd name="connsiteY0" fmla="*/ 2373983 h 2465423"/>
              <a:gd name="connsiteX1" fmla="*/ 2632435 w 5462048"/>
              <a:gd name="connsiteY1" fmla="*/ 1118647 h 2465423"/>
              <a:gd name="connsiteX2" fmla="*/ 3282885 w 5462048"/>
              <a:gd name="connsiteY2" fmla="*/ 760429 h 2465423"/>
              <a:gd name="connsiteX3" fmla="*/ 3867347 w 5462048"/>
              <a:gd name="connsiteY3" fmla="*/ 458771 h 2465423"/>
              <a:gd name="connsiteX4" fmla="*/ 4272699 w 5462048"/>
              <a:gd name="connsiteY4" fmla="*/ 289089 h 2465423"/>
              <a:gd name="connsiteX5" fmla="*/ 4480089 w 5462048"/>
              <a:gd name="connsiteY5" fmla="*/ 241955 h 2465423"/>
              <a:gd name="connsiteX6" fmla="*/ 4781747 w 5462048"/>
              <a:gd name="connsiteY6" fmla="*/ 175967 h 2465423"/>
              <a:gd name="connsiteX7" fmla="*/ 5083404 w 5462048"/>
              <a:gd name="connsiteY7" fmla="*/ 100552 h 2465423"/>
              <a:gd name="connsiteX8" fmla="*/ 5356782 w 5462048"/>
              <a:gd name="connsiteY8" fmla="*/ 34565 h 2465423"/>
              <a:gd name="connsiteX9" fmla="*/ 5413343 w 5462048"/>
              <a:gd name="connsiteY9" fmla="*/ 43992 h 2465423"/>
              <a:gd name="connsiteX10" fmla="*/ 5394489 w 5462048"/>
              <a:gd name="connsiteY10" fmla="*/ 298515 h 2465423"/>
              <a:gd name="connsiteX11" fmla="*/ 5007990 w 5462048"/>
              <a:gd name="connsiteY11" fmla="*/ 383357 h 2465423"/>
              <a:gd name="connsiteX12" fmla="*/ 4291553 w 5462048"/>
              <a:gd name="connsiteY12" fmla="*/ 600173 h 2465423"/>
              <a:gd name="connsiteX13" fmla="*/ 3688237 w 5462048"/>
              <a:gd name="connsiteY13" fmla="*/ 835843 h 2465423"/>
              <a:gd name="connsiteX14" fmla="*/ 2604155 w 5462048"/>
              <a:gd name="connsiteY14" fmla="*/ 1354317 h 2465423"/>
              <a:gd name="connsiteX15" fmla="*/ 1606485 w 5462048"/>
              <a:gd name="connsiteY15" fmla="*/ 1915212 h 2465423"/>
              <a:gd name="connsiteX16" fmla="*/ 465056 w 5462048"/>
              <a:gd name="connsiteY16" fmla="*/ 2381054 h 2465423"/>
              <a:gd name="connsiteX17" fmla="*/ 301187 w 5462048"/>
              <a:gd name="connsiteY17" fmla="*/ 2465423 h 2465423"/>
              <a:gd name="connsiteX0" fmla="*/ 0 w 5462048"/>
              <a:gd name="connsiteY0" fmla="*/ 2373983 h 2381054"/>
              <a:gd name="connsiteX1" fmla="*/ 2632435 w 5462048"/>
              <a:gd name="connsiteY1" fmla="*/ 1118647 h 2381054"/>
              <a:gd name="connsiteX2" fmla="*/ 3282885 w 5462048"/>
              <a:gd name="connsiteY2" fmla="*/ 760429 h 2381054"/>
              <a:gd name="connsiteX3" fmla="*/ 3867347 w 5462048"/>
              <a:gd name="connsiteY3" fmla="*/ 458771 h 2381054"/>
              <a:gd name="connsiteX4" fmla="*/ 4272699 w 5462048"/>
              <a:gd name="connsiteY4" fmla="*/ 289089 h 2381054"/>
              <a:gd name="connsiteX5" fmla="*/ 4480089 w 5462048"/>
              <a:gd name="connsiteY5" fmla="*/ 241955 h 2381054"/>
              <a:gd name="connsiteX6" fmla="*/ 4781747 w 5462048"/>
              <a:gd name="connsiteY6" fmla="*/ 175967 h 2381054"/>
              <a:gd name="connsiteX7" fmla="*/ 5083404 w 5462048"/>
              <a:gd name="connsiteY7" fmla="*/ 100552 h 2381054"/>
              <a:gd name="connsiteX8" fmla="*/ 5356782 w 5462048"/>
              <a:gd name="connsiteY8" fmla="*/ 34565 h 2381054"/>
              <a:gd name="connsiteX9" fmla="*/ 5413343 w 5462048"/>
              <a:gd name="connsiteY9" fmla="*/ 43992 h 2381054"/>
              <a:gd name="connsiteX10" fmla="*/ 5394489 w 5462048"/>
              <a:gd name="connsiteY10" fmla="*/ 298515 h 2381054"/>
              <a:gd name="connsiteX11" fmla="*/ 5007990 w 5462048"/>
              <a:gd name="connsiteY11" fmla="*/ 383357 h 2381054"/>
              <a:gd name="connsiteX12" fmla="*/ 4291553 w 5462048"/>
              <a:gd name="connsiteY12" fmla="*/ 600173 h 2381054"/>
              <a:gd name="connsiteX13" fmla="*/ 3688237 w 5462048"/>
              <a:gd name="connsiteY13" fmla="*/ 835843 h 2381054"/>
              <a:gd name="connsiteX14" fmla="*/ 2604155 w 5462048"/>
              <a:gd name="connsiteY14" fmla="*/ 1354317 h 2381054"/>
              <a:gd name="connsiteX15" fmla="*/ 1606485 w 5462048"/>
              <a:gd name="connsiteY15" fmla="*/ 1915212 h 2381054"/>
              <a:gd name="connsiteX16" fmla="*/ 465056 w 5462048"/>
              <a:gd name="connsiteY16" fmla="*/ 2381054 h 2381054"/>
              <a:gd name="connsiteX0" fmla="*/ 0 w 5462048"/>
              <a:gd name="connsiteY0" fmla="*/ 2373983 h 2381054"/>
              <a:gd name="connsiteX1" fmla="*/ 2632435 w 5462048"/>
              <a:gd name="connsiteY1" fmla="*/ 1118647 h 2381054"/>
              <a:gd name="connsiteX2" fmla="*/ 3282885 w 5462048"/>
              <a:gd name="connsiteY2" fmla="*/ 760429 h 2381054"/>
              <a:gd name="connsiteX3" fmla="*/ 3867347 w 5462048"/>
              <a:gd name="connsiteY3" fmla="*/ 458771 h 2381054"/>
              <a:gd name="connsiteX4" fmla="*/ 4272699 w 5462048"/>
              <a:gd name="connsiteY4" fmla="*/ 289089 h 2381054"/>
              <a:gd name="connsiteX5" fmla="*/ 4480089 w 5462048"/>
              <a:gd name="connsiteY5" fmla="*/ 241955 h 2381054"/>
              <a:gd name="connsiteX6" fmla="*/ 4781747 w 5462048"/>
              <a:gd name="connsiteY6" fmla="*/ 175967 h 2381054"/>
              <a:gd name="connsiteX7" fmla="*/ 5083404 w 5462048"/>
              <a:gd name="connsiteY7" fmla="*/ 100552 h 2381054"/>
              <a:gd name="connsiteX8" fmla="*/ 5356782 w 5462048"/>
              <a:gd name="connsiteY8" fmla="*/ 34565 h 2381054"/>
              <a:gd name="connsiteX9" fmla="*/ 5413343 w 5462048"/>
              <a:gd name="connsiteY9" fmla="*/ 43992 h 2381054"/>
              <a:gd name="connsiteX10" fmla="*/ 5394489 w 5462048"/>
              <a:gd name="connsiteY10" fmla="*/ 298515 h 2381054"/>
              <a:gd name="connsiteX11" fmla="*/ 5007990 w 5462048"/>
              <a:gd name="connsiteY11" fmla="*/ 383357 h 2381054"/>
              <a:gd name="connsiteX12" fmla="*/ 4291553 w 5462048"/>
              <a:gd name="connsiteY12" fmla="*/ 600173 h 2381054"/>
              <a:gd name="connsiteX13" fmla="*/ 3688237 w 5462048"/>
              <a:gd name="connsiteY13" fmla="*/ 835843 h 2381054"/>
              <a:gd name="connsiteX14" fmla="*/ 2604155 w 5462048"/>
              <a:gd name="connsiteY14" fmla="*/ 1354317 h 2381054"/>
              <a:gd name="connsiteX15" fmla="*/ 1606485 w 5462048"/>
              <a:gd name="connsiteY15" fmla="*/ 1915212 h 2381054"/>
              <a:gd name="connsiteX16" fmla="*/ 465056 w 5462048"/>
              <a:gd name="connsiteY16" fmla="*/ 2381054 h 238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2048" h="2381054">
                <a:moveTo>
                  <a:pt x="0" y="2373983"/>
                </a:moveTo>
                <a:lnTo>
                  <a:pt x="2632435" y="1118647"/>
                </a:lnTo>
                <a:cubicBezTo>
                  <a:pt x="3141483" y="875121"/>
                  <a:pt x="3077066" y="870408"/>
                  <a:pt x="3282885" y="760429"/>
                </a:cubicBezTo>
                <a:cubicBezTo>
                  <a:pt x="3488704" y="650450"/>
                  <a:pt x="3702378" y="537328"/>
                  <a:pt x="3867347" y="458771"/>
                </a:cubicBezTo>
                <a:cubicBezTo>
                  <a:pt x="4032316" y="380214"/>
                  <a:pt x="4170575" y="325225"/>
                  <a:pt x="4272699" y="289089"/>
                </a:cubicBezTo>
                <a:cubicBezTo>
                  <a:pt x="4374823" y="252953"/>
                  <a:pt x="4480089" y="241955"/>
                  <a:pt x="4480089" y="241955"/>
                </a:cubicBezTo>
                <a:lnTo>
                  <a:pt x="4781747" y="175967"/>
                </a:lnTo>
                <a:cubicBezTo>
                  <a:pt x="4882300" y="152400"/>
                  <a:pt x="5083404" y="100552"/>
                  <a:pt x="5083404" y="100552"/>
                </a:cubicBezTo>
                <a:lnTo>
                  <a:pt x="5356782" y="34565"/>
                </a:lnTo>
                <a:cubicBezTo>
                  <a:pt x="5410201" y="23567"/>
                  <a:pt x="5407059" y="0"/>
                  <a:pt x="5413343" y="43992"/>
                </a:cubicBezTo>
                <a:cubicBezTo>
                  <a:pt x="5419627" y="87984"/>
                  <a:pt x="5462048" y="241954"/>
                  <a:pt x="5394489" y="298515"/>
                </a:cubicBezTo>
                <a:cubicBezTo>
                  <a:pt x="5326930" y="355076"/>
                  <a:pt x="5191813" y="333081"/>
                  <a:pt x="5007990" y="383357"/>
                </a:cubicBezTo>
                <a:cubicBezTo>
                  <a:pt x="4824167" y="433633"/>
                  <a:pt x="4511512" y="524759"/>
                  <a:pt x="4291553" y="600173"/>
                </a:cubicBezTo>
                <a:cubicBezTo>
                  <a:pt x="4071594" y="675587"/>
                  <a:pt x="3969470" y="710152"/>
                  <a:pt x="3688237" y="835843"/>
                </a:cubicBezTo>
                <a:cubicBezTo>
                  <a:pt x="3407004" y="961534"/>
                  <a:pt x="2951114" y="1174422"/>
                  <a:pt x="2604155" y="1354317"/>
                </a:cubicBezTo>
                <a:cubicBezTo>
                  <a:pt x="2257196" y="1534212"/>
                  <a:pt x="1963001" y="1744089"/>
                  <a:pt x="1606485" y="1915212"/>
                </a:cubicBezTo>
                <a:cubicBezTo>
                  <a:pt x="1249969" y="2086335"/>
                  <a:pt x="697846" y="2304592"/>
                  <a:pt x="465056" y="2381054"/>
                </a:cubicBezTo>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334731" y="2438401"/>
            <a:ext cx="5791986" cy="2805258"/>
          </a:xfrm>
          <a:custGeom>
            <a:avLst/>
            <a:gdLst>
              <a:gd name="connsiteX0" fmla="*/ 3112416 w 3236536"/>
              <a:gd name="connsiteY0" fmla="*/ 31423 h 1649691"/>
              <a:gd name="connsiteX1" fmla="*/ 3093562 w 3236536"/>
              <a:gd name="connsiteY1" fmla="*/ 342507 h 1649691"/>
              <a:gd name="connsiteX2" fmla="*/ 3084136 w 3236536"/>
              <a:gd name="connsiteY2" fmla="*/ 370788 h 1649691"/>
              <a:gd name="connsiteX3" fmla="*/ 2179162 w 3236536"/>
              <a:gd name="connsiteY3" fmla="*/ 578177 h 1649691"/>
              <a:gd name="connsiteX4" fmla="*/ 1632408 w 3236536"/>
              <a:gd name="connsiteY4" fmla="*/ 785567 h 1649691"/>
              <a:gd name="connsiteX5" fmla="*/ 868837 w 3236536"/>
              <a:gd name="connsiteY5" fmla="*/ 1181493 h 1649691"/>
              <a:gd name="connsiteX6" fmla="*/ 416350 w 3236536"/>
              <a:gd name="connsiteY6" fmla="*/ 1426590 h 1649691"/>
              <a:gd name="connsiteX7" fmla="*/ 124119 w 3236536"/>
              <a:gd name="connsiteY7" fmla="*/ 1615126 h 1649691"/>
              <a:gd name="connsiteX8" fmla="*/ 20424 w 3236536"/>
              <a:gd name="connsiteY8" fmla="*/ 1624553 h 1649691"/>
              <a:gd name="connsiteX9" fmla="*/ 142973 w 3236536"/>
              <a:gd name="connsiteY9" fmla="*/ 1464297 h 1649691"/>
              <a:gd name="connsiteX10" fmla="*/ 878263 w 3236536"/>
              <a:gd name="connsiteY10" fmla="*/ 898689 h 1649691"/>
              <a:gd name="connsiteX11" fmla="*/ 1604127 w 3236536"/>
              <a:gd name="connsiteY11" fmla="*/ 549897 h 1649691"/>
              <a:gd name="connsiteX12" fmla="*/ 1934065 w 3236536"/>
              <a:gd name="connsiteY12" fmla="*/ 370788 h 1649691"/>
              <a:gd name="connsiteX13" fmla="*/ 2348845 w 3236536"/>
              <a:gd name="connsiteY13" fmla="*/ 257666 h 1649691"/>
              <a:gd name="connsiteX14" fmla="*/ 2754197 w 3236536"/>
              <a:gd name="connsiteY14" fmla="*/ 153971 h 1649691"/>
              <a:gd name="connsiteX15" fmla="*/ 3112416 w 3236536"/>
              <a:gd name="connsiteY15" fmla="*/ 31423 h 1649691"/>
              <a:gd name="connsiteX0" fmla="*/ 5779416 w 5903536"/>
              <a:gd name="connsiteY0" fmla="*/ 31423 h 2652074"/>
              <a:gd name="connsiteX1" fmla="*/ 5760562 w 5903536"/>
              <a:gd name="connsiteY1" fmla="*/ 342507 h 2652074"/>
              <a:gd name="connsiteX2" fmla="*/ 5751136 w 5903536"/>
              <a:gd name="connsiteY2" fmla="*/ 370788 h 2652074"/>
              <a:gd name="connsiteX3" fmla="*/ 4846162 w 5903536"/>
              <a:gd name="connsiteY3" fmla="*/ 578177 h 2652074"/>
              <a:gd name="connsiteX4" fmla="*/ 4299408 w 5903536"/>
              <a:gd name="connsiteY4" fmla="*/ 785567 h 2652074"/>
              <a:gd name="connsiteX5" fmla="*/ 3535837 w 5903536"/>
              <a:gd name="connsiteY5" fmla="*/ 1181493 h 2652074"/>
              <a:gd name="connsiteX6" fmla="*/ 3083350 w 5903536"/>
              <a:gd name="connsiteY6" fmla="*/ 1426590 h 2652074"/>
              <a:gd name="connsiteX7" fmla="*/ 2791119 w 5903536"/>
              <a:gd name="connsiteY7" fmla="*/ 1615126 h 2652074"/>
              <a:gd name="connsiteX8" fmla="*/ 2687424 w 5903536"/>
              <a:gd name="connsiteY8" fmla="*/ 1624553 h 2652074"/>
              <a:gd name="connsiteX9" fmla="*/ 142973 w 5903536"/>
              <a:gd name="connsiteY9" fmla="*/ 2531097 h 2652074"/>
              <a:gd name="connsiteX10" fmla="*/ 3545263 w 5903536"/>
              <a:gd name="connsiteY10" fmla="*/ 898689 h 2652074"/>
              <a:gd name="connsiteX11" fmla="*/ 4271127 w 5903536"/>
              <a:gd name="connsiteY11" fmla="*/ 549897 h 2652074"/>
              <a:gd name="connsiteX12" fmla="*/ 4601065 w 5903536"/>
              <a:gd name="connsiteY12" fmla="*/ 370788 h 2652074"/>
              <a:gd name="connsiteX13" fmla="*/ 5015845 w 5903536"/>
              <a:gd name="connsiteY13" fmla="*/ 257666 h 2652074"/>
              <a:gd name="connsiteX14" fmla="*/ 5421197 w 5903536"/>
              <a:gd name="connsiteY14" fmla="*/ 153971 h 2652074"/>
              <a:gd name="connsiteX15" fmla="*/ 5779416 w 5903536"/>
              <a:gd name="connsiteY15" fmla="*/ 31423 h 2652074"/>
              <a:gd name="connsiteX0" fmla="*/ 6147716 w 6271836"/>
              <a:gd name="connsiteY0" fmla="*/ 31423 h 2851869"/>
              <a:gd name="connsiteX1" fmla="*/ 6128862 w 6271836"/>
              <a:gd name="connsiteY1" fmla="*/ 342507 h 2851869"/>
              <a:gd name="connsiteX2" fmla="*/ 6119436 w 6271836"/>
              <a:gd name="connsiteY2" fmla="*/ 370788 h 2851869"/>
              <a:gd name="connsiteX3" fmla="*/ 5214462 w 6271836"/>
              <a:gd name="connsiteY3" fmla="*/ 578177 h 2851869"/>
              <a:gd name="connsiteX4" fmla="*/ 4667708 w 6271836"/>
              <a:gd name="connsiteY4" fmla="*/ 785567 h 2851869"/>
              <a:gd name="connsiteX5" fmla="*/ 3904137 w 6271836"/>
              <a:gd name="connsiteY5" fmla="*/ 1181493 h 2851869"/>
              <a:gd name="connsiteX6" fmla="*/ 3451650 w 6271836"/>
              <a:gd name="connsiteY6" fmla="*/ 1426590 h 2851869"/>
              <a:gd name="connsiteX7" fmla="*/ 3159419 w 6271836"/>
              <a:gd name="connsiteY7" fmla="*/ 1615126 h 2851869"/>
              <a:gd name="connsiteX8" fmla="*/ 3055724 w 6271836"/>
              <a:gd name="connsiteY8" fmla="*/ 1624553 h 2851869"/>
              <a:gd name="connsiteX9" fmla="*/ 845924 w 6271836"/>
              <a:gd name="connsiteY9" fmla="*/ 2700778 h 2851869"/>
              <a:gd name="connsiteX10" fmla="*/ 511273 w 6271836"/>
              <a:gd name="connsiteY10" fmla="*/ 2531097 h 2851869"/>
              <a:gd name="connsiteX11" fmla="*/ 3913563 w 6271836"/>
              <a:gd name="connsiteY11" fmla="*/ 898689 h 2851869"/>
              <a:gd name="connsiteX12" fmla="*/ 4639427 w 6271836"/>
              <a:gd name="connsiteY12" fmla="*/ 549897 h 2851869"/>
              <a:gd name="connsiteX13" fmla="*/ 4969365 w 6271836"/>
              <a:gd name="connsiteY13" fmla="*/ 370788 h 2851869"/>
              <a:gd name="connsiteX14" fmla="*/ 5384145 w 6271836"/>
              <a:gd name="connsiteY14" fmla="*/ 257666 h 2851869"/>
              <a:gd name="connsiteX15" fmla="*/ 5789497 w 6271836"/>
              <a:gd name="connsiteY15" fmla="*/ 153971 h 2851869"/>
              <a:gd name="connsiteX16" fmla="*/ 6147716 w 6271836"/>
              <a:gd name="connsiteY16" fmla="*/ 31423 h 2851869"/>
              <a:gd name="connsiteX0" fmla="*/ 6147716 w 6271836"/>
              <a:gd name="connsiteY0" fmla="*/ 31423 h 2853440"/>
              <a:gd name="connsiteX1" fmla="*/ 6128862 w 6271836"/>
              <a:gd name="connsiteY1" fmla="*/ 342507 h 2853440"/>
              <a:gd name="connsiteX2" fmla="*/ 6119436 w 6271836"/>
              <a:gd name="connsiteY2" fmla="*/ 370788 h 2853440"/>
              <a:gd name="connsiteX3" fmla="*/ 5214462 w 6271836"/>
              <a:gd name="connsiteY3" fmla="*/ 578177 h 2853440"/>
              <a:gd name="connsiteX4" fmla="*/ 4667708 w 6271836"/>
              <a:gd name="connsiteY4" fmla="*/ 785567 h 2853440"/>
              <a:gd name="connsiteX5" fmla="*/ 3904137 w 6271836"/>
              <a:gd name="connsiteY5" fmla="*/ 1181493 h 2853440"/>
              <a:gd name="connsiteX6" fmla="*/ 3451650 w 6271836"/>
              <a:gd name="connsiteY6" fmla="*/ 1426590 h 2853440"/>
              <a:gd name="connsiteX7" fmla="*/ 3159419 w 6271836"/>
              <a:gd name="connsiteY7" fmla="*/ 1615126 h 2853440"/>
              <a:gd name="connsiteX8" fmla="*/ 845924 w 6271836"/>
              <a:gd name="connsiteY8" fmla="*/ 2700778 h 2853440"/>
              <a:gd name="connsiteX9" fmla="*/ 511273 w 6271836"/>
              <a:gd name="connsiteY9" fmla="*/ 2531097 h 2853440"/>
              <a:gd name="connsiteX10" fmla="*/ 3913563 w 6271836"/>
              <a:gd name="connsiteY10" fmla="*/ 898689 h 2853440"/>
              <a:gd name="connsiteX11" fmla="*/ 4639427 w 6271836"/>
              <a:gd name="connsiteY11" fmla="*/ 549897 h 2853440"/>
              <a:gd name="connsiteX12" fmla="*/ 4969365 w 6271836"/>
              <a:gd name="connsiteY12" fmla="*/ 370788 h 2853440"/>
              <a:gd name="connsiteX13" fmla="*/ 5384145 w 6271836"/>
              <a:gd name="connsiteY13" fmla="*/ 257666 h 2853440"/>
              <a:gd name="connsiteX14" fmla="*/ 5789497 w 6271836"/>
              <a:gd name="connsiteY14" fmla="*/ 153971 h 2853440"/>
              <a:gd name="connsiteX15" fmla="*/ 6147716 w 6271836"/>
              <a:gd name="connsiteY15" fmla="*/ 31423 h 2853440"/>
              <a:gd name="connsiteX0" fmla="*/ 6147716 w 6271836"/>
              <a:gd name="connsiteY0" fmla="*/ 31423 h 2831445"/>
              <a:gd name="connsiteX1" fmla="*/ 6128862 w 6271836"/>
              <a:gd name="connsiteY1" fmla="*/ 342507 h 2831445"/>
              <a:gd name="connsiteX2" fmla="*/ 6119436 w 6271836"/>
              <a:gd name="connsiteY2" fmla="*/ 370788 h 2831445"/>
              <a:gd name="connsiteX3" fmla="*/ 5214462 w 6271836"/>
              <a:gd name="connsiteY3" fmla="*/ 578177 h 2831445"/>
              <a:gd name="connsiteX4" fmla="*/ 4667708 w 6271836"/>
              <a:gd name="connsiteY4" fmla="*/ 785567 h 2831445"/>
              <a:gd name="connsiteX5" fmla="*/ 3904137 w 6271836"/>
              <a:gd name="connsiteY5" fmla="*/ 1181493 h 2831445"/>
              <a:gd name="connsiteX6" fmla="*/ 3451650 w 6271836"/>
              <a:gd name="connsiteY6" fmla="*/ 1426590 h 2831445"/>
              <a:gd name="connsiteX7" fmla="*/ 2245019 w 6271836"/>
              <a:gd name="connsiteY7" fmla="*/ 2072326 h 2831445"/>
              <a:gd name="connsiteX8" fmla="*/ 845924 w 6271836"/>
              <a:gd name="connsiteY8" fmla="*/ 2700778 h 2831445"/>
              <a:gd name="connsiteX9" fmla="*/ 511273 w 6271836"/>
              <a:gd name="connsiteY9" fmla="*/ 2531097 h 2831445"/>
              <a:gd name="connsiteX10" fmla="*/ 3913563 w 6271836"/>
              <a:gd name="connsiteY10" fmla="*/ 898689 h 2831445"/>
              <a:gd name="connsiteX11" fmla="*/ 4639427 w 6271836"/>
              <a:gd name="connsiteY11" fmla="*/ 549897 h 2831445"/>
              <a:gd name="connsiteX12" fmla="*/ 4969365 w 6271836"/>
              <a:gd name="connsiteY12" fmla="*/ 370788 h 2831445"/>
              <a:gd name="connsiteX13" fmla="*/ 5384145 w 6271836"/>
              <a:gd name="connsiteY13" fmla="*/ 257666 h 2831445"/>
              <a:gd name="connsiteX14" fmla="*/ 5789497 w 6271836"/>
              <a:gd name="connsiteY14" fmla="*/ 153971 h 2831445"/>
              <a:gd name="connsiteX15" fmla="*/ 6147716 w 6271836"/>
              <a:gd name="connsiteY15" fmla="*/ 31423 h 2831445"/>
              <a:gd name="connsiteX0" fmla="*/ 6178746 w 6302866"/>
              <a:gd name="connsiteY0" fmla="*/ 31423 h 2832754"/>
              <a:gd name="connsiteX1" fmla="*/ 6159892 w 6302866"/>
              <a:gd name="connsiteY1" fmla="*/ 342507 h 2832754"/>
              <a:gd name="connsiteX2" fmla="*/ 6150466 w 6302866"/>
              <a:gd name="connsiteY2" fmla="*/ 370788 h 2832754"/>
              <a:gd name="connsiteX3" fmla="*/ 5245492 w 6302866"/>
              <a:gd name="connsiteY3" fmla="*/ 578177 h 2832754"/>
              <a:gd name="connsiteX4" fmla="*/ 4698738 w 6302866"/>
              <a:gd name="connsiteY4" fmla="*/ 785567 h 2832754"/>
              <a:gd name="connsiteX5" fmla="*/ 3935167 w 6302866"/>
              <a:gd name="connsiteY5" fmla="*/ 1181493 h 2832754"/>
              <a:gd name="connsiteX6" fmla="*/ 3482680 w 6302866"/>
              <a:gd name="connsiteY6" fmla="*/ 1426590 h 2832754"/>
              <a:gd name="connsiteX7" fmla="*/ 2276049 w 6302866"/>
              <a:gd name="connsiteY7" fmla="*/ 2072326 h 2832754"/>
              <a:gd name="connsiteX8" fmla="*/ 876954 w 6302866"/>
              <a:gd name="connsiteY8" fmla="*/ 2700778 h 2832754"/>
              <a:gd name="connsiteX9" fmla="*/ 690775 w 6302866"/>
              <a:gd name="connsiteY9" fmla="*/ 2708634 h 2832754"/>
              <a:gd name="connsiteX10" fmla="*/ 542303 w 6302866"/>
              <a:gd name="connsiteY10" fmla="*/ 2531097 h 2832754"/>
              <a:gd name="connsiteX11" fmla="*/ 3944593 w 6302866"/>
              <a:gd name="connsiteY11" fmla="*/ 898689 h 2832754"/>
              <a:gd name="connsiteX12" fmla="*/ 4670457 w 6302866"/>
              <a:gd name="connsiteY12" fmla="*/ 549897 h 2832754"/>
              <a:gd name="connsiteX13" fmla="*/ 5000395 w 6302866"/>
              <a:gd name="connsiteY13" fmla="*/ 370788 h 2832754"/>
              <a:gd name="connsiteX14" fmla="*/ 5415175 w 6302866"/>
              <a:gd name="connsiteY14" fmla="*/ 257666 h 2832754"/>
              <a:gd name="connsiteX15" fmla="*/ 5820527 w 6302866"/>
              <a:gd name="connsiteY15" fmla="*/ 153971 h 2832754"/>
              <a:gd name="connsiteX16" fmla="*/ 6178746 w 6302866"/>
              <a:gd name="connsiteY16" fmla="*/ 31423 h 2832754"/>
              <a:gd name="connsiteX0" fmla="*/ 6147716 w 6271836"/>
              <a:gd name="connsiteY0" fmla="*/ 31423 h 2831445"/>
              <a:gd name="connsiteX1" fmla="*/ 6128862 w 6271836"/>
              <a:gd name="connsiteY1" fmla="*/ 342507 h 2831445"/>
              <a:gd name="connsiteX2" fmla="*/ 6119436 w 6271836"/>
              <a:gd name="connsiteY2" fmla="*/ 370788 h 2831445"/>
              <a:gd name="connsiteX3" fmla="*/ 5214462 w 6271836"/>
              <a:gd name="connsiteY3" fmla="*/ 578177 h 2831445"/>
              <a:gd name="connsiteX4" fmla="*/ 4667708 w 6271836"/>
              <a:gd name="connsiteY4" fmla="*/ 785567 h 2831445"/>
              <a:gd name="connsiteX5" fmla="*/ 3904137 w 6271836"/>
              <a:gd name="connsiteY5" fmla="*/ 1181493 h 2831445"/>
              <a:gd name="connsiteX6" fmla="*/ 3451650 w 6271836"/>
              <a:gd name="connsiteY6" fmla="*/ 1426590 h 2831445"/>
              <a:gd name="connsiteX7" fmla="*/ 2245019 w 6271836"/>
              <a:gd name="connsiteY7" fmla="*/ 2072326 h 2831445"/>
              <a:gd name="connsiteX8" fmla="*/ 845924 w 6271836"/>
              <a:gd name="connsiteY8" fmla="*/ 2700778 h 2831445"/>
              <a:gd name="connsiteX9" fmla="*/ 511273 w 6271836"/>
              <a:gd name="connsiteY9" fmla="*/ 2531097 h 2831445"/>
              <a:gd name="connsiteX10" fmla="*/ 3913563 w 6271836"/>
              <a:gd name="connsiteY10" fmla="*/ 898689 h 2831445"/>
              <a:gd name="connsiteX11" fmla="*/ 4639427 w 6271836"/>
              <a:gd name="connsiteY11" fmla="*/ 549897 h 2831445"/>
              <a:gd name="connsiteX12" fmla="*/ 4969365 w 6271836"/>
              <a:gd name="connsiteY12" fmla="*/ 370788 h 2831445"/>
              <a:gd name="connsiteX13" fmla="*/ 5384145 w 6271836"/>
              <a:gd name="connsiteY13" fmla="*/ 257666 h 2831445"/>
              <a:gd name="connsiteX14" fmla="*/ 5789497 w 6271836"/>
              <a:gd name="connsiteY14" fmla="*/ 153971 h 2831445"/>
              <a:gd name="connsiteX15" fmla="*/ 6147716 w 6271836"/>
              <a:gd name="connsiteY15" fmla="*/ 31423 h 2831445"/>
              <a:gd name="connsiteX0" fmla="*/ 6147716 w 6271836"/>
              <a:gd name="connsiteY0" fmla="*/ 31423 h 2831445"/>
              <a:gd name="connsiteX1" fmla="*/ 6128862 w 6271836"/>
              <a:gd name="connsiteY1" fmla="*/ 342507 h 2831445"/>
              <a:gd name="connsiteX2" fmla="*/ 6119436 w 6271836"/>
              <a:gd name="connsiteY2" fmla="*/ 370788 h 2831445"/>
              <a:gd name="connsiteX3" fmla="*/ 5214462 w 6271836"/>
              <a:gd name="connsiteY3" fmla="*/ 578177 h 2831445"/>
              <a:gd name="connsiteX4" fmla="*/ 4667708 w 6271836"/>
              <a:gd name="connsiteY4" fmla="*/ 785567 h 2831445"/>
              <a:gd name="connsiteX5" fmla="*/ 3904137 w 6271836"/>
              <a:gd name="connsiteY5" fmla="*/ 1181493 h 2831445"/>
              <a:gd name="connsiteX6" fmla="*/ 3451650 w 6271836"/>
              <a:gd name="connsiteY6" fmla="*/ 1426590 h 2831445"/>
              <a:gd name="connsiteX7" fmla="*/ 2245019 w 6271836"/>
              <a:gd name="connsiteY7" fmla="*/ 2072326 h 2831445"/>
              <a:gd name="connsiteX8" fmla="*/ 845924 w 6271836"/>
              <a:gd name="connsiteY8" fmla="*/ 2700778 h 2831445"/>
              <a:gd name="connsiteX9" fmla="*/ 511273 w 6271836"/>
              <a:gd name="connsiteY9" fmla="*/ 2531097 h 2831445"/>
              <a:gd name="connsiteX10" fmla="*/ 3913563 w 6271836"/>
              <a:gd name="connsiteY10" fmla="*/ 898689 h 2831445"/>
              <a:gd name="connsiteX11" fmla="*/ 4639427 w 6271836"/>
              <a:gd name="connsiteY11" fmla="*/ 549897 h 2831445"/>
              <a:gd name="connsiteX12" fmla="*/ 4969365 w 6271836"/>
              <a:gd name="connsiteY12" fmla="*/ 370788 h 2831445"/>
              <a:gd name="connsiteX13" fmla="*/ 5384145 w 6271836"/>
              <a:gd name="connsiteY13" fmla="*/ 257666 h 2831445"/>
              <a:gd name="connsiteX14" fmla="*/ 5789497 w 6271836"/>
              <a:gd name="connsiteY14" fmla="*/ 153971 h 2831445"/>
              <a:gd name="connsiteX15" fmla="*/ 6147716 w 6271836"/>
              <a:gd name="connsiteY15" fmla="*/ 31423 h 2831445"/>
              <a:gd name="connsiteX0" fmla="*/ 6148633 w 6272753"/>
              <a:gd name="connsiteY0" fmla="*/ 31423 h 2831183"/>
              <a:gd name="connsiteX1" fmla="*/ 6129779 w 6272753"/>
              <a:gd name="connsiteY1" fmla="*/ 342507 h 2831183"/>
              <a:gd name="connsiteX2" fmla="*/ 6120353 w 6272753"/>
              <a:gd name="connsiteY2" fmla="*/ 370788 h 2831183"/>
              <a:gd name="connsiteX3" fmla="*/ 5215379 w 6272753"/>
              <a:gd name="connsiteY3" fmla="*/ 578177 h 2831183"/>
              <a:gd name="connsiteX4" fmla="*/ 4668625 w 6272753"/>
              <a:gd name="connsiteY4" fmla="*/ 785567 h 2831183"/>
              <a:gd name="connsiteX5" fmla="*/ 3905054 w 6272753"/>
              <a:gd name="connsiteY5" fmla="*/ 1181493 h 2831183"/>
              <a:gd name="connsiteX6" fmla="*/ 3452567 w 6272753"/>
              <a:gd name="connsiteY6" fmla="*/ 1426590 h 2831183"/>
              <a:gd name="connsiteX7" fmla="*/ 2245936 w 6272753"/>
              <a:gd name="connsiteY7" fmla="*/ 2072326 h 2831183"/>
              <a:gd name="connsiteX8" fmla="*/ 846841 w 6272753"/>
              <a:gd name="connsiteY8" fmla="*/ 2700778 h 2831183"/>
              <a:gd name="connsiteX9" fmla="*/ 688942 w 6272753"/>
              <a:gd name="connsiteY9" fmla="*/ 2699207 h 2831183"/>
              <a:gd name="connsiteX10" fmla="*/ 512190 w 6272753"/>
              <a:gd name="connsiteY10" fmla="*/ 2531097 h 2831183"/>
              <a:gd name="connsiteX11" fmla="*/ 3914480 w 6272753"/>
              <a:gd name="connsiteY11" fmla="*/ 898689 h 2831183"/>
              <a:gd name="connsiteX12" fmla="*/ 4640344 w 6272753"/>
              <a:gd name="connsiteY12" fmla="*/ 549897 h 2831183"/>
              <a:gd name="connsiteX13" fmla="*/ 4970282 w 6272753"/>
              <a:gd name="connsiteY13" fmla="*/ 370788 h 2831183"/>
              <a:gd name="connsiteX14" fmla="*/ 5385062 w 6272753"/>
              <a:gd name="connsiteY14" fmla="*/ 257666 h 2831183"/>
              <a:gd name="connsiteX15" fmla="*/ 5790414 w 6272753"/>
              <a:gd name="connsiteY15" fmla="*/ 153971 h 2831183"/>
              <a:gd name="connsiteX16" fmla="*/ 6148633 w 6272753"/>
              <a:gd name="connsiteY16" fmla="*/ 31423 h 2831183"/>
              <a:gd name="connsiteX0" fmla="*/ 5636443 w 5760563"/>
              <a:gd name="connsiteY0" fmla="*/ 31423 h 2805258"/>
              <a:gd name="connsiteX1" fmla="*/ 5617589 w 5760563"/>
              <a:gd name="connsiteY1" fmla="*/ 342507 h 2805258"/>
              <a:gd name="connsiteX2" fmla="*/ 5608163 w 5760563"/>
              <a:gd name="connsiteY2" fmla="*/ 370788 h 2805258"/>
              <a:gd name="connsiteX3" fmla="*/ 4703189 w 5760563"/>
              <a:gd name="connsiteY3" fmla="*/ 578177 h 2805258"/>
              <a:gd name="connsiteX4" fmla="*/ 4156435 w 5760563"/>
              <a:gd name="connsiteY4" fmla="*/ 785567 h 2805258"/>
              <a:gd name="connsiteX5" fmla="*/ 3392864 w 5760563"/>
              <a:gd name="connsiteY5" fmla="*/ 1181493 h 2805258"/>
              <a:gd name="connsiteX6" fmla="*/ 2940377 w 5760563"/>
              <a:gd name="connsiteY6" fmla="*/ 1426590 h 2805258"/>
              <a:gd name="connsiteX7" fmla="*/ 1733746 w 5760563"/>
              <a:gd name="connsiteY7" fmla="*/ 2072326 h 2805258"/>
              <a:gd name="connsiteX8" fmla="*/ 334651 w 5760563"/>
              <a:gd name="connsiteY8" fmla="*/ 2700778 h 2805258"/>
              <a:gd name="connsiteX9" fmla="*/ 176752 w 5760563"/>
              <a:gd name="connsiteY9" fmla="*/ 2699207 h 2805258"/>
              <a:gd name="connsiteX10" fmla="*/ 0 w 5760563"/>
              <a:gd name="connsiteY10" fmla="*/ 2531097 h 2805258"/>
              <a:gd name="connsiteX11" fmla="*/ 3402290 w 5760563"/>
              <a:gd name="connsiteY11" fmla="*/ 898689 h 2805258"/>
              <a:gd name="connsiteX12" fmla="*/ 4128154 w 5760563"/>
              <a:gd name="connsiteY12" fmla="*/ 549897 h 2805258"/>
              <a:gd name="connsiteX13" fmla="*/ 4458092 w 5760563"/>
              <a:gd name="connsiteY13" fmla="*/ 370788 h 2805258"/>
              <a:gd name="connsiteX14" fmla="*/ 4872872 w 5760563"/>
              <a:gd name="connsiteY14" fmla="*/ 257666 h 2805258"/>
              <a:gd name="connsiteX15" fmla="*/ 5278224 w 5760563"/>
              <a:gd name="connsiteY15" fmla="*/ 153971 h 2805258"/>
              <a:gd name="connsiteX16" fmla="*/ 5636443 w 5760563"/>
              <a:gd name="connsiteY16" fmla="*/ 31423 h 2805258"/>
              <a:gd name="connsiteX0" fmla="*/ 5667866 w 5791986"/>
              <a:gd name="connsiteY0" fmla="*/ 31423 h 2805258"/>
              <a:gd name="connsiteX1" fmla="*/ 5649012 w 5791986"/>
              <a:gd name="connsiteY1" fmla="*/ 342507 h 2805258"/>
              <a:gd name="connsiteX2" fmla="*/ 5639586 w 5791986"/>
              <a:gd name="connsiteY2" fmla="*/ 370788 h 2805258"/>
              <a:gd name="connsiteX3" fmla="*/ 4734612 w 5791986"/>
              <a:gd name="connsiteY3" fmla="*/ 578177 h 2805258"/>
              <a:gd name="connsiteX4" fmla="*/ 4187858 w 5791986"/>
              <a:gd name="connsiteY4" fmla="*/ 785567 h 2805258"/>
              <a:gd name="connsiteX5" fmla="*/ 3424287 w 5791986"/>
              <a:gd name="connsiteY5" fmla="*/ 1181493 h 2805258"/>
              <a:gd name="connsiteX6" fmla="*/ 2971800 w 5791986"/>
              <a:gd name="connsiteY6" fmla="*/ 1426590 h 2805258"/>
              <a:gd name="connsiteX7" fmla="*/ 1765169 w 5791986"/>
              <a:gd name="connsiteY7" fmla="*/ 2072326 h 2805258"/>
              <a:gd name="connsiteX8" fmla="*/ 366074 w 5791986"/>
              <a:gd name="connsiteY8" fmla="*/ 2700778 h 2805258"/>
              <a:gd name="connsiteX9" fmla="*/ 55775 w 5791986"/>
              <a:gd name="connsiteY9" fmla="*/ 2699207 h 2805258"/>
              <a:gd name="connsiteX10" fmla="*/ 31423 w 5791986"/>
              <a:gd name="connsiteY10" fmla="*/ 2531097 h 2805258"/>
              <a:gd name="connsiteX11" fmla="*/ 3433713 w 5791986"/>
              <a:gd name="connsiteY11" fmla="*/ 898689 h 2805258"/>
              <a:gd name="connsiteX12" fmla="*/ 4159577 w 5791986"/>
              <a:gd name="connsiteY12" fmla="*/ 549897 h 2805258"/>
              <a:gd name="connsiteX13" fmla="*/ 4489515 w 5791986"/>
              <a:gd name="connsiteY13" fmla="*/ 370788 h 2805258"/>
              <a:gd name="connsiteX14" fmla="*/ 4904295 w 5791986"/>
              <a:gd name="connsiteY14" fmla="*/ 257666 h 2805258"/>
              <a:gd name="connsiteX15" fmla="*/ 5309647 w 5791986"/>
              <a:gd name="connsiteY15" fmla="*/ 153971 h 2805258"/>
              <a:gd name="connsiteX16" fmla="*/ 5667866 w 5791986"/>
              <a:gd name="connsiteY16" fmla="*/ 31423 h 2805258"/>
              <a:gd name="connsiteX0" fmla="*/ 5667866 w 5791986"/>
              <a:gd name="connsiteY0" fmla="*/ 31423 h 2805258"/>
              <a:gd name="connsiteX1" fmla="*/ 5649012 w 5791986"/>
              <a:gd name="connsiteY1" fmla="*/ 342507 h 2805258"/>
              <a:gd name="connsiteX2" fmla="*/ 5639586 w 5791986"/>
              <a:gd name="connsiteY2" fmla="*/ 370788 h 2805258"/>
              <a:gd name="connsiteX3" fmla="*/ 4734612 w 5791986"/>
              <a:gd name="connsiteY3" fmla="*/ 578177 h 2805258"/>
              <a:gd name="connsiteX4" fmla="*/ 4187858 w 5791986"/>
              <a:gd name="connsiteY4" fmla="*/ 785567 h 2805258"/>
              <a:gd name="connsiteX5" fmla="*/ 3424287 w 5791986"/>
              <a:gd name="connsiteY5" fmla="*/ 1181493 h 2805258"/>
              <a:gd name="connsiteX6" fmla="*/ 2971800 w 5791986"/>
              <a:gd name="connsiteY6" fmla="*/ 1426590 h 2805258"/>
              <a:gd name="connsiteX7" fmla="*/ 1765169 w 5791986"/>
              <a:gd name="connsiteY7" fmla="*/ 2072326 h 2805258"/>
              <a:gd name="connsiteX8" fmla="*/ 366074 w 5791986"/>
              <a:gd name="connsiteY8" fmla="*/ 2700778 h 2805258"/>
              <a:gd name="connsiteX9" fmla="*/ 55775 w 5791986"/>
              <a:gd name="connsiteY9" fmla="*/ 2699207 h 2805258"/>
              <a:gd name="connsiteX10" fmla="*/ 31423 w 5791986"/>
              <a:gd name="connsiteY10" fmla="*/ 2531097 h 2805258"/>
              <a:gd name="connsiteX11" fmla="*/ 3433713 w 5791986"/>
              <a:gd name="connsiteY11" fmla="*/ 898689 h 2805258"/>
              <a:gd name="connsiteX12" fmla="*/ 4159577 w 5791986"/>
              <a:gd name="connsiteY12" fmla="*/ 549897 h 2805258"/>
              <a:gd name="connsiteX13" fmla="*/ 4489515 w 5791986"/>
              <a:gd name="connsiteY13" fmla="*/ 370788 h 2805258"/>
              <a:gd name="connsiteX14" fmla="*/ 4904295 w 5791986"/>
              <a:gd name="connsiteY14" fmla="*/ 257666 h 2805258"/>
              <a:gd name="connsiteX15" fmla="*/ 5309647 w 5791986"/>
              <a:gd name="connsiteY15" fmla="*/ 153971 h 2805258"/>
              <a:gd name="connsiteX16" fmla="*/ 5667866 w 5791986"/>
              <a:gd name="connsiteY16" fmla="*/ 31423 h 2805258"/>
              <a:gd name="connsiteX0" fmla="*/ 5667866 w 5791986"/>
              <a:gd name="connsiteY0" fmla="*/ 31423 h 2805258"/>
              <a:gd name="connsiteX1" fmla="*/ 5649012 w 5791986"/>
              <a:gd name="connsiteY1" fmla="*/ 342507 h 2805258"/>
              <a:gd name="connsiteX2" fmla="*/ 5639586 w 5791986"/>
              <a:gd name="connsiteY2" fmla="*/ 370788 h 2805258"/>
              <a:gd name="connsiteX3" fmla="*/ 4734612 w 5791986"/>
              <a:gd name="connsiteY3" fmla="*/ 578177 h 2805258"/>
              <a:gd name="connsiteX4" fmla="*/ 4187858 w 5791986"/>
              <a:gd name="connsiteY4" fmla="*/ 785567 h 2805258"/>
              <a:gd name="connsiteX5" fmla="*/ 3424287 w 5791986"/>
              <a:gd name="connsiteY5" fmla="*/ 1181493 h 2805258"/>
              <a:gd name="connsiteX6" fmla="*/ 2971800 w 5791986"/>
              <a:gd name="connsiteY6" fmla="*/ 1426590 h 2805258"/>
              <a:gd name="connsiteX7" fmla="*/ 1765169 w 5791986"/>
              <a:gd name="connsiteY7" fmla="*/ 2072326 h 2805258"/>
              <a:gd name="connsiteX8" fmla="*/ 366074 w 5791986"/>
              <a:gd name="connsiteY8" fmla="*/ 2700778 h 2805258"/>
              <a:gd name="connsiteX9" fmla="*/ 55775 w 5791986"/>
              <a:gd name="connsiteY9" fmla="*/ 2699207 h 2805258"/>
              <a:gd name="connsiteX10" fmla="*/ 31423 w 5791986"/>
              <a:gd name="connsiteY10" fmla="*/ 2531097 h 2805258"/>
              <a:gd name="connsiteX11" fmla="*/ 3433713 w 5791986"/>
              <a:gd name="connsiteY11" fmla="*/ 898689 h 2805258"/>
              <a:gd name="connsiteX12" fmla="*/ 4159577 w 5791986"/>
              <a:gd name="connsiteY12" fmla="*/ 549897 h 2805258"/>
              <a:gd name="connsiteX13" fmla="*/ 4489515 w 5791986"/>
              <a:gd name="connsiteY13" fmla="*/ 370788 h 2805258"/>
              <a:gd name="connsiteX14" fmla="*/ 4904295 w 5791986"/>
              <a:gd name="connsiteY14" fmla="*/ 257666 h 2805258"/>
              <a:gd name="connsiteX15" fmla="*/ 5309647 w 5791986"/>
              <a:gd name="connsiteY15" fmla="*/ 153971 h 2805258"/>
              <a:gd name="connsiteX16" fmla="*/ 5667866 w 5791986"/>
              <a:gd name="connsiteY16" fmla="*/ 31423 h 2805258"/>
              <a:gd name="connsiteX0" fmla="*/ 5667866 w 5791986"/>
              <a:gd name="connsiteY0" fmla="*/ 31423 h 2805258"/>
              <a:gd name="connsiteX1" fmla="*/ 5649012 w 5791986"/>
              <a:gd name="connsiteY1" fmla="*/ 342507 h 2805258"/>
              <a:gd name="connsiteX2" fmla="*/ 5639586 w 5791986"/>
              <a:gd name="connsiteY2" fmla="*/ 370788 h 2805258"/>
              <a:gd name="connsiteX3" fmla="*/ 4734612 w 5791986"/>
              <a:gd name="connsiteY3" fmla="*/ 578177 h 2805258"/>
              <a:gd name="connsiteX4" fmla="*/ 4187858 w 5791986"/>
              <a:gd name="connsiteY4" fmla="*/ 785567 h 2805258"/>
              <a:gd name="connsiteX5" fmla="*/ 3424287 w 5791986"/>
              <a:gd name="connsiteY5" fmla="*/ 1181493 h 2805258"/>
              <a:gd name="connsiteX6" fmla="*/ 2971800 w 5791986"/>
              <a:gd name="connsiteY6" fmla="*/ 1426590 h 2805258"/>
              <a:gd name="connsiteX7" fmla="*/ 1765169 w 5791986"/>
              <a:gd name="connsiteY7" fmla="*/ 2072326 h 2805258"/>
              <a:gd name="connsiteX8" fmla="*/ 366074 w 5791986"/>
              <a:gd name="connsiteY8" fmla="*/ 2700778 h 2805258"/>
              <a:gd name="connsiteX9" fmla="*/ 55775 w 5791986"/>
              <a:gd name="connsiteY9" fmla="*/ 2699207 h 2805258"/>
              <a:gd name="connsiteX10" fmla="*/ 31423 w 5791986"/>
              <a:gd name="connsiteY10" fmla="*/ 2531097 h 2805258"/>
              <a:gd name="connsiteX11" fmla="*/ 3433713 w 5791986"/>
              <a:gd name="connsiteY11" fmla="*/ 898689 h 2805258"/>
              <a:gd name="connsiteX12" fmla="*/ 4007177 w 5791986"/>
              <a:gd name="connsiteY12" fmla="*/ 549897 h 2805258"/>
              <a:gd name="connsiteX13" fmla="*/ 4489515 w 5791986"/>
              <a:gd name="connsiteY13" fmla="*/ 370788 h 2805258"/>
              <a:gd name="connsiteX14" fmla="*/ 4904295 w 5791986"/>
              <a:gd name="connsiteY14" fmla="*/ 257666 h 2805258"/>
              <a:gd name="connsiteX15" fmla="*/ 5309647 w 5791986"/>
              <a:gd name="connsiteY15" fmla="*/ 153971 h 2805258"/>
              <a:gd name="connsiteX16" fmla="*/ 5667866 w 5791986"/>
              <a:gd name="connsiteY16" fmla="*/ 31423 h 2805258"/>
              <a:gd name="connsiteX0" fmla="*/ 5667866 w 5791986"/>
              <a:gd name="connsiteY0" fmla="*/ 31423 h 2805258"/>
              <a:gd name="connsiteX1" fmla="*/ 5649012 w 5791986"/>
              <a:gd name="connsiteY1" fmla="*/ 342507 h 2805258"/>
              <a:gd name="connsiteX2" fmla="*/ 5639586 w 5791986"/>
              <a:gd name="connsiteY2" fmla="*/ 370788 h 2805258"/>
              <a:gd name="connsiteX3" fmla="*/ 4734612 w 5791986"/>
              <a:gd name="connsiteY3" fmla="*/ 578177 h 2805258"/>
              <a:gd name="connsiteX4" fmla="*/ 4187858 w 5791986"/>
              <a:gd name="connsiteY4" fmla="*/ 785567 h 2805258"/>
              <a:gd name="connsiteX5" fmla="*/ 3424287 w 5791986"/>
              <a:gd name="connsiteY5" fmla="*/ 1181493 h 2805258"/>
              <a:gd name="connsiteX6" fmla="*/ 2971800 w 5791986"/>
              <a:gd name="connsiteY6" fmla="*/ 1426590 h 2805258"/>
              <a:gd name="connsiteX7" fmla="*/ 1765169 w 5791986"/>
              <a:gd name="connsiteY7" fmla="*/ 2072326 h 2805258"/>
              <a:gd name="connsiteX8" fmla="*/ 366074 w 5791986"/>
              <a:gd name="connsiteY8" fmla="*/ 2700778 h 2805258"/>
              <a:gd name="connsiteX9" fmla="*/ 55775 w 5791986"/>
              <a:gd name="connsiteY9" fmla="*/ 2699207 h 2805258"/>
              <a:gd name="connsiteX10" fmla="*/ 31423 w 5791986"/>
              <a:gd name="connsiteY10" fmla="*/ 2531097 h 2805258"/>
              <a:gd name="connsiteX11" fmla="*/ 3433713 w 5791986"/>
              <a:gd name="connsiteY11" fmla="*/ 898689 h 2805258"/>
              <a:gd name="connsiteX12" fmla="*/ 4007177 w 5791986"/>
              <a:gd name="connsiteY12" fmla="*/ 549897 h 2805258"/>
              <a:gd name="connsiteX13" fmla="*/ 4641915 w 5791986"/>
              <a:gd name="connsiteY13" fmla="*/ 294588 h 2805258"/>
              <a:gd name="connsiteX14" fmla="*/ 4904295 w 5791986"/>
              <a:gd name="connsiteY14" fmla="*/ 257666 h 2805258"/>
              <a:gd name="connsiteX15" fmla="*/ 5309647 w 5791986"/>
              <a:gd name="connsiteY15" fmla="*/ 153971 h 2805258"/>
              <a:gd name="connsiteX16" fmla="*/ 5667866 w 5791986"/>
              <a:gd name="connsiteY16" fmla="*/ 31423 h 28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1986" h="2805258">
                <a:moveTo>
                  <a:pt x="5667866" y="31423"/>
                </a:moveTo>
                <a:cubicBezTo>
                  <a:pt x="5724427" y="62846"/>
                  <a:pt x="5653725" y="285946"/>
                  <a:pt x="5649012" y="342507"/>
                </a:cubicBezTo>
                <a:cubicBezTo>
                  <a:pt x="5644299" y="399068"/>
                  <a:pt x="5791986" y="331510"/>
                  <a:pt x="5639586" y="370788"/>
                </a:cubicBezTo>
                <a:cubicBezTo>
                  <a:pt x="5487186" y="410066"/>
                  <a:pt x="4976567" y="509047"/>
                  <a:pt x="4734612" y="578177"/>
                </a:cubicBezTo>
                <a:cubicBezTo>
                  <a:pt x="4492657" y="647307"/>
                  <a:pt x="4406245" y="685014"/>
                  <a:pt x="4187858" y="785567"/>
                </a:cubicBezTo>
                <a:cubicBezTo>
                  <a:pt x="3969471" y="886120"/>
                  <a:pt x="3626963" y="1074656"/>
                  <a:pt x="3424287" y="1181493"/>
                </a:cubicBezTo>
                <a:cubicBezTo>
                  <a:pt x="3221611" y="1288330"/>
                  <a:pt x="3248320" y="1278118"/>
                  <a:pt x="2971800" y="1426590"/>
                </a:cubicBezTo>
                <a:cubicBezTo>
                  <a:pt x="2695280" y="1575062"/>
                  <a:pt x="2199457" y="1859961"/>
                  <a:pt x="1765169" y="2072326"/>
                </a:cubicBezTo>
                <a:cubicBezTo>
                  <a:pt x="1330881" y="2284691"/>
                  <a:pt x="650973" y="2596298"/>
                  <a:pt x="366074" y="2700778"/>
                </a:cubicBezTo>
                <a:cubicBezTo>
                  <a:pt x="81175" y="2805258"/>
                  <a:pt x="111550" y="2727487"/>
                  <a:pt x="55775" y="2699207"/>
                </a:cubicBezTo>
                <a:cubicBezTo>
                  <a:pt x="0" y="2670927"/>
                  <a:pt x="33237" y="2777150"/>
                  <a:pt x="31423" y="2531097"/>
                </a:cubicBezTo>
                <a:cubicBezTo>
                  <a:pt x="573726" y="2229440"/>
                  <a:pt x="2745687" y="1228889"/>
                  <a:pt x="3433713" y="898689"/>
                </a:cubicBezTo>
                <a:lnTo>
                  <a:pt x="4007177" y="549897"/>
                </a:lnTo>
                <a:cubicBezTo>
                  <a:pt x="4183144" y="461914"/>
                  <a:pt x="4492395" y="343293"/>
                  <a:pt x="4641915" y="294588"/>
                </a:cubicBezTo>
                <a:cubicBezTo>
                  <a:pt x="4791435" y="245883"/>
                  <a:pt x="4904295" y="257666"/>
                  <a:pt x="4904295" y="257666"/>
                </a:cubicBezTo>
                <a:cubicBezTo>
                  <a:pt x="5040984" y="221530"/>
                  <a:pt x="5188670" y="191678"/>
                  <a:pt x="5309647" y="153971"/>
                </a:cubicBezTo>
                <a:cubicBezTo>
                  <a:pt x="5430624" y="116264"/>
                  <a:pt x="5611305" y="0"/>
                  <a:pt x="5667866" y="31423"/>
                </a:cubicBezTo>
                <a:close/>
              </a:path>
            </a:pathLst>
          </a:custGeom>
          <a:solidFill>
            <a:srgbClr val="BBB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4055097" y="3109275"/>
            <a:ext cx="4980494" cy="2094320"/>
            <a:chOff x="4055097" y="3109275"/>
            <a:chExt cx="4980494" cy="2094320"/>
          </a:xfrm>
        </p:grpSpPr>
        <p:sp>
          <p:nvSpPr>
            <p:cNvPr id="45" name="Freeform 44"/>
            <p:cNvSpPr/>
            <p:nvPr/>
          </p:nvSpPr>
          <p:spPr>
            <a:xfrm>
              <a:off x="4055097" y="3109275"/>
              <a:ext cx="4980494" cy="2094320"/>
            </a:xfrm>
            <a:custGeom>
              <a:avLst/>
              <a:gdLst>
                <a:gd name="connsiteX0" fmla="*/ 4938074 w 4980494"/>
                <a:gd name="connsiteY0" fmla="*/ 39278 h 2094320"/>
                <a:gd name="connsiteX1" fmla="*/ 4938074 w 4980494"/>
                <a:gd name="connsiteY1" fmla="*/ 256094 h 2094320"/>
                <a:gd name="connsiteX2" fmla="*/ 4796672 w 4980494"/>
                <a:gd name="connsiteY2" fmla="*/ 274948 h 2094320"/>
                <a:gd name="connsiteX3" fmla="*/ 4249917 w 4980494"/>
                <a:gd name="connsiteY3" fmla="*/ 406923 h 2094320"/>
                <a:gd name="connsiteX4" fmla="*/ 3665456 w 4980494"/>
                <a:gd name="connsiteY4" fmla="*/ 538898 h 2094320"/>
                <a:gd name="connsiteX5" fmla="*/ 3269530 w 4980494"/>
                <a:gd name="connsiteY5" fmla="*/ 689727 h 2094320"/>
                <a:gd name="connsiteX6" fmla="*/ 2383410 w 4980494"/>
                <a:gd name="connsiteY6" fmla="*/ 1104506 h 2094320"/>
                <a:gd name="connsiteX7" fmla="*/ 1874363 w 4980494"/>
                <a:gd name="connsiteY7" fmla="*/ 1377884 h 2094320"/>
                <a:gd name="connsiteX8" fmla="*/ 1403023 w 4980494"/>
                <a:gd name="connsiteY8" fmla="*/ 1660688 h 2094320"/>
                <a:gd name="connsiteX9" fmla="*/ 959963 w 4980494"/>
                <a:gd name="connsiteY9" fmla="*/ 1896358 h 2094320"/>
                <a:gd name="connsiteX10" fmla="*/ 648878 w 4980494"/>
                <a:gd name="connsiteY10" fmla="*/ 2037760 h 2094320"/>
                <a:gd name="connsiteX11" fmla="*/ 554610 w 4980494"/>
                <a:gd name="connsiteY11" fmla="*/ 2075467 h 2094320"/>
                <a:gd name="connsiteX12" fmla="*/ 36136 w 4980494"/>
                <a:gd name="connsiteY12" fmla="*/ 2075467 h 2094320"/>
                <a:gd name="connsiteX13" fmla="*/ 337794 w 4980494"/>
                <a:gd name="connsiteY13" fmla="*/ 1962346 h 2094320"/>
                <a:gd name="connsiteX14" fmla="*/ 1025950 w 4980494"/>
                <a:gd name="connsiteY14" fmla="*/ 1660688 h 2094320"/>
                <a:gd name="connsiteX15" fmla="*/ 1572705 w 4980494"/>
                <a:gd name="connsiteY15" fmla="*/ 1368457 h 2094320"/>
                <a:gd name="connsiteX16" fmla="*/ 1883790 w 4980494"/>
                <a:gd name="connsiteY16" fmla="*/ 1179921 h 2094320"/>
                <a:gd name="connsiteX17" fmla="*/ 2477678 w 4980494"/>
                <a:gd name="connsiteY17" fmla="*/ 887690 h 2094320"/>
                <a:gd name="connsiteX18" fmla="*/ 3156408 w 4980494"/>
                <a:gd name="connsiteY18" fmla="*/ 586032 h 2094320"/>
                <a:gd name="connsiteX19" fmla="*/ 3684309 w 4980494"/>
                <a:gd name="connsiteY19" fmla="*/ 340935 h 2094320"/>
                <a:gd name="connsiteX20" fmla="*/ 4325332 w 4980494"/>
                <a:gd name="connsiteY20" fmla="*/ 142972 h 2094320"/>
                <a:gd name="connsiteX21" fmla="*/ 4881513 w 4980494"/>
                <a:gd name="connsiteY21" fmla="*/ 20424 h 2094320"/>
                <a:gd name="connsiteX22" fmla="*/ 4938074 w 4980494"/>
                <a:gd name="connsiteY22" fmla="*/ 39278 h 209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80494" h="2094320">
                  <a:moveTo>
                    <a:pt x="4938074" y="39278"/>
                  </a:moveTo>
                  <a:cubicBezTo>
                    <a:pt x="4947501" y="78556"/>
                    <a:pt x="4961641" y="216816"/>
                    <a:pt x="4938074" y="256094"/>
                  </a:cubicBezTo>
                  <a:cubicBezTo>
                    <a:pt x="4914507" y="295372"/>
                    <a:pt x="4911365" y="249810"/>
                    <a:pt x="4796672" y="274948"/>
                  </a:cubicBezTo>
                  <a:cubicBezTo>
                    <a:pt x="4681979" y="300086"/>
                    <a:pt x="4249917" y="406923"/>
                    <a:pt x="4249917" y="406923"/>
                  </a:cubicBezTo>
                  <a:cubicBezTo>
                    <a:pt x="4061381" y="450915"/>
                    <a:pt x="3828854" y="491764"/>
                    <a:pt x="3665456" y="538898"/>
                  </a:cubicBezTo>
                  <a:cubicBezTo>
                    <a:pt x="3502058" y="586032"/>
                    <a:pt x="3483204" y="595459"/>
                    <a:pt x="3269530" y="689727"/>
                  </a:cubicBezTo>
                  <a:cubicBezTo>
                    <a:pt x="3055856" y="783995"/>
                    <a:pt x="2615938" y="989813"/>
                    <a:pt x="2383410" y="1104506"/>
                  </a:cubicBezTo>
                  <a:cubicBezTo>
                    <a:pt x="2150882" y="1219199"/>
                    <a:pt x="2037761" y="1285187"/>
                    <a:pt x="1874363" y="1377884"/>
                  </a:cubicBezTo>
                  <a:cubicBezTo>
                    <a:pt x="1710965" y="1470581"/>
                    <a:pt x="1555423" y="1574276"/>
                    <a:pt x="1403023" y="1660688"/>
                  </a:cubicBezTo>
                  <a:cubicBezTo>
                    <a:pt x="1250623" y="1747100"/>
                    <a:pt x="1085654" y="1833513"/>
                    <a:pt x="959963" y="1896358"/>
                  </a:cubicBezTo>
                  <a:cubicBezTo>
                    <a:pt x="834272" y="1959203"/>
                    <a:pt x="716437" y="2007909"/>
                    <a:pt x="648878" y="2037760"/>
                  </a:cubicBezTo>
                  <a:cubicBezTo>
                    <a:pt x="581319" y="2067611"/>
                    <a:pt x="656734" y="2069183"/>
                    <a:pt x="554610" y="2075467"/>
                  </a:cubicBezTo>
                  <a:cubicBezTo>
                    <a:pt x="452486" y="2081752"/>
                    <a:pt x="72272" y="2094320"/>
                    <a:pt x="36136" y="2075467"/>
                  </a:cubicBezTo>
                  <a:cubicBezTo>
                    <a:pt x="0" y="2056614"/>
                    <a:pt x="172825" y="2031476"/>
                    <a:pt x="337794" y="1962346"/>
                  </a:cubicBezTo>
                  <a:cubicBezTo>
                    <a:pt x="502763" y="1893216"/>
                    <a:pt x="820132" y="1759669"/>
                    <a:pt x="1025950" y="1660688"/>
                  </a:cubicBezTo>
                  <a:cubicBezTo>
                    <a:pt x="1231768" y="1561707"/>
                    <a:pt x="1429732" y="1448585"/>
                    <a:pt x="1572705" y="1368457"/>
                  </a:cubicBezTo>
                  <a:cubicBezTo>
                    <a:pt x="1715678" y="1288329"/>
                    <a:pt x="1732961" y="1260049"/>
                    <a:pt x="1883790" y="1179921"/>
                  </a:cubicBezTo>
                  <a:cubicBezTo>
                    <a:pt x="2034619" y="1099793"/>
                    <a:pt x="2265575" y="986671"/>
                    <a:pt x="2477678" y="887690"/>
                  </a:cubicBezTo>
                  <a:cubicBezTo>
                    <a:pt x="2689781" y="788709"/>
                    <a:pt x="2955303" y="677158"/>
                    <a:pt x="3156408" y="586032"/>
                  </a:cubicBezTo>
                  <a:cubicBezTo>
                    <a:pt x="3357513" y="494906"/>
                    <a:pt x="3489488" y="414778"/>
                    <a:pt x="3684309" y="340935"/>
                  </a:cubicBezTo>
                  <a:cubicBezTo>
                    <a:pt x="3879130" y="267092"/>
                    <a:pt x="4125798" y="196390"/>
                    <a:pt x="4325332" y="142972"/>
                  </a:cubicBezTo>
                  <a:cubicBezTo>
                    <a:pt x="4524866" y="89554"/>
                    <a:pt x="4782532" y="39277"/>
                    <a:pt x="4881513" y="20424"/>
                  </a:cubicBezTo>
                  <a:cubicBezTo>
                    <a:pt x="4980494" y="1571"/>
                    <a:pt x="4928647" y="0"/>
                    <a:pt x="4938074" y="39278"/>
                  </a:cubicBezTo>
                  <a:close/>
                </a:path>
              </a:pathLst>
            </a:custGeom>
            <a:solidFill>
              <a:srgbClr val="B57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http://www.nature.com/nature/journal/v522/n7554/images_article/nature14268-f1.jpg"/>
            <p:cNvPicPr>
              <a:picLocks noChangeAspect="1" noChangeArrowheads="1"/>
            </p:cNvPicPr>
            <p:nvPr/>
          </p:nvPicPr>
          <p:blipFill>
            <a:blip r:embed="rId3"/>
            <a:srcRect l="71454" t="49434" r="23073" b="47529"/>
            <a:stretch>
              <a:fillRect/>
            </a:stretch>
          </p:blipFill>
          <p:spPr bwMode="auto">
            <a:xfrm rot="20040000">
              <a:off x="6312542" y="4049576"/>
              <a:ext cx="1061734" cy="465416"/>
            </a:xfrm>
            <a:prstGeom prst="rect">
              <a:avLst/>
            </a:prstGeom>
            <a:noFill/>
            <a:ln w="50800">
              <a:noFill/>
            </a:ln>
          </p:spPr>
        </p:pic>
      </p:grpSp>
      <p:sp useBgFill="1">
        <p:nvSpPr>
          <p:cNvPr id="54" name="TextBox 53"/>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7" presetClass="emph" presetSubtype="2" fill="hold" nodeType="withEffect">
                                  <p:stCondLst>
                                    <p:cond delay="0"/>
                                  </p:stCondLst>
                                  <p:childTnLst>
                                    <p:animClr clrSpc="rgb">
                                      <p:cBhvr>
                                        <p:cTn id="9" dur="500" fill="hold"/>
                                        <p:tgtEl>
                                          <p:spTgt spid="43"/>
                                        </p:tgtEl>
                                        <p:attrNameLst>
                                          <p:attrName>stroke.color</p:attrName>
                                        </p:attrNameLst>
                                      </p:cBhvr>
                                      <p:to>
                                        <a:srgbClr val="FF0000"/>
                                      </p:to>
                                    </p:animClr>
                                    <p:set>
                                      <p:cBhvr>
                                        <p:cTn id="10" dur="500" fill="hold"/>
                                        <p:tgtEl>
                                          <p:spTgt spid="43"/>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1000" fill="hold"/>
                                        <p:tgtEl>
                                          <p:spTgt spid="38"/>
                                        </p:tgtEl>
                                        <p:attrNameLst>
                                          <p:attrName>ppt_w</p:attrName>
                                        </p:attrNameLst>
                                      </p:cBhvr>
                                      <p:tavLst>
                                        <p:tav tm="0">
                                          <p:val>
                                            <p:fltVal val="0"/>
                                          </p:val>
                                        </p:tav>
                                        <p:tav tm="100000">
                                          <p:val>
                                            <p:strVal val="#ppt_w"/>
                                          </p:val>
                                        </p:tav>
                                      </p:tavLst>
                                    </p:anim>
                                    <p:anim calcmode="lin" valueType="num">
                                      <p:cBhvr>
                                        <p:cTn id="16" dur="1000" fill="hold"/>
                                        <p:tgtEl>
                                          <p:spTgt spid="38"/>
                                        </p:tgtEl>
                                        <p:attrNameLst>
                                          <p:attrName>ppt_h</p:attrName>
                                        </p:attrNameLst>
                                      </p:cBhvr>
                                      <p:tavLst>
                                        <p:tav tm="0">
                                          <p:val>
                                            <p:fltVal val="0"/>
                                          </p:val>
                                        </p:tav>
                                        <p:tav tm="100000">
                                          <p:val>
                                            <p:strVal val="#ppt_h"/>
                                          </p:val>
                                        </p:tav>
                                      </p:tavLst>
                                    </p:anim>
                                    <p:animEffect transition="in" filter="fade">
                                      <p:cBhvr>
                                        <p:cTn id="17" dur="1000"/>
                                        <p:tgtEl>
                                          <p:spTgt spid="38"/>
                                        </p:tgtEl>
                                      </p:cBhvr>
                                    </p:animEffect>
                                  </p:childTnLst>
                                </p:cTn>
                              </p:par>
                              <p:par>
                                <p:cTn id="18" presetID="10" presetClass="exit" presetSubtype="0" fill="hold" nodeType="withEffect">
                                  <p:stCondLst>
                                    <p:cond delay="500"/>
                                  </p:stCondLst>
                                  <p:childTnLst>
                                    <p:animEffect transition="out" filter="fade">
                                      <p:cBhvr>
                                        <p:cTn id="19" dur="1000"/>
                                        <p:tgtEl>
                                          <p:spTgt spid="37"/>
                                        </p:tgtEl>
                                      </p:cBhvr>
                                    </p:animEffect>
                                    <p:set>
                                      <p:cBhvr>
                                        <p:cTn id="20" dur="1" fill="hold">
                                          <p:stCondLst>
                                            <p:cond delay="999"/>
                                          </p:stCondLst>
                                        </p:cTn>
                                        <p:tgtEl>
                                          <p:spTgt spid="3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1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000"/>
                                        <p:tgtEl>
                                          <p:spTgt spid="28"/>
                                        </p:tgtEl>
                                      </p:cBhvr>
                                    </p:animEffect>
                                    <p:set>
                                      <p:cBhvr>
                                        <p:cTn id="30" dur="1" fill="hold">
                                          <p:stCondLst>
                                            <p:cond delay="999"/>
                                          </p:stCondLst>
                                        </p:cTn>
                                        <p:tgtEl>
                                          <p:spTgt spid="28"/>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2000"/>
                                        <p:tgtEl>
                                          <p:spTgt spid="40"/>
                                        </p:tgtEl>
                                      </p:cBhvr>
                                    </p:animEffect>
                                    <p:set>
                                      <p:cBhvr>
                                        <p:cTn id="45" dur="1" fill="hold">
                                          <p:stCondLst>
                                            <p:cond delay="1999"/>
                                          </p:stCondLst>
                                        </p:cTn>
                                        <p:tgtEl>
                                          <p:spTgt spid="40"/>
                                        </p:tgtEl>
                                        <p:attrNameLst>
                                          <p:attrName>style.visibility</p:attrName>
                                        </p:attrNameLst>
                                      </p:cBhvr>
                                      <p:to>
                                        <p:strVal val="hidden"/>
                                      </p:to>
                                    </p:set>
                                  </p:childTnLst>
                                </p:cTn>
                              </p:par>
                              <p:par>
                                <p:cTn id="46" presetID="9" presetClass="exit" presetSubtype="0" fill="hold" grpId="1" nodeType="withEffect">
                                  <p:stCondLst>
                                    <p:cond delay="1000"/>
                                  </p:stCondLst>
                                  <p:childTnLst>
                                    <p:animEffect transition="out" filter="dissolve">
                                      <p:cBhvr>
                                        <p:cTn id="47" dur="2000"/>
                                        <p:tgtEl>
                                          <p:spTgt spid="39"/>
                                        </p:tgtEl>
                                      </p:cBhvr>
                                    </p:animEffect>
                                    <p:set>
                                      <p:cBhvr>
                                        <p:cTn id="48" dur="1" fill="hold">
                                          <p:stCondLst>
                                            <p:cond delay="1999"/>
                                          </p:stCondLst>
                                        </p:cTn>
                                        <p:tgtEl>
                                          <p:spTgt spid="39"/>
                                        </p:tgtEl>
                                        <p:attrNameLst>
                                          <p:attrName>style.visibility</p:attrName>
                                        </p:attrNameLst>
                                      </p:cBhvr>
                                      <p:to>
                                        <p:strVal val="hidden"/>
                                      </p:to>
                                    </p:set>
                                  </p:childTnLst>
                                </p:cTn>
                              </p:par>
                              <p:par>
                                <p:cTn id="49" presetID="9" presetClass="exit" presetSubtype="0" fill="hold" nodeType="withEffect">
                                  <p:stCondLst>
                                    <p:cond delay="2000"/>
                                  </p:stCondLst>
                                  <p:childTnLst>
                                    <p:animEffect transition="out" filter="dissolve">
                                      <p:cBhvr>
                                        <p:cTn id="50" dur="2000"/>
                                        <p:tgtEl>
                                          <p:spTgt spid="42"/>
                                        </p:tgtEl>
                                      </p:cBhvr>
                                    </p:animEffect>
                                    <p:set>
                                      <p:cBhvr>
                                        <p:cTn id="51" dur="1" fill="hold">
                                          <p:stCondLst>
                                            <p:cond delay="1999"/>
                                          </p:stCondLst>
                                        </p:cTn>
                                        <p:tgtEl>
                                          <p:spTgt spid="4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left)">
                                      <p:cBhvr>
                                        <p:cTn id="56" dur="10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1000"/>
                                        <p:tgtEl>
                                          <p:spTgt spid="50"/>
                                        </p:tgtEl>
                                      </p:cBhvr>
                                    </p:animEffect>
                                  </p:childTnLst>
                                </p:cTn>
                              </p:par>
                              <p:par>
                                <p:cTn id="62" presetID="47"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1000"/>
                                        <p:tgtEl>
                                          <p:spTgt spid="44"/>
                                        </p:tgtEl>
                                      </p:cBhvr>
                                    </p:animEffect>
                                    <p:anim calcmode="lin" valueType="num">
                                      <p:cBhvr>
                                        <p:cTn id="65" dur="1000" fill="hold"/>
                                        <p:tgtEl>
                                          <p:spTgt spid="44"/>
                                        </p:tgtEl>
                                        <p:attrNameLst>
                                          <p:attrName>ppt_x</p:attrName>
                                        </p:attrNameLst>
                                      </p:cBhvr>
                                      <p:tavLst>
                                        <p:tav tm="0">
                                          <p:val>
                                            <p:strVal val="#ppt_x"/>
                                          </p:val>
                                        </p:tav>
                                        <p:tav tm="100000">
                                          <p:val>
                                            <p:strVal val="#ppt_x"/>
                                          </p:val>
                                        </p:tav>
                                      </p:tavLst>
                                    </p:anim>
                                    <p:anim calcmode="lin" valueType="num">
                                      <p:cBhvr>
                                        <p:cTn id="6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childTnLst>
                                </p:cTn>
                              </p:par>
                              <p:par>
                                <p:cTn id="72" presetID="47"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1000"/>
                                        <p:tgtEl>
                                          <p:spTgt spid="46"/>
                                        </p:tgtEl>
                                      </p:cBhvr>
                                    </p:animEffect>
                                    <p:anim calcmode="lin" valueType="num">
                                      <p:cBhvr>
                                        <p:cTn id="75" dur="1000" fill="hold"/>
                                        <p:tgtEl>
                                          <p:spTgt spid="46"/>
                                        </p:tgtEl>
                                        <p:attrNameLst>
                                          <p:attrName>ppt_x</p:attrName>
                                        </p:attrNameLst>
                                      </p:cBhvr>
                                      <p:tavLst>
                                        <p:tav tm="0">
                                          <p:val>
                                            <p:strVal val="#ppt_x"/>
                                          </p:val>
                                        </p:tav>
                                        <p:tav tm="100000">
                                          <p:val>
                                            <p:strVal val="#ppt_x"/>
                                          </p:val>
                                        </p:tav>
                                      </p:tavLst>
                                    </p:anim>
                                    <p:anim calcmode="lin" valueType="num">
                                      <p:cBhvr>
                                        <p:cTn id="7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1000"/>
                                        <p:tgtEl>
                                          <p:spTgt spid="55"/>
                                        </p:tgtEl>
                                      </p:cBhvr>
                                    </p:animEffect>
                                  </p:childTnLst>
                                </p:cTn>
                              </p:par>
                              <p:par>
                                <p:cTn id="82" presetID="47" presetClass="entr" presetSubtype="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1000"/>
                                        <p:tgtEl>
                                          <p:spTgt spid="49"/>
                                        </p:tgtEl>
                                      </p:cBhvr>
                                    </p:animEffect>
                                    <p:anim calcmode="lin" valueType="num">
                                      <p:cBhvr>
                                        <p:cTn id="85" dur="1000" fill="hold"/>
                                        <p:tgtEl>
                                          <p:spTgt spid="49"/>
                                        </p:tgtEl>
                                        <p:attrNameLst>
                                          <p:attrName>ppt_x</p:attrName>
                                        </p:attrNameLst>
                                      </p:cBhvr>
                                      <p:tavLst>
                                        <p:tav tm="0">
                                          <p:val>
                                            <p:strVal val="#ppt_x"/>
                                          </p:val>
                                        </p:tav>
                                        <p:tav tm="100000">
                                          <p:val>
                                            <p:strVal val="#ppt_x"/>
                                          </p:val>
                                        </p:tav>
                                      </p:tavLst>
                                    </p:anim>
                                    <p:anim calcmode="lin" valueType="num">
                                      <p:cBhvr>
                                        <p:cTn id="8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00"/>
                                        <p:tgtEl>
                                          <p:spTgt spid="50"/>
                                        </p:tgtEl>
                                      </p:cBhvr>
                                    </p:animEffect>
                                    <p:set>
                                      <p:cBhvr>
                                        <p:cTn id="91" dur="1" fill="hold">
                                          <p:stCondLst>
                                            <p:cond delay="999"/>
                                          </p:stCondLst>
                                        </p:cTn>
                                        <p:tgtEl>
                                          <p:spTgt spid="50"/>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41"/>
                                        </p:tgtEl>
                                      </p:cBhvr>
                                    </p:animEffect>
                                    <p:set>
                                      <p:cBhvr>
                                        <p:cTn id="94" dur="1" fill="hold">
                                          <p:stCondLst>
                                            <p:cond delay="999"/>
                                          </p:stCondLst>
                                        </p:cTn>
                                        <p:tgtEl>
                                          <p:spTgt spid="4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53"/>
                                        </p:tgtEl>
                                      </p:cBhvr>
                                    </p:animEffect>
                                    <p:set>
                                      <p:cBhvr>
                                        <p:cTn id="97" dur="1" fill="hold">
                                          <p:stCondLst>
                                            <p:cond delay="999"/>
                                          </p:stCondLst>
                                        </p:cTn>
                                        <p:tgtEl>
                                          <p:spTgt spid="53"/>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55"/>
                                        </p:tgtEl>
                                      </p:cBhvr>
                                    </p:animEffect>
                                    <p:set>
                                      <p:cBhvr>
                                        <p:cTn id="100" dur="1" fill="hold">
                                          <p:stCondLst>
                                            <p:cond delay="999"/>
                                          </p:stCondLst>
                                        </p:cTn>
                                        <p:tgtEl>
                                          <p:spTgt spid="55"/>
                                        </p:tgtEl>
                                        <p:attrNameLst>
                                          <p:attrName>style.visibility</p:attrName>
                                        </p:attrNameLst>
                                      </p:cBhvr>
                                      <p:to>
                                        <p:strVal val="hidden"/>
                                      </p:to>
                                    </p:set>
                                  </p:childTnLst>
                                </p:cTn>
                              </p:par>
                              <p:par>
                                <p:cTn id="101" presetID="53" presetClass="exit" presetSubtype="0" fill="hold" nodeType="withEffect">
                                  <p:stCondLst>
                                    <p:cond delay="0"/>
                                  </p:stCondLst>
                                  <p:childTnLst>
                                    <p:anim calcmode="lin" valueType="num">
                                      <p:cBhvr>
                                        <p:cTn id="102" dur="1000"/>
                                        <p:tgtEl>
                                          <p:spTgt spid="38"/>
                                        </p:tgtEl>
                                        <p:attrNameLst>
                                          <p:attrName>ppt_w</p:attrName>
                                        </p:attrNameLst>
                                      </p:cBhvr>
                                      <p:tavLst>
                                        <p:tav tm="0">
                                          <p:val>
                                            <p:strVal val="ppt_w"/>
                                          </p:val>
                                        </p:tav>
                                        <p:tav tm="100000">
                                          <p:val>
                                            <p:fltVal val="0"/>
                                          </p:val>
                                        </p:tav>
                                      </p:tavLst>
                                    </p:anim>
                                    <p:anim calcmode="lin" valueType="num">
                                      <p:cBhvr>
                                        <p:cTn id="103" dur="1000"/>
                                        <p:tgtEl>
                                          <p:spTgt spid="38"/>
                                        </p:tgtEl>
                                        <p:attrNameLst>
                                          <p:attrName>ppt_h</p:attrName>
                                        </p:attrNameLst>
                                      </p:cBhvr>
                                      <p:tavLst>
                                        <p:tav tm="0">
                                          <p:val>
                                            <p:strVal val="ppt_h"/>
                                          </p:val>
                                        </p:tav>
                                        <p:tav tm="100000">
                                          <p:val>
                                            <p:fltVal val="0"/>
                                          </p:val>
                                        </p:tav>
                                      </p:tavLst>
                                    </p:anim>
                                    <p:animEffect transition="out" filter="fade">
                                      <p:cBhvr>
                                        <p:cTn id="104" dur="1000"/>
                                        <p:tgtEl>
                                          <p:spTgt spid="38"/>
                                        </p:tgtEl>
                                      </p:cBhvr>
                                    </p:animEffect>
                                    <p:set>
                                      <p:cBhvr>
                                        <p:cTn id="105" dur="1" fill="hold">
                                          <p:stCondLst>
                                            <p:cond delay="999"/>
                                          </p:stCondLst>
                                        </p:cTn>
                                        <p:tgtEl>
                                          <p:spTgt spid="3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46"/>
                                        </p:tgtEl>
                                      </p:cBhvr>
                                    </p:animEffect>
                                    <p:set>
                                      <p:cBhvr>
                                        <p:cTn id="111" dur="1" fill="hold">
                                          <p:stCondLst>
                                            <p:cond delay="499"/>
                                          </p:stCondLst>
                                        </p:cTn>
                                        <p:tgtEl>
                                          <p:spTgt spid="4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49"/>
                                        </p:tgtEl>
                                      </p:cBhvr>
                                    </p:animEffect>
                                    <p:set>
                                      <p:cBhvr>
                                        <p:cTn id="114" dur="1" fill="hold">
                                          <p:stCondLst>
                                            <p:cond delay="499"/>
                                          </p:stCondLst>
                                        </p:cTn>
                                        <p:tgtEl>
                                          <p:spTgt spid="49"/>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1" grpId="0" animBg="1"/>
      <p:bldP spid="41" grpId="1" animBg="1"/>
      <p:bldP spid="44" grpId="0" animBg="1"/>
      <p:bldP spid="44" grpId="1" animBg="1"/>
      <p:bldP spid="46" grpId="0" animBg="1"/>
      <p:bldP spid="46" grpId="1" animBg="1"/>
      <p:bldP spid="49" grpId="0" animBg="1"/>
      <p:bldP spid="49" grpId="1" animBg="1"/>
      <p:bldP spid="28" grpId="0" animBg="1"/>
      <p:bldP spid="28" grpId="1" animBg="1"/>
      <p:bldP spid="39" grpId="0" animBg="1"/>
      <p:bldP spid="39" grpId="1" animBg="1"/>
      <p:bldP spid="40" grpId="0" animBg="1"/>
      <p:bldP spid="40"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295400" y="146083"/>
            <a:ext cx="6477000" cy="6711917"/>
            <a:chOff x="1295400" y="146083"/>
            <a:chExt cx="6477000" cy="6711917"/>
          </a:xfrm>
        </p:grpSpPr>
        <p:pic>
          <p:nvPicPr>
            <p:cNvPr id="4" name="Picture 2" descr="http://www.nature.com/nature/journal/v522/n7554/images_article/nature14268-f1.jpg"/>
            <p:cNvPicPr>
              <a:picLocks noChangeAspect="1" noChangeArrowheads="1"/>
            </p:cNvPicPr>
            <p:nvPr/>
          </p:nvPicPr>
          <p:blipFill>
            <a:blip r:embed="rId2"/>
            <a:srcRect/>
            <a:stretch>
              <a:fillRect/>
            </a:stretch>
          </p:blipFill>
          <p:spPr bwMode="auto">
            <a:xfrm>
              <a:off x="1295400" y="146083"/>
              <a:ext cx="6477000" cy="6711917"/>
            </a:xfrm>
            <a:prstGeom prst="rect">
              <a:avLst/>
            </a:prstGeom>
            <a:noFill/>
          </p:spPr>
        </p:pic>
        <p:sp>
          <p:nvSpPr>
            <p:cNvPr id="5" name="Rectangle 4"/>
            <p:cNvSpPr/>
            <p:nvPr/>
          </p:nvSpPr>
          <p:spPr>
            <a:xfrm>
              <a:off x="5105400" y="4800600"/>
              <a:ext cx="24384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12864" y="3276600"/>
              <a:ext cx="630936"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534632" y="2993066"/>
              <a:ext cx="6094228" cy="3535326"/>
            </a:xfrm>
            <a:custGeom>
              <a:avLst/>
              <a:gdLst>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3155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0869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6454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3791966 w 6094228"/>
                <a:gd name="connsiteY10" fmla="*/ 1418505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198118 w 6094228"/>
                <a:gd name="connsiteY3" fmla="*/ 3079230 h 3549503"/>
                <a:gd name="connsiteX4" fmla="*/ 1580708 w 6094228"/>
                <a:gd name="connsiteY4" fmla="*/ 2922182 h 3549503"/>
                <a:gd name="connsiteX5" fmla="*/ 2059173 w 6094228"/>
                <a:gd name="connsiteY5" fmla="*/ 2624470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715766 w 6094228"/>
                <a:gd name="connsiteY10" fmla="*/ 1418505 h 3549503"/>
                <a:gd name="connsiteX11" fmla="*/ 4015563 w 6094228"/>
                <a:gd name="connsiteY11" fmla="*/ 1210340 h 3549503"/>
                <a:gd name="connsiteX12" fmla="*/ 42477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548865 w 6094228"/>
                <a:gd name="connsiteY16" fmla="*/ 81180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811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1573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4228" h="3535326">
                  <a:moveTo>
                    <a:pt x="17721" y="3503428"/>
                  </a:moveTo>
                  <a:cubicBezTo>
                    <a:pt x="35442" y="3471530"/>
                    <a:pt x="427044" y="3374471"/>
                    <a:pt x="623777" y="3301409"/>
                  </a:cubicBezTo>
                  <a:cubicBezTo>
                    <a:pt x="820510" y="3228347"/>
                    <a:pt x="1038630" y="3130620"/>
                    <a:pt x="1198118" y="3065053"/>
                  </a:cubicBezTo>
                  <a:lnTo>
                    <a:pt x="1580708" y="2908005"/>
                  </a:lnTo>
                  <a:cubicBezTo>
                    <a:pt x="1724248" y="2819400"/>
                    <a:pt x="1894411" y="2683759"/>
                    <a:pt x="2059173" y="2610293"/>
                  </a:cubicBezTo>
                  <a:cubicBezTo>
                    <a:pt x="2223935" y="2536827"/>
                    <a:pt x="2420426" y="2520372"/>
                    <a:pt x="2569282" y="2467209"/>
                  </a:cubicBezTo>
                  <a:cubicBezTo>
                    <a:pt x="2622445" y="2437083"/>
                    <a:pt x="2865729" y="2375566"/>
                    <a:pt x="2952308" y="2291316"/>
                  </a:cubicBezTo>
                  <a:cubicBezTo>
                    <a:pt x="3040913" y="2206256"/>
                    <a:pt x="3069266" y="2073349"/>
                    <a:pt x="3164959" y="1961707"/>
                  </a:cubicBezTo>
                  <a:cubicBezTo>
                    <a:pt x="3260652" y="1850065"/>
                    <a:pt x="3434665" y="1714361"/>
                    <a:pt x="3526466" y="1621465"/>
                  </a:cubicBezTo>
                  <a:cubicBezTo>
                    <a:pt x="3618267" y="1528569"/>
                    <a:pt x="3634250" y="1475212"/>
                    <a:pt x="3715766" y="1404328"/>
                  </a:cubicBezTo>
                  <a:cubicBezTo>
                    <a:pt x="3797282" y="1333444"/>
                    <a:pt x="3926906" y="1253894"/>
                    <a:pt x="4015563" y="1196163"/>
                  </a:cubicBezTo>
                  <a:cubicBezTo>
                    <a:pt x="4104220" y="1138432"/>
                    <a:pt x="4153787" y="1118191"/>
                    <a:pt x="4247708" y="1057940"/>
                  </a:cubicBezTo>
                  <a:cubicBezTo>
                    <a:pt x="4341629" y="997689"/>
                    <a:pt x="4444115" y="926805"/>
                    <a:pt x="4579089" y="834656"/>
                  </a:cubicBezTo>
                  <a:cubicBezTo>
                    <a:pt x="4714063" y="742507"/>
                    <a:pt x="4937052" y="591880"/>
                    <a:pt x="5057554" y="505047"/>
                  </a:cubicBezTo>
                  <a:cubicBezTo>
                    <a:pt x="5178056" y="418215"/>
                    <a:pt x="5220587" y="373912"/>
                    <a:pt x="5302103" y="313661"/>
                  </a:cubicBezTo>
                  <a:cubicBezTo>
                    <a:pt x="5383988" y="240654"/>
                    <a:pt x="5470893" y="187505"/>
                    <a:pt x="5548865" y="143203"/>
                  </a:cubicBezTo>
                  <a:cubicBezTo>
                    <a:pt x="5626837" y="98901"/>
                    <a:pt x="5708281" y="70828"/>
                    <a:pt x="5769935" y="47847"/>
                  </a:cubicBezTo>
                  <a:cubicBezTo>
                    <a:pt x="5831589" y="24866"/>
                    <a:pt x="5869172" y="10632"/>
                    <a:pt x="5918791" y="5316"/>
                  </a:cubicBezTo>
                  <a:cubicBezTo>
                    <a:pt x="5968410" y="0"/>
                    <a:pt x="6042838" y="14177"/>
                    <a:pt x="6067647" y="15949"/>
                  </a:cubicBezTo>
                  <a:lnTo>
                    <a:pt x="6067647" y="15949"/>
                  </a:lnTo>
                  <a:cubicBezTo>
                    <a:pt x="6069419" y="131135"/>
                    <a:pt x="6074736" y="242777"/>
                    <a:pt x="6078280" y="707065"/>
                  </a:cubicBezTo>
                  <a:cubicBezTo>
                    <a:pt x="6081824" y="1171353"/>
                    <a:pt x="6087140" y="2342707"/>
                    <a:pt x="6088912" y="2801679"/>
                  </a:cubicBezTo>
                  <a:cubicBezTo>
                    <a:pt x="6090684" y="3260651"/>
                    <a:pt x="6094228" y="3349256"/>
                    <a:pt x="6088912" y="3460898"/>
                  </a:cubicBezTo>
                  <a:cubicBezTo>
                    <a:pt x="6087140" y="3527352"/>
                    <a:pt x="6057015" y="3471530"/>
                    <a:pt x="6057015" y="3471530"/>
                  </a:cubicBezTo>
                  <a:lnTo>
                    <a:pt x="3526466" y="3471530"/>
                  </a:lnTo>
                  <a:lnTo>
                    <a:pt x="1942215" y="3471530"/>
                  </a:lnTo>
                  <a:lnTo>
                    <a:pt x="517452" y="3492795"/>
                  </a:lnTo>
                  <a:cubicBezTo>
                    <a:pt x="194931" y="3501656"/>
                    <a:pt x="0" y="3535326"/>
                    <a:pt x="17721" y="3503428"/>
                  </a:cubicBezTo>
                  <a:close/>
                </a:path>
              </a:pathLst>
            </a:cu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9" name="TextBox 8"/>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sp>
        <p:nvSpPr>
          <p:cNvPr id="10" name="Freeform 9"/>
          <p:cNvSpPr/>
          <p:nvPr/>
        </p:nvSpPr>
        <p:spPr>
          <a:xfrm>
            <a:off x="5204652" y="1959429"/>
            <a:ext cx="2201476" cy="1285794"/>
          </a:xfrm>
          <a:custGeom>
            <a:avLst/>
            <a:gdLst>
              <a:gd name="connsiteX0" fmla="*/ 274064 w 2201476"/>
              <a:gd name="connsiteY0" fmla="*/ 92208 h 1285794"/>
              <a:gd name="connsiteX1" fmla="*/ 281748 w 2201476"/>
              <a:gd name="connsiteY1" fmla="*/ 653142 h 1285794"/>
              <a:gd name="connsiteX2" fmla="*/ 289432 w 2201476"/>
              <a:gd name="connsiteY2" fmla="*/ 1021976 h 1285794"/>
              <a:gd name="connsiteX3" fmla="*/ 297116 w 2201476"/>
              <a:gd name="connsiteY3" fmla="*/ 1244813 h 1285794"/>
              <a:gd name="connsiteX4" fmla="*/ 304800 w 2201476"/>
              <a:gd name="connsiteY4" fmla="*/ 1267865 h 1285794"/>
              <a:gd name="connsiteX5" fmla="*/ 558373 w 2201476"/>
              <a:gd name="connsiteY5" fmla="*/ 1183341 h 1285794"/>
              <a:gd name="connsiteX6" fmla="*/ 827314 w 2201476"/>
              <a:gd name="connsiteY6" fmla="*/ 1083448 h 1285794"/>
              <a:gd name="connsiteX7" fmla="*/ 957943 w 2201476"/>
              <a:gd name="connsiteY7" fmla="*/ 1052712 h 1285794"/>
              <a:gd name="connsiteX8" fmla="*/ 1011731 w 2201476"/>
              <a:gd name="connsiteY8" fmla="*/ 1106500 h 1285794"/>
              <a:gd name="connsiteX9" fmla="*/ 1057835 w 2201476"/>
              <a:gd name="connsiteY9" fmla="*/ 1175657 h 1285794"/>
              <a:gd name="connsiteX10" fmla="*/ 1103940 w 2201476"/>
              <a:gd name="connsiteY10" fmla="*/ 1237129 h 1285794"/>
              <a:gd name="connsiteX11" fmla="*/ 1288356 w 2201476"/>
              <a:gd name="connsiteY11" fmla="*/ 1175657 h 1285794"/>
              <a:gd name="connsiteX12" fmla="*/ 1457405 w 2201476"/>
              <a:gd name="connsiteY12" fmla="*/ 1098816 h 1285794"/>
              <a:gd name="connsiteX13" fmla="*/ 1572666 w 2201476"/>
              <a:gd name="connsiteY13" fmla="*/ 1045028 h 1285794"/>
              <a:gd name="connsiteX14" fmla="*/ 1603402 w 2201476"/>
              <a:gd name="connsiteY14" fmla="*/ 960504 h 1285794"/>
              <a:gd name="connsiteX15" fmla="*/ 1772451 w 2201476"/>
              <a:gd name="connsiteY15" fmla="*/ 837559 h 1285794"/>
              <a:gd name="connsiteX16" fmla="*/ 1864659 w 2201476"/>
              <a:gd name="connsiteY16" fmla="*/ 676195 h 1285794"/>
              <a:gd name="connsiteX17" fmla="*/ 2002972 w 2201476"/>
              <a:gd name="connsiteY17" fmla="*/ 560934 h 1285794"/>
              <a:gd name="connsiteX18" fmla="*/ 1995287 w 2201476"/>
              <a:gd name="connsiteY18" fmla="*/ 499462 h 1285794"/>
              <a:gd name="connsiteX19" fmla="*/ 1949183 w 2201476"/>
              <a:gd name="connsiteY19" fmla="*/ 238205 h 1285794"/>
              <a:gd name="connsiteX20" fmla="*/ 1926131 w 2201476"/>
              <a:gd name="connsiteY20" fmla="*/ 99892 h 1285794"/>
              <a:gd name="connsiteX21" fmla="*/ 274064 w 2201476"/>
              <a:gd name="connsiteY21" fmla="*/ 92208 h 1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1476" h="1285794">
                <a:moveTo>
                  <a:pt x="274064" y="92208"/>
                </a:moveTo>
                <a:cubicBezTo>
                  <a:pt x="0" y="184416"/>
                  <a:pt x="279187" y="498181"/>
                  <a:pt x="281748" y="653142"/>
                </a:cubicBezTo>
                <a:cubicBezTo>
                  <a:pt x="284309" y="808103"/>
                  <a:pt x="286871" y="923364"/>
                  <a:pt x="289432" y="1021976"/>
                </a:cubicBezTo>
                <a:cubicBezTo>
                  <a:pt x="291993" y="1120588"/>
                  <a:pt x="294555" y="1203832"/>
                  <a:pt x="297116" y="1244813"/>
                </a:cubicBezTo>
                <a:cubicBezTo>
                  <a:pt x="299677" y="1285794"/>
                  <a:pt x="261257" y="1278110"/>
                  <a:pt x="304800" y="1267865"/>
                </a:cubicBezTo>
                <a:cubicBezTo>
                  <a:pt x="348343" y="1257620"/>
                  <a:pt x="471287" y="1214077"/>
                  <a:pt x="558373" y="1183341"/>
                </a:cubicBezTo>
                <a:cubicBezTo>
                  <a:pt x="645459" y="1152605"/>
                  <a:pt x="760719" y="1105219"/>
                  <a:pt x="827314" y="1083448"/>
                </a:cubicBezTo>
                <a:cubicBezTo>
                  <a:pt x="893909" y="1061677"/>
                  <a:pt x="927207" y="1048870"/>
                  <a:pt x="957943" y="1052712"/>
                </a:cubicBezTo>
                <a:cubicBezTo>
                  <a:pt x="988679" y="1056554"/>
                  <a:pt x="995082" y="1086009"/>
                  <a:pt x="1011731" y="1106500"/>
                </a:cubicBezTo>
                <a:cubicBezTo>
                  <a:pt x="1028380" y="1126991"/>
                  <a:pt x="1042467" y="1153885"/>
                  <a:pt x="1057835" y="1175657"/>
                </a:cubicBezTo>
                <a:cubicBezTo>
                  <a:pt x="1073203" y="1197429"/>
                  <a:pt x="1065520" y="1237129"/>
                  <a:pt x="1103940" y="1237129"/>
                </a:cubicBezTo>
                <a:cubicBezTo>
                  <a:pt x="1142360" y="1237129"/>
                  <a:pt x="1229445" y="1198709"/>
                  <a:pt x="1288356" y="1175657"/>
                </a:cubicBezTo>
                <a:cubicBezTo>
                  <a:pt x="1347267" y="1152605"/>
                  <a:pt x="1457405" y="1098816"/>
                  <a:pt x="1457405" y="1098816"/>
                </a:cubicBezTo>
                <a:cubicBezTo>
                  <a:pt x="1504790" y="1077045"/>
                  <a:pt x="1548333" y="1068080"/>
                  <a:pt x="1572666" y="1045028"/>
                </a:cubicBezTo>
                <a:cubicBezTo>
                  <a:pt x="1596999" y="1021976"/>
                  <a:pt x="1570105" y="995082"/>
                  <a:pt x="1603402" y="960504"/>
                </a:cubicBezTo>
                <a:cubicBezTo>
                  <a:pt x="1636699" y="925926"/>
                  <a:pt x="1728908" y="884944"/>
                  <a:pt x="1772451" y="837559"/>
                </a:cubicBezTo>
                <a:cubicBezTo>
                  <a:pt x="1815994" y="790174"/>
                  <a:pt x="1826239" y="722299"/>
                  <a:pt x="1864659" y="676195"/>
                </a:cubicBezTo>
                <a:cubicBezTo>
                  <a:pt x="1903079" y="630091"/>
                  <a:pt x="1981201" y="590389"/>
                  <a:pt x="2002972" y="560934"/>
                </a:cubicBezTo>
                <a:cubicBezTo>
                  <a:pt x="2024743" y="531479"/>
                  <a:pt x="2004252" y="553250"/>
                  <a:pt x="1995287" y="499462"/>
                </a:cubicBezTo>
                <a:cubicBezTo>
                  <a:pt x="1986322" y="445674"/>
                  <a:pt x="1960709" y="304800"/>
                  <a:pt x="1949183" y="238205"/>
                </a:cubicBezTo>
                <a:cubicBezTo>
                  <a:pt x="1937657" y="171610"/>
                  <a:pt x="2201476" y="122944"/>
                  <a:pt x="1926131" y="99892"/>
                </a:cubicBezTo>
                <a:cubicBezTo>
                  <a:pt x="1650787" y="76840"/>
                  <a:pt x="548128" y="0"/>
                  <a:pt x="274064" y="922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0" y="2362200"/>
            <a:ext cx="14478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0" y="1981200"/>
            <a:ext cx="2133600" cy="1524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486400" y="3026664"/>
            <a:ext cx="1158240" cy="249936"/>
            <a:chOff x="5486400" y="3026664"/>
            <a:chExt cx="1158240" cy="249936"/>
          </a:xfrm>
        </p:grpSpPr>
        <p:sp>
          <p:nvSpPr>
            <p:cNvPr id="13" name="Freeform 12"/>
            <p:cNvSpPr>
              <a:spLocks noChangeAspect="1"/>
            </p:cNvSpPr>
            <p:nvPr/>
          </p:nvSpPr>
          <p:spPr>
            <a:xfrm>
              <a:off x="5486400" y="3116122"/>
              <a:ext cx="380999" cy="160478"/>
            </a:xfrm>
            <a:custGeom>
              <a:avLst/>
              <a:gdLst>
                <a:gd name="connsiteX0" fmla="*/ 60960 w 886460"/>
                <a:gd name="connsiteY0" fmla="*/ 261620 h 373380"/>
                <a:gd name="connsiteX1" fmla="*/ 518160 w 886460"/>
                <a:gd name="connsiteY1" fmla="*/ 124460 h 373380"/>
                <a:gd name="connsiteX2" fmla="*/ 762000 w 886460"/>
                <a:gd name="connsiteY2" fmla="*/ 2540 h 373380"/>
                <a:gd name="connsiteX3" fmla="*/ 822960 w 886460"/>
                <a:gd name="connsiteY3" fmla="*/ 139700 h 373380"/>
                <a:gd name="connsiteX4" fmla="*/ 381000 w 886460"/>
                <a:gd name="connsiteY4" fmla="*/ 307340 h 373380"/>
                <a:gd name="connsiteX5" fmla="*/ 152400 w 886460"/>
                <a:gd name="connsiteY5" fmla="*/ 368300 h 373380"/>
                <a:gd name="connsiteX6" fmla="*/ 60960 w 886460"/>
                <a:gd name="connsiteY6" fmla="*/ 261620 h 3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460" h="373380">
                  <a:moveTo>
                    <a:pt x="60960" y="261620"/>
                  </a:moveTo>
                  <a:cubicBezTo>
                    <a:pt x="121920" y="220980"/>
                    <a:pt x="401320" y="167640"/>
                    <a:pt x="518160" y="124460"/>
                  </a:cubicBezTo>
                  <a:cubicBezTo>
                    <a:pt x="635000" y="81280"/>
                    <a:pt x="711200" y="0"/>
                    <a:pt x="762000" y="2540"/>
                  </a:cubicBezTo>
                  <a:cubicBezTo>
                    <a:pt x="812800" y="5080"/>
                    <a:pt x="886460" y="88900"/>
                    <a:pt x="822960" y="139700"/>
                  </a:cubicBezTo>
                  <a:cubicBezTo>
                    <a:pt x="759460" y="190500"/>
                    <a:pt x="492760" y="269240"/>
                    <a:pt x="381000" y="307340"/>
                  </a:cubicBezTo>
                  <a:cubicBezTo>
                    <a:pt x="269240" y="345440"/>
                    <a:pt x="200660" y="373380"/>
                    <a:pt x="152400" y="368300"/>
                  </a:cubicBezTo>
                  <a:cubicBezTo>
                    <a:pt x="104140" y="363220"/>
                    <a:pt x="0" y="302260"/>
                    <a:pt x="60960" y="26162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a:spLocks noChangeAspect="1"/>
            </p:cNvSpPr>
            <p:nvPr/>
          </p:nvSpPr>
          <p:spPr>
            <a:xfrm>
              <a:off x="5852160" y="3026664"/>
              <a:ext cx="322850" cy="134620"/>
            </a:xfrm>
            <a:custGeom>
              <a:avLst/>
              <a:gdLst>
                <a:gd name="connsiteX0" fmla="*/ 83820 w 688340"/>
                <a:gd name="connsiteY0" fmla="*/ 111760 h 287020"/>
                <a:gd name="connsiteX1" fmla="*/ 601980 w 688340"/>
                <a:gd name="connsiteY1" fmla="*/ 20320 h 287020"/>
                <a:gd name="connsiteX2" fmla="*/ 601980 w 688340"/>
                <a:gd name="connsiteY2" fmla="*/ 35560 h 287020"/>
                <a:gd name="connsiteX3" fmla="*/ 220980 w 688340"/>
                <a:gd name="connsiteY3" fmla="*/ 233680 h 287020"/>
                <a:gd name="connsiteX4" fmla="*/ 99060 w 688340"/>
                <a:gd name="connsiteY4" fmla="*/ 264160 h 287020"/>
                <a:gd name="connsiteX5" fmla="*/ 83820 w 688340"/>
                <a:gd name="connsiteY5" fmla="*/ 111760 h 2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340" h="287020">
                  <a:moveTo>
                    <a:pt x="83820" y="111760"/>
                  </a:moveTo>
                  <a:cubicBezTo>
                    <a:pt x="167640" y="71120"/>
                    <a:pt x="515620" y="33020"/>
                    <a:pt x="601980" y="20320"/>
                  </a:cubicBezTo>
                  <a:cubicBezTo>
                    <a:pt x="688340" y="7620"/>
                    <a:pt x="665480" y="0"/>
                    <a:pt x="601980" y="35560"/>
                  </a:cubicBezTo>
                  <a:cubicBezTo>
                    <a:pt x="538480" y="71120"/>
                    <a:pt x="304800" y="195580"/>
                    <a:pt x="220980" y="233680"/>
                  </a:cubicBezTo>
                  <a:cubicBezTo>
                    <a:pt x="137160" y="271780"/>
                    <a:pt x="116840" y="287020"/>
                    <a:pt x="99060" y="264160"/>
                  </a:cubicBezTo>
                  <a:cubicBezTo>
                    <a:pt x="81280" y="241300"/>
                    <a:pt x="0" y="152400"/>
                    <a:pt x="83820" y="11176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6248400" y="3189620"/>
              <a:ext cx="396240" cy="86980"/>
            </a:xfrm>
            <a:custGeom>
              <a:avLst/>
              <a:gdLst>
                <a:gd name="connsiteX0" fmla="*/ 91440 w 833120"/>
                <a:gd name="connsiteY0" fmla="*/ 162560 h 182880"/>
                <a:gd name="connsiteX1" fmla="*/ 198120 w 833120"/>
                <a:gd name="connsiteY1" fmla="*/ 25400 h 182880"/>
                <a:gd name="connsiteX2" fmla="*/ 320040 w 833120"/>
                <a:gd name="connsiteY2" fmla="*/ 86360 h 182880"/>
                <a:gd name="connsiteX3" fmla="*/ 441960 w 833120"/>
                <a:gd name="connsiteY3" fmla="*/ 40640 h 182880"/>
                <a:gd name="connsiteX4" fmla="*/ 518160 w 833120"/>
                <a:gd name="connsiteY4" fmla="*/ 177800 h 182880"/>
                <a:gd name="connsiteX5" fmla="*/ 609600 w 833120"/>
                <a:gd name="connsiteY5" fmla="*/ 10160 h 182880"/>
                <a:gd name="connsiteX6" fmla="*/ 746760 w 833120"/>
                <a:gd name="connsiteY6" fmla="*/ 116840 h 182880"/>
                <a:gd name="connsiteX7" fmla="*/ 91440 w 833120"/>
                <a:gd name="connsiteY7" fmla="*/ 1625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120" h="182880">
                  <a:moveTo>
                    <a:pt x="91440" y="162560"/>
                  </a:moveTo>
                  <a:cubicBezTo>
                    <a:pt x="0" y="147320"/>
                    <a:pt x="160020" y="38100"/>
                    <a:pt x="198120" y="25400"/>
                  </a:cubicBezTo>
                  <a:cubicBezTo>
                    <a:pt x="236220" y="12700"/>
                    <a:pt x="279400" y="83820"/>
                    <a:pt x="320040" y="86360"/>
                  </a:cubicBezTo>
                  <a:cubicBezTo>
                    <a:pt x="360680" y="88900"/>
                    <a:pt x="408940" y="25400"/>
                    <a:pt x="441960" y="40640"/>
                  </a:cubicBezTo>
                  <a:cubicBezTo>
                    <a:pt x="474980" y="55880"/>
                    <a:pt x="490220" y="182880"/>
                    <a:pt x="518160" y="177800"/>
                  </a:cubicBezTo>
                  <a:cubicBezTo>
                    <a:pt x="546100" y="172720"/>
                    <a:pt x="571500" y="20320"/>
                    <a:pt x="609600" y="10160"/>
                  </a:cubicBezTo>
                  <a:cubicBezTo>
                    <a:pt x="647700" y="0"/>
                    <a:pt x="833120" y="86360"/>
                    <a:pt x="746760" y="116840"/>
                  </a:cubicBezTo>
                  <a:cubicBezTo>
                    <a:pt x="660400" y="147320"/>
                    <a:pt x="182880" y="177800"/>
                    <a:pt x="91440" y="16256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789351" y="-106813"/>
            <a:ext cx="2036763" cy="1154897"/>
            <a:chOff x="5789351" y="57619"/>
            <a:chExt cx="2036763" cy="1154897"/>
          </a:xfrm>
        </p:grpSpPr>
        <p:pic>
          <p:nvPicPr>
            <p:cNvPr id="1027" name="Picture 3"/>
            <p:cNvPicPr>
              <a:picLocks noChangeAspect="1" noChangeArrowheads="1"/>
            </p:cNvPicPr>
            <p:nvPr/>
          </p:nvPicPr>
          <p:blipFill>
            <a:blip r:embed="rId3"/>
            <a:srcRect/>
            <a:stretch>
              <a:fillRect/>
            </a:stretch>
          </p:blipFill>
          <p:spPr bwMode="auto">
            <a:xfrm rot="20552683">
              <a:off x="5789351" y="233246"/>
              <a:ext cx="2036763" cy="865188"/>
            </a:xfrm>
            <a:prstGeom prst="rect">
              <a:avLst/>
            </a:prstGeom>
            <a:noFill/>
            <a:ln w="9525">
              <a:noFill/>
              <a:miter lim="800000"/>
              <a:headEnd/>
              <a:tailEnd/>
            </a:ln>
            <a:effectLst/>
          </p:spPr>
        </p:pic>
        <p:sp>
          <p:nvSpPr>
            <p:cNvPr id="17" name="Freeform 16"/>
            <p:cNvSpPr/>
            <p:nvPr/>
          </p:nvSpPr>
          <p:spPr>
            <a:xfrm>
              <a:off x="5819274" y="57619"/>
              <a:ext cx="1530684" cy="539951"/>
            </a:xfrm>
            <a:custGeom>
              <a:avLst/>
              <a:gdLst>
                <a:gd name="connsiteX0" fmla="*/ 219242 w 1840831"/>
                <a:gd name="connsiteY0" fmla="*/ 493294 h 585537"/>
                <a:gd name="connsiteX1" fmla="*/ 283410 w 1840831"/>
                <a:gd name="connsiteY1" fmla="*/ 565484 h 585537"/>
                <a:gd name="connsiteX2" fmla="*/ 387684 w 1840831"/>
                <a:gd name="connsiteY2" fmla="*/ 565484 h 585537"/>
                <a:gd name="connsiteX3" fmla="*/ 628315 w 1840831"/>
                <a:gd name="connsiteY3" fmla="*/ 445168 h 585537"/>
                <a:gd name="connsiteX4" fmla="*/ 748631 w 1840831"/>
                <a:gd name="connsiteY4" fmla="*/ 405063 h 585537"/>
                <a:gd name="connsiteX5" fmla="*/ 780715 w 1840831"/>
                <a:gd name="connsiteY5" fmla="*/ 413084 h 585537"/>
                <a:gd name="connsiteX6" fmla="*/ 860926 w 1840831"/>
                <a:gd name="connsiteY6" fmla="*/ 348915 h 585537"/>
                <a:gd name="connsiteX7" fmla="*/ 1157705 w 1840831"/>
                <a:gd name="connsiteY7" fmla="*/ 364957 h 585537"/>
                <a:gd name="connsiteX8" fmla="*/ 1237915 w 1840831"/>
                <a:gd name="connsiteY8" fmla="*/ 364957 h 585537"/>
                <a:gd name="connsiteX9" fmla="*/ 1374273 w 1840831"/>
                <a:gd name="connsiteY9" fmla="*/ 308810 h 585537"/>
                <a:gd name="connsiteX10" fmla="*/ 1478547 w 1840831"/>
                <a:gd name="connsiteY10" fmla="*/ 260684 h 585537"/>
                <a:gd name="connsiteX11" fmla="*/ 1574800 w 1840831"/>
                <a:gd name="connsiteY11" fmla="*/ 284747 h 585537"/>
                <a:gd name="connsiteX12" fmla="*/ 1671052 w 1840831"/>
                <a:gd name="connsiteY12" fmla="*/ 268705 h 585537"/>
                <a:gd name="connsiteX13" fmla="*/ 1671052 w 1840831"/>
                <a:gd name="connsiteY13" fmla="*/ 268705 h 585537"/>
                <a:gd name="connsiteX14" fmla="*/ 1671052 w 1840831"/>
                <a:gd name="connsiteY14" fmla="*/ 220579 h 585537"/>
                <a:gd name="connsiteX15" fmla="*/ 1663031 w 1840831"/>
                <a:gd name="connsiteY15" fmla="*/ 164431 h 585537"/>
                <a:gd name="connsiteX16" fmla="*/ 1663031 w 1840831"/>
                <a:gd name="connsiteY16" fmla="*/ 68179 h 585537"/>
                <a:gd name="connsiteX17" fmla="*/ 1598863 w 1840831"/>
                <a:gd name="connsiteY17" fmla="*/ 68179 h 585537"/>
                <a:gd name="connsiteX18" fmla="*/ 219242 w 1840831"/>
                <a:gd name="connsiteY18" fmla="*/ 493294 h 585537"/>
                <a:gd name="connsiteX0" fmla="*/ 219242 w 1840831"/>
                <a:gd name="connsiteY0" fmla="*/ 493294 h 585537"/>
                <a:gd name="connsiteX1" fmla="*/ 283410 w 1840831"/>
                <a:gd name="connsiteY1" fmla="*/ 565484 h 585537"/>
                <a:gd name="connsiteX2" fmla="*/ 387684 w 1840831"/>
                <a:gd name="connsiteY2" fmla="*/ 565484 h 585537"/>
                <a:gd name="connsiteX3" fmla="*/ 628315 w 1840831"/>
                <a:gd name="connsiteY3" fmla="*/ 445168 h 585537"/>
                <a:gd name="connsiteX4" fmla="*/ 748631 w 1840831"/>
                <a:gd name="connsiteY4" fmla="*/ 405063 h 585537"/>
                <a:gd name="connsiteX5" fmla="*/ 780715 w 1840831"/>
                <a:gd name="connsiteY5" fmla="*/ 413084 h 585537"/>
                <a:gd name="connsiteX6" fmla="*/ 860926 w 1840831"/>
                <a:gd name="connsiteY6" fmla="*/ 348915 h 585537"/>
                <a:gd name="connsiteX7" fmla="*/ 1157705 w 1840831"/>
                <a:gd name="connsiteY7" fmla="*/ 364957 h 585537"/>
                <a:gd name="connsiteX8" fmla="*/ 1237915 w 1840831"/>
                <a:gd name="connsiteY8" fmla="*/ 364957 h 585537"/>
                <a:gd name="connsiteX9" fmla="*/ 1374273 w 1840831"/>
                <a:gd name="connsiteY9" fmla="*/ 308810 h 585537"/>
                <a:gd name="connsiteX10" fmla="*/ 1478547 w 1840831"/>
                <a:gd name="connsiteY10" fmla="*/ 260684 h 585537"/>
                <a:gd name="connsiteX11" fmla="*/ 1574800 w 1840831"/>
                <a:gd name="connsiteY11" fmla="*/ 284747 h 585537"/>
                <a:gd name="connsiteX12" fmla="*/ 1671052 w 1840831"/>
                <a:gd name="connsiteY12" fmla="*/ 268705 h 585537"/>
                <a:gd name="connsiteX13" fmla="*/ 1671052 w 1840831"/>
                <a:gd name="connsiteY13" fmla="*/ 268705 h 585537"/>
                <a:gd name="connsiteX14" fmla="*/ 1671052 w 1840831"/>
                <a:gd name="connsiteY14" fmla="*/ 220579 h 585537"/>
                <a:gd name="connsiteX15" fmla="*/ 1663031 w 1840831"/>
                <a:gd name="connsiteY15" fmla="*/ 164431 h 585537"/>
                <a:gd name="connsiteX16" fmla="*/ 1663031 w 1840831"/>
                <a:gd name="connsiteY16" fmla="*/ 68179 h 585537"/>
                <a:gd name="connsiteX17" fmla="*/ 1598863 w 1840831"/>
                <a:gd name="connsiteY17" fmla="*/ 68179 h 585537"/>
                <a:gd name="connsiteX18" fmla="*/ 219242 w 1840831"/>
                <a:gd name="connsiteY18" fmla="*/ 493294 h 585537"/>
                <a:gd name="connsiteX0" fmla="*/ 219242 w 1840831"/>
                <a:gd name="connsiteY0" fmla="*/ 493294 h 585537"/>
                <a:gd name="connsiteX1" fmla="*/ 283410 w 1840831"/>
                <a:gd name="connsiteY1" fmla="*/ 565484 h 585537"/>
                <a:gd name="connsiteX2" fmla="*/ 387684 w 1840831"/>
                <a:gd name="connsiteY2" fmla="*/ 565484 h 585537"/>
                <a:gd name="connsiteX3" fmla="*/ 628315 w 1840831"/>
                <a:gd name="connsiteY3" fmla="*/ 445168 h 585537"/>
                <a:gd name="connsiteX4" fmla="*/ 748631 w 1840831"/>
                <a:gd name="connsiteY4" fmla="*/ 405063 h 585537"/>
                <a:gd name="connsiteX5" fmla="*/ 780715 w 1840831"/>
                <a:gd name="connsiteY5" fmla="*/ 413084 h 585537"/>
                <a:gd name="connsiteX6" fmla="*/ 860926 w 1840831"/>
                <a:gd name="connsiteY6" fmla="*/ 348915 h 585537"/>
                <a:gd name="connsiteX7" fmla="*/ 1157705 w 1840831"/>
                <a:gd name="connsiteY7" fmla="*/ 364957 h 585537"/>
                <a:gd name="connsiteX8" fmla="*/ 1237915 w 1840831"/>
                <a:gd name="connsiteY8" fmla="*/ 364957 h 585537"/>
                <a:gd name="connsiteX9" fmla="*/ 1374273 w 1840831"/>
                <a:gd name="connsiteY9" fmla="*/ 308810 h 585537"/>
                <a:gd name="connsiteX10" fmla="*/ 1478547 w 1840831"/>
                <a:gd name="connsiteY10" fmla="*/ 260684 h 585537"/>
                <a:gd name="connsiteX11" fmla="*/ 1574800 w 1840831"/>
                <a:gd name="connsiteY11" fmla="*/ 284747 h 585537"/>
                <a:gd name="connsiteX12" fmla="*/ 1671052 w 1840831"/>
                <a:gd name="connsiteY12" fmla="*/ 268705 h 585537"/>
                <a:gd name="connsiteX13" fmla="*/ 1671052 w 1840831"/>
                <a:gd name="connsiteY13" fmla="*/ 268705 h 585537"/>
                <a:gd name="connsiteX14" fmla="*/ 1671052 w 1840831"/>
                <a:gd name="connsiteY14" fmla="*/ 220579 h 585537"/>
                <a:gd name="connsiteX15" fmla="*/ 1663031 w 1840831"/>
                <a:gd name="connsiteY15" fmla="*/ 164431 h 585537"/>
                <a:gd name="connsiteX16" fmla="*/ 1663031 w 1840831"/>
                <a:gd name="connsiteY16" fmla="*/ 68179 h 585537"/>
                <a:gd name="connsiteX17" fmla="*/ 1598863 w 1840831"/>
                <a:gd name="connsiteY17" fmla="*/ 68179 h 585537"/>
                <a:gd name="connsiteX18" fmla="*/ 219242 w 1840831"/>
                <a:gd name="connsiteY18" fmla="*/ 493294 h 585537"/>
                <a:gd name="connsiteX0" fmla="*/ 0 w 1621589"/>
                <a:gd name="connsiteY0" fmla="*/ 493294 h 585537"/>
                <a:gd name="connsiteX1" fmla="*/ 64168 w 1621589"/>
                <a:gd name="connsiteY1" fmla="*/ 565484 h 585537"/>
                <a:gd name="connsiteX2" fmla="*/ 168442 w 1621589"/>
                <a:gd name="connsiteY2" fmla="*/ 565484 h 585537"/>
                <a:gd name="connsiteX3" fmla="*/ 409073 w 1621589"/>
                <a:gd name="connsiteY3" fmla="*/ 445168 h 585537"/>
                <a:gd name="connsiteX4" fmla="*/ 529389 w 1621589"/>
                <a:gd name="connsiteY4" fmla="*/ 405063 h 585537"/>
                <a:gd name="connsiteX5" fmla="*/ 561473 w 1621589"/>
                <a:gd name="connsiteY5" fmla="*/ 413084 h 585537"/>
                <a:gd name="connsiteX6" fmla="*/ 641684 w 1621589"/>
                <a:gd name="connsiteY6" fmla="*/ 348915 h 585537"/>
                <a:gd name="connsiteX7" fmla="*/ 938463 w 1621589"/>
                <a:gd name="connsiteY7" fmla="*/ 364957 h 585537"/>
                <a:gd name="connsiteX8" fmla="*/ 1018673 w 1621589"/>
                <a:gd name="connsiteY8" fmla="*/ 364957 h 585537"/>
                <a:gd name="connsiteX9" fmla="*/ 1155031 w 1621589"/>
                <a:gd name="connsiteY9" fmla="*/ 308810 h 585537"/>
                <a:gd name="connsiteX10" fmla="*/ 1259305 w 1621589"/>
                <a:gd name="connsiteY10" fmla="*/ 260684 h 585537"/>
                <a:gd name="connsiteX11" fmla="*/ 1355558 w 1621589"/>
                <a:gd name="connsiteY11" fmla="*/ 284747 h 585537"/>
                <a:gd name="connsiteX12" fmla="*/ 1451810 w 1621589"/>
                <a:gd name="connsiteY12" fmla="*/ 268705 h 585537"/>
                <a:gd name="connsiteX13" fmla="*/ 1451810 w 1621589"/>
                <a:gd name="connsiteY13" fmla="*/ 268705 h 585537"/>
                <a:gd name="connsiteX14" fmla="*/ 1451810 w 1621589"/>
                <a:gd name="connsiteY14" fmla="*/ 220579 h 585537"/>
                <a:gd name="connsiteX15" fmla="*/ 1443789 w 1621589"/>
                <a:gd name="connsiteY15" fmla="*/ 164431 h 585537"/>
                <a:gd name="connsiteX16" fmla="*/ 1443789 w 1621589"/>
                <a:gd name="connsiteY16" fmla="*/ 68179 h 585537"/>
                <a:gd name="connsiteX17" fmla="*/ 1379621 w 1621589"/>
                <a:gd name="connsiteY17" fmla="*/ 68179 h 585537"/>
                <a:gd name="connsiteX18" fmla="*/ 0 w 1621589"/>
                <a:gd name="connsiteY18" fmla="*/ 493294 h 585537"/>
                <a:gd name="connsiteX0" fmla="*/ 0 w 1620253"/>
                <a:gd name="connsiteY0" fmla="*/ 495968 h 588211"/>
                <a:gd name="connsiteX1" fmla="*/ 64168 w 1620253"/>
                <a:gd name="connsiteY1" fmla="*/ 568158 h 588211"/>
                <a:gd name="connsiteX2" fmla="*/ 168442 w 1620253"/>
                <a:gd name="connsiteY2" fmla="*/ 568158 h 588211"/>
                <a:gd name="connsiteX3" fmla="*/ 409073 w 1620253"/>
                <a:gd name="connsiteY3" fmla="*/ 447842 h 588211"/>
                <a:gd name="connsiteX4" fmla="*/ 529389 w 1620253"/>
                <a:gd name="connsiteY4" fmla="*/ 407737 h 588211"/>
                <a:gd name="connsiteX5" fmla="*/ 561473 w 1620253"/>
                <a:gd name="connsiteY5" fmla="*/ 415758 h 588211"/>
                <a:gd name="connsiteX6" fmla="*/ 641684 w 1620253"/>
                <a:gd name="connsiteY6" fmla="*/ 351589 h 588211"/>
                <a:gd name="connsiteX7" fmla="*/ 938463 w 1620253"/>
                <a:gd name="connsiteY7" fmla="*/ 367631 h 588211"/>
                <a:gd name="connsiteX8" fmla="*/ 1018673 w 1620253"/>
                <a:gd name="connsiteY8" fmla="*/ 367631 h 588211"/>
                <a:gd name="connsiteX9" fmla="*/ 1155031 w 1620253"/>
                <a:gd name="connsiteY9" fmla="*/ 311484 h 588211"/>
                <a:gd name="connsiteX10" fmla="*/ 1259305 w 1620253"/>
                <a:gd name="connsiteY10" fmla="*/ 263358 h 588211"/>
                <a:gd name="connsiteX11" fmla="*/ 1355558 w 1620253"/>
                <a:gd name="connsiteY11" fmla="*/ 287421 h 588211"/>
                <a:gd name="connsiteX12" fmla="*/ 1451810 w 1620253"/>
                <a:gd name="connsiteY12" fmla="*/ 271379 h 588211"/>
                <a:gd name="connsiteX13" fmla="*/ 1451810 w 1620253"/>
                <a:gd name="connsiteY13" fmla="*/ 271379 h 588211"/>
                <a:gd name="connsiteX14" fmla="*/ 1451810 w 1620253"/>
                <a:gd name="connsiteY14" fmla="*/ 223253 h 588211"/>
                <a:gd name="connsiteX15" fmla="*/ 1443789 w 1620253"/>
                <a:gd name="connsiteY15" fmla="*/ 167105 h 588211"/>
                <a:gd name="connsiteX16" fmla="*/ 1443789 w 1620253"/>
                <a:gd name="connsiteY16" fmla="*/ 70853 h 588211"/>
                <a:gd name="connsiteX17" fmla="*/ 1379621 w 1620253"/>
                <a:gd name="connsiteY17" fmla="*/ 70853 h 588211"/>
                <a:gd name="connsiteX18" fmla="*/ 0 w 1620253"/>
                <a:gd name="connsiteY18" fmla="*/ 495968 h 588211"/>
                <a:gd name="connsiteX0" fmla="*/ 0 w 1620253"/>
                <a:gd name="connsiteY0" fmla="*/ 495967 h 588210"/>
                <a:gd name="connsiteX1" fmla="*/ 64168 w 1620253"/>
                <a:gd name="connsiteY1" fmla="*/ 568157 h 588210"/>
                <a:gd name="connsiteX2" fmla="*/ 168442 w 1620253"/>
                <a:gd name="connsiteY2" fmla="*/ 568157 h 588210"/>
                <a:gd name="connsiteX3" fmla="*/ 409073 w 1620253"/>
                <a:gd name="connsiteY3" fmla="*/ 447841 h 588210"/>
                <a:gd name="connsiteX4" fmla="*/ 529389 w 1620253"/>
                <a:gd name="connsiteY4" fmla="*/ 407736 h 588210"/>
                <a:gd name="connsiteX5" fmla="*/ 561473 w 1620253"/>
                <a:gd name="connsiteY5" fmla="*/ 415757 h 588210"/>
                <a:gd name="connsiteX6" fmla="*/ 641684 w 1620253"/>
                <a:gd name="connsiteY6" fmla="*/ 351588 h 588210"/>
                <a:gd name="connsiteX7" fmla="*/ 938463 w 1620253"/>
                <a:gd name="connsiteY7" fmla="*/ 367630 h 588210"/>
                <a:gd name="connsiteX8" fmla="*/ 1018673 w 1620253"/>
                <a:gd name="connsiteY8" fmla="*/ 367630 h 588210"/>
                <a:gd name="connsiteX9" fmla="*/ 1155031 w 1620253"/>
                <a:gd name="connsiteY9" fmla="*/ 311483 h 588210"/>
                <a:gd name="connsiteX10" fmla="*/ 1259305 w 1620253"/>
                <a:gd name="connsiteY10" fmla="*/ 263357 h 588210"/>
                <a:gd name="connsiteX11" fmla="*/ 1355558 w 1620253"/>
                <a:gd name="connsiteY11" fmla="*/ 287420 h 588210"/>
                <a:gd name="connsiteX12" fmla="*/ 1451810 w 1620253"/>
                <a:gd name="connsiteY12" fmla="*/ 271378 h 588210"/>
                <a:gd name="connsiteX13" fmla="*/ 1451810 w 1620253"/>
                <a:gd name="connsiteY13" fmla="*/ 271378 h 588210"/>
                <a:gd name="connsiteX14" fmla="*/ 1451810 w 1620253"/>
                <a:gd name="connsiteY14" fmla="*/ 223252 h 588210"/>
                <a:gd name="connsiteX15" fmla="*/ 1443789 w 1620253"/>
                <a:gd name="connsiteY15" fmla="*/ 167104 h 588210"/>
                <a:gd name="connsiteX16" fmla="*/ 1443789 w 1620253"/>
                <a:gd name="connsiteY16" fmla="*/ 70852 h 588210"/>
                <a:gd name="connsiteX17" fmla="*/ 1379621 w 1620253"/>
                <a:gd name="connsiteY17" fmla="*/ 70852 h 588210"/>
                <a:gd name="connsiteX18" fmla="*/ 0 w 1620253"/>
                <a:gd name="connsiteY18" fmla="*/ 495967 h 588210"/>
                <a:gd name="connsiteX0" fmla="*/ 0 w 1620253"/>
                <a:gd name="connsiteY0" fmla="*/ 495967 h 588210"/>
                <a:gd name="connsiteX1" fmla="*/ 64168 w 1620253"/>
                <a:gd name="connsiteY1" fmla="*/ 568157 h 588210"/>
                <a:gd name="connsiteX2" fmla="*/ 168442 w 1620253"/>
                <a:gd name="connsiteY2" fmla="*/ 568157 h 588210"/>
                <a:gd name="connsiteX3" fmla="*/ 409073 w 1620253"/>
                <a:gd name="connsiteY3" fmla="*/ 447841 h 588210"/>
                <a:gd name="connsiteX4" fmla="*/ 529389 w 1620253"/>
                <a:gd name="connsiteY4" fmla="*/ 407736 h 588210"/>
                <a:gd name="connsiteX5" fmla="*/ 561473 w 1620253"/>
                <a:gd name="connsiteY5" fmla="*/ 415757 h 588210"/>
                <a:gd name="connsiteX6" fmla="*/ 641684 w 1620253"/>
                <a:gd name="connsiteY6" fmla="*/ 351588 h 588210"/>
                <a:gd name="connsiteX7" fmla="*/ 938463 w 1620253"/>
                <a:gd name="connsiteY7" fmla="*/ 367630 h 588210"/>
                <a:gd name="connsiteX8" fmla="*/ 1018673 w 1620253"/>
                <a:gd name="connsiteY8" fmla="*/ 367630 h 588210"/>
                <a:gd name="connsiteX9" fmla="*/ 1155031 w 1620253"/>
                <a:gd name="connsiteY9" fmla="*/ 311483 h 588210"/>
                <a:gd name="connsiteX10" fmla="*/ 1259305 w 1620253"/>
                <a:gd name="connsiteY10" fmla="*/ 263357 h 588210"/>
                <a:gd name="connsiteX11" fmla="*/ 1355558 w 1620253"/>
                <a:gd name="connsiteY11" fmla="*/ 287420 h 588210"/>
                <a:gd name="connsiteX12" fmla="*/ 1451810 w 1620253"/>
                <a:gd name="connsiteY12" fmla="*/ 271378 h 588210"/>
                <a:gd name="connsiteX13" fmla="*/ 1451810 w 1620253"/>
                <a:gd name="connsiteY13" fmla="*/ 271378 h 588210"/>
                <a:gd name="connsiteX14" fmla="*/ 1451810 w 1620253"/>
                <a:gd name="connsiteY14" fmla="*/ 223252 h 588210"/>
                <a:gd name="connsiteX15" fmla="*/ 1443789 w 1620253"/>
                <a:gd name="connsiteY15" fmla="*/ 167104 h 588210"/>
                <a:gd name="connsiteX16" fmla="*/ 1443789 w 1620253"/>
                <a:gd name="connsiteY16" fmla="*/ 70852 h 588210"/>
                <a:gd name="connsiteX17" fmla="*/ 1379621 w 1620253"/>
                <a:gd name="connsiteY17" fmla="*/ 70852 h 588210"/>
                <a:gd name="connsiteX18" fmla="*/ 0 w 1620253"/>
                <a:gd name="connsiteY18" fmla="*/ 495967 h 588210"/>
                <a:gd name="connsiteX0" fmla="*/ 0 w 1454484"/>
                <a:gd name="connsiteY0" fmla="*/ 447708 h 539951"/>
                <a:gd name="connsiteX1" fmla="*/ 64168 w 1454484"/>
                <a:gd name="connsiteY1" fmla="*/ 519898 h 539951"/>
                <a:gd name="connsiteX2" fmla="*/ 168442 w 1454484"/>
                <a:gd name="connsiteY2" fmla="*/ 519898 h 539951"/>
                <a:gd name="connsiteX3" fmla="*/ 409073 w 1454484"/>
                <a:gd name="connsiteY3" fmla="*/ 399582 h 539951"/>
                <a:gd name="connsiteX4" fmla="*/ 529389 w 1454484"/>
                <a:gd name="connsiteY4" fmla="*/ 359477 h 539951"/>
                <a:gd name="connsiteX5" fmla="*/ 561473 w 1454484"/>
                <a:gd name="connsiteY5" fmla="*/ 367498 h 539951"/>
                <a:gd name="connsiteX6" fmla="*/ 641684 w 1454484"/>
                <a:gd name="connsiteY6" fmla="*/ 303329 h 539951"/>
                <a:gd name="connsiteX7" fmla="*/ 938463 w 1454484"/>
                <a:gd name="connsiteY7" fmla="*/ 319371 h 539951"/>
                <a:gd name="connsiteX8" fmla="*/ 1018673 w 1454484"/>
                <a:gd name="connsiteY8" fmla="*/ 319371 h 539951"/>
                <a:gd name="connsiteX9" fmla="*/ 1155031 w 1454484"/>
                <a:gd name="connsiteY9" fmla="*/ 263224 h 539951"/>
                <a:gd name="connsiteX10" fmla="*/ 1259305 w 1454484"/>
                <a:gd name="connsiteY10" fmla="*/ 215098 h 539951"/>
                <a:gd name="connsiteX11" fmla="*/ 1355558 w 1454484"/>
                <a:gd name="connsiteY11" fmla="*/ 239161 h 539951"/>
                <a:gd name="connsiteX12" fmla="*/ 1451810 w 1454484"/>
                <a:gd name="connsiteY12" fmla="*/ 223119 h 539951"/>
                <a:gd name="connsiteX13" fmla="*/ 1451810 w 1454484"/>
                <a:gd name="connsiteY13" fmla="*/ 223119 h 539951"/>
                <a:gd name="connsiteX14" fmla="*/ 1451810 w 1454484"/>
                <a:gd name="connsiteY14" fmla="*/ 174993 h 539951"/>
                <a:gd name="connsiteX15" fmla="*/ 1443789 w 1454484"/>
                <a:gd name="connsiteY15" fmla="*/ 118845 h 539951"/>
                <a:gd name="connsiteX16" fmla="*/ 1443789 w 1454484"/>
                <a:gd name="connsiteY16" fmla="*/ 22593 h 539951"/>
                <a:gd name="connsiteX17" fmla="*/ 1379621 w 1454484"/>
                <a:gd name="connsiteY17" fmla="*/ 22593 h 539951"/>
                <a:gd name="connsiteX18" fmla="*/ 0 w 1454484"/>
                <a:gd name="connsiteY18" fmla="*/ 447708 h 539951"/>
                <a:gd name="connsiteX0" fmla="*/ 0 w 1454484"/>
                <a:gd name="connsiteY0" fmla="*/ 447708 h 539951"/>
                <a:gd name="connsiteX1" fmla="*/ 64168 w 1454484"/>
                <a:gd name="connsiteY1" fmla="*/ 519898 h 539951"/>
                <a:gd name="connsiteX2" fmla="*/ 168442 w 1454484"/>
                <a:gd name="connsiteY2" fmla="*/ 519898 h 539951"/>
                <a:gd name="connsiteX3" fmla="*/ 409073 w 1454484"/>
                <a:gd name="connsiteY3" fmla="*/ 399582 h 539951"/>
                <a:gd name="connsiteX4" fmla="*/ 529389 w 1454484"/>
                <a:gd name="connsiteY4" fmla="*/ 359477 h 539951"/>
                <a:gd name="connsiteX5" fmla="*/ 561473 w 1454484"/>
                <a:gd name="connsiteY5" fmla="*/ 367498 h 539951"/>
                <a:gd name="connsiteX6" fmla="*/ 641684 w 1454484"/>
                <a:gd name="connsiteY6" fmla="*/ 303329 h 539951"/>
                <a:gd name="connsiteX7" fmla="*/ 938463 w 1454484"/>
                <a:gd name="connsiteY7" fmla="*/ 319371 h 539951"/>
                <a:gd name="connsiteX8" fmla="*/ 1018673 w 1454484"/>
                <a:gd name="connsiteY8" fmla="*/ 319371 h 539951"/>
                <a:gd name="connsiteX9" fmla="*/ 1155031 w 1454484"/>
                <a:gd name="connsiteY9" fmla="*/ 263224 h 539951"/>
                <a:gd name="connsiteX10" fmla="*/ 1259305 w 1454484"/>
                <a:gd name="connsiteY10" fmla="*/ 215098 h 539951"/>
                <a:gd name="connsiteX11" fmla="*/ 1355558 w 1454484"/>
                <a:gd name="connsiteY11" fmla="*/ 239161 h 539951"/>
                <a:gd name="connsiteX12" fmla="*/ 1451810 w 1454484"/>
                <a:gd name="connsiteY12" fmla="*/ 223119 h 539951"/>
                <a:gd name="connsiteX13" fmla="*/ 1451810 w 1454484"/>
                <a:gd name="connsiteY13" fmla="*/ 223119 h 539951"/>
                <a:gd name="connsiteX14" fmla="*/ 1451810 w 1454484"/>
                <a:gd name="connsiteY14" fmla="*/ 174993 h 539951"/>
                <a:gd name="connsiteX15" fmla="*/ 1443789 w 1454484"/>
                <a:gd name="connsiteY15" fmla="*/ 118845 h 539951"/>
                <a:gd name="connsiteX16" fmla="*/ 1443789 w 1454484"/>
                <a:gd name="connsiteY16" fmla="*/ 22593 h 539951"/>
                <a:gd name="connsiteX17" fmla="*/ 1379621 w 1454484"/>
                <a:gd name="connsiteY17" fmla="*/ 22593 h 539951"/>
                <a:gd name="connsiteX18" fmla="*/ 0 w 1454484"/>
                <a:gd name="connsiteY18" fmla="*/ 447708 h 539951"/>
                <a:gd name="connsiteX0" fmla="*/ 0 w 1454484"/>
                <a:gd name="connsiteY0" fmla="*/ 447708 h 539951"/>
                <a:gd name="connsiteX1" fmla="*/ 64168 w 1454484"/>
                <a:gd name="connsiteY1" fmla="*/ 519898 h 539951"/>
                <a:gd name="connsiteX2" fmla="*/ 168442 w 1454484"/>
                <a:gd name="connsiteY2" fmla="*/ 519898 h 539951"/>
                <a:gd name="connsiteX3" fmla="*/ 409073 w 1454484"/>
                <a:gd name="connsiteY3" fmla="*/ 399582 h 539951"/>
                <a:gd name="connsiteX4" fmla="*/ 529389 w 1454484"/>
                <a:gd name="connsiteY4" fmla="*/ 359477 h 539951"/>
                <a:gd name="connsiteX5" fmla="*/ 561473 w 1454484"/>
                <a:gd name="connsiteY5" fmla="*/ 367498 h 539951"/>
                <a:gd name="connsiteX6" fmla="*/ 641684 w 1454484"/>
                <a:gd name="connsiteY6" fmla="*/ 303329 h 539951"/>
                <a:gd name="connsiteX7" fmla="*/ 938463 w 1454484"/>
                <a:gd name="connsiteY7" fmla="*/ 319371 h 539951"/>
                <a:gd name="connsiteX8" fmla="*/ 1018673 w 1454484"/>
                <a:gd name="connsiteY8" fmla="*/ 319371 h 539951"/>
                <a:gd name="connsiteX9" fmla="*/ 1155031 w 1454484"/>
                <a:gd name="connsiteY9" fmla="*/ 263224 h 539951"/>
                <a:gd name="connsiteX10" fmla="*/ 1259305 w 1454484"/>
                <a:gd name="connsiteY10" fmla="*/ 215098 h 539951"/>
                <a:gd name="connsiteX11" fmla="*/ 1355558 w 1454484"/>
                <a:gd name="connsiteY11" fmla="*/ 239161 h 539951"/>
                <a:gd name="connsiteX12" fmla="*/ 1451810 w 1454484"/>
                <a:gd name="connsiteY12" fmla="*/ 223119 h 539951"/>
                <a:gd name="connsiteX13" fmla="*/ 1451810 w 1454484"/>
                <a:gd name="connsiteY13" fmla="*/ 223119 h 539951"/>
                <a:gd name="connsiteX14" fmla="*/ 1451810 w 1454484"/>
                <a:gd name="connsiteY14" fmla="*/ 174993 h 539951"/>
                <a:gd name="connsiteX15" fmla="*/ 1443789 w 1454484"/>
                <a:gd name="connsiteY15" fmla="*/ 118845 h 539951"/>
                <a:gd name="connsiteX16" fmla="*/ 1443789 w 1454484"/>
                <a:gd name="connsiteY16" fmla="*/ 22593 h 539951"/>
                <a:gd name="connsiteX17" fmla="*/ 1379621 w 1454484"/>
                <a:gd name="connsiteY17" fmla="*/ 22593 h 539951"/>
                <a:gd name="connsiteX18" fmla="*/ 0 w 1454484"/>
                <a:gd name="connsiteY18" fmla="*/ 447708 h 539951"/>
                <a:gd name="connsiteX0" fmla="*/ 0 w 1454484"/>
                <a:gd name="connsiteY0" fmla="*/ 447708 h 539951"/>
                <a:gd name="connsiteX1" fmla="*/ 64168 w 1454484"/>
                <a:gd name="connsiteY1" fmla="*/ 519898 h 539951"/>
                <a:gd name="connsiteX2" fmla="*/ 168442 w 1454484"/>
                <a:gd name="connsiteY2" fmla="*/ 519898 h 539951"/>
                <a:gd name="connsiteX3" fmla="*/ 409073 w 1454484"/>
                <a:gd name="connsiteY3" fmla="*/ 399582 h 539951"/>
                <a:gd name="connsiteX4" fmla="*/ 529389 w 1454484"/>
                <a:gd name="connsiteY4" fmla="*/ 359477 h 539951"/>
                <a:gd name="connsiteX5" fmla="*/ 561473 w 1454484"/>
                <a:gd name="connsiteY5" fmla="*/ 367498 h 539951"/>
                <a:gd name="connsiteX6" fmla="*/ 641684 w 1454484"/>
                <a:gd name="connsiteY6" fmla="*/ 303329 h 539951"/>
                <a:gd name="connsiteX7" fmla="*/ 938463 w 1454484"/>
                <a:gd name="connsiteY7" fmla="*/ 319371 h 539951"/>
                <a:gd name="connsiteX8" fmla="*/ 1018673 w 1454484"/>
                <a:gd name="connsiteY8" fmla="*/ 319371 h 539951"/>
                <a:gd name="connsiteX9" fmla="*/ 1155031 w 1454484"/>
                <a:gd name="connsiteY9" fmla="*/ 263224 h 539951"/>
                <a:gd name="connsiteX10" fmla="*/ 1259305 w 1454484"/>
                <a:gd name="connsiteY10" fmla="*/ 215098 h 539951"/>
                <a:gd name="connsiteX11" fmla="*/ 1355558 w 1454484"/>
                <a:gd name="connsiteY11" fmla="*/ 239161 h 539951"/>
                <a:gd name="connsiteX12" fmla="*/ 1451810 w 1454484"/>
                <a:gd name="connsiteY12" fmla="*/ 223119 h 539951"/>
                <a:gd name="connsiteX13" fmla="*/ 1451810 w 1454484"/>
                <a:gd name="connsiteY13" fmla="*/ 223119 h 539951"/>
                <a:gd name="connsiteX14" fmla="*/ 1451810 w 1454484"/>
                <a:gd name="connsiteY14" fmla="*/ 174993 h 539951"/>
                <a:gd name="connsiteX15" fmla="*/ 1443789 w 1454484"/>
                <a:gd name="connsiteY15" fmla="*/ 118845 h 539951"/>
                <a:gd name="connsiteX16" fmla="*/ 1443789 w 1454484"/>
                <a:gd name="connsiteY16" fmla="*/ 22593 h 539951"/>
                <a:gd name="connsiteX17" fmla="*/ 1379621 w 1454484"/>
                <a:gd name="connsiteY17" fmla="*/ 22593 h 539951"/>
                <a:gd name="connsiteX18" fmla="*/ 0 w 1454484"/>
                <a:gd name="connsiteY18" fmla="*/ 447708 h 539951"/>
                <a:gd name="connsiteX0" fmla="*/ 0 w 1530684"/>
                <a:gd name="connsiteY0" fmla="*/ 447708 h 539951"/>
                <a:gd name="connsiteX1" fmla="*/ 140368 w 1530684"/>
                <a:gd name="connsiteY1" fmla="*/ 519898 h 539951"/>
                <a:gd name="connsiteX2" fmla="*/ 244642 w 1530684"/>
                <a:gd name="connsiteY2" fmla="*/ 519898 h 539951"/>
                <a:gd name="connsiteX3" fmla="*/ 485273 w 1530684"/>
                <a:gd name="connsiteY3" fmla="*/ 399582 h 539951"/>
                <a:gd name="connsiteX4" fmla="*/ 605589 w 1530684"/>
                <a:gd name="connsiteY4" fmla="*/ 359477 h 539951"/>
                <a:gd name="connsiteX5" fmla="*/ 637673 w 1530684"/>
                <a:gd name="connsiteY5" fmla="*/ 367498 h 539951"/>
                <a:gd name="connsiteX6" fmla="*/ 717884 w 1530684"/>
                <a:gd name="connsiteY6" fmla="*/ 303329 h 539951"/>
                <a:gd name="connsiteX7" fmla="*/ 1014663 w 1530684"/>
                <a:gd name="connsiteY7" fmla="*/ 319371 h 539951"/>
                <a:gd name="connsiteX8" fmla="*/ 1094873 w 1530684"/>
                <a:gd name="connsiteY8" fmla="*/ 319371 h 539951"/>
                <a:gd name="connsiteX9" fmla="*/ 1231231 w 1530684"/>
                <a:gd name="connsiteY9" fmla="*/ 263224 h 539951"/>
                <a:gd name="connsiteX10" fmla="*/ 1335505 w 1530684"/>
                <a:gd name="connsiteY10" fmla="*/ 215098 h 539951"/>
                <a:gd name="connsiteX11" fmla="*/ 1431758 w 1530684"/>
                <a:gd name="connsiteY11" fmla="*/ 239161 h 539951"/>
                <a:gd name="connsiteX12" fmla="*/ 1528010 w 1530684"/>
                <a:gd name="connsiteY12" fmla="*/ 223119 h 539951"/>
                <a:gd name="connsiteX13" fmla="*/ 1528010 w 1530684"/>
                <a:gd name="connsiteY13" fmla="*/ 223119 h 539951"/>
                <a:gd name="connsiteX14" fmla="*/ 1528010 w 1530684"/>
                <a:gd name="connsiteY14" fmla="*/ 174993 h 539951"/>
                <a:gd name="connsiteX15" fmla="*/ 1519989 w 1530684"/>
                <a:gd name="connsiteY15" fmla="*/ 118845 h 539951"/>
                <a:gd name="connsiteX16" fmla="*/ 1519989 w 1530684"/>
                <a:gd name="connsiteY16" fmla="*/ 22593 h 539951"/>
                <a:gd name="connsiteX17" fmla="*/ 1455821 w 1530684"/>
                <a:gd name="connsiteY17" fmla="*/ 22593 h 539951"/>
                <a:gd name="connsiteX18" fmla="*/ 0 w 1530684"/>
                <a:gd name="connsiteY18" fmla="*/ 447708 h 539951"/>
                <a:gd name="connsiteX0" fmla="*/ 0 w 1530684"/>
                <a:gd name="connsiteY0" fmla="*/ 447708 h 539951"/>
                <a:gd name="connsiteX1" fmla="*/ 140368 w 1530684"/>
                <a:gd name="connsiteY1" fmla="*/ 519898 h 539951"/>
                <a:gd name="connsiteX2" fmla="*/ 244642 w 1530684"/>
                <a:gd name="connsiteY2" fmla="*/ 519898 h 539951"/>
                <a:gd name="connsiteX3" fmla="*/ 485273 w 1530684"/>
                <a:gd name="connsiteY3" fmla="*/ 399582 h 539951"/>
                <a:gd name="connsiteX4" fmla="*/ 605589 w 1530684"/>
                <a:gd name="connsiteY4" fmla="*/ 359477 h 539951"/>
                <a:gd name="connsiteX5" fmla="*/ 637673 w 1530684"/>
                <a:gd name="connsiteY5" fmla="*/ 367498 h 539951"/>
                <a:gd name="connsiteX6" fmla="*/ 717884 w 1530684"/>
                <a:gd name="connsiteY6" fmla="*/ 303329 h 539951"/>
                <a:gd name="connsiteX7" fmla="*/ 1014663 w 1530684"/>
                <a:gd name="connsiteY7" fmla="*/ 319371 h 539951"/>
                <a:gd name="connsiteX8" fmla="*/ 1094873 w 1530684"/>
                <a:gd name="connsiteY8" fmla="*/ 319371 h 539951"/>
                <a:gd name="connsiteX9" fmla="*/ 1231231 w 1530684"/>
                <a:gd name="connsiteY9" fmla="*/ 263224 h 539951"/>
                <a:gd name="connsiteX10" fmla="*/ 1335505 w 1530684"/>
                <a:gd name="connsiteY10" fmla="*/ 215098 h 539951"/>
                <a:gd name="connsiteX11" fmla="*/ 1431758 w 1530684"/>
                <a:gd name="connsiteY11" fmla="*/ 239161 h 539951"/>
                <a:gd name="connsiteX12" fmla="*/ 1528010 w 1530684"/>
                <a:gd name="connsiteY12" fmla="*/ 223119 h 539951"/>
                <a:gd name="connsiteX13" fmla="*/ 1528010 w 1530684"/>
                <a:gd name="connsiteY13" fmla="*/ 223119 h 539951"/>
                <a:gd name="connsiteX14" fmla="*/ 1528010 w 1530684"/>
                <a:gd name="connsiteY14" fmla="*/ 174993 h 539951"/>
                <a:gd name="connsiteX15" fmla="*/ 1519989 w 1530684"/>
                <a:gd name="connsiteY15" fmla="*/ 118845 h 539951"/>
                <a:gd name="connsiteX16" fmla="*/ 1519989 w 1530684"/>
                <a:gd name="connsiteY16" fmla="*/ 22593 h 539951"/>
                <a:gd name="connsiteX17" fmla="*/ 1455821 w 1530684"/>
                <a:gd name="connsiteY17" fmla="*/ 22593 h 539951"/>
                <a:gd name="connsiteX18" fmla="*/ 0 w 1530684"/>
                <a:gd name="connsiteY18" fmla="*/ 447708 h 539951"/>
                <a:gd name="connsiteX0" fmla="*/ 0 w 1530684"/>
                <a:gd name="connsiteY0" fmla="*/ 447708 h 539951"/>
                <a:gd name="connsiteX1" fmla="*/ 140368 w 1530684"/>
                <a:gd name="connsiteY1" fmla="*/ 519898 h 539951"/>
                <a:gd name="connsiteX2" fmla="*/ 244642 w 1530684"/>
                <a:gd name="connsiteY2" fmla="*/ 519898 h 539951"/>
                <a:gd name="connsiteX3" fmla="*/ 485273 w 1530684"/>
                <a:gd name="connsiteY3" fmla="*/ 399582 h 539951"/>
                <a:gd name="connsiteX4" fmla="*/ 605589 w 1530684"/>
                <a:gd name="connsiteY4" fmla="*/ 359477 h 539951"/>
                <a:gd name="connsiteX5" fmla="*/ 637673 w 1530684"/>
                <a:gd name="connsiteY5" fmla="*/ 367498 h 539951"/>
                <a:gd name="connsiteX6" fmla="*/ 717884 w 1530684"/>
                <a:gd name="connsiteY6" fmla="*/ 303329 h 539951"/>
                <a:gd name="connsiteX7" fmla="*/ 1014663 w 1530684"/>
                <a:gd name="connsiteY7" fmla="*/ 319371 h 539951"/>
                <a:gd name="connsiteX8" fmla="*/ 1094873 w 1530684"/>
                <a:gd name="connsiteY8" fmla="*/ 319371 h 539951"/>
                <a:gd name="connsiteX9" fmla="*/ 1231231 w 1530684"/>
                <a:gd name="connsiteY9" fmla="*/ 263224 h 539951"/>
                <a:gd name="connsiteX10" fmla="*/ 1335505 w 1530684"/>
                <a:gd name="connsiteY10" fmla="*/ 215098 h 539951"/>
                <a:gd name="connsiteX11" fmla="*/ 1431758 w 1530684"/>
                <a:gd name="connsiteY11" fmla="*/ 239161 h 539951"/>
                <a:gd name="connsiteX12" fmla="*/ 1528010 w 1530684"/>
                <a:gd name="connsiteY12" fmla="*/ 223119 h 539951"/>
                <a:gd name="connsiteX13" fmla="*/ 1528010 w 1530684"/>
                <a:gd name="connsiteY13" fmla="*/ 223119 h 539951"/>
                <a:gd name="connsiteX14" fmla="*/ 1528010 w 1530684"/>
                <a:gd name="connsiteY14" fmla="*/ 174993 h 539951"/>
                <a:gd name="connsiteX15" fmla="*/ 1519989 w 1530684"/>
                <a:gd name="connsiteY15" fmla="*/ 118845 h 539951"/>
                <a:gd name="connsiteX16" fmla="*/ 1519989 w 1530684"/>
                <a:gd name="connsiteY16" fmla="*/ 22593 h 539951"/>
                <a:gd name="connsiteX17" fmla="*/ 1455821 w 1530684"/>
                <a:gd name="connsiteY17" fmla="*/ 22593 h 539951"/>
                <a:gd name="connsiteX18" fmla="*/ 0 w 1530684"/>
                <a:gd name="connsiteY18" fmla="*/ 447708 h 53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0684" h="539951">
                  <a:moveTo>
                    <a:pt x="0" y="447708"/>
                  </a:moveTo>
                  <a:cubicBezTo>
                    <a:pt x="82460" y="426222"/>
                    <a:pt x="82861" y="484646"/>
                    <a:pt x="140368" y="519898"/>
                  </a:cubicBezTo>
                  <a:cubicBezTo>
                    <a:pt x="168442" y="531930"/>
                    <a:pt x="187158" y="539951"/>
                    <a:pt x="244642" y="519898"/>
                  </a:cubicBezTo>
                  <a:cubicBezTo>
                    <a:pt x="302126" y="499845"/>
                    <a:pt x="425115" y="426319"/>
                    <a:pt x="485273" y="399582"/>
                  </a:cubicBezTo>
                  <a:cubicBezTo>
                    <a:pt x="545431" y="372845"/>
                    <a:pt x="580189" y="364824"/>
                    <a:pt x="605589" y="359477"/>
                  </a:cubicBezTo>
                  <a:cubicBezTo>
                    <a:pt x="630989" y="354130"/>
                    <a:pt x="618957" y="376856"/>
                    <a:pt x="637673" y="367498"/>
                  </a:cubicBezTo>
                  <a:cubicBezTo>
                    <a:pt x="656389" y="358140"/>
                    <a:pt x="655052" y="311350"/>
                    <a:pt x="717884" y="303329"/>
                  </a:cubicBezTo>
                  <a:cubicBezTo>
                    <a:pt x="780716" y="295308"/>
                    <a:pt x="951832" y="316697"/>
                    <a:pt x="1014663" y="319371"/>
                  </a:cubicBezTo>
                  <a:cubicBezTo>
                    <a:pt x="1077494" y="322045"/>
                    <a:pt x="1058778" y="328729"/>
                    <a:pt x="1094873" y="319371"/>
                  </a:cubicBezTo>
                  <a:cubicBezTo>
                    <a:pt x="1130968" y="310013"/>
                    <a:pt x="1191126" y="280603"/>
                    <a:pt x="1231231" y="263224"/>
                  </a:cubicBezTo>
                  <a:cubicBezTo>
                    <a:pt x="1271336" y="245845"/>
                    <a:pt x="1302084" y="219108"/>
                    <a:pt x="1335505" y="215098"/>
                  </a:cubicBezTo>
                  <a:cubicBezTo>
                    <a:pt x="1368926" y="211088"/>
                    <a:pt x="1399674" y="237824"/>
                    <a:pt x="1431758" y="239161"/>
                  </a:cubicBezTo>
                  <a:cubicBezTo>
                    <a:pt x="1463842" y="240498"/>
                    <a:pt x="1528010" y="223119"/>
                    <a:pt x="1528010" y="223119"/>
                  </a:cubicBezTo>
                  <a:lnTo>
                    <a:pt x="1528010" y="223119"/>
                  </a:lnTo>
                  <a:cubicBezTo>
                    <a:pt x="1528010" y="215098"/>
                    <a:pt x="1529347" y="192372"/>
                    <a:pt x="1528010" y="174993"/>
                  </a:cubicBezTo>
                  <a:cubicBezTo>
                    <a:pt x="1526673" y="157614"/>
                    <a:pt x="1521326" y="144245"/>
                    <a:pt x="1519989" y="118845"/>
                  </a:cubicBezTo>
                  <a:cubicBezTo>
                    <a:pt x="1518652" y="93445"/>
                    <a:pt x="1530684" y="38635"/>
                    <a:pt x="1519989" y="22593"/>
                  </a:cubicBezTo>
                  <a:cubicBezTo>
                    <a:pt x="1476194" y="0"/>
                    <a:pt x="1505091" y="21390"/>
                    <a:pt x="1455821" y="22593"/>
                  </a:cubicBezTo>
                  <a:cubicBezTo>
                    <a:pt x="1213811" y="72758"/>
                    <a:pt x="242688" y="343102"/>
                    <a:pt x="0" y="4477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978358" y="605589"/>
              <a:ext cx="330199" cy="560137"/>
            </a:xfrm>
            <a:custGeom>
              <a:avLst/>
              <a:gdLst>
                <a:gd name="connsiteX0" fmla="*/ 5347 w 330199"/>
                <a:gd name="connsiteY0" fmla="*/ 172453 h 560137"/>
                <a:gd name="connsiteX1" fmla="*/ 93579 w 330199"/>
                <a:gd name="connsiteY1" fmla="*/ 156411 h 560137"/>
                <a:gd name="connsiteX2" fmla="*/ 149726 w 330199"/>
                <a:gd name="connsiteY2" fmla="*/ 84222 h 560137"/>
                <a:gd name="connsiteX3" fmla="*/ 262021 w 330199"/>
                <a:gd name="connsiteY3" fmla="*/ 52137 h 560137"/>
                <a:gd name="connsiteX4" fmla="*/ 326189 w 330199"/>
                <a:gd name="connsiteY4" fmla="*/ 28074 h 560137"/>
                <a:gd name="connsiteX5" fmla="*/ 286084 w 330199"/>
                <a:gd name="connsiteY5" fmla="*/ 220579 h 560137"/>
                <a:gd name="connsiteX6" fmla="*/ 286084 w 330199"/>
                <a:gd name="connsiteY6" fmla="*/ 437148 h 560137"/>
                <a:gd name="connsiteX7" fmla="*/ 254000 w 330199"/>
                <a:gd name="connsiteY7" fmla="*/ 493295 h 560137"/>
                <a:gd name="connsiteX8" fmla="*/ 205874 w 330199"/>
                <a:gd name="connsiteY8" fmla="*/ 501316 h 560137"/>
                <a:gd name="connsiteX9" fmla="*/ 77537 w 330199"/>
                <a:gd name="connsiteY9" fmla="*/ 485274 h 560137"/>
                <a:gd name="connsiteX10" fmla="*/ 61495 w 330199"/>
                <a:gd name="connsiteY10" fmla="*/ 509337 h 560137"/>
                <a:gd name="connsiteX11" fmla="*/ 5347 w 330199"/>
                <a:gd name="connsiteY11" fmla="*/ 172453 h 56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199" h="560137">
                  <a:moveTo>
                    <a:pt x="5347" y="172453"/>
                  </a:moveTo>
                  <a:cubicBezTo>
                    <a:pt x="10694" y="113632"/>
                    <a:pt x="69516" y="171116"/>
                    <a:pt x="93579" y="156411"/>
                  </a:cubicBezTo>
                  <a:cubicBezTo>
                    <a:pt x="117642" y="141706"/>
                    <a:pt x="121652" y="101601"/>
                    <a:pt x="149726" y="84222"/>
                  </a:cubicBezTo>
                  <a:cubicBezTo>
                    <a:pt x="177800" y="66843"/>
                    <a:pt x="232611" y="61495"/>
                    <a:pt x="262021" y="52137"/>
                  </a:cubicBezTo>
                  <a:cubicBezTo>
                    <a:pt x="291432" y="42779"/>
                    <a:pt x="322179" y="0"/>
                    <a:pt x="326189" y="28074"/>
                  </a:cubicBezTo>
                  <a:cubicBezTo>
                    <a:pt x="330199" y="56148"/>
                    <a:pt x="292768" y="152400"/>
                    <a:pt x="286084" y="220579"/>
                  </a:cubicBezTo>
                  <a:cubicBezTo>
                    <a:pt x="279400" y="288758"/>
                    <a:pt x="291431" y="391695"/>
                    <a:pt x="286084" y="437148"/>
                  </a:cubicBezTo>
                  <a:cubicBezTo>
                    <a:pt x="280737" y="482601"/>
                    <a:pt x="267368" y="482600"/>
                    <a:pt x="254000" y="493295"/>
                  </a:cubicBezTo>
                  <a:cubicBezTo>
                    <a:pt x="240632" y="503990"/>
                    <a:pt x="235284" y="502653"/>
                    <a:pt x="205874" y="501316"/>
                  </a:cubicBezTo>
                  <a:cubicBezTo>
                    <a:pt x="176464" y="499979"/>
                    <a:pt x="101600" y="483937"/>
                    <a:pt x="77537" y="485274"/>
                  </a:cubicBezTo>
                  <a:cubicBezTo>
                    <a:pt x="53474" y="486611"/>
                    <a:pt x="77537" y="560137"/>
                    <a:pt x="61495" y="509337"/>
                  </a:cubicBezTo>
                  <a:cubicBezTo>
                    <a:pt x="45453" y="458537"/>
                    <a:pt x="0" y="231274"/>
                    <a:pt x="5347" y="1724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287168" y="597568"/>
              <a:ext cx="1050758" cy="614948"/>
            </a:xfrm>
            <a:custGeom>
              <a:avLst/>
              <a:gdLst>
                <a:gd name="connsiteX0" fmla="*/ 25400 w 1050758"/>
                <a:gd name="connsiteY0" fmla="*/ 613611 h 614948"/>
                <a:gd name="connsiteX1" fmla="*/ 49464 w 1050758"/>
                <a:gd name="connsiteY1" fmla="*/ 525379 h 614948"/>
                <a:gd name="connsiteX2" fmla="*/ 65506 w 1050758"/>
                <a:gd name="connsiteY2" fmla="*/ 429127 h 614948"/>
                <a:gd name="connsiteX3" fmla="*/ 113632 w 1050758"/>
                <a:gd name="connsiteY3" fmla="*/ 348916 h 614948"/>
                <a:gd name="connsiteX4" fmla="*/ 137695 w 1050758"/>
                <a:gd name="connsiteY4" fmla="*/ 228600 h 614948"/>
                <a:gd name="connsiteX5" fmla="*/ 161758 w 1050758"/>
                <a:gd name="connsiteY5" fmla="*/ 156411 h 614948"/>
                <a:gd name="connsiteX6" fmla="*/ 266032 w 1050758"/>
                <a:gd name="connsiteY6" fmla="*/ 172453 h 614948"/>
                <a:gd name="connsiteX7" fmla="*/ 354264 w 1050758"/>
                <a:gd name="connsiteY7" fmla="*/ 164432 h 614948"/>
                <a:gd name="connsiteX8" fmla="*/ 426453 w 1050758"/>
                <a:gd name="connsiteY8" fmla="*/ 212558 h 614948"/>
                <a:gd name="connsiteX9" fmla="*/ 514685 w 1050758"/>
                <a:gd name="connsiteY9" fmla="*/ 212558 h 614948"/>
                <a:gd name="connsiteX10" fmla="*/ 626979 w 1050758"/>
                <a:gd name="connsiteY10" fmla="*/ 156411 h 614948"/>
                <a:gd name="connsiteX11" fmla="*/ 715211 w 1050758"/>
                <a:gd name="connsiteY11" fmla="*/ 156411 h 614948"/>
                <a:gd name="connsiteX12" fmla="*/ 843548 w 1050758"/>
                <a:gd name="connsiteY12" fmla="*/ 124327 h 614948"/>
                <a:gd name="connsiteX13" fmla="*/ 963864 w 1050758"/>
                <a:gd name="connsiteY13" fmla="*/ 52137 h 614948"/>
                <a:gd name="connsiteX14" fmla="*/ 1036053 w 1050758"/>
                <a:gd name="connsiteY14" fmla="*/ 20053 h 614948"/>
                <a:gd name="connsiteX15" fmla="*/ 875632 w 1050758"/>
                <a:gd name="connsiteY15" fmla="*/ 172453 h 614948"/>
                <a:gd name="connsiteX16" fmla="*/ 201864 w 1050758"/>
                <a:gd name="connsiteY16" fmla="*/ 533400 h 614948"/>
                <a:gd name="connsiteX17" fmla="*/ 25400 w 1050758"/>
                <a:gd name="connsiteY17" fmla="*/ 613611 h 61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0758" h="614948">
                  <a:moveTo>
                    <a:pt x="25400" y="613611"/>
                  </a:moveTo>
                  <a:cubicBezTo>
                    <a:pt x="0" y="612274"/>
                    <a:pt x="42780" y="556126"/>
                    <a:pt x="49464" y="525379"/>
                  </a:cubicBezTo>
                  <a:cubicBezTo>
                    <a:pt x="56148" y="494632"/>
                    <a:pt x="54811" y="458537"/>
                    <a:pt x="65506" y="429127"/>
                  </a:cubicBezTo>
                  <a:cubicBezTo>
                    <a:pt x="76201" y="399717"/>
                    <a:pt x="101601" y="382337"/>
                    <a:pt x="113632" y="348916"/>
                  </a:cubicBezTo>
                  <a:cubicBezTo>
                    <a:pt x="125663" y="315495"/>
                    <a:pt x="129674" y="260684"/>
                    <a:pt x="137695" y="228600"/>
                  </a:cubicBezTo>
                  <a:cubicBezTo>
                    <a:pt x="145716" y="196516"/>
                    <a:pt x="140369" y="165769"/>
                    <a:pt x="161758" y="156411"/>
                  </a:cubicBezTo>
                  <a:cubicBezTo>
                    <a:pt x="183148" y="147053"/>
                    <a:pt x="233948" y="171116"/>
                    <a:pt x="266032" y="172453"/>
                  </a:cubicBezTo>
                  <a:cubicBezTo>
                    <a:pt x="298116" y="173790"/>
                    <a:pt x="327527" y="157748"/>
                    <a:pt x="354264" y="164432"/>
                  </a:cubicBezTo>
                  <a:cubicBezTo>
                    <a:pt x="381001" y="171116"/>
                    <a:pt x="399716" y="204537"/>
                    <a:pt x="426453" y="212558"/>
                  </a:cubicBezTo>
                  <a:cubicBezTo>
                    <a:pt x="453190" y="220579"/>
                    <a:pt x="481264" y="221916"/>
                    <a:pt x="514685" y="212558"/>
                  </a:cubicBezTo>
                  <a:cubicBezTo>
                    <a:pt x="548106" y="203200"/>
                    <a:pt x="593558" y="165769"/>
                    <a:pt x="626979" y="156411"/>
                  </a:cubicBezTo>
                  <a:cubicBezTo>
                    <a:pt x="660400" y="147053"/>
                    <a:pt x="679116" y="161758"/>
                    <a:pt x="715211" y="156411"/>
                  </a:cubicBezTo>
                  <a:cubicBezTo>
                    <a:pt x="751306" y="151064"/>
                    <a:pt x="802106" y="141706"/>
                    <a:pt x="843548" y="124327"/>
                  </a:cubicBezTo>
                  <a:cubicBezTo>
                    <a:pt x="884990" y="106948"/>
                    <a:pt x="931780" y="69516"/>
                    <a:pt x="963864" y="52137"/>
                  </a:cubicBezTo>
                  <a:cubicBezTo>
                    <a:pt x="995948" y="34758"/>
                    <a:pt x="1050758" y="0"/>
                    <a:pt x="1036053" y="20053"/>
                  </a:cubicBezTo>
                  <a:cubicBezTo>
                    <a:pt x="1021348" y="40106"/>
                    <a:pt x="1014663" y="86895"/>
                    <a:pt x="875632" y="172453"/>
                  </a:cubicBezTo>
                  <a:cubicBezTo>
                    <a:pt x="736601" y="258011"/>
                    <a:pt x="342232" y="459874"/>
                    <a:pt x="201864" y="533400"/>
                  </a:cubicBezTo>
                  <a:cubicBezTo>
                    <a:pt x="61496" y="606926"/>
                    <a:pt x="50800" y="614948"/>
                    <a:pt x="25400" y="6136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p:cNvSpPr/>
          <p:nvPr/>
        </p:nvSpPr>
        <p:spPr>
          <a:xfrm>
            <a:off x="5562600" y="3132221"/>
            <a:ext cx="330199" cy="624674"/>
          </a:xfrm>
          <a:custGeom>
            <a:avLst/>
            <a:gdLst>
              <a:gd name="connsiteX0" fmla="*/ 5347 w 330199"/>
              <a:gd name="connsiteY0" fmla="*/ 172453 h 560137"/>
              <a:gd name="connsiteX1" fmla="*/ 93579 w 330199"/>
              <a:gd name="connsiteY1" fmla="*/ 156411 h 560137"/>
              <a:gd name="connsiteX2" fmla="*/ 149726 w 330199"/>
              <a:gd name="connsiteY2" fmla="*/ 84222 h 560137"/>
              <a:gd name="connsiteX3" fmla="*/ 262021 w 330199"/>
              <a:gd name="connsiteY3" fmla="*/ 52137 h 560137"/>
              <a:gd name="connsiteX4" fmla="*/ 326189 w 330199"/>
              <a:gd name="connsiteY4" fmla="*/ 28074 h 560137"/>
              <a:gd name="connsiteX5" fmla="*/ 286084 w 330199"/>
              <a:gd name="connsiteY5" fmla="*/ 220579 h 560137"/>
              <a:gd name="connsiteX6" fmla="*/ 286084 w 330199"/>
              <a:gd name="connsiteY6" fmla="*/ 437148 h 560137"/>
              <a:gd name="connsiteX7" fmla="*/ 254000 w 330199"/>
              <a:gd name="connsiteY7" fmla="*/ 493295 h 560137"/>
              <a:gd name="connsiteX8" fmla="*/ 205874 w 330199"/>
              <a:gd name="connsiteY8" fmla="*/ 501316 h 560137"/>
              <a:gd name="connsiteX9" fmla="*/ 77537 w 330199"/>
              <a:gd name="connsiteY9" fmla="*/ 485274 h 560137"/>
              <a:gd name="connsiteX10" fmla="*/ 61495 w 330199"/>
              <a:gd name="connsiteY10" fmla="*/ 509337 h 560137"/>
              <a:gd name="connsiteX11" fmla="*/ 5347 w 330199"/>
              <a:gd name="connsiteY11" fmla="*/ 172453 h 56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199" h="560137">
                <a:moveTo>
                  <a:pt x="5347" y="172453"/>
                </a:moveTo>
                <a:cubicBezTo>
                  <a:pt x="10694" y="113632"/>
                  <a:pt x="69516" y="171116"/>
                  <a:pt x="93579" y="156411"/>
                </a:cubicBezTo>
                <a:cubicBezTo>
                  <a:pt x="117642" y="141706"/>
                  <a:pt x="121652" y="101601"/>
                  <a:pt x="149726" y="84222"/>
                </a:cubicBezTo>
                <a:cubicBezTo>
                  <a:pt x="177800" y="66843"/>
                  <a:pt x="232611" y="61495"/>
                  <a:pt x="262021" y="52137"/>
                </a:cubicBezTo>
                <a:cubicBezTo>
                  <a:pt x="291432" y="42779"/>
                  <a:pt x="322179" y="0"/>
                  <a:pt x="326189" y="28074"/>
                </a:cubicBezTo>
                <a:cubicBezTo>
                  <a:pt x="330199" y="56148"/>
                  <a:pt x="292768" y="152400"/>
                  <a:pt x="286084" y="220579"/>
                </a:cubicBezTo>
                <a:cubicBezTo>
                  <a:pt x="279400" y="288758"/>
                  <a:pt x="291431" y="391695"/>
                  <a:pt x="286084" y="437148"/>
                </a:cubicBezTo>
                <a:cubicBezTo>
                  <a:pt x="280737" y="482601"/>
                  <a:pt x="267368" y="482600"/>
                  <a:pt x="254000" y="493295"/>
                </a:cubicBezTo>
                <a:cubicBezTo>
                  <a:pt x="240632" y="503990"/>
                  <a:pt x="235284" y="502653"/>
                  <a:pt x="205874" y="501316"/>
                </a:cubicBezTo>
                <a:cubicBezTo>
                  <a:pt x="176464" y="499979"/>
                  <a:pt x="101600" y="483937"/>
                  <a:pt x="77537" y="485274"/>
                </a:cubicBezTo>
                <a:cubicBezTo>
                  <a:pt x="53474" y="486611"/>
                  <a:pt x="77537" y="560137"/>
                  <a:pt x="61495" y="509337"/>
                </a:cubicBezTo>
                <a:cubicBezTo>
                  <a:pt x="45453" y="458537"/>
                  <a:pt x="0" y="231274"/>
                  <a:pt x="5347" y="172453"/>
                </a:cubicBezTo>
                <a:close/>
              </a:path>
            </a:pathLst>
          </a:custGeom>
          <a:blipFill dpi="0" rotWithShape="1">
            <a:blip r:embed="rId4">
              <a:alphaModFix amt="8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871409" y="3145562"/>
            <a:ext cx="1064973" cy="664439"/>
          </a:xfrm>
          <a:custGeom>
            <a:avLst/>
            <a:gdLst>
              <a:gd name="connsiteX0" fmla="*/ 25400 w 1050758"/>
              <a:gd name="connsiteY0" fmla="*/ 613611 h 614948"/>
              <a:gd name="connsiteX1" fmla="*/ 49464 w 1050758"/>
              <a:gd name="connsiteY1" fmla="*/ 525379 h 614948"/>
              <a:gd name="connsiteX2" fmla="*/ 65506 w 1050758"/>
              <a:gd name="connsiteY2" fmla="*/ 429127 h 614948"/>
              <a:gd name="connsiteX3" fmla="*/ 113632 w 1050758"/>
              <a:gd name="connsiteY3" fmla="*/ 348916 h 614948"/>
              <a:gd name="connsiteX4" fmla="*/ 137695 w 1050758"/>
              <a:gd name="connsiteY4" fmla="*/ 228600 h 614948"/>
              <a:gd name="connsiteX5" fmla="*/ 161758 w 1050758"/>
              <a:gd name="connsiteY5" fmla="*/ 156411 h 614948"/>
              <a:gd name="connsiteX6" fmla="*/ 266032 w 1050758"/>
              <a:gd name="connsiteY6" fmla="*/ 172453 h 614948"/>
              <a:gd name="connsiteX7" fmla="*/ 354264 w 1050758"/>
              <a:gd name="connsiteY7" fmla="*/ 164432 h 614948"/>
              <a:gd name="connsiteX8" fmla="*/ 426453 w 1050758"/>
              <a:gd name="connsiteY8" fmla="*/ 212558 h 614948"/>
              <a:gd name="connsiteX9" fmla="*/ 514685 w 1050758"/>
              <a:gd name="connsiteY9" fmla="*/ 212558 h 614948"/>
              <a:gd name="connsiteX10" fmla="*/ 626979 w 1050758"/>
              <a:gd name="connsiteY10" fmla="*/ 156411 h 614948"/>
              <a:gd name="connsiteX11" fmla="*/ 715211 w 1050758"/>
              <a:gd name="connsiteY11" fmla="*/ 156411 h 614948"/>
              <a:gd name="connsiteX12" fmla="*/ 843548 w 1050758"/>
              <a:gd name="connsiteY12" fmla="*/ 124327 h 614948"/>
              <a:gd name="connsiteX13" fmla="*/ 963864 w 1050758"/>
              <a:gd name="connsiteY13" fmla="*/ 52137 h 614948"/>
              <a:gd name="connsiteX14" fmla="*/ 1036053 w 1050758"/>
              <a:gd name="connsiteY14" fmla="*/ 20053 h 614948"/>
              <a:gd name="connsiteX15" fmla="*/ 875632 w 1050758"/>
              <a:gd name="connsiteY15" fmla="*/ 172453 h 614948"/>
              <a:gd name="connsiteX16" fmla="*/ 201864 w 1050758"/>
              <a:gd name="connsiteY16" fmla="*/ 533400 h 614948"/>
              <a:gd name="connsiteX17" fmla="*/ 25400 w 1050758"/>
              <a:gd name="connsiteY17" fmla="*/ 613611 h 614948"/>
              <a:gd name="connsiteX0" fmla="*/ 25400 w 1101558"/>
              <a:gd name="connsiteY0" fmla="*/ 647774 h 649111"/>
              <a:gd name="connsiteX1" fmla="*/ 49464 w 1101558"/>
              <a:gd name="connsiteY1" fmla="*/ 559542 h 649111"/>
              <a:gd name="connsiteX2" fmla="*/ 65506 w 1101558"/>
              <a:gd name="connsiteY2" fmla="*/ 463290 h 649111"/>
              <a:gd name="connsiteX3" fmla="*/ 113632 w 1101558"/>
              <a:gd name="connsiteY3" fmla="*/ 383079 h 649111"/>
              <a:gd name="connsiteX4" fmla="*/ 137695 w 1101558"/>
              <a:gd name="connsiteY4" fmla="*/ 262763 h 649111"/>
              <a:gd name="connsiteX5" fmla="*/ 161758 w 1101558"/>
              <a:gd name="connsiteY5" fmla="*/ 190574 h 649111"/>
              <a:gd name="connsiteX6" fmla="*/ 266032 w 1101558"/>
              <a:gd name="connsiteY6" fmla="*/ 206616 h 649111"/>
              <a:gd name="connsiteX7" fmla="*/ 354264 w 1101558"/>
              <a:gd name="connsiteY7" fmla="*/ 198595 h 649111"/>
              <a:gd name="connsiteX8" fmla="*/ 426453 w 1101558"/>
              <a:gd name="connsiteY8" fmla="*/ 246721 h 649111"/>
              <a:gd name="connsiteX9" fmla="*/ 514685 w 1101558"/>
              <a:gd name="connsiteY9" fmla="*/ 246721 h 649111"/>
              <a:gd name="connsiteX10" fmla="*/ 626979 w 1101558"/>
              <a:gd name="connsiteY10" fmla="*/ 190574 h 649111"/>
              <a:gd name="connsiteX11" fmla="*/ 715211 w 1101558"/>
              <a:gd name="connsiteY11" fmla="*/ 190574 h 649111"/>
              <a:gd name="connsiteX12" fmla="*/ 843548 w 1101558"/>
              <a:gd name="connsiteY12" fmla="*/ 158490 h 649111"/>
              <a:gd name="connsiteX13" fmla="*/ 963864 w 1101558"/>
              <a:gd name="connsiteY13" fmla="*/ 86300 h 649111"/>
              <a:gd name="connsiteX14" fmla="*/ 1036053 w 1101558"/>
              <a:gd name="connsiteY14" fmla="*/ 54216 h 649111"/>
              <a:gd name="connsiteX15" fmla="*/ 570832 w 1101558"/>
              <a:gd name="connsiteY15" fmla="*/ 411599 h 649111"/>
              <a:gd name="connsiteX16" fmla="*/ 201864 w 1101558"/>
              <a:gd name="connsiteY16" fmla="*/ 567563 h 649111"/>
              <a:gd name="connsiteX17" fmla="*/ 25400 w 1101558"/>
              <a:gd name="connsiteY17" fmla="*/ 647774 h 649111"/>
              <a:gd name="connsiteX0" fmla="*/ 25400 w 1056000"/>
              <a:gd name="connsiteY0" fmla="*/ 613618 h 614955"/>
              <a:gd name="connsiteX1" fmla="*/ 49464 w 1056000"/>
              <a:gd name="connsiteY1" fmla="*/ 525386 h 614955"/>
              <a:gd name="connsiteX2" fmla="*/ 65506 w 1056000"/>
              <a:gd name="connsiteY2" fmla="*/ 429134 h 614955"/>
              <a:gd name="connsiteX3" fmla="*/ 113632 w 1056000"/>
              <a:gd name="connsiteY3" fmla="*/ 348923 h 614955"/>
              <a:gd name="connsiteX4" fmla="*/ 137695 w 1056000"/>
              <a:gd name="connsiteY4" fmla="*/ 228607 h 614955"/>
              <a:gd name="connsiteX5" fmla="*/ 161758 w 1056000"/>
              <a:gd name="connsiteY5" fmla="*/ 156418 h 614955"/>
              <a:gd name="connsiteX6" fmla="*/ 266032 w 1056000"/>
              <a:gd name="connsiteY6" fmla="*/ 172460 h 614955"/>
              <a:gd name="connsiteX7" fmla="*/ 354264 w 1056000"/>
              <a:gd name="connsiteY7" fmla="*/ 164439 h 614955"/>
              <a:gd name="connsiteX8" fmla="*/ 426453 w 1056000"/>
              <a:gd name="connsiteY8" fmla="*/ 212565 h 614955"/>
              <a:gd name="connsiteX9" fmla="*/ 514685 w 1056000"/>
              <a:gd name="connsiteY9" fmla="*/ 212565 h 614955"/>
              <a:gd name="connsiteX10" fmla="*/ 626979 w 1056000"/>
              <a:gd name="connsiteY10" fmla="*/ 156418 h 614955"/>
              <a:gd name="connsiteX11" fmla="*/ 715211 w 1056000"/>
              <a:gd name="connsiteY11" fmla="*/ 156418 h 614955"/>
              <a:gd name="connsiteX12" fmla="*/ 843548 w 1056000"/>
              <a:gd name="connsiteY12" fmla="*/ 124334 h 614955"/>
              <a:gd name="connsiteX13" fmla="*/ 963864 w 1056000"/>
              <a:gd name="connsiteY13" fmla="*/ 52144 h 614955"/>
              <a:gd name="connsiteX14" fmla="*/ 1036053 w 1056000"/>
              <a:gd name="connsiteY14" fmla="*/ 20060 h 614955"/>
              <a:gd name="connsiteX15" fmla="*/ 844183 w 1056000"/>
              <a:gd name="connsiteY15" fmla="*/ 172507 h 614955"/>
              <a:gd name="connsiteX16" fmla="*/ 570832 w 1056000"/>
              <a:gd name="connsiteY16" fmla="*/ 377443 h 614955"/>
              <a:gd name="connsiteX17" fmla="*/ 201864 w 1056000"/>
              <a:gd name="connsiteY17" fmla="*/ 533407 h 614955"/>
              <a:gd name="connsiteX18" fmla="*/ 25400 w 1056000"/>
              <a:gd name="connsiteY18" fmla="*/ 613618 h 614955"/>
              <a:gd name="connsiteX0" fmla="*/ 25400 w 1056000"/>
              <a:gd name="connsiteY0" fmla="*/ 625006 h 626343"/>
              <a:gd name="connsiteX1" fmla="*/ 49464 w 1056000"/>
              <a:gd name="connsiteY1" fmla="*/ 536774 h 626343"/>
              <a:gd name="connsiteX2" fmla="*/ 65506 w 1056000"/>
              <a:gd name="connsiteY2" fmla="*/ 440522 h 626343"/>
              <a:gd name="connsiteX3" fmla="*/ 113632 w 1056000"/>
              <a:gd name="connsiteY3" fmla="*/ 360311 h 626343"/>
              <a:gd name="connsiteX4" fmla="*/ 137695 w 1056000"/>
              <a:gd name="connsiteY4" fmla="*/ 239995 h 626343"/>
              <a:gd name="connsiteX5" fmla="*/ 161758 w 1056000"/>
              <a:gd name="connsiteY5" fmla="*/ 167806 h 626343"/>
              <a:gd name="connsiteX6" fmla="*/ 266032 w 1056000"/>
              <a:gd name="connsiteY6" fmla="*/ 183848 h 626343"/>
              <a:gd name="connsiteX7" fmla="*/ 354264 w 1056000"/>
              <a:gd name="connsiteY7" fmla="*/ 175827 h 626343"/>
              <a:gd name="connsiteX8" fmla="*/ 426453 w 1056000"/>
              <a:gd name="connsiteY8" fmla="*/ 223953 h 626343"/>
              <a:gd name="connsiteX9" fmla="*/ 514685 w 1056000"/>
              <a:gd name="connsiteY9" fmla="*/ 223953 h 626343"/>
              <a:gd name="connsiteX10" fmla="*/ 626979 w 1056000"/>
              <a:gd name="connsiteY10" fmla="*/ 167806 h 626343"/>
              <a:gd name="connsiteX11" fmla="*/ 715211 w 1056000"/>
              <a:gd name="connsiteY11" fmla="*/ 167806 h 626343"/>
              <a:gd name="connsiteX12" fmla="*/ 843548 w 1056000"/>
              <a:gd name="connsiteY12" fmla="*/ 135722 h 626343"/>
              <a:gd name="connsiteX13" fmla="*/ 963864 w 1056000"/>
              <a:gd name="connsiteY13" fmla="*/ 63532 h 626343"/>
              <a:gd name="connsiteX14" fmla="*/ 1036053 w 1056000"/>
              <a:gd name="connsiteY14" fmla="*/ 31448 h 626343"/>
              <a:gd name="connsiteX15" fmla="*/ 844183 w 1056000"/>
              <a:gd name="connsiteY15" fmla="*/ 252223 h 626343"/>
              <a:gd name="connsiteX16" fmla="*/ 570832 w 1056000"/>
              <a:gd name="connsiteY16" fmla="*/ 388831 h 626343"/>
              <a:gd name="connsiteX17" fmla="*/ 201864 w 1056000"/>
              <a:gd name="connsiteY17" fmla="*/ 544795 h 626343"/>
              <a:gd name="connsiteX18" fmla="*/ 25400 w 1056000"/>
              <a:gd name="connsiteY18" fmla="*/ 625006 h 626343"/>
              <a:gd name="connsiteX0" fmla="*/ 25400 w 1036485"/>
              <a:gd name="connsiteY0" fmla="*/ 604046 h 605383"/>
              <a:gd name="connsiteX1" fmla="*/ 49464 w 1036485"/>
              <a:gd name="connsiteY1" fmla="*/ 515814 h 605383"/>
              <a:gd name="connsiteX2" fmla="*/ 65506 w 1036485"/>
              <a:gd name="connsiteY2" fmla="*/ 419562 h 605383"/>
              <a:gd name="connsiteX3" fmla="*/ 113632 w 1036485"/>
              <a:gd name="connsiteY3" fmla="*/ 339351 h 605383"/>
              <a:gd name="connsiteX4" fmla="*/ 137695 w 1036485"/>
              <a:gd name="connsiteY4" fmla="*/ 219035 h 605383"/>
              <a:gd name="connsiteX5" fmla="*/ 161758 w 1036485"/>
              <a:gd name="connsiteY5" fmla="*/ 146846 h 605383"/>
              <a:gd name="connsiteX6" fmla="*/ 266032 w 1036485"/>
              <a:gd name="connsiteY6" fmla="*/ 162888 h 605383"/>
              <a:gd name="connsiteX7" fmla="*/ 354264 w 1036485"/>
              <a:gd name="connsiteY7" fmla="*/ 154867 h 605383"/>
              <a:gd name="connsiteX8" fmla="*/ 426453 w 1036485"/>
              <a:gd name="connsiteY8" fmla="*/ 202993 h 605383"/>
              <a:gd name="connsiteX9" fmla="*/ 514685 w 1036485"/>
              <a:gd name="connsiteY9" fmla="*/ 202993 h 605383"/>
              <a:gd name="connsiteX10" fmla="*/ 626979 w 1036485"/>
              <a:gd name="connsiteY10" fmla="*/ 146846 h 605383"/>
              <a:gd name="connsiteX11" fmla="*/ 715211 w 1036485"/>
              <a:gd name="connsiteY11" fmla="*/ 146846 h 605383"/>
              <a:gd name="connsiteX12" fmla="*/ 843548 w 1036485"/>
              <a:gd name="connsiteY12" fmla="*/ 114762 h 605383"/>
              <a:gd name="connsiteX13" fmla="*/ 963864 w 1036485"/>
              <a:gd name="connsiteY13" fmla="*/ 42572 h 605383"/>
              <a:gd name="connsiteX14" fmla="*/ 1036053 w 1036485"/>
              <a:gd name="connsiteY14" fmla="*/ 10488 h 605383"/>
              <a:gd name="connsiteX15" fmla="*/ 961273 w 1036485"/>
              <a:gd name="connsiteY15" fmla="*/ 105502 h 605383"/>
              <a:gd name="connsiteX16" fmla="*/ 844183 w 1036485"/>
              <a:gd name="connsiteY16" fmla="*/ 231263 h 605383"/>
              <a:gd name="connsiteX17" fmla="*/ 570832 w 1036485"/>
              <a:gd name="connsiteY17" fmla="*/ 367871 h 605383"/>
              <a:gd name="connsiteX18" fmla="*/ 201864 w 1036485"/>
              <a:gd name="connsiteY18" fmla="*/ 523835 h 605383"/>
              <a:gd name="connsiteX19" fmla="*/ 25400 w 1036485"/>
              <a:gd name="connsiteY19" fmla="*/ 604046 h 605383"/>
              <a:gd name="connsiteX0" fmla="*/ 25400 w 1069451"/>
              <a:gd name="connsiteY0" fmla="*/ 603667 h 605004"/>
              <a:gd name="connsiteX1" fmla="*/ 49464 w 1069451"/>
              <a:gd name="connsiteY1" fmla="*/ 515435 h 605004"/>
              <a:gd name="connsiteX2" fmla="*/ 65506 w 1069451"/>
              <a:gd name="connsiteY2" fmla="*/ 419183 h 605004"/>
              <a:gd name="connsiteX3" fmla="*/ 113632 w 1069451"/>
              <a:gd name="connsiteY3" fmla="*/ 338972 h 605004"/>
              <a:gd name="connsiteX4" fmla="*/ 137695 w 1069451"/>
              <a:gd name="connsiteY4" fmla="*/ 218656 h 605004"/>
              <a:gd name="connsiteX5" fmla="*/ 161758 w 1069451"/>
              <a:gd name="connsiteY5" fmla="*/ 146467 h 605004"/>
              <a:gd name="connsiteX6" fmla="*/ 266032 w 1069451"/>
              <a:gd name="connsiteY6" fmla="*/ 162509 h 605004"/>
              <a:gd name="connsiteX7" fmla="*/ 354264 w 1069451"/>
              <a:gd name="connsiteY7" fmla="*/ 154488 h 605004"/>
              <a:gd name="connsiteX8" fmla="*/ 426453 w 1069451"/>
              <a:gd name="connsiteY8" fmla="*/ 202614 h 605004"/>
              <a:gd name="connsiteX9" fmla="*/ 514685 w 1069451"/>
              <a:gd name="connsiteY9" fmla="*/ 202614 h 605004"/>
              <a:gd name="connsiteX10" fmla="*/ 626979 w 1069451"/>
              <a:gd name="connsiteY10" fmla="*/ 146467 h 605004"/>
              <a:gd name="connsiteX11" fmla="*/ 715211 w 1069451"/>
              <a:gd name="connsiteY11" fmla="*/ 146467 h 605004"/>
              <a:gd name="connsiteX12" fmla="*/ 843548 w 1069451"/>
              <a:gd name="connsiteY12" fmla="*/ 114383 h 605004"/>
              <a:gd name="connsiteX13" fmla="*/ 963864 w 1069451"/>
              <a:gd name="connsiteY13" fmla="*/ 42193 h 605004"/>
              <a:gd name="connsiteX14" fmla="*/ 1036053 w 1069451"/>
              <a:gd name="connsiteY14" fmla="*/ 10109 h 605004"/>
              <a:gd name="connsiteX15" fmla="*/ 1037473 w 1069451"/>
              <a:gd name="connsiteY15" fmla="*/ 36796 h 605004"/>
              <a:gd name="connsiteX16" fmla="*/ 844183 w 1069451"/>
              <a:gd name="connsiteY16" fmla="*/ 230884 h 605004"/>
              <a:gd name="connsiteX17" fmla="*/ 570832 w 1069451"/>
              <a:gd name="connsiteY17" fmla="*/ 367492 h 605004"/>
              <a:gd name="connsiteX18" fmla="*/ 201864 w 1069451"/>
              <a:gd name="connsiteY18" fmla="*/ 523456 h 605004"/>
              <a:gd name="connsiteX19" fmla="*/ 25400 w 1069451"/>
              <a:gd name="connsiteY19" fmla="*/ 603667 h 605004"/>
              <a:gd name="connsiteX0" fmla="*/ 25400 w 1064973"/>
              <a:gd name="connsiteY0" fmla="*/ 597664 h 599001"/>
              <a:gd name="connsiteX1" fmla="*/ 49464 w 1064973"/>
              <a:gd name="connsiteY1" fmla="*/ 509432 h 599001"/>
              <a:gd name="connsiteX2" fmla="*/ 65506 w 1064973"/>
              <a:gd name="connsiteY2" fmla="*/ 413180 h 599001"/>
              <a:gd name="connsiteX3" fmla="*/ 113632 w 1064973"/>
              <a:gd name="connsiteY3" fmla="*/ 332969 h 599001"/>
              <a:gd name="connsiteX4" fmla="*/ 137695 w 1064973"/>
              <a:gd name="connsiteY4" fmla="*/ 212653 h 599001"/>
              <a:gd name="connsiteX5" fmla="*/ 161758 w 1064973"/>
              <a:gd name="connsiteY5" fmla="*/ 140464 h 599001"/>
              <a:gd name="connsiteX6" fmla="*/ 266032 w 1064973"/>
              <a:gd name="connsiteY6" fmla="*/ 156506 h 599001"/>
              <a:gd name="connsiteX7" fmla="*/ 354264 w 1064973"/>
              <a:gd name="connsiteY7" fmla="*/ 148485 h 599001"/>
              <a:gd name="connsiteX8" fmla="*/ 426453 w 1064973"/>
              <a:gd name="connsiteY8" fmla="*/ 196611 h 599001"/>
              <a:gd name="connsiteX9" fmla="*/ 514685 w 1064973"/>
              <a:gd name="connsiteY9" fmla="*/ 196611 h 599001"/>
              <a:gd name="connsiteX10" fmla="*/ 626979 w 1064973"/>
              <a:gd name="connsiteY10" fmla="*/ 140464 h 599001"/>
              <a:gd name="connsiteX11" fmla="*/ 715211 w 1064973"/>
              <a:gd name="connsiteY11" fmla="*/ 140464 h 599001"/>
              <a:gd name="connsiteX12" fmla="*/ 843548 w 1064973"/>
              <a:gd name="connsiteY12" fmla="*/ 108380 h 599001"/>
              <a:gd name="connsiteX13" fmla="*/ 963864 w 1064973"/>
              <a:gd name="connsiteY13" fmla="*/ 36190 h 599001"/>
              <a:gd name="connsiteX14" fmla="*/ 1036053 w 1064973"/>
              <a:gd name="connsiteY14" fmla="*/ 4106 h 599001"/>
              <a:gd name="connsiteX15" fmla="*/ 1037473 w 1064973"/>
              <a:gd name="connsiteY15" fmla="*/ 30793 h 599001"/>
              <a:gd name="connsiteX16" fmla="*/ 1032758 w 1064973"/>
              <a:gd name="connsiteY16" fmla="*/ 32348 h 599001"/>
              <a:gd name="connsiteX17" fmla="*/ 844183 w 1064973"/>
              <a:gd name="connsiteY17" fmla="*/ 224881 h 599001"/>
              <a:gd name="connsiteX18" fmla="*/ 570832 w 1064973"/>
              <a:gd name="connsiteY18" fmla="*/ 361489 h 599001"/>
              <a:gd name="connsiteX19" fmla="*/ 201864 w 1064973"/>
              <a:gd name="connsiteY19" fmla="*/ 517453 h 599001"/>
              <a:gd name="connsiteX20" fmla="*/ 25400 w 1064973"/>
              <a:gd name="connsiteY20" fmla="*/ 597664 h 599001"/>
              <a:gd name="connsiteX0" fmla="*/ 25400 w 1064973"/>
              <a:gd name="connsiteY0" fmla="*/ 597664 h 599001"/>
              <a:gd name="connsiteX1" fmla="*/ 49464 w 1064973"/>
              <a:gd name="connsiteY1" fmla="*/ 509432 h 599001"/>
              <a:gd name="connsiteX2" fmla="*/ 65506 w 1064973"/>
              <a:gd name="connsiteY2" fmla="*/ 413180 h 599001"/>
              <a:gd name="connsiteX3" fmla="*/ 113632 w 1064973"/>
              <a:gd name="connsiteY3" fmla="*/ 332969 h 599001"/>
              <a:gd name="connsiteX4" fmla="*/ 137695 w 1064973"/>
              <a:gd name="connsiteY4" fmla="*/ 212653 h 599001"/>
              <a:gd name="connsiteX5" fmla="*/ 161758 w 1064973"/>
              <a:gd name="connsiteY5" fmla="*/ 140464 h 599001"/>
              <a:gd name="connsiteX6" fmla="*/ 266032 w 1064973"/>
              <a:gd name="connsiteY6" fmla="*/ 156506 h 599001"/>
              <a:gd name="connsiteX7" fmla="*/ 354264 w 1064973"/>
              <a:gd name="connsiteY7" fmla="*/ 148485 h 599001"/>
              <a:gd name="connsiteX8" fmla="*/ 426453 w 1064973"/>
              <a:gd name="connsiteY8" fmla="*/ 196611 h 599001"/>
              <a:gd name="connsiteX9" fmla="*/ 514685 w 1064973"/>
              <a:gd name="connsiteY9" fmla="*/ 196611 h 599001"/>
              <a:gd name="connsiteX10" fmla="*/ 626979 w 1064973"/>
              <a:gd name="connsiteY10" fmla="*/ 140464 h 599001"/>
              <a:gd name="connsiteX11" fmla="*/ 715211 w 1064973"/>
              <a:gd name="connsiteY11" fmla="*/ 140464 h 599001"/>
              <a:gd name="connsiteX12" fmla="*/ 843548 w 1064973"/>
              <a:gd name="connsiteY12" fmla="*/ 108380 h 599001"/>
              <a:gd name="connsiteX13" fmla="*/ 963864 w 1064973"/>
              <a:gd name="connsiteY13" fmla="*/ 36190 h 599001"/>
              <a:gd name="connsiteX14" fmla="*/ 1036053 w 1064973"/>
              <a:gd name="connsiteY14" fmla="*/ 4106 h 599001"/>
              <a:gd name="connsiteX15" fmla="*/ 1037473 w 1064973"/>
              <a:gd name="connsiteY15" fmla="*/ 30793 h 599001"/>
              <a:gd name="connsiteX16" fmla="*/ 1032758 w 1064973"/>
              <a:gd name="connsiteY16" fmla="*/ 32348 h 599001"/>
              <a:gd name="connsiteX17" fmla="*/ 844183 w 1064973"/>
              <a:gd name="connsiteY17" fmla="*/ 224881 h 599001"/>
              <a:gd name="connsiteX18" fmla="*/ 570832 w 1064973"/>
              <a:gd name="connsiteY18" fmla="*/ 361489 h 599001"/>
              <a:gd name="connsiteX19" fmla="*/ 201864 w 1064973"/>
              <a:gd name="connsiteY19" fmla="*/ 517453 h 599001"/>
              <a:gd name="connsiteX20" fmla="*/ 25400 w 1064973"/>
              <a:gd name="connsiteY20" fmla="*/ 597664 h 599001"/>
              <a:gd name="connsiteX0" fmla="*/ 25400 w 1064973"/>
              <a:gd name="connsiteY0" fmla="*/ 594457 h 595794"/>
              <a:gd name="connsiteX1" fmla="*/ 49464 w 1064973"/>
              <a:gd name="connsiteY1" fmla="*/ 506225 h 595794"/>
              <a:gd name="connsiteX2" fmla="*/ 65506 w 1064973"/>
              <a:gd name="connsiteY2" fmla="*/ 409973 h 595794"/>
              <a:gd name="connsiteX3" fmla="*/ 113632 w 1064973"/>
              <a:gd name="connsiteY3" fmla="*/ 329762 h 595794"/>
              <a:gd name="connsiteX4" fmla="*/ 137695 w 1064973"/>
              <a:gd name="connsiteY4" fmla="*/ 209446 h 595794"/>
              <a:gd name="connsiteX5" fmla="*/ 161758 w 1064973"/>
              <a:gd name="connsiteY5" fmla="*/ 137257 h 595794"/>
              <a:gd name="connsiteX6" fmla="*/ 266032 w 1064973"/>
              <a:gd name="connsiteY6" fmla="*/ 153299 h 595794"/>
              <a:gd name="connsiteX7" fmla="*/ 354264 w 1064973"/>
              <a:gd name="connsiteY7" fmla="*/ 145278 h 595794"/>
              <a:gd name="connsiteX8" fmla="*/ 426453 w 1064973"/>
              <a:gd name="connsiteY8" fmla="*/ 193404 h 595794"/>
              <a:gd name="connsiteX9" fmla="*/ 514685 w 1064973"/>
              <a:gd name="connsiteY9" fmla="*/ 193404 h 595794"/>
              <a:gd name="connsiteX10" fmla="*/ 626979 w 1064973"/>
              <a:gd name="connsiteY10" fmla="*/ 137257 h 595794"/>
              <a:gd name="connsiteX11" fmla="*/ 715211 w 1064973"/>
              <a:gd name="connsiteY11" fmla="*/ 137257 h 595794"/>
              <a:gd name="connsiteX12" fmla="*/ 843548 w 1064973"/>
              <a:gd name="connsiteY12" fmla="*/ 105173 h 595794"/>
              <a:gd name="connsiteX13" fmla="*/ 963864 w 1064973"/>
              <a:gd name="connsiteY13" fmla="*/ 32983 h 595794"/>
              <a:gd name="connsiteX14" fmla="*/ 1036053 w 1064973"/>
              <a:gd name="connsiteY14" fmla="*/ 899 h 595794"/>
              <a:gd name="connsiteX15" fmla="*/ 1037473 w 1064973"/>
              <a:gd name="connsiteY15" fmla="*/ 27586 h 595794"/>
              <a:gd name="connsiteX16" fmla="*/ 1032758 w 1064973"/>
              <a:gd name="connsiteY16" fmla="*/ 97469 h 595794"/>
              <a:gd name="connsiteX17" fmla="*/ 844183 w 1064973"/>
              <a:gd name="connsiteY17" fmla="*/ 221674 h 595794"/>
              <a:gd name="connsiteX18" fmla="*/ 570832 w 1064973"/>
              <a:gd name="connsiteY18" fmla="*/ 358282 h 595794"/>
              <a:gd name="connsiteX19" fmla="*/ 201864 w 1064973"/>
              <a:gd name="connsiteY19" fmla="*/ 514246 h 595794"/>
              <a:gd name="connsiteX20" fmla="*/ 25400 w 1064973"/>
              <a:gd name="connsiteY20" fmla="*/ 594457 h 59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4973" h="595794">
                <a:moveTo>
                  <a:pt x="25400" y="594457"/>
                </a:moveTo>
                <a:cubicBezTo>
                  <a:pt x="0" y="593120"/>
                  <a:pt x="42780" y="536972"/>
                  <a:pt x="49464" y="506225"/>
                </a:cubicBezTo>
                <a:cubicBezTo>
                  <a:pt x="56148" y="475478"/>
                  <a:pt x="54811" y="439383"/>
                  <a:pt x="65506" y="409973"/>
                </a:cubicBezTo>
                <a:cubicBezTo>
                  <a:pt x="76201" y="380563"/>
                  <a:pt x="101601" y="363183"/>
                  <a:pt x="113632" y="329762"/>
                </a:cubicBezTo>
                <a:cubicBezTo>
                  <a:pt x="125663" y="296341"/>
                  <a:pt x="129674" y="241530"/>
                  <a:pt x="137695" y="209446"/>
                </a:cubicBezTo>
                <a:cubicBezTo>
                  <a:pt x="145716" y="177362"/>
                  <a:pt x="140369" y="146615"/>
                  <a:pt x="161758" y="137257"/>
                </a:cubicBezTo>
                <a:cubicBezTo>
                  <a:pt x="183148" y="127899"/>
                  <a:pt x="233948" y="151962"/>
                  <a:pt x="266032" y="153299"/>
                </a:cubicBezTo>
                <a:cubicBezTo>
                  <a:pt x="298116" y="154636"/>
                  <a:pt x="327527" y="138594"/>
                  <a:pt x="354264" y="145278"/>
                </a:cubicBezTo>
                <a:cubicBezTo>
                  <a:pt x="381001" y="151962"/>
                  <a:pt x="399716" y="185383"/>
                  <a:pt x="426453" y="193404"/>
                </a:cubicBezTo>
                <a:cubicBezTo>
                  <a:pt x="453190" y="201425"/>
                  <a:pt x="481264" y="202762"/>
                  <a:pt x="514685" y="193404"/>
                </a:cubicBezTo>
                <a:cubicBezTo>
                  <a:pt x="548106" y="184046"/>
                  <a:pt x="593558" y="146615"/>
                  <a:pt x="626979" y="137257"/>
                </a:cubicBezTo>
                <a:cubicBezTo>
                  <a:pt x="660400" y="127899"/>
                  <a:pt x="679116" y="142604"/>
                  <a:pt x="715211" y="137257"/>
                </a:cubicBezTo>
                <a:cubicBezTo>
                  <a:pt x="751306" y="131910"/>
                  <a:pt x="802106" y="122552"/>
                  <a:pt x="843548" y="105173"/>
                </a:cubicBezTo>
                <a:cubicBezTo>
                  <a:pt x="884990" y="87794"/>
                  <a:pt x="931780" y="50362"/>
                  <a:pt x="963864" y="32983"/>
                </a:cubicBezTo>
                <a:cubicBezTo>
                  <a:pt x="995948" y="15604"/>
                  <a:pt x="1023785" y="1799"/>
                  <a:pt x="1036053" y="899"/>
                </a:cubicBezTo>
                <a:cubicBezTo>
                  <a:pt x="1048321" y="0"/>
                  <a:pt x="1038022" y="11491"/>
                  <a:pt x="1037473" y="27586"/>
                </a:cubicBezTo>
                <a:cubicBezTo>
                  <a:pt x="1036924" y="43681"/>
                  <a:pt x="1064973" y="65121"/>
                  <a:pt x="1032758" y="97469"/>
                </a:cubicBezTo>
                <a:cubicBezTo>
                  <a:pt x="1000543" y="129817"/>
                  <a:pt x="921171" y="178205"/>
                  <a:pt x="844183" y="221674"/>
                </a:cubicBezTo>
                <a:cubicBezTo>
                  <a:pt x="767195" y="265143"/>
                  <a:pt x="677885" y="309520"/>
                  <a:pt x="570832" y="358282"/>
                </a:cubicBezTo>
                <a:cubicBezTo>
                  <a:pt x="463779" y="407044"/>
                  <a:pt x="292769" y="474883"/>
                  <a:pt x="201864" y="514246"/>
                </a:cubicBezTo>
                <a:cubicBezTo>
                  <a:pt x="110959" y="553609"/>
                  <a:pt x="50800" y="595794"/>
                  <a:pt x="25400" y="594457"/>
                </a:cubicBezTo>
                <a:close/>
              </a:path>
            </a:pathLst>
          </a:custGeom>
          <a:blipFill dpi="0" rotWithShape="1">
            <a:blip r:embed="rId4">
              <a:alphaModFix amt="8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style.rotation</p:attrName>
                                        </p:attrNameLst>
                                      </p:cBhvr>
                                      <p:tavLst>
                                        <p:tav tm="0">
                                          <p:val>
                                            <p:fltVal val="720"/>
                                          </p:val>
                                        </p:tav>
                                        <p:tav tm="100000">
                                          <p:val>
                                            <p:fltVal val="0"/>
                                          </p:val>
                                        </p:tav>
                                      </p:tavLst>
                                    </p:anim>
                                    <p:anim calcmode="lin" valueType="num">
                                      <p:cBhvr>
                                        <p:cTn id="9" dur="2000" fill="hold"/>
                                        <p:tgtEl>
                                          <p:spTgt spid="20"/>
                                        </p:tgtEl>
                                        <p:attrNameLst>
                                          <p:attrName>ppt_h</p:attrName>
                                        </p:attrNameLst>
                                      </p:cBhvr>
                                      <p:tavLst>
                                        <p:tav tm="0">
                                          <p:val>
                                            <p:fltVal val="0"/>
                                          </p:val>
                                        </p:tav>
                                        <p:tav tm="100000">
                                          <p:val>
                                            <p:strVal val="#ppt_h"/>
                                          </p:val>
                                        </p:tav>
                                      </p:tavLst>
                                    </p:anim>
                                    <p:anim calcmode="lin" valueType="num">
                                      <p:cBhvr>
                                        <p:cTn id="10" dur="2000" fill="hold"/>
                                        <p:tgtEl>
                                          <p:spTgt spid="20"/>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nodeType="withEffect">
                                  <p:stCondLst>
                                    <p:cond delay="0"/>
                                  </p:stCondLst>
                                  <p:childTnLst>
                                    <p:animMotion origin="layout" path="M -4.44444E-6 6.93642E-7 L -0.04444 0.39769 " pathEditMode="relative" rAng="0" ptsTypes="AA">
                                      <p:cBhvr>
                                        <p:cTn id="12" dur="2000" fill="hold"/>
                                        <p:tgtEl>
                                          <p:spTgt spid="20"/>
                                        </p:tgtEl>
                                        <p:attrNameLst>
                                          <p:attrName>ppt_x</p:attrName>
                                          <p:attrName>ppt_y</p:attrName>
                                        </p:attrNameLst>
                                      </p:cBhvr>
                                      <p:rCtr x="-22" y="199"/>
                                    </p:animMotion>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3000"/>
                                        <p:tgtEl>
                                          <p:spTgt spid="16"/>
                                        </p:tgtEl>
                                      </p:cBhvr>
                                    </p:animEffect>
                                  </p:childTnLst>
                                </p:cTn>
                              </p:par>
                              <p:par>
                                <p:cTn id="24" presetID="9" presetClass="exit" presetSubtype="0" fill="hold" nodeType="withEffect">
                                  <p:stCondLst>
                                    <p:cond delay="0"/>
                                  </p:stCondLst>
                                  <p:childTnLst>
                                    <p:animEffect transition="out" filter="dissolve">
                                      <p:cBhvr>
                                        <p:cTn id="25" dur="3000"/>
                                        <p:tgtEl>
                                          <p:spTgt spid="20"/>
                                        </p:tgtEl>
                                      </p:cBhvr>
                                    </p:animEffect>
                                    <p:set>
                                      <p:cBhvr>
                                        <p:cTn id="26" dur="1" fill="hold">
                                          <p:stCondLst>
                                            <p:cond delay="2999"/>
                                          </p:stCondLst>
                                        </p:cTn>
                                        <p:tgtEl>
                                          <p:spTgt spid="20"/>
                                        </p:tgtEl>
                                        <p:attrNameLst>
                                          <p:attrName>style.visibility</p:attrName>
                                        </p:attrNameLst>
                                      </p:cBhvr>
                                      <p:to>
                                        <p:strVal val="hidden"/>
                                      </p:to>
                                    </p:set>
                                  </p:childTnLst>
                                </p:cTn>
                              </p:par>
                              <p:par>
                                <p:cTn id="27" presetID="9" presetClass="exit" presetSubtype="0" fill="hold" grpId="1" nodeType="withEffect">
                                  <p:stCondLst>
                                    <p:cond delay="500"/>
                                  </p:stCondLst>
                                  <p:childTnLst>
                                    <p:animEffect transition="out" filter="dissolve">
                                      <p:cBhvr>
                                        <p:cTn id="28" dur="5000"/>
                                        <p:tgtEl>
                                          <p:spTgt spid="22"/>
                                        </p:tgtEl>
                                      </p:cBhvr>
                                    </p:animEffect>
                                    <p:set>
                                      <p:cBhvr>
                                        <p:cTn id="29" dur="1" fill="hold">
                                          <p:stCondLst>
                                            <p:cond delay="4999"/>
                                          </p:stCondLst>
                                        </p:cTn>
                                        <p:tgtEl>
                                          <p:spTgt spid="22"/>
                                        </p:tgtEl>
                                        <p:attrNameLst>
                                          <p:attrName>style.visibility</p:attrName>
                                        </p:attrNameLst>
                                      </p:cBhvr>
                                      <p:to>
                                        <p:strVal val="hidden"/>
                                      </p:to>
                                    </p:set>
                                  </p:childTnLst>
                                </p:cTn>
                              </p:par>
                              <p:par>
                                <p:cTn id="30" presetID="9" presetClass="exit" presetSubtype="0" fill="hold" grpId="1" nodeType="withEffect">
                                  <p:stCondLst>
                                    <p:cond delay="500"/>
                                  </p:stCondLst>
                                  <p:childTnLst>
                                    <p:animEffect transition="out" filter="dissolve">
                                      <p:cBhvr>
                                        <p:cTn id="31" dur="5000"/>
                                        <p:tgtEl>
                                          <p:spTgt spid="21"/>
                                        </p:tgtEl>
                                      </p:cBhvr>
                                    </p:animEffect>
                                    <p:set>
                                      <p:cBhvr>
                                        <p:cTn id="32" dur="1" fill="hold">
                                          <p:stCondLst>
                                            <p:cond delay="4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3999" cy="7248138"/>
          </a:xfrm>
          <a:prstGeom prst="rect">
            <a:avLst/>
          </a:prstGeom>
          <a:solidFill>
            <a:schemeClr val="accent1">
              <a:lumMod val="20000"/>
              <a:lumOff val="80000"/>
            </a:schemeClr>
          </a:solidFill>
        </p:spPr>
        <p:txBody>
          <a:bodyPr wrap="square">
            <a:spAutoFit/>
          </a:bodyPr>
          <a:lstStyle/>
          <a:p>
            <a:r>
              <a:rPr lang="en-US" sz="1500" dirty="0" smtClean="0">
                <a:hlinkClick r:id="rId2"/>
              </a:rPr>
              <a:t>https://en.wikipedia.org/wiki/Paleomagnetism</a:t>
            </a:r>
            <a:endParaRPr lang="en-US" sz="1500" dirty="0" smtClean="0"/>
          </a:p>
          <a:p>
            <a:r>
              <a:rPr lang="en-US" sz="1500" dirty="0" smtClean="0"/>
              <a:t>The study of </a:t>
            </a:r>
            <a:r>
              <a:rPr lang="en-US" sz="1500" dirty="0" err="1" smtClean="0"/>
              <a:t>paleomagnetism</a:t>
            </a:r>
            <a:r>
              <a:rPr lang="en-US" sz="1500" dirty="0" smtClean="0"/>
              <a:t> is possible because iron-bearing minerals such as magnetite may record past directions of the Earth's magnetic field. Magnetic signatures in rocks can be recorded by several different mechanisms.</a:t>
            </a:r>
          </a:p>
          <a:p>
            <a:r>
              <a:rPr lang="en-US" sz="1500" b="1" dirty="0" err="1" smtClean="0"/>
              <a:t>Thermoremanent</a:t>
            </a:r>
            <a:r>
              <a:rPr lang="en-US" sz="1500" b="1" dirty="0" smtClean="0"/>
              <a:t> magnetization</a:t>
            </a:r>
          </a:p>
          <a:p>
            <a:r>
              <a:rPr lang="en-US" sz="1500" dirty="0" smtClean="0"/>
              <a:t>Iron-titanium oxide minerals in basalt and other igneous rocks may preserve the direction of the Earth's magnetic field when the rocks cool through the </a:t>
            </a:r>
            <a:r>
              <a:rPr lang="en-US" sz="1500" dirty="0" smtClean="0">
                <a:hlinkClick r:id="rId3" tooltip="Curie temperature"/>
              </a:rPr>
              <a:t>Curie temperatures</a:t>
            </a:r>
            <a:r>
              <a:rPr lang="en-US" sz="1500" dirty="0" smtClean="0"/>
              <a:t> of those minerals. The Curie temperature of magnetite, a </a:t>
            </a:r>
            <a:r>
              <a:rPr lang="en-US" sz="1500" dirty="0" err="1" smtClean="0"/>
              <a:t>spinel</a:t>
            </a:r>
            <a:r>
              <a:rPr lang="en-US" sz="1500" dirty="0" smtClean="0"/>
              <a:t>-group iron oxide, is about 580°C, whereas most basalt and </a:t>
            </a:r>
            <a:r>
              <a:rPr lang="en-US" sz="1500" dirty="0" err="1" smtClean="0"/>
              <a:t>gabbro</a:t>
            </a:r>
            <a:r>
              <a:rPr lang="en-US" sz="1500" dirty="0" smtClean="0"/>
              <a:t> are completely crystallized at temperatures below 900°C. Hence, the mineral grains are not rotated physically to align with the Earth's field, but rather they may record the orientation of that field. The record so preserved is called a </a:t>
            </a:r>
            <a:r>
              <a:rPr lang="en-US" sz="1500" dirty="0" err="1" smtClean="0"/>
              <a:t>thermoremanent</a:t>
            </a:r>
            <a:r>
              <a:rPr lang="en-US" sz="1500" dirty="0" smtClean="0"/>
              <a:t> magnetization (TRM). Because complex oxidation reactions may occur as igneous rocks cool after crystallization, the orientations of the Earth's magnetic field are not always accurately recorded, nor is the record necessarily maintained. Nonetheless, the record has been preserved well enough in basalts of the ocean crust to have been critical in the development of theories of sea floor spreading related to plate tectonics. TRM can also be recorded in pottery kilns, hearths, and burned adobe buildings. The discipline based on the study of </a:t>
            </a:r>
            <a:r>
              <a:rPr lang="en-US" sz="1500" dirty="0" err="1" smtClean="0"/>
              <a:t>thermoremanent</a:t>
            </a:r>
            <a:r>
              <a:rPr lang="en-US" sz="1500" dirty="0" smtClean="0"/>
              <a:t> </a:t>
            </a:r>
            <a:r>
              <a:rPr lang="en-US" sz="1500" dirty="0" err="1" smtClean="0"/>
              <a:t>magnetisation</a:t>
            </a:r>
            <a:r>
              <a:rPr lang="en-US" sz="1500" dirty="0" smtClean="0"/>
              <a:t> in archaeological materials is called </a:t>
            </a:r>
            <a:r>
              <a:rPr lang="en-US" sz="1500" dirty="0" err="1" smtClean="0"/>
              <a:t>archaeomagnetic</a:t>
            </a:r>
            <a:r>
              <a:rPr lang="en-US" sz="1500" dirty="0" smtClean="0"/>
              <a:t> dating.</a:t>
            </a:r>
          </a:p>
          <a:p>
            <a:r>
              <a:rPr lang="en-US" sz="1500" b="1" dirty="0" err="1" smtClean="0"/>
              <a:t>Detrital</a:t>
            </a:r>
            <a:r>
              <a:rPr lang="en-US" sz="1500" b="1" dirty="0" smtClean="0"/>
              <a:t> </a:t>
            </a:r>
            <a:r>
              <a:rPr lang="en-US" sz="1500" b="1" dirty="0" err="1" smtClean="0"/>
              <a:t>remanent</a:t>
            </a:r>
            <a:r>
              <a:rPr lang="en-US" sz="1500" b="1" dirty="0" smtClean="0"/>
              <a:t> magnetization</a:t>
            </a:r>
          </a:p>
          <a:p>
            <a:r>
              <a:rPr lang="en-US" sz="1500" dirty="0" smtClean="0"/>
              <a:t>In a completely different process, magnetic grains in sediments may align with the magnetic field during or soon after deposition; this is known as </a:t>
            </a:r>
            <a:r>
              <a:rPr lang="en-US" sz="1500" i="1" dirty="0" err="1" smtClean="0"/>
              <a:t>detrital</a:t>
            </a:r>
            <a:r>
              <a:rPr lang="en-US" sz="1500" i="1" dirty="0" smtClean="0"/>
              <a:t> </a:t>
            </a:r>
            <a:r>
              <a:rPr lang="en-US" sz="1500" i="1" dirty="0" err="1" smtClean="0"/>
              <a:t>remanent</a:t>
            </a:r>
            <a:r>
              <a:rPr lang="en-US" sz="1500" i="1" dirty="0" smtClean="0"/>
              <a:t> magnetization</a:t>
            </a:r>
            <a:r>
              <a:rPr lang="en-US" sz="1500" dirty="0" smtClean="0"/>
              <a:t> (DRM). If the magnetization is acquired as the grains are deposited, the result is a depositional </a:t>
            </a:r>
            <a:r>
              <a:rPr lang="en-US" sz="1500" dirty="0" err="1" smtClean="0"/>
              <a:t>detrital</a:t>
            </a:r>
            <a:r>
              <a:rPr lang="en-US" sz="1500" dirty="0" smtClean="0"/>
              <a:t> </a:t>
            </a:r>
            <a:r>
              <a:rPr lang="en-US" sz="1500" dirty="0" err="1" smtClean="0"/>
              <a:t>remanent</a:t>
            </a:r>
            <a:r>
              <a:rPr lang="en-US" sz="1500" dirty="0" smtClean="0"/>
              <a:t> magnetization (</a:t>
            </a:r>
            <a:r>
              <a:rPr lang="en-US" sz="1500" dirty="0" err="1" smtClean="0"/>
              <a:t>dDRM</a:t>
            </a:r>
            <a:r>
              <a:rPr lang="en-US" sz="1500" dirty="0" smtClean="0"/>
              <a:t>); if it is acquired soon after deposition, it is a post-depositional </a:t>
            </a:r>
            <a:r>
              <a:rPr lang="en-US" sz="1500" dirty="0" err="1" smtClean="0"/>
              <a:t>detrital</a:t>
            </a:r>
            <a:r>
              <a:rPr lang="en-US" sz="1500" dirty="0" smtClean="0"/>
              <a:t> </a:t>
            </a:r>
            <a:r>
              <a:rPr lang="en-US" sz="1500" dirty="0" err="1" smtClean="0"/>
              <a:t>remanent</a:t>
            </a:r>
            <a:r>
              <a:rPr lang="en-US" sz="1500" dirty="0" smtClean="0"/>
              <a:t> magnetization (</a:t>
            </a:r>
            <a:r>
              <a:rPr lang="en-US" sz="1500" dirty="0" err="1" smtClean="0"/>
              <a:t>pDRM</a:t>
            </a:r>
            <a:r>
              <a:rPr lang="en-US" sz="1500" dirty="0" smtClean="0"/>
              <a:t>).</a:t>
            </a:r>
          </a:p>
          <a:p>
            <a:r>
              <a:rPr lang="en-US" sz="1500" b="1" dirty="0" smtClean="0"/>
              <a:t>Chemical </a:t>
            </a:r>
            <a:r>
              <a:rPr lang="en-US" sz="1500" b="1" dirty="0" err="1" smtClean="0"/>
              <a:t>remanent</a:t>
            </a:r>
            <a:r>
              <a:rPr lang="en-US" sz="1500" b="1" dirty="0" smtClean="0"/>
              <a:t> magnetization</a:t>
            </a:r>
          </a:p>
          <a:p>
            <a:r>
              <a:rPr lang="en-US" sz="1500" dirty="0" smtClean="0"/>
              <a:t>In a third process, magnetic grains grow during chemical reactions, and record the direction of the magnetic field at the time of their formation. The field is said to be recorded by </a:t>
            </a:r>
            <a:r>
              <a:rPr lang="en-US" sz="1500" i="1" dirty="0" smtClean="0"/>
              <a:t>chemical </a:t>
            </a:r>
            <a:r>
              <a:rPr lang="en-US" sz="1500" i="1" dirty="0" err="1" smtClean="0"/>
              <a:t>remanent</a:t>
            </a:r>
            <a:r>
              <a:rPr lang="en-US" sz="1500" i="1" dirty="0" smtClean="0"/>
              <a:t> magnetization</a:t>
            </a:r>
            <a:r>
              <a:rPr lang="en-US" sz="1500" dirty="0" smtClean="0"/>
              <a:t> (CRM). A common form of chemical </a:t>
            </a:r>
            <a:r>
              <a:rPr lang="en-US" sz="1500" dirty="0" err="1" smtClean="0"/>
              <a:t>remanent</a:t>
            </a:r>
            <a:r>
              <a:rPr lang="en-US" sz="1500" dirty="0" smtClean="0"/>
              <a:t> magnetization is held by the mineral hematite, another iron oxide. Hematite forms through chemical oxidation reactions of other minerals in the rock including magnetite. </a:t>
            </a:r>
            <a:r>
              <a:rPr lang="en-US" sz="1500" dirty="0" err="1" smtClean="0"/>
              <a:t>redbeds</a:t>
            </a:r>
            <a:r>
              <a:rPr lang="en-US" sz="1500" dirty="0" smtClean="0"/>
              <a:t>, </a:t>
            </a:r>
            <a:r>
              <a:rPr lang="en-US" sz="1500" dirty="0" err="1" smtClean="0"/>
              <a:t>clastic</a:t>
            </a:r>
            <a:r>
              <a:rPr lang="en-US" sz="1500" dirty="0" smtClean="0"/>
              <a:t> sedimentary rocks (such as sandstones) are red because of hematite that formed during sedimentary </a:t>
            </a:r>
            <a:r>
              <a:rPr lang="en-US" sz="1500" dirty="0" err="1" smtClean="0"/>
              <a:t>diagenesis</a:t>
            </a:r>
            <a:r>
              <a:rPr lang="en-US" sz="1500" dirty="0" smtClean="0"/>
              <a:t>. The CRM signatures in </a:t>
            </a:r>
            <a:r>
              <a:rPr lang="en-US" sz="1500" dirty="0" err="1" smtClean="0"/>
              <a:t>redbeds</a:t>
            </a:r>
            <a:r>
              <a:rPr lang="en-US" sz="1500" dirty="0" smtClean="0"/>
              <a:t> can be quite useful and they are common targets in </a:t>
            </a:r>
            <a:r>
              <a:rPr lang="en-US" sz="1500" dirty="0" err="1" smtClean="0"/>
              <a:t>magnetostratigraphy</a:t>
            </a:r>
            <a:r>
              <a:rPr lang="en-US" sz="1500" dirty="0" smtClean="0"/>
              <a:t>  studies</a:t>
            </a:r>
          </a:p>
          <a:p>
            <a:endParaRPr lang="en-US" sz="1500"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378559"/>
            <a:ext cx="9144000" cy="6786473"/>
          </a:xfrm>
          <a:prstGeom prst="rect">
            <a:avLst/>
          </a:prstGeom>
          <a:solidFill>
            <a:schemeClr val="accent1">
              <a:lumMod val="20000"/>
              <a:lumOff val="80000"/>
            </a:schemeClr>
          </a:solidFill>
        </p:spPr>
        <p:txBody>
          <a:bodyPr wrap="square">
            <a:spAutoFit/>
          </a:bodyPr>
          <a:lstStyle/>
          <a:p>
            <a:r>
              <a:rPr lang="en-US" sz="1500" dirty="0" smtClean="0">
                <a:hlinkClick r:id="rId2"/>
              </a:rPr>
              <a:t>http://johnhawks.net/weblog/fossils/africanus/sterkfontein/sterkfontein_age_review_2005.html</a:t>
            </a:r>
          </a:p>
          <a:p>
            <a:endParaRPr lang="en-US" sz="1500" dirty="0" smtClean="0">
              <a:hlinkClick r:id="rId2"/>
            </a:endParaRPr>
          </a:p>
          <a:p>
            <a:r>
              <a:rPr lang="en-US" sz="1500" dirty="0" smtClean="0">
                <a:hlinkClick r:id="rId2"/>
              </a:rPr>
              <a:t>http://www.ncbi.nlm.nih.gov/pubmed/21392817</a:t>
            </a:r>
            <a:endParaRPr lang="en-US" sz="1500" dirty="0" smtClean="0"/>
          </a:p>
          <a:p>
            <a:r>
              <a:rPr lang="en-US" sz="1500" u="sng" dirty="0" smtClean="0">
                <a:hlinkClick r:id="rId2" tooltip="Journal of human evolution."/>
              </a:rPr>
              <a:t>J Hum </a:t>
            </a:r>
            <a:r>
              <a:rPr lang="en-US" sz="1500" u="sng" dirty="0" err="1" smtClean="0">
                <a:hlinkClick r:id="rId2" tooltip="Journal of human evolution."/>
              </a:rPr>
              <a:t>Evol</a:t>
            </a:r>
            <a:r>
              <a:rPr lang="en-US" sz="1500" u="sng" dirty="0" smtClean="0">
                <a:hlinkClick r:id="rId2" tooltip="Journal of human evolution."/>
              </a:rPr>
              <a:t>.</a:t>
            </a:r>
            <a:r>
              <a:rPr lang="en-US" sz="1500" dirty="0" smtClean="0"/>
              <a:t> 2011 May;60(5):523-39. </a:t>
            </a:r>
            <a:r>
              <a:rPr lang="en-US" sz="1500" dirty="0" err="1" smtClean="0"/>
              <a:t>doi</a:t>
            </a:r>
            <a:r>
              <a:rPr lang="en-US" sz="1500" dirty="0" smtClean="0"/>
              <a:t>: 10.1016/j.jhevol.2010.09.001.</a:t>
            </a:r>
          </a:p>
          <a:p>
            <a:r>
              <a:rPr lang="en-US" sz="1500" b="1" dirty="0" err="1" smtClean="0"/>
              <a:t>Palaeomagnetic</a:t>
            </a:r>
            <a:r>
              <a:rPr lang="en-US" sz="1500" b="1" dirty="0" smtClean="0"/>
              <a:t> analysis of the </a:t>
            </a:r>
            <a:r>
              <a:rPr lang="en-US" sz="1500" b="1" dirty="0" err="1" smtClean="0"/>
              <a:t>Sterkfontein</a:t>
            </a:r>
            <a:r>
              <a:rPr lang="en-US" sz="1500" b="1" dirty="0" smtClean="0"/>
              <a:t> </a:t>
            </a:r>
            <a:r>
              <a:rPr lang="en-US" sz="1500" b="1" dirty="0" err="1" smtClean="0"/>
              <a:t>palaeocave</a:t>
            </a:r>
            <a:r>
              <a:rPr lang="en-US" sz="1500" b="1" dirty="0" smtClean="0"/>
              <a:t> deposits: implications for the age of the </a:t>
            </a:r>
            <a:r>
              <a:rPr lang="en-US" sz="1500" b="1" dirty="0" err="1" smtClean="0"/>
              <a:t>hominin</a:t>
            </a:r>
            <a:r>
              <a:rPr lang="en-US" sz="1500" b="1" dirty="0" smtClean="0"/>
              <a:t> fossils and stone tool industries.</a:t>
            </a:r>
          </a:p>
          <a:p>
            <a:r>
              <a:rPr lang="en-US" sz="1500" u="sng" dirty="0" err="1" smtClean="0">
                <a:hlinkClick r:id="rId3"/>
              </a:rPr>
              <a:t>Herries</a:t>
            </a:r>
            <a:r>
              <a:rPr lang="en-US" sz="1500" u="sng" dirty="0" smtClean="0">
                <a:hlinkClick r:id="rId3"/>
              </a:rPr>
              <a:t> AI</a:t>
            </a:r>
            <a:r>
              <a:rPr lang="en-US" sz="1500" baseline="30000" dirty="0" smtClean="0"/>
              <a:t>1</a:t>
            </a:r>
            <a:r>
              <a:rPr lang="en-US" sz="1500" dirty="0" smtClean="0"/>
              <a:t>, </a:t>
            </a:r>
            <a:r>
              <a:rPr lang="en-US" sz="1500" u="sng" dirty="0" smtClean="0">
                <a:hlinkClick r:id="rId4"/>
              </a:rPr>
              <a:t>Shaw J</a:t>
            </a:r>
            <a:r>
              <a:rPr lang="en-US" sz="1500" dirty="0" smtClean="0"/>
              <a:t>.</a:t>
            </a:r>
          </a:p>
          <a:p>
            <a:r>
              <a:rPr lang="en-US" sz="1500" b="1" dirty="0" smtClean="0">
                <a:hlinkClick r:id="rId2" tooltip="Open/close author information list"/>
              </a:rPr>
              <a:t>Author information</a:t>
            </a:r>
            <a:endParaRPr lang="en-US" sz="1500" b="1" dirty="0" smtClean="0"/>
          </a:p>
          <a:p>
            <a:r>
              <a:rPr lang="en-US" sz="1500" baseline="30000" dirty="0" smtClean="0"/>
              <a:t>1</a:t>
            </a:r>
            <a:r>
              <a:rPr lang="en-US" sz="1500" dirty="0" smtClean="0"/>
              <a:t>UNSW </a:t>
            </a:r>
            <a:r>
              <a:rPr lang="en-US" sz="1500" dirty="0" err="1" smtClean="0"/>
              <a:t>Archaeomagnetic</a:t>
            </a:r>
            <a:r>
              <a:rPr lang="en-US" sz="1500" dirty="0" smtClean="0"/>
              <a:t> Laboratory, Integrative </a:t>
            </a:r>
            <a:r>
              <a:rPr lang="en-US" sz="1500" dirty="0" err="1" smtClean="0"/>
              <a:t>Palaeoecological</a:t>
            </a:r>
            <a:r>
              <a:rPr lang="en-US" sz="1500" dirty="0" smtClean="0"/>
              <a:t> and Anthropological Studies, School of Medical Sciences, University of New South Wales, Kensington, Sydney 2052, Australia. a.herries@unsw.edu.au</a:t>
            </a:r>
          </a:p>
          <a:p>
            <a:r>
              <a:rPr lang="en-US" sz="1500" b="1" dirty="0" smtClean="0"/>
              <a:t>Abstract</a:t>
            </a:r>
          </a:p>
          <a:p>
            <a:r>
              <a:rPr lang="en-US" sz="1500" dirty="0" err="1" smtClean="0"/>
              <a:t>Palaeomagnetic</a:t>
            </a:r>
            <a:r>
              <a:rPr lang="en-US" sz="1500" dirty="0" smtClean="0"/>
              <a:t> analysis was conducted on </a:t>
            </a:r>
            <a:r>
              <a:rPr lang="en-US" sz="1500" dirty="0" err="1" smtClean="0"/>
              <a:t>speleothems</a:t>
            </a:r>
            <a:r>
              <a:rPr lang="en-US" sz="1500" dirty="0" smtClean="0"/>
              <a:t> (mineral deposits formed from groundwater within underground caverns) from Members 1-5 at </a:t>
            </a:r>
            <a:r>
              <a:rPr lang="en-US" sz="1500" dirty="0" err="1" smtClean="0"/>
              <a:t>Sterkfontein</a:t>
            </a:r>
            <a:r>
              <a:rPr lang="en-US" sz="1500" dirty="0" smtClean="0"/>
              <a:t> Cave, South Africa. </a:t>
            </a:r>
            <a:r>
              <a:rPr lang="en-US" sz="1500" dirty="0" err="1" smtClean="0"/>
              <a:t>Palaeomagnetic</a:t>
            </a:r>
            <a:r>
              <a:rPr lang="en-US" sz="1500" dirty="0" smtClean="0"/>
              <a:t> analysis of siltstone and </a:t>
            </a:r>
            <a:r>
              <a:rPr lang="en-US" sz="1500" dirty="0" err="1" smtClean="0"/>
              <a:t>speleothem</a:t>
            </a:r>
            <a:r>
              <a:rPr lang="en-US" sz="1500" dirty="0" smtClean="0"/>
              <a:t> from the bulk of Member 4 indicate a reversed magnetic polarity that dates the deposits and its Australopithecus </a:t>
            </a:r>
            <a:r>
              <a:rPr lang="en-US" sz="1500" dirty="0" err="1" smtClean="0"/>
              <a:t>africanus</a:t>
            </a:r>
            <a:r>
              <a:rPr lang="en-US" sz="1500" dirty="0" smtClean="0"/>
              <a:t> fossils to between 2.58 and ~2.16 Ma. Further confirmation of this age comes in the form of two short normal polarity events correlated to the </a:t>
            </a:r>
            <a:r>
              <a:rPr lang="en-US" sz="1500" dirty="0" err="1" smtClean="0"/>
              <a:t>Rèunion</a:t>
            </a:r>
            <a:r>
              <a:rPr lang="en-US" sz="1500" dirty="0" smtClean="0"/>
              <a:t> (~2.16 Ma) and Huckleberry Ridge (~2.05 Ma) events in </a:t>
            </a:r>
            <a:r>
              <a:rPr lang="en-US" sz="1500" dirty="0" err="1" smtClean="0"/>
              <a:t>speleothem</a:t>
            </a:r>
            <a:r>
              <a:rPr lang="en-US" sz="1500" dirty="0" smtClean="0"/>
              <a:t> capping the bulk of Member 4 and coeval with deposition of the final phase of Member 4, including A. </a:t>
            </a:r>
            <a:r>
              <a:rPr lang="en-US" sz="1500" dirty="0" err="1" smtClean="0"/>
              <a:t>africanus</a:t>
            </a:r>
            <a:r>
              <a:rPr lang="en-US" sz="1500" dirty="0" smtClean="0"/>
              <a:t> fossil Sts 5 (</a:t>
            </a:r>
            <a:r>
              <a:rPr lang="en-US" sz="1500" dirty="0" err="1" smtClean="0"/>
              <a:t>Mrs</a:t>
            </a:r>
            <a:r>
              <a:rPr lang="en-US" sz="1500" dirty="0" smtClean="0"/>
              <a:t> </a:t>
            </a:r>
            <a:r>
              <a:rPr lang="en-US" sz="1500" dirty="0" err="1" smtClean="0"/>
              <a:t>Ples</a:t>
            </a:r>
            <a:r>
              <a:rPr lang="en-US" sz="1500" dirty="0" smtClean="0"/>
              <a:t>).  At ~2.16-2.05 Ma, Sts 5 is the youngest representative of A. </a:t>
            </a:r>
            <a:r>
              <a:rPr lang="en-US" sz="1500" dirty="0" err="1" smtClean="0"/>
              <a:t>africanus</a:t>
            </a:r>
            <a:r>
              <a:rPr lang="en-US" sz="1500" dirty="0" smtClean="0"/>
              <a:t> yet discovered. </a:t>
            </a:r>
          </a:p>
          <a:p>
            <a:r>
              <a:rPr lang="en-US" sz="1500" b="1" dirty="0" err="1" smtClean="0">
                <a:solidFill>
                  <a:srgbClr val="FF0000"/>
                </a:solidFill>
              </a:rPr>
              <a:t>Palaeomagnetic</a:t>
            </a:r>
            <a:r>
              <a:rPr lang="en-US" sz="1500" b="1" dirty="0" smtClean="0">
                <a:solidFill>
                  <a:srgbClr val="FF0000"/>
                </a:solidFill>
              </a:rPr>
              <a:t> analysis of the Silberberg Grotto deposits identifies a single short geomagnetic field event in flowstone overlying the </a:t>
            </a:r>
            <a:r>
              <a:rPr lang="en-US" sz="1500" b="1" dirty="0" err="1" smtClean="0">
                <a:solidFill>
                  <a:srgbClr val="FF0000"/>
                </a:solidFill>
              </a:rPr>
              <a:t>StW</a:t>
            </a:r>
            <a:r>
              <a:rPr lang="en-US" sz="1500" b="1" dirty="0" smtClean="0">
                <a:solidFill>
                  <a:srgbClr val="FF0000"/>
                </a:solidFill>
              </a:rPr>
              <a:t> 573 Australopithecus fossil, which is suggested to represent the </a:t>
            </a:r>
            <a:r>
              <a:rPr lang="en-US" sz="1500" b="1" dirty="0" err="1" smtClean="0">
                <a:solidFill>
                  <a:srgbClr val="FF0000"/>
                </a:solidFill>
              </a:rPr>
              <a:t>Rèunion</a:t>
            </a:r>
            <a:r>
              <a:rPr lang="en-US" sz="1500" b="1" dirty="0" smtClean="0">
                <a:solidFill>
                  <a:srgbClr val="FF0000"/>
                </a:solidFill>
              </a:rPr>
              <a:t> event at ~2.16 Ma. </a:t>
            </a:r>
            <a:r>
              <a:rPr lang="en-US" sz="1500" dirty="0" smtClean="0"/>
              <a:t>This further supports the uranium lead age estimates of 2.3-2.2 Ma for the </a:t>
            </a:r>
            <a:r>
              <a:rPr lang="en-US" sz="1500" dirty="0" err="1" smtClean="0"/>
              <a:t>StW</a:t>
            </a:r>
            <a:r>
              <a:rPr lang="en-US" sz="1500" dirty="0" smtClean="0"/>
              <a:t> 573 fossil. Based on a reversed polarity for the deposits below the skeleton it cannot be older than 2.58 Ma. If </a:t>
            </a:r>
            <a:r>
              <a:rPr lang="en-US" sz="1500" dirty="0" err="1" smtClean="0"/>
              <a:t>StW</a:t>
            </a:r>
            <a:r>
              <a:rPr lang="en-US" sz="1500" dirty="0" smtClean="0"/>
              <a:t> 573 is considered to be a second species of Australopithecus then this indicates that two species of Australopithecus are present at </a:t>
            </a:r>
            <a:r>
              <a:rPr lang="en-US" sz="1500" dirty="0" err="1" smtClean="0"/>
              <a:t>Sterkfontein</a:t>
            </a:r>
            <a:r>
              <a:rPr lang="en-US" sz="1500" dirty="0" smtClean="0"/>
              <a:t> between 2.6 and 2.0 Ma. All of the Member 5 deposits date to less than 1.8 Ma based on a comparison of </a:t>
            </a:r>
            <a:r>
              <a:rPr lang="en-US" sz="1500" dirty="0" err="1" smtClean="0"/>
              <a:t>palaeomagnetic</a:t>
            </a:r>
            <a:r>
              <a:rPr lang="en-US" sz="1500" dirty="0" smtClean="0"/>
              <a:t>, faunal, and electron spin resonance age estimates. The </a:t>
            </a:r>
            <a:r>
              <a:rPr lang="en-US" sz="1500" dirty="0" err="1" smtClean="0"/>
              <a:t>StW</a:t>
            </a:r>
            <a:r>
              <a:rPr lang="en-US" sz="1500" dirty="0" smtClean="0"/>
              <a:t> 53 fossil bearing infill (M5A) is intermediate in age between Member 4 and the rest of Member 5 (B-C) at around 1.78-1.49 Ma. The rest of Member 5 (B-C) containing </a:t>
            </a:r>
            <a:r>
              <a:rPr lang="en-US" sz="1500" dirty="0" err="1" smtClean="0"/>
              <a:t>Oldowan</a:t>
            </a:r>
            <a:r>
              <a:rPr lang="en-US" sz="1500" dirty="0" smtClean="0"/>
              <a:t> and </a:t>
            </a:r>
            <a:r>
              <a:rPr lang="en-US" sz="1500" dirty="0" err="1" smtClean="0"/>
              <a:t>Acheulian</a:t>
            </a:r>
            <a:r>
              <a:rPr lang="en-US" sz="1500" dirty="0" smtClean="0"/>
              <a:t> stone tools and Homo and </a:t>
            </a:r>
            <a:r>
              <a:rPr lang="en-US" sz="1500" dirty="0" err="1" smtClean="0"/>
              <a:t>Paranthropus</a:t>
            </a:r>
            <a:r>
              <a:rPr lang="en-US" sz="1500" dirty="0" smtClean="0"/>
              <a:t> fossils was deposited gradually between 1.40 and 1.07 Ma, much younger than previously suggested.</a:t>
            </a:r>
          </a:p>
        </p:txBody>
      </p:sp>
      <p:sp>
        <p:nvSpPr>
          <p:cNvPr id="6" name="Rectangle 5"/>
          <p:cNvSpPr/>
          <p:nvPr/>
        </p:nvSpPr>
        <p:spPr>
          <a:xfrm>
            <a:off x="0" y="0"/>
            <a:ext cx="9144000" cy="369332"/>
          </a:xfrm>
          <a:prstGeom prst="rect">
            <a:avLst/>
          </a:prstGeom>
        </p:spPr>
        <p:txBody>
          <a:bodyPr wrap="square">
            <a:spAutoFit/>
          </a:bodyPr>
          <a:lstStyle/>
          <a:p>
            <a:r>
              <a:rPr lang="en-US" b="1" dirty="0" smtClean="0"/>
              <a:t>Electromagnetic technique - </a:t>
            </a:r>
            <a:r>
              <a:rPr lang="en-US" b="1" dirty="0" err="1" smtClean="0"/>
              <a:t>paleomagnetic</a:t>
            </a:r>
            <a:r>
              <a:rPr lang="en-US" b="1" dirty="0" smtClean="0"/>
              <a:t> analysis  - A. </a:t>
            </a:r>
            <a:r>
              <a:rPr lang="en-US" b="1" dirty="0" err="1" smtClean="0"/>
              <a:t>africanus</a:t>
            </a:r>
            <a:r>
              <a:rPr lang="en-US" b="1" dirty="0" smtClean="0"/>
              <a:t> - </a:t>
            </a:r>
            <a:r>
              <a:rPr lang="en-US" b="1" dirty="0" err="1" smtClean="0"/>
              <a:t>Sterkfontain</a:t>
            </a:r>
            <a:r>
              <a:rPr lang="en-US" b="1" dirty="0" smtClean="0"/>
              <a:t> Cave)</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295400" y="146083"/>
            <a:ext cx="6477000" cy="6711917"/>
            <a:chOff x="1295400" y="146083"/>
            <a:chExt cx="6477000" cy="6711917"/>
          </a:xfrm>
        </p:grpSpPr>
        <p:grpSp>
          <p:nvGrpSpPr>
            <p:cNvPr id="35" name="Group 34"/>
            <p:cNvGrpSpPr/>
            <p:nvPr/>
          </p:nvGrpSpPr>
          <p:grpSpPr>
            <a:xfrm>
              <a:off x="1295400" y="146083"/>
              <a:ext cx="6477000" cy="6711917"/>
              <a:chOff x="1295400" y="146083"/>
              <a:chExt cx="6477000" cy="6711917"/>
            </a:xfrm>
          </p:grpSpPr>
          <p:grpSp>
            <p:nvGrpSpPr>
              <p:cNvPr id="2" name="Group 7"/>
              <p:cNvGrpSpPr/>
              <p:nvPr/>
            </p:nvGrpSpPr>
            <p:grpSpPr>
              <a:xfrm>
                <a:off x="1295400" y="146083"/>
                <a:ext cx="6477000" cy="6711917"/>
                <a:chOff x="1295400" y="146083"/>
                <a:chExt cx="6477000" cy="6711917"/>
              </a:xfrm>
            </p:grpSpPr>
            <p:pic>
              <p:nvPicPr>
                <p:cNvPr id="3" name="Picture 2" descr="http://www.nature.com/nature/journal/v522/n7554/images_article/nature14268-f1.jpg"/>
                <p:cNvPicPr>
                  <a:picLocks noChangeAspect="1" noChangeArrowheads="1"/>
                </p:cNvPicPr>
                <p:nvPr/>
              </p:nvPicPr>
              <p:blipFill>
                <a:blip r:embed="rId2"/>
                <a:srcRect/>
                <a:stretch>
                  <a:fillRect/>
                </a:stretch>
              </p:blipFill>
              <p:spPr bwMode="auto">
                <a:xfrm>
                  <a:off x="1295400" y="146083"/>
                  <a:ext cx="6477000" cy="6711917"/>
                </a:xfrm>
                <a:prstGeom prst="rect">
                  <a:avLst/>
                </a:prstGeom>
                <a:noFill/>
              </p:spPr>
            </p:pic>
            <p:sp>
              <p:nvSpPr>
                <p:cNvPr id="4" name="Rectangle 3"/>
                <p:cNvSpPr/>
                <p:nvPr/>
              </p:nvSpPr>
              <p:spPr>
                <a:xfrm>
                  <a:off x="5105400" y="4800600"/>
                  <a:ext cx="24384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12864" y="3276600"/>
                  <a:ext cx="630936"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534632" y="2993066"/>
                  <a:ext cx="6094228" cy="3535326"/>
                </a:xfrm>
                <a:custGeom>
                  <a:avLst/>
                  <a:gdLst>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3155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0684"/>
                    <a:gd name="connsiteY0" fmla="*/ 3517605 h 3549503"/>
                    <a:gd name="connsiteX1" fmla="*/ 623777 w 6090684"/>
                    <a:gd name="connsiteY1" fmla="*/ 3315586 h 3549503"/>
                    <a:gd name="connsiteX2" fmla="*/ 1197935 w 6090684"/>
                    <a:gd name="connsiteY2" fmla="*/ 3156098 h 3549503"/>
                    <a:gd name="connsiteX3" fmla="*/ 1580708 w 6090684"/>
                    <a:gd name="connsiteY3" fmla="*/ 2922182 h 3549503"/>
                    <a:gd name="connsiteX4" fmla="*/ 2059173 w 6090684"/>
                    <a:gd name="connsiteY4" fmla="*/ 2624470 h 3549503"/>
                    <a:gd name="connsiteX5" fmla="*/ 2633331 w 6090684"/>
                    <a:gd name="connsiteY5" fmla="*/ 2486247 h 3549503"/>
                    <a:gd name="connsiteX6" fmla="*/ 2952308 w 6090684"/>
                    <a:gd name="connsiteY6" fmla="*/ 2305493 h 3549503"/>
                    <a:gd name="connsiteX7" fmla="*/ 3164959 w 6090684"/>
                    <a:gd name="connsiteY7" fmla="*/ 1975884 h 3549503"/>
                    <a:gd name="connsiteX8" fmla="*/ 3526466 w 6090684"/>
                    <a:gd name="connsiteY8" fmla="*/ 1635642 h 3549503"/>
                    <a:gd name="connsiteX9" fmla="*/ 3866708 w 6090684"/>
                    <a:gd name="connsiteY9" fmla="*/ 1348563 h 3549503"/>
                    <a:gd name="connsiteX10" fmla="*/ 4015563 w 6090684"/>
                    <a:gd name="connsiteY10" fmla="*/ 1210340 h 3549503"/>
                    <a:gd name="connsiteX11" fmla="*/ 4323908 w 6090684"/>
                    <a:gd name="connsiteY11" fmla="*/ 1072117 h 3549503"/>
                    <a:gd name="connsiteX12" fmla="*/ 4579089 w 6090684"/>
                    <a:gd name="connsiteY12" fmla="*/ 848833 h 3549503"/>
                    <a:gd name="connsiteX13" fmla="*/ 5057554 w 6090684"/>
                    <a:gd name="connsiteY13" fmla="*/ 519224 h 3549503"/>
                    <a:gd name="connsiteX14" fmla="*/ 5302103 w 6090684"/>
                    <a:gd name="connsiteY14" fmla="*/ 327838 h 3549503"/>
                    <a:gd name="connsiteX15" fmla="*/ 5546652 w 6090684"/>
                    <a:gd name="connsiteY15" fmla="*/ 157717 h 3549503"/>
                    <a:gd name="connsiteX16" fmla="*/ 5769935 w 6090684"/>
                    <a:gd name="connsiteY16" fmla="*/ 62024 h 3549503"/>
                    <a:gd name="connsiteX17" fmla="*/ 5918791 w 6090684"/>
                    <a:gd name="connsiteY17" fmla="*/ 19493 h 3549503"/>
                    <a:gd name="connsiteX18" fmla="*/ 6067647 w 6090684"/>
                    <a:gd name="connsiteY18" fmla="*/ 30126 h 3549503"/>
                    <a:gd name="connsiteX19" fmla="*/ 6067647 w 6090684"/>
                    <a:gd name="connsiteY19" fmla="*/ 30126 h 3549503"/>
                    <a:gd name="connsiteX20" fmla="*/ 6067647 w 6090684"/>
                    <a:gd name="connsiteY20" fmla="*/ 115186 h 3549503"/>
                    <a:gd name="connsiteX21" fmla="*/ 6078280 w 6090684"/>
                    <a:gd name="connsiteY21" fmla="*/ 721242 h 3549503"/>
                    <a:gd name="connsiteX22" fmla="*/ 6088912 w 6090684"/>
                    <a:gd name="connsiteY22" fmla="*/ 2815856 h 3549503"/>
                    <a:gd name="connsiteX23" fmla="*/ 6067647 w 6090684"/>
                    <a:gd name="connsiteY23" fmla="*/ 3086986 h 3549503"/>
                    <a:gd name="connsiteX24" fmla="*/ 6088912 w 6090684"/>
                    <a:gd name="connsiteY24" fmla="*/ 3475075 h 3549503"/>
                    <a:gd name="connsiteX25" fmla="*/ 6057015 w 6090684"/>
                    <a:gd name="connsiteY25" fmla="*/ 3485707 h 3549503"/>
                    <a:gd name="connsiteX26" fmla="*/ 3526466 w 6090684"/>
                    <a:gd name="connsiteY26" fmla="*/ 3485707 h 3549503"/>
                    <a:gd name="connsiteX27" fmla="*/ 1942215 w 6090684"/>
                    <a:gd name="connsiteY27" fmla="*/ 3485707 h 3549503"/>
                    <a:gd name="connsiteX28" fmla="*/ 517452 w 6090684"/>
                    <a:gd name="connsiteY28" fmla="*/ 3506972 h 3549503"/>
                    <a:gd name="connsiteX29" fmla="*/ 17721 w 6090684"/>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6454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633331 w 6094228"/>
                    <a:gd name="connsiteY5" fmla="*/ 2486247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866708 w 6094228"/>
                    <a:gd name="connsiteY10" fmla="*/ 1348563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866708 w 6094228"/>
                    <a:gd name="connsiteY9" fmla="*/ 1348563 h 3549503"/>
                    <a:gd name="connsiteX10" fmla="*/ 3791966 w 6094228"/>
                    <a:gd name="connsiteY10" fmla="*/ 1418505 h 3549503"/>
                    <a:gd name="connsiteX11" fmla="*/ 4015563 w 6094228"/>
                    <a:gd name="connsiteY11" fmla="*/ 1210340 h 3549503"/>
                    <a:gd name="connsiteX12" fmla="*/ 43239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919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3239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7935 w 6094228"/>
                    <a:gd name="connsiteY2" fmla="*/ 3156098 h 3549503"/>
                    <a:gd name="connsiteX3" fmla="*/ 1198118 w 6094228"/>
                    <a:gd name="connsiteY3" fmla="*/ 3079230 h 3549503"/>
                    <a:gd name="connsiteX4" fmla="*/ 1580708 w 6094228"/>
                    <a:gd name="connsiteY4" fmla="*/ 2922182 h 3549503"/>
                    <a:gd name="connsiteX5" fmla="*/ 2059173 w 6094228"/>
                    <a:gd name="connsiteY5" fmla="*/ 2624470 h 3549503"/>
                    <a:gd name="connsiteX6" fmla="*/ 2569282 w 6094228"/>
                    <a:gd name="connsiteY6" fmla="*/ 2481386 h 3549503"/>
                    <a:gd name="connsiteX7" fmla="*/ 2952308 w 6094228"/>
                    <a:gd name="connsiteY7" fmla="*/ 2305493 h 3549503"/>
                    <a:gd name="connsiteX8" fmla="*/ 3164959 w 6094228"/>
                    <a:gd name="connsiteY8" fmla="*/ 1975884 h 3549503"/>
                    <a:gd name="connsiteX9" fmla="*/ 3526466 w 6094228"/>
                    <a:gd name="connsiteY9" fmla="*/ 1635642 h 3549503"/>
                    <a:gd name="connsiteX10" fmla="*/ 3715766 w 6094228"/>
                    <a:gd name="connsiteY10" fmla="*/ 1418505 h 3549503"/>
                    <a:gd name="connsiteX11" fmla="*/ 4015563 w 6094228"/>
                    <a:gd name="connsiteY11" fmla="*/ 1210340 h 3549503"/>
                    <a:gd name="connsiteX12" fmla="*/ 4247708 w 6094228"/>
                    <a:gd name="connsiteY12" fmla="*/ 1072117 h 3549503"/>
                    <a:gd name="connsiteX13" fmla="*/ 4579089 w 6094228"/>
                    <a:gd name="connsiteY13" fmla="*/ 848833 h 3549503"/>
                    <a:gd name="connsiteX14" fmla="*/ 5057554 w 6094228"/>
                    <a:gd name="connsiteY14" fmla="*/ 519224 h 3549503"/>
                    <a:gd name="connsiteX15" fmla="*/ 5302103 w 6094228"/>
                    <a:gd name="connsiteY15" fmla="*/ 327838 h 3549503"/>
                    <a:gd name="connsiteX16" fmla="*/ 5546652 w 6094228"/>
                    <a:gd name="connsiteY16" fmla="*/ 157717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6652 w 6094228"/>
                    <a:gd name="connsiteY15" fmla="*/ 157717 h 3549503"/>
                    <a:gd name="connsiteX16" fmla="*/ 5548865 w 6094228"/>
                    <a:gd name="connsiteY16" fmla="*/ 81180 h 3549503"/>
                    <a:gd name="connsiteX17" fmla="*/ 5769935 w 6094228"/>
                    <a:gd name="connsiteY17" fmla="*/ 62024 h 3549503"/>
                    <a:gd name="connsiteX18" fmla="*/ 5918791 w 6094228"/>
                    <a:gd name="connsiteY18" fmla="*/ 19493 h 3549503"/>
                    <a:gd name="connsiteX19" fmla="*/ 6067647 w 6094228"/>
                    <a:gd name="connsiteY19" fmla="*/ 30126 h 3549503"/>
                    <a:gd name="connsiteX20" fmla="*/ 6067647 w 6094228"/>
                    <a:gd name="connsiteY20" fmla="*/ 30126 h 3549503"/>
                    <a:gd name="connsiteX21" fmla="*/ 6067647 w 6094228"/>
                    <a:gd name="connsiteY21" fmla="*/ 115186 h 3549503"/>
                    <a:gd name="connsiteX22" fmla="*/ 6078280 w 6094228"/>
                    <a:gd name="connsiteY22" fmla="*/ 721242 h 3549503"/>
                    <a:gd name="connsiteX23" fmla="*/ 6088912 w 6094228"/>
                    <a:gd name="connsiteY23" fmla="*/ 2815856 h 3549503"/>
                    <a:gd name="connsiteX24" fmla="*/ 6088912 w 6094228"/>
                    <a:gd name="connsiteY24" fmla="*/ 3475075 h 3549503"/>
                    <a:gd name="connsiteX25" fmla="*/ 6057015 w 6094228"/>
                    <a:gd name="connsiteY25" fmla="*/ 3485707 h 3549503"/>
                    <a:gd name="connsiteX26" fmla="*/ 3526466 w 6094228"/>
                    <a:gd name="connsiteY26" fmla="*/ 3485707 h 3549503"/>
                    <a:gd name="connsiteX27" fmla="*/ 1942215 w 6094228"/>
                    <a:gd name="connsiteY27" fmla="*/ 3485707 h 3549503"/>
                    <a:gd name="connsiteX28" fmla="*/ 517452 w 6094228"/>
                    <a:gd name="connsiteY28" fmla="*/ 3506972 h 3549503"/>
                    <a:gd name="connsiteX29" fmla="*/ 17721 w 6094228"/>
                    <a:gd name="connsiteY29"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811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17605 h 3549503"/>
                    <a:gd name="connsiteX1" fmla="*/ 623777 w 6094228"/>
                    <a:gd name="connsiteY1" fmla="*/ 3315586 h 3549503"/>
                    <a:gd name="connsiteX2" fmla="*/ 1198118 w 6094228"/>
                    <a:gd name="connsiteY2" fmla="*/ 3079230 h 3549503"/>
                    <a:gd name="connsiteX3" fmla="*/ 1580708 w 6094228"/>
                    <a:gd name="connsiteY3" fmla="*/ 2922182 h 3549503"/>
                    <a:gd name="connsiteX4" fmla="*/ 2059173 w 6094228"/>
                    <a:gd name="connsiteY4" fmla="*/ 2624470 h 3549503"/>
                    <a:gd name="connsiteX5" fmla="*/ 2569282 w 6094228"/>
                    <a:gd name="connsiteY5" fmla="*/ 2481386 h 3549503"/>
                    <a:gd name="connsiteX6" fmla="*/ 2952308 w 6094228"/>
                    <a:gd name="connsiteY6" fmla="*/ 2305493 h 3549503"/>
                    <a:gd name="connsiteX7" fmla="*/ 3164959 w 6094228"/>
                    <a:gd name="connsiteY7" fmla="*/ 1975884 h 3549503"/>
                    <a:gd name="connsiteX8" fmla="*/ 3526466 w 6094228"/>
                    <a:gd name="connsiteY8" fmla="*/ 1635642 h 3549503"/>
                    <a:gd name="connsiteX9" fmla="*/ 3715766 w 6094228"/>
                    <a:gd name="connsiteY9" fmla="*/ 1418505 h 3549503"/>
                    <a:gd name="connsiteX10" fmla="*/ 4015563 w 6094228"/>
                    <a:gd name="connsiteY10" fmla="*/ 1210340 h 3549503"/>
                    <a:gd name="connsiteX11" fmla="*/ 4247708 w 6094228"/>
                    <a:gd name="connsiteY11" fmla="*/ 1072117 h 3549503"/>
                    <a:gd name="connsiteX12" fmla="*/ 4579089 w 6094228"/>
                    <a:gd name="connsiteY12" fmla="*/ 848833 h 3549503"/>
                    <a:gd name="connsiteX13" fmla="*/ 5057554 w 6094228"/>
                    <a:gd name="connsiteY13" fmla="*/ 519224 h 3549503"/>
                    <a:gd name="connsiteX14" fmla="*/ 5302103 w 6094228"/>
                    <a:gd name="connsiteY14" fmla="*/ 327838 h 3549503"/>
                    <a:gd name="connsiteX15" fmla="*/ 5548865 w 6094228"/>
                    <a:gd name="connsiteY15" fmla="*/ 157380 h 3549503"/>
                    <a:gd name="connsiteX16" fmla="*/ 5769935 w 6094228"/>
                    <a:gd name="connsiteY16" fmla="*/ 62024 h 3549503"/>
                    <a:gd name="connsiteX17" fmla="*/ 5918791 w 6094228"/>
                    <a:gd name="connsiteY17" fmla="*/ 19493 h 3549503"/>
                    <a:gd name="connsiteX18" fmla="*/ 6067647 w 6094228"/>
                    <a:gd name="connsiteY18" fmla="*/ 30126 h 3549503"/>
                    <a:gd name="connsiteX19" fmla="*/ 6067647 w 6094228"/>
                    <a:gd name="connsiteY19" fmla="*/ 30126 h 3549503"/>
                    <a:gd name="connsiteX20" fmla="*/ 6067647 w 6094228"/>
                    <a:gd name="connsiteY20" fmla="*/ 115186 h 3549503"/>
                    <a:gd name="connsiteX21" fmla="*/ 6078280 w 6094228"/>
                    <a:gd name="connsiteY21" fmla="*/ 721242 h 3549503"/>
                    <a:gd name="connsiteX22" fmla="*/ 6088912 w 6094228"/>
                    <a:gd name="connsiteY22" fmla="*/ 2815856 h 3549503"/>
                    <a:gd name="connsiteX23" fmla="*/ 6088912 w 6094228"/>
                    <a:gd name="connsiteY23" fmla="*/ 3475075 h 3549503"/>
                    <a:gd name="connsiteX24" fmla="*/ 6057015 w 6094228"/>
                    <a:gd name="connsiteY24" fmla="*/ 3485707 h 3549503"/>
                    <a:gd name="connsiteX25" fmla="*/ 3526466 w 6094228"/>
                    <a:gd name="connsiteY25" fmla="*/ 3485707 h 3549503"/>
                    <a:gd name="connsiteX26" fmla="*/ 1942215 w 6094228"/>
                    <a:gd name="connsiteY26" fmla="*/ 3485707 h 3549503"/>
                    <a:gd name="connsiteX27" fmla="*/ 517452 w 6094228"/>
                    <a:gd name="connsiteY27" fmla="*/ 3506972 h 3549503"/>
                    <a:gd name="connsiteX28" fmla="*/ 17721 w 6094228"/>
                    <a:gd name="connsiteY28" fmla="*/ 3517605 h 3549503"/>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 name="connsiteX0" fmla="*/ 17721 w 6094228"/>
                    <a:gd name="connsiteY0" fmla="*/ 3503428 h 3535326"/>
                    <a:gd name="connsiteX1" fmla="*/ 623777 w 6094228"/>
                    <a:gd name="connsiteY1" fmla="*/ 3301409 h 3535326"/>
                    <a:gd name="connsiteX2" fmla="*/ 1198118 w 6094228"/>
                    <a:gd name="connsiteY2" fmla="*/ 3065053 h 3535326"/>
                    <a:gd name="connsiteX3" fmla="*/ 1580708 w 6094228"/>
                    <a:gd name="connsiteY3" fmla="*/ 2908005 h 3535326"/>
                    <a:gd name="connsiteX4" fmla="*/ 2059173 w 6094228"/>
                    <a:gd name="connsiteY4" fmla="*/ 2610293 h 3535326"/>
                    <a:gd name="connsiteX5" fmla="*/ 2569282 w 6094228"/>
                    <a:gd name="connsiteY5" fmla="*/ 2467209 h 3535326"/>
                    <a:gd name="connsiteX6" fmla="*/ 2952308 w 6094228"/>
                    <a:gd name="connsiteY6" fmla="*/ 2291316 h 3535326"/>
                    <a:gd name="connsiteX7" fmla="*/ 3164959 w 6094228"/>
                    <a:gd name="connsiteY7" fmla="*/ 1961707 h 3535326"/>
                    <a:gd name="connsiteX8" fmla="*/ 3526466 w 6094228"/>
                    <a:gd name="connsiteY8" fmla="*/ 1621465 h 3535326"/>
                    <a:gd name="connsiteX9" fmla="*/ 3715766 w 6094228"/>
                    <a:gd name="connsiteY9" fmla="*/ 1404328 h 3535326"/>
                    <a:gd name="connsiteX10" fmla="*/ 4015563 w 6094228"/>
                    <a:gd name="connsiteY10" fmla="*/ 1196163 h 3535326"/>
                    <a:gd name="connsiteX11" fmla="*/ 4247708 w 6094228"/>
                    <a:gd name="connsiteY11" fmla="*/ 1057940 h 3535326"/>
                    <a:gd name="connsiteX12" fmla="*/ 4579089 w 6094228"/>
                    <a:gd name="connsiteY12" fmla="*/ 834656 h 3535326"/>
                    <a:gd name="connsiteX13" fmla="*/ 5057554 w 6094228"/>
                    <a:gd name="connsiteY13" fmla="*/ 505047 h 3535326"/>
                    <a:gd name="connsiteX14" fmla="*/ 5302103 w 6094228"/>
                    <a:gd name="connsiteY14" fmla="*/ 313661 h 3535326"/>
                    <a:gd name="connsiteX15" fmla="*/ 5548865 w 6094228"/>
                    <a:gd name="connsiteY15" fmla="*/ 143203 h 3535326"/>
                    <a:gd name="connsiteX16" fmla="*/ 5769935 w 6094228"/>
                    <a:gd name="connsiteY16" fmla="*/ 47847 h 3535326"/>
                    <a:gd name="connsiteX17" fmla="*/ 5918791 w 6094228"/>
                    <a:gd name="connsiteY17" fmla="*/ 5316 h 3535326"/>
                    <a:gd name="connsiteX18" fmla="*/ 6067647 w 6094228"/>
                    <a:gd name="connsiteY18" fmla="*/ 15949 h 3535326"/>
                    <a:gd name="connsiteX19" fmla="*/ 6067647 w 6094228"/>
                    <a:gd name="connsiteY19" fmla="*/ 15949 h 3535326"/>
                    <a:gd name="connsiteX20" fmla="*/ 6078280 w 6094228"/>
                    <a:gd name="connsiteY20" fmla="*/ 707065 h 3535326"/>
                    <a:gd name="connsiteX21" fmla="*/ 6088912 w 6094228"/>
                    <a:gd name="connsiteY21" fmla="*/ 2801679 h 3535326"/>
                    <a:gd name="connsiteX22" fmla="*/ 6088912 w 6094228"/>
                    <a:gd name="connsiteY22" fmla="*/ 3460898 h 3535326"/>
                    <a:gd name="connsiteX23" fmla="*/ 6057015 w 6094228"/>
                    <a:gd name="connsiteY23" fmla="*/ 3471530 h 3535326"/>
                    <a:gd name="connsiteX24" fmla="*/ 3526466 w 6094228"/>
                    <a:gd name="connsiteY24" fmla="*/ 3471530 h 3535326"/>
                    <a:gd name="connsiteX25" fmla="*/ 1942215 w 6094228"/>
                    <a:gd name="connsiteY25" fmla="*/ 3471530 h 3535326"/>
                    <a:gd name="connsiteX26" fmla="*/ 517452 w 6094228"/>
                    <a:gd name="connsiteY26" fmla="*/ 3492795 h 3535326"/>
                    <a:gd name="connsiteX27" fmla="*/ 17721 w 6094228"/>
                    <a:gd name="connsiteY27" fmla="*/ 3503428 h 35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4228" h="3535326">
                      <a:moveTo>
                        <a:pt x="17721" y="3503428"/>
                      </a:moveTo>
                      <a:cubicBezTo>
                        <a:pt x="35442" y="3471530"/>
                        <a:pt x="427044" y="3374471"/>
                        <a:pt x="623777" y="3301409"/>
                      </a:cubicBezTo>
                      <a:cubicBezTo>
                        <a:pt x="820510" y="3228347"/>
                        <a:pt x="1038630" y="3130620"/>
                        <a:pt x="1198118" y="3065053"/>
                      </a:cubicBezTo>
                      <a:lnTo>
                        <a:pt x="1580708" y="2908005"/>
                      </a:lnTo>
                      <a:cubicBezTo>
                        <a:pt x="1724248" y="2819400"/>
                        <a:pt x="1894411" y="2683759"/>
                        <a:pt x="2059173" y="2610293"/>
                      </a:cubicBezTo>
                      <a:cubicBezTo>
                        <a:pt x="2223935" y="2536827"/>
                        <a:pt x="2420426" y="2520372"/>
                        <a:pt x="2569282" y="2467209"/>
                      </a:cubicBezTo>
                      <a:cubicBezTo>
                        <a:pt x="2622445" y="2437083"/>
                        <a:pt x="2865729" y="2375566"/>
                        <a:pt x="2952308" y="2291316"/>
                      </a:cubicBezTo>
                      <a:cubicBezTo>
                        <a:pt x="3040913" y="2206256"/>
                        <a:pt x="3069266" y="2073349"/>
                        <a:pt x="3164959" y="1961707"/>
                      </a:cubicBezTo>
                      <a:cubicBezTo>
                        <a:pt x="3260652" y="1850065"/>
                        <a:pt x="3434665" y="1714361"/>
                        <a:pt x="3526466" y="1621465"/>
                      </a:cubicBezTo>
                      <a:cubicBezTo>
                        <a:pt x="3618267" y="1528569"/>
                        <a:pt x="3634250" y="1475212"/>
                        <a:pt x="3715766" y="1404328"/>
                      </a:cubicBezTo>
                      <a:cubicBezTo>
                        <a:pt x="3797282" y="1333444"/>
                        <a:pt x="3926906" y="1253894"/>
                        <a:pt x="4015563" y="1196163"/>
                      </a:cubicBezTo>
                      <a:cubicBezTo>
                        <a:pt x="4104220" y="1138432"/>
                        <a:pt x="4153787" y="1118191"/>
                        <a:pt x="4247708" y="1057940"/>
                      </a:cubicBezTo>
                      <a:cubicBezTo>
                        <a:pt x="4341629" y="997689"/>
                        <a:pt x="4444115" y="926805"/>
                        <a:pt x="4579089" y="834656"/>
                      </a:cubicBezTo>
                      <a:cubicBezTo>
                        <a:pt x="4714063" y="742507"/>
                        <a:pt x="4937052" y="591880"/>
                        <a:pt x="5057554" y="505047"/>
                      </a:cubicBezTo>
                      <a:cubicBezTo>
                        <a:pt x="5178056" y="418215"/>
                        <a:pt x="5220587" y="373912"/>
                        <a:pt x="5302103" y="313661"/>
                      </a:cubicBezTo>
                      <a:cubicBezTo>
                        <a:pt x="5383988" y="240654"/>
                        <a:pt x="5470893" y="187505"/>
                        <a:pt x="5548865" y="143203"/>
                      </a:cubicBezTo>
                      <a:cubicBezTo>
                        <a:pt x="5626837" y="98901"/>
                        <a:pt x="5708281" y="70828"/>
                        <a:pt x="5769935" y="47847"/>
                      </a:cubicBezTo>
                      <a:cubicBezTo>
                        <a:pt x="5831589" y="24866"/>
                        <a:pt x="5869172" y="10632"/>
                        <a:pt x="5918791" y="5316"/>
                      </a:cubicBezTo>
                      <a:cubicBezTo>
                        <a:pt x="5968410" y="0"/>
                        <a:pt x="6042838" y="14177"/>
                        <a:pt x="6067647" y="15949"/>
                      </a:cubicBezTo>
                      <a:lnTo>
                        <a:pt x="6067647" y="15949"/>
                      </a:lnTo>
                      <a:cubicBezTo>
                        <a:pt x="6069419" y="131135"/>
                        <a:pt x="6074736" y="242777"/>
                        <a:pt x="6078280" y="707065"/>
                      </a:cubicBezTo>
                      <a:cubicBezTo>
                        <a:pt x="6081824" y="1171353"/>
                        <a:pt x="6087140" y="2342707"/>
                        <a:pt x="6088912" y="2801679"/>
                      </a:cubicBezTo>
                      <a:cubicBezTo>
                        <a:pt x="6090684" y="3260651"/>
                        <a:pt x="6094228" y="3349256"/>
                        <a:pt x="6088912" y="3460898"/>
                      </a:cubicBezTo>
                      <a:cubicBezTo>
                        <a:pt x="6087140" y="3527352"/>
                        <a:pt x="6057015" y="3471530"/>
                        <a:pt x="6057015" y="3471530"/>
                      </a:cubicBezTo>
                      <a:lnTo>
                        <a:pt x="3526466" y="3471530"/>
                      </a:lnTo>
                      <a:lnTo>
                        <a:pt x="1942215" y="3471530"/>
                      </a:lnTo>
                      <a:lnTo>
                        <a:pt x="517452" y="3492795"/>
                      </a:lnTo>
                      <a:cubicBezTo>
                        <a:pt x="194931" y="3501656"/>
                        <a:pt x="0" y="3535326"/>
                        <a:pt x="17721" y="3503428"/>
                      </a:cubicBezTo>
                      <a:close/>
                    </a:path>
                  </a:pathLst>
                </a:cu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1524000" y="2362200"/>
                <a:ext cx="14478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204652" y="1959429"/>
                <a:ext cx="2201476" cy="1285794"/>
              </a:xfrm>
              <a:custGeom>
                <a:avLst/>
                <a:gdLst>
                  <a:gd name="connsiteX0" fmla="*/ 274064 w 2201476"/>
                  <a:gd name="connsiteY0" fmla="*/ 92208 h 1285794"/>
                  <a:gd name="connsiteX1" fmla="*/ 281748 w 2201476"/>
                  <a:gd name="connsiteY1" fmla="*/ 653142 h 1285794"/>
                  <a:gd name="connsiteX2" fmla="*/ 289432 w 2201476"/>
                  <a:gd name="connsiteY2" fmla="*/ 1021976 h 1285794"/>
                  <a:gd name="connsiteX3" fmla="*/ 297116 w 2201476"/>
                  <a:gd name="connsiteY3" fmla="*/ 1244813 h 1285794"/>
                  <a:gd name="connsiteX4" fmla="*/ 304800 w 2201476"/>
                  <a:gd name="connsiteY4" fmla="*/ 1267865 h 1285794"/>
                  <a:gd name="connsiteX5" fmla="*/ 558373 w 2201476"/>
                  <a:gd name="connsiteY5" fmla="*/ 1183341 h 1285794"/>
                  <a:gd name="connsiteX6" fmla="*/ 827314 w 2201476"/>
                  <a:gd name="connsiteY6" fmla="*/ 1083448 h 1285794"/>
                  <a:gd name="connsiteX7" fmla="*/ 957943 w 2201476"/>
                  <a:gd name="connsiteY7" fmla="*/ 1052712 h 1285794"/>
                  <a:gd name="connsiteX8" fmla="*/ 1011731 w 2201476"/>
                  <a:gd name="connsiteY8" fmla="*/ 1106500 h 1285794"/>
                  <a:gd name="connsiteX9" fmla="*/ 1057835 w 2201476"/>
                  <a:gd name="connsiteY9" fmla="*/ 1175657 h 1285794"/>
                  <a:gd name="connsiteX10" fmla="*/ 1103940 w 2201476"/>
                  <a:gd name="connsiteY10" fmla="*/ 1237129 h 1285794"/>
                  <a:gd name="connsiteX11" fmla="*/ 1288356 w 2201476"/>
                  <a:gd name="connsiteY11" fmla="*/ 1175657 h 1285794"/>
                  <a:gd name="connsiteX12" fmla="*/ 1457405 w 2201476"/>
                  <a:gd name="connsiteY12" fmla="*/ 1098816 h 1285794"/>
                  <a:gd name="connsiteX13" fmla="*/ 1572666 w 2201476"/>
                  <a:gd name="connsiteY13" fmla="*/ 1045028 h 1285794"/>
                  <a:gd name="connsiteX14" fmla="*/ 1603402 w 2201476"/>
                  <a:gd name="connsiteY14" fmla="*/ 960504 h 1285794"/>
                  <a:gd name="connsiteX15" fmla="*/ 1772451 w 2201476"/>
                  <a:gd name="connsiteY15" fmla="*/ 837559 h 1285794"/>
                  <a:gd name="connsiteX16" fmla="*/ 1864659 w 2201476"/>
                  <a:gd name="connsiteY16" fmla="*/ 676195 h 1285794"/>
                  <a:gd name="connsiteX17" fmla="*/ 2002972 w 2201476"/>
                  <a:gd name="connsiteY17" fmla="*/ 560934 h 1285794"/>
                  <a:gd name="connsiteX18" fmla="*/ 1995287 w 2201476"/>
                  <a:gd name="connsiteY18" fmla="*/ 499462 h 1285794"/>
                  <a:gd name="connsiteX19" fmla="*/ 1949183 w 2201476"/>
                  <a:gd name="connsiteY19" fmla="*/ 238205 h 1285794"/>
                  <a:gd name="connsiteX20" fmla="*/ 1926131 w 2201476"/>
                  <a:gd name="connsiteY20" fmla="*/ 99892 h 1285794"/>
                  <a:gd name="connsiteX21" fmla="*/ 274064 w 2201476"/>
                  <a:gd name="connsiteY21" fmla="*/ 92208 h 1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1476" h="1285794">
                    <a:moveTo>
                      <a:pt x="274064" y="92208"/>
                    </a:moveTo>
                    <a:cubicBezTo>
                      <a:pt x="0" y="184416"/>
                      <a:pt x="279187" y="498181"/>
                      <a:pt x="281748" y="653142"/>
                    </a:cubicBezTo>
                    <a:cubicBezTo>
                      <a:pt x="284309" y="808103"/>
                      <a:pt x="286871" y="923364"/>
                      <a:pt x="289432" y="1021976"/>
                    </a:cubicBezTo>
                    <a:cubicBezTo>
                      <a:pt x="291993" y="1120588"/>
                      <a:pt x="294555" y="1203832"/>
                      <a:pt x="297116" y="1244813"/>
                    </a:cubicBezTo>
                    <a:cubicBezTo>
                      <a:pt x="299677" y="1285794"/>
                      <a:pt x="261257" y="1278110"/>
                      <a:pt x="304800" y="1267865"/>
                    </a:cubicBezTo>
                    <a:cubicBezTo>
                      <a:pt x="348343" y="1257620"/>
                      <a:pt x="471287" y="1214077"/>
                      <a:pt x="558373" y="1183341"/>
                    </a:cubicBezTo>
                    <a:cubicBezTo>
                      <a:pt x="645459" y="1152605"/>
                      <a:pt x="760719" y="1105219"/>
                      <a:pt x="827314" y="1083448"/>
                    </a:cubicBezTo>
                    <a:cubicBezTo>
                      <a:pt x="893909" y="1061677"/>
                      <a:pt x="927207" y="1048870"/>
                      <a:pt x="957943" y="1052712"/>
                    </a:cubicBezTo>
                    <a:cubicBezTo>
                      <a:pt x="988679" y="1056554"/>
                      <a:pt x="995082" y="1086009"/>
                      <a:pt x="1011731" y="1106500"/>
                    </a:cubicBezTo>
                    <a:cubicBezTo>
                      <a:pt x="1028380" y="1126991"/>
                      <a:pt x="1042467" y="1153885"/>
                      <a:pt x="1057835" y="1175657"/>
                    </a:cubicBezTo>
                    <a:cubicBezTo>
                      <a:pt x="1073203" y="1197429"/>
                      <a:pt x="1065520" y="1237129"/>
                      <a:pt x="1103940" y="1237129"/>
                    </a:cubicBezTo>
                    <a:cubicBezTo>
                      <a:pt x="1142360" y="1237129"/>
                      <a:pt x="1229445" y="1198709"/>
                      <a:pt x="1288356" y="1175657"/>
                    </a:cubicBezTo>
                    <a:cubicBezTo>
                      <a:pt x="1347267" y="1152605"/>
                      <a:pt x="1457405" y="1098816"/>
                      <a:pt x="1457405" y="1098816"/>
                    </a:cubicBezTo>
                    <a:cubicBezTo>
                      <a:pt x="1504790" y="1077045"/>
                      <a:pt x="1548333" y="1068080"/>
                      <a:pt x="1572666" y="1045028"/>
                    </a:cubicBezTo>
                    <a:cubicBezTo>
                      <a:pt x="1596999" y="1021976"/>
                      <a:pt x="1570105" y="995082"/>
                      <a:pt x="1603402" y="960504"/>
                    </a:cubicBezTo>
                    <a:cubicBezTo>
                      <a:pt x="1636699" y="925926"/>
                      <a:pt x="1728908" y="884944"/>
                      <a:pt x="1772451" y="837559"/>
                    </a:cubicBezTo>
                    <a:cubicBezTo>
                      <a:pt x="1815994" y="790174"/>
                      <a:pt x="1826239" y="722299"/>
                      <a:pt x="1864659" y="676195"/>
                    </a:cubicBezTo>
                    <a:cubicBezTo>
                      <a:pt x="1903079" y="630091"/>
                      <a:pt x="1981201" y="590389"/>
                      <a:pt x="2002972" y="560934"/>
                    </a:cubicBezTo>
                    <a:cubicBezTo>
                      <a:pt x="2024743" y="531479"/>
                      <a:pt x="2004252" y="553250"/>
                      <a:pt x="1995287" y="499462"/>
                    </a:cubicBezTo>
                    <a:cubicBezTo>
                      <a:pt x="1986322" y="445674"/>
                      <a:pt x="1960709" y="304800"/>
                      <a:pt x="1949183" y="238205"/>
                    </a:cubicBezTo>
                    <a:cubicBezTo>
                      <a:pt x="1937657" y="171610"/>
                      <a:pt x="2201476" y="122944"/>
                      <a:pt x="1926131" y="99892"/>
                    </a:cubicBezTo>
                    <a:cubicBezTo>
                      <a:pt x="1650787" y="76840"/>
                      <a:pt x="548128" y="0"/>
                      <a:pt x="274064" y="922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a:spLocks noChangeAspect="1"/>
            </p:cNvSpPr>
            <p:nvPr/>
          </p:nvSpPr>
          <p:spPr>
            <a:xfrm>
              <a:off x="6248400" y="3189620"/>
              <a:ext cx="396240" cy="86980"/>
            </a:xfrm>
            <a:custGeom>
              <a:avLst/>
              <a:gdLst>
                <a:gd name="connsiteX0" fmla="*/ 91440 w 833120"/>
                <a:gd name="connsiteY0" fmla="*/ 162560 h 182880"/>
                <a:gd name="connsiteX1" fmla="*/ 198120 w 833120"/>
                <a:gd name="connsiteY1" fmla="*/ 25400 h 182880"/>
                <a:gd name="connsiteX2" fmla="*/ 320040 w 833120"/>
                <a:gd name="connsiteY2" fmla="*/ 86360 h 182880"/>
                <a:gd name="connsiteX3" fmla="*/ 441960 w 833120"/>
                <a:gd name="connsiteY3" fmla="*/ 40640 h 182880"/>
                <a:gd name="connsiteX4" fmla="*/ 518160 w 833120"/>
                <a:gd name="connsiteY4" fmla="*/ 177800 h 182880"/>
                <a:gd name="connsiteX5" fmla="*/ 609600 w 833120"/>
                <a:gd name="connsiteY5" fmla="*/ 10160 h 182880"/>
                <a:gd name="connsiteX6" fmla="*/ 746760 w 833120"/>
                <a:gd name="connsiteY6" fmla="*/ 116840 h 182880"/>
                <a:gd name="connsiteX7" fmla="*/ 91440 w 833120"/>
                <a:gd name="connsiteY7" fmla="*/ 1625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120" h="182880">
                  <a:moveTo>
                    <a:pt x="91440" y="162560"/>
                  </a:moveTo>
                  <a:cubicBezTo>
                    <a:pt x="0" y="147320"/>
                    <a:pt x="160020" y="38100"/>
                    <a:pt x="198120" y="25400"/>
                  </a:cubicBezTo>
                  <a:cubicBezTo>
                    <a:pt x="236220" y="12700"/>
                    <a:pt x="279400" y="83820"/>
                    <a:pt x="320040" y="86360"/>
                  </a:cubicBezTo>
                  <a:cubicBezTo>
                    <a:pt x="360680" y="88900"/>
                    <a:pt x="408940" y="25400"/>
                    <a:pt x="441960" y="40640"/>
                  </a:cubicBezTo>
                  <a:cubicBezTo>
                    <a:pt x="474980" y="55880"/>
                    <a:pt x="490220" y="182880"/>
                    <a:pt x="518160" y="177800"/>
                  </a:cubicBezTo>
                  <a:cubicBezTo>
                    <a:pt x="546100" y="172720"/>
                    <a:pt x="571500" y="20320"/>
                    <a:pt x="609600" y="10160"/>
                  </a:cubicBezTo>
                  <a:cubicBezTo>
                    <a:pt x="647700" y="0"/>
                    <a:pt x="833120" y="86360"/>
                    <a:pt x="746760" y="116840"/>
                  </a:cubicBezTo>
                  <a:cubicBezTo>
                    <a:pt x="660400" y="147320"/>
                    <a:pt x="182880" y="177800"/>
                    <a:pt x="91440" y="16256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a:spLocks noChangeAspect="1"/>
            </p:cNvSpPr>
            <p:nvPr/>
          </p:nvSpPr>
          <p:spPr>
            <a:xfrm>
              <a:off x="5486400" y="3116122"/>
              <a:ext cx="380999" cy="160478"/>
            </a:xfrm>
            <a:custGeom>
              <a:avLst/>
              <a:gdLst>
                <a:gd name="connsiteX0" fmla="*/ 60960 w 886460"/>
                <a:gd name="connsiteY0" fmla="*/ 261620 h 373380"/>
                <a:gd name="connsiteX1" fmla="*/ 518160 w 886460"/>
                <a:gd name="connsiteY1" fmla="*/ 124460 h 373380"/>
                <a:gd name="connsiteX2" fmla="*/ 762000 w 886460"/>
                <a:gd name="connsiteY2" fmla="*/ 2540 h 373380"/>
                <a:gd name="connsiteX3" fmla="*/ 822960 w 886460"/>
                <a:gd name="connsiteY3" fmla="*/ 139700 h 373380"/>
                <a:gd name="connsiteX4" fmla="*/ 381000 w 886460"/>
                <a:gd name="connsiteY4" fmla="*/ 307340 h 373380"/>
                <a:gd name="connsiteX5" fmla="*/ 152400 w 886460"/>
                <a:gd name="connsiteY5" fmla="*/ 368300 h 373380"/>
                <a:gd name="connsiteX6" fmla="*/ 60960 w 886460"/>
                <a:gd name="connsiteY6" fmla="*/ 261620 h 3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460" h="373380">
                  <a:moveTo>
                    <a:pt x="60960" y="261620"/>
                  </a:moveTo>
                  <a:cubicBezTo>
                    <a:pt x="121920" y="220980"/>
                    <a:pt x="401320" y="167640"/>
                    <a:pt x="518160" y="124460"/>
                  </a:cubicBezTo>
                  <a:cubicBezTo>
                    <a:pt x="635000" y="81280"/>
                    <a:pt x="711200" y="0"/>
                    <a:pt x="762000" y="2540"/>
                  </a:cubicBezTo>
                  <a:cubicBezTo>
                    <a:pt x="812800" y="5080"/>
                    <a:pt x="886460" y="88900"/>
                    <a:pt x="822960" y="139700"/>
                  </a:cubicBezTo>
                  <a:cubicBezTo>
                    <a:pt x="759460" y="190500"/>
                    <a:pt x="492760" y="269240"/>
                    <a:pt x="381000" y="307340"/>
                  </a:cubicBezTo>
                  <a:cubicBezTo>
                    <a:pt x="269240" y="345440"/>
                    <a:pt x="200660" y="373380"/>
                    <a:pt x="152400" y="368300"/>
                  </a:cubicBezTo>
                  <a:cubicBezTo>
                    <a:pt x="104140" y="363220"/>
                    <a:pt x="0" y="302260"/>
                    <a:pt x="60960" y="26162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a:spLocks noChangeAspect="1"/>
            </p:cNvSpPr>
            <p:nvPr/>
          </p:nvSpPr>
          <p:spPr>
            <a:xfrm>
              <a:off x="5852160" y="3026664"/>
              <a:ext cx="322850" cy="134620"/>
            </a:xfrm>
            <a:custGeom>
              <a:avLst/>
              <a:gdLst>
                <a:gd name="connsiteX0" fmla="*/ 83820 w 688340"/>
                <a:gd name="connsiteY0" fmla="*/ 111760 h 287020"/>
                <a:gd name="connsiteX1" fmla="*/ 601980 w 688340"/>
                <a:gd name="connsiteY1" fmla="*/ 20320 h 287020"/>
                <a:gd name="connsiteX2" fmla="*/ 601980 w 688340"/>
                <a:gd name="connsiteY2" fmla="*/ 35560 h 287020"/>
                <a:gd name="connsiteX3" fmla="*/ 220980 w 688340"/>
                <a:gd name="connsiteY3" fmla="*/ 233680 h 287020"/>
                <a:gd name="connsiteX4" fmla="*/ 99060 w 688340"/>
                <a:gd name="connsiteY4" fmla="*/ 264160 h 287020"/>
                <a:gd name="connsiteX5" fmla="*/ 83820 w 688340"/>
                <a:gd name="connsiteY5" fmla="*/ 111760 h 2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340" h="287020">
                  <a:moveTo>
                    <a:pt x="83820" y="111760"/>
                  </a:moveTo>
                  <a:cubicBezTo>
                    <a:pt x="167640" y="71120"/>
                    <a:pt x="515620" y="33020"/>
                    <a:pt x="601980" y="20320"/>
                  </a:cubicBezTo>
                  <a:cubicBezTo>
                    <a:pt x="688340" y="7620"/>
                    <a:pt x="665480" y="0"/>
                    <a:pt x="601980" y="35560"/>
                  </a:cubicBezTo>
                  <a:cubicBezTo>
                    <a:pt x="538480" y="71120"/>
                    <a:pt x="304800" y="195580"/>
                    <a:pt x="220980" y="233680"/>
                  </a:cubicBezTo>
                  <a:cubicBezTo>
                    <a:pt x="137160" y="271780"/>
                    <a:pt x="116840" y="287020"/>
                    <a:pt x="99060" y="264160"/>
                  </a:cubicBezTo>
                  <a:cubicBezTo>
                    <a:pt x="81280" y="241300"/>
                    <a:pt x="0" y="152400"/>
                    <a:pt x="83820" y="11176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524000" y="1981200"/>
            <a:ext cx="2133600" cy="1524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http://www.nature.com/nature/journal/v522/n7554/images_article/nature14268-f1.jpg"/>
          <p:cNvPicPr>
            <a:picLocks noChangeAspect="1" noChangeArrowheads="1"/>
          </p:cNvPicPr>
          <p:nvPr/>
        </p:nvPicPr>
        <p:blipFill>
          <a:blip r:embed="rId2"/>
          <a:srcRect l="4538" t="27341" r="64706" b="70032"/>
          <a:stretch>
            <a:fillRect/>
          </a:stretch>
        </p:blipFill>
        <p:spPr bwMode="auto">
          <a:xfrm>
            <a:off x="0" y="1524000"/>
            <a:ext cx="5105400" cy="685800"/>
          </a:xfrm>
          <a:prstGeom prst="rect">
            <a:avLst/>
          </a:prstGeom>
          <a:noFill/>
          <a:ln w="63500">
            <a:solidFill>
              <a:srgbClr val="FF0000"/>
            </a:solidFill>
          </a:ln>
        </p:spPr>
      </p:pic>
      <p:sp>
        <p:nvSpPr>
          <p:cNvPr id="19" name="5-Point Star 18"/>
          <p:cNvSpPr/>
          <p:nvPr/>
        </p:nvSpPr>
        <p:spPr>
          <a:xfrm>
            <a:off x="2895600" y="5029200"/>
            <a:ext cx="381000" cy="3810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2971800" y="5181600"/>
            <a:ext cx="381000" cy="3810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4648200" y="3733800"/>
            <a:ext cx="381000" cy="3810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4648200" y="3962400"/>
            <a:ext cx="381000" cy="3810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7162800" y="2286000"/>
            <a:ext cx="381000" cy="3810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7239000" y="2438400"/>
            <a:ext cx="381000" cy="3810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76200" y="1524000"/>
            <a:ext cx="609600" cy="5334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p:cNvSpPr/>
          <p:nvPr/>
        </p:nvSpPr>
        <p:spPr>
          <a:xfrm>
            <a:off x="0" y="543580"/>
            <a:ext cx="5638800" cy="523220"/>
          </a:xfrm>
          <a:prstGeom prst="rect">
            <a:avLst/>
          </a:prstGeom>
        </p:spPr>
        <p:txBody>
          <a:bodyPr wrap="square">
            <a:spAutoFit/>
          </a:bodyPr>
          <a:lstStyle/>
          <a:p>
            <a:r>
              <a:rPr lang="en-US" sz="2800" b="1" dirty="0" smtClean="0"/>
              <a:t>	Little Foot - </a:t>
            </a:r>
            <a:r>
              <a:rPr lang="en-US" sz="2800" b="1" dirty="0" err="1" smtClean="0"/>
              <a:t>Sterkfontain</a:t>
            </a:r>
            <a:r>
              <a:rPr lang="en-US" sz="2800" b="1" dirty="0" smtClean="0"/>
              <a:t> Cave</a:t>
            </a:r>
            <a:endParaRPr lang="en-US" sz="2800" dirty="0"/>
          </a:p>
        </p:txBody>
      </p:sp>
      <p:sp>
        <p:nvSpPr>
          <p:cNvPr id="31" name="5-Point Star 30"/>
          <p:cNvSpPr/>
          <p:nvPr/>
        </p:nvSpPr>
        <p:spPr>
          <a:xfrm>
            <a:off x="7315200" y="990600"/>
            <a:ext cx="381000" cy="3810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7315200" y="1219200"/>
            <a:ext cx="381000" cy="381000"/>
          </a:xfrm>
          <a:prstGeom prst="star5">
            <a:avLst/>
          </a:prstGeom>
          <a:solidFill>
            <a:srgbClr val="CC66FF"/>
          </a:solidFill>
          <a:ln>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TextBox 28"/>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dating</a:t>
            </a:r>
          </a:p>
        </p:txBody>
      </p:sp>
      <p:sp useBgFill="1">
        <p:nvSpPr>
          <p:cNvPr id="26" name="TextBox 25"/>
          <p:cNvSpPr txBox="1">
            <a:spLocks noChangeArrowheads="1"/>
          </p:cNvSpPr>
          <p:nvPr/>
        </p:nvSpPr>
        <p:spPr bwMode="auto">
          <a:xfrm>
            <a:off x="0" y="0"/>
            <a:ext cx="91440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RESULTS!</a:t>
            </a:r>
          </a:p>
        </p:txBody>
      </p:sp>
      <p:pic>
        <p:nvPicPr>
          <p:cNvPr id="30" name="Picture 2" descr="https://upload.wikimedia.org/wikipedia/commons/thumb/1/13/Geomagnetic_polarity_late_Cenozoic.svg/180px-Geomagnetic_polarity_late_Cenozoic.svg.png"/>
          <p:cNvPicPr>
            <a:picLocks noChangeAspect="1" noChangeArrowheads="1"/>
          </p:cNvPicPr>
          <p:nvPr/>
        </p:nvPicPr>
        <p:blipFill>
          <a:blip r:embed="rId3"/>
          <a:srcRect b="8257"/>
          <a:stretch>
            <a:fillRect/>
          </a:stretch>
        </p:blipFill>
        <p:spPr bwMode="auto">
          <a:xfrm>
            <a:off x="5715000" y="152400"/>
            <a:ext cx="3276600" cy="6586151"/>
          </a:xfrm>
          <a:prstGeom prst="rect">
            <a:avLst/>
          </a:prstGeom>
          <a:solidFill>
            <a:schemeClr val="bg1"/>
          </a:solid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p:cBhvr>
                                        <p:cTn id="6" dur="1000" fill="hold"/>
                                        <p:tgtEl>
                                          <p:spTgt spid="8"/>
                                        </p:tgtEl>
                                        <p:attrNameLst>
                                          <p:attrName>stroke.color</p:attrName>
                                        </p:attrNameLst>
                                      </p:cBhvr>
                                      <p:to>
                                        <a:srgbClr val="FF0000"/>
                                      </p:to>
                                    </p:animClr>
                                    <p:set>
                                      <p:cBhvr>
                                        <p:cTn id="7" dur="1000" fill="hold"/>
                                        <p:tgtEl>
                                          <p:spTgt spid="8"/>
                                        </p:tgtEl>
                                        <p:attrNameLst>
                                          <p:attrName>stroke.on</p:attrName>
                                        </p:attrNameLst>
                                      </p:cBhvr>
                                      <p:to>
                                        <p:strVal val="true"/>
                                      </p:to>
                                    </p:se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Effect transition="in" filter="fade">
                                      <p:cBhvr>
                                        <p:cTn id="13" dur="1000"/>
                                        <p:tgtEl>
                                          <p:spTgt spid="13"/>
                                        </p:tgtEl>
                                      </p:cBhvr>
                                    </p:animEffect>
                                  </p:childTnLst>
                                </p:cTn>
                              </p:par>
                              <p:par>
                                <p:cTn id="14" presetID="10" presetClass="exit" presetSubtype="0" fill="hold" grpId="0" nodeType="withEffect">
                                  <p:stCondLst>
                                    <p:cond delay="500"/>
                                  </p:stCondLst>
                                  <p:childTnLst>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 calcmode="lin" valueType="num">
                                      <p:cBhvr>
                                        <p:cTn id="23" dur="1000" fill="hold"/>
                                        <p:tgtEl>
                                          <p:spTgt spid="25"/>
                                        </p:tgtEl>
                                        <p:attrNameLst>
                                          <p:attrName>style.rotation</p:attrName>
                                        </p:attrNameLst>
                                      </p:cBhvr>
                                      <p:tavLst>
                                        <p:tav tm="0">
                                          <p:val>
                                            <p:fltVal val="360"/>
                                          </p:val>
                                        </p:tav>
                                        <p:tav tm="100000">
                                          <p:val>
                                            <p:fltVal val="0"/>
                                          </p:val>
                                        </p:tav>
                                      </p:tavLst>
                                    </p:anim>
                                    <p:animEffect transition="in" filter="fade">
                                      <p:cBhvr>
                                        <p:cTn id="24" dur="1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360"/>
                                          </p:val>
                                        </p:tav>
                                        <p:tav tm="100000">
                                          <p:val>
                                            <p:fltVal val="0"/>
                                          </p:val>
                                        </p:tav>
                                      </p:tavLst>
                                    </p:anim>
                                    <p:animEffect transition="in" filter="fade">
                                      <p:cBhvr>
                                        <p:cTn id="32" dur="1000"/>
                                        <p:tgtEl>
                                          <p:spTgt spid="19"/>
                                        </p:tgtEl>
                                      </p:cBhvr>
                                    </p:animEffect>
                                  </p:childTnLst>
                                </p:cTn>
                              </p:par>
                            </p:childTnLst>
                          </p:cTn>
                        </p:par>
                        <p:par>
                          <p:cTn id="33" fill="hold">
                            <p:stCondLst>
                              <p:cond delay="1000"/>
                            </p:stCondLst>
                            <p:childTnLst>
                              <p:par>
                                <p:cTn id="34" presetID="49" presetClass="entr" presetSubtype="0" decel="10000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1000" fill="hold"/>
                                        <p:tgtEl>
                                          <p:spTgt spid="20"/>
                                        </p:tgtEl>
                                        <p:attrNameLst>
                                          <p:attrName>ppt_w</p:attrName>
                                        </p:attrNameLst>
                                      </p:cBhvr>
                                      <p:tavLst>
                                        <p:tav tm="0">
                                          <p:val>
                                            <p:fltVal val="0"/>
                                          </p:val>
                                        </p:tav>
                                        <p:tav tm="100000">
                                          <p:val>
                                            <p:strVal val="#ppt_w"/>
                                          </p:val>
                                        </p:tav>
                                      </p:tavLst>
                                    </p:anim>
                                    <p:anim calcmode="lin" valueType="num">
                                      <p:cBhvr>
                                        <p:cTn id="37" dur="1000" fill="hold"/>
                                        <p:tgtEl>
                                          <p:spTgt spid="20"/>
                                        </p:tgtEl>
                                        <p:attrNameLst>
                                          <p:attrName>ppt_h</p:attrName>
                                        </p:attrNameLst>
                                      </p:cBhvr>
                                      <p:tavLst>
                                        <p:tav tm="0">
                                          <p:val>
                                            <p:fltVal val="0"/>
                                          </p:val>
                                        </p:tav>
                                        <p:tav tm="100000">
                                          <p:val>
                                            <p:strVal val="#ppt_h"/>
                                          </p:val>
                                        </p:tav>
                                      </p:tavLst>
                                    </p:anim>
                                    <p:anim calcmode="lin" valueType="num">
                                      <p:cBhvr>
                                        <p:cTn id="38" dur="1000" fill="hold"/>
                                        <p:tgtEl>
                                          <p:spTgt spid="20"/>
                                        </p:tgtEl>
                                        <p:attrNameLst>
                                          <p:attrName>style.rotation</p:attrName>
                                        </p:attrNameLst>
                                      </p:cBhvr>
                                      <p:tavLst>
                                        <p:tav tm="0">
                                          <p:val>
                                            <p:fltVal val="360"/>
                                          </p:val>
                                        </p:tav>
                                        <p:tav tm="100000">
                                          <p:val>
                                            <p:fltVal val="0"/>
                                          </p:val>
                                        </p:tav>
                                      </p:tavLst>
                                    </p:anim>
                                    <p:animEffect transition="in" filter="fade">
                                      <p:cBhvr>
                                        <p:cTn id="39" dur="1000"/>
                                        <p:tgtEl>
                                          <p:spTgt spid="20"/>
                                        </p:tgtEl>
                                      </p:cBhvr>
                                    </p:animEffect>
                                  </p:childTnLst>
                                </p:cTn>
                              </p:par>
                            </p:childTnLst>
                          </p:cTn>
                        </p:par>
                        <p:par>
                          <p:cTn id="40" fill="hold">
                            <p:stCondLst>
                              <p:cond delay="2000"/>
                            </p:stCondLst>
                            <p:childTnLst>
                              <p:par>
                                <p:cTn id="41" presetID="49" presetClass="entr" presetSubtype="0" decel="10000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360"/>
                                          </p:val>
                                        </p:tav>
                                        <p:tav tm="100000">
                                          <p:val>
                                            <p:fltVal val="0"/>
                                          </p:val>
                                        </p:tav>
                                      </p:tavLst>
                                    </p:anim>
                                    <p:animEffect transition="in" filter="fade">
                                      <p:cBhvr>
                                        <p:cTn id="46" dur="1000"/>
                                        <p:tgtEl>
                                          <p:spTgt spid="21"/>
                                        </p:tgtEl>
                                      </p:cBhvr>
                                    </p:animEffect>
                                  </p:childTnLst>
                                </p:cTn>
                              </p:par>
                            </p:childTnLst>
                          </p:cTn>
                        </p:par>
                        <p:par>
                          <p:cTn id="47" fill="hold">
                            <p:stCondLst>
                              <p:cond delay="3000"/>
                            </p:stCondLst>
                            <p:childTnLst>
                              <p:par>
                                <p:cTn id="48" presetID="49" presetClass="entr" presetSubtype="0" decel="10000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fltVal val="0"/>
                                          </p:val>
                                        </p:tav>
                                        <p:tav tm="100000">
                                          <p:val>
                                            <p:strVal val="#ppt_w"/>
                                          </p:val>
                                        </p:tav>
                                      </p:tavLst>
                                    </p:anim>
                                    <p:anim calcmode="lin" valueType="num">
                                      <p:cBhvr>
                                        <p:cTn id="51" dur="1000" fill="hold"/>
                                        <p:tgtEl>
                                          <p:spTgt spid="22"/>
                                        </p:tgtEl>
                                        <p:attrNameLst>
                                          <p:attrName>ppt_h</p:attrName>
                                        </p:attrNameLst>
                                      </p:cBhvr>
                                      <p:tavLst>
                                        <p:tav tm="0">
                                          <p:val>
                                            <p:fltVal val="0"/>
                                          </p:val>
                                        </p:tav>
                                        <p:tav tm="100000">
                                          <p:val>
                                            <p:strVal val="#ppt_h"/>
                                          </p:val>
                                        </p:tav>
                                      </p:tavLst>
                                    </p:anim>
                                    <p:anim calcmode="lin" valueType="num">
                                      <p:cBhvr>
                                        <p:cTn id="52" dur="1000" fill="hold"/>
                                        <p:tgtEl>
                                          <p:spTgt spid="22"/>
                                        </p:tgtEl>
                                        <p:attrNameLst>
                                          <p:attrName>style.rotation</p:attrName>
                                        </p:attrNameLst>
                                      </p:cBhvr>
                                      <p:tavLst>
                                        <p:tav tm="0">
                                          <p:val>
                                            <p:fltVal val="360"/>
                                          </p:val>
                                        </p:tav>
                                        <p:tav tm="100000">
                                          <p:val>
                                            <p:fltVal val="0"/>
                                          </p:val>
                                        </p:tav>
                                      </p:tavLst>
                                    </p:anim>
                                    <p:animEffect transition="in" filter="fade">
                                      <p:cBhvr>
                                        <p:cTn id="53" dur="1000"/>
                                        <p:tgtEl>
                                          <p:spTgt spid="22"/>
                                        </p:tgtEl>
                                      </p:cBhvr>
                                    </p:animEffect>
                                  </p:childTnLst>
                                </p:cTn>
                              </p:par>
                            </p:childTnLst>
                          </p:cTn>
                        </p:par>
                        <p:par>
                          <p:cTn id="54" fill="hold">
                            <p:stCondLst>
                              <p:cond delay="4000"/>
                            </p:stCondLst>
                            <p:childTnLst>
                              <p:par>
                                <p:cTn id="55" presetID="49" presetClass="entr" presetSubtype="0" decel="10000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 calcmode="lin" valueType="num">
                                      <p:cBhvr>
                                        <p:cTn id="59" dur="1000" fill="hold"/>
                                        <p:tgtEl>
                                          <p:spTgt spid="23"/>
                                        </p:tgtEl>
                                        <p:attrNameLst>
                                          <p:attrName>style.rotation</p:attrName>
                                        </p:attrNameLst>
                                      </p:cBhvr>
                                      <p:tavLst>
                                        <p:tav tm="0">
                                          <p:val>
                                            <p:fltVal val="360"/>
                                          </p:val>
                                        </p:tav>
                                        <p:tav tm="100000">
                                          <p:val>
                                            <p:fltVal val="0"/>
                                          </p:val>
                                        </p:tav>
                                      </p:tavLst>
                                    </p:anim>
                                    <p:animEffect transition="in" filter="fade">
                                      <p:cBhvr>
                                        <p:cTn id="60" dur="1000"/>
                                        <p:tgtEl>
                                          <p:spTgt spid="23"/>
                                        </p:tgtEl>
                                      </p:cBhvr>
                                    </p:animEffect>
                                  </p:childTnLst>
                                </p:cTn>
                              </p:par>
                            </p:childTnLst>
                          </p:cTn>
                        </p:par>
                        <p:par>
                          <p:cTn id="61" fill="hold">
                            <p:stCondLst>
                              <p:cond delay="5000"/>
                            </p:stCondLst>
                            <p:childTnLst>
                              <p:par>
                                <p:cTn id="62" presetID="49" presetClass="entr" presetSubtype="0" decel="10000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1000" fill="hold"/>
                                        <p:tgtEl>
                                          <p:spTgt spid="24"/>
                                        </p:tgtEl>
                                        <p:attrNameLst>
                                          <p:attrName>ppt_w</p:attrName>
                                        </p:attrNameLst>
                                      </p:cBhvr>
                                      <p:tavLst>
                                        <p:tav tm="0">
                                          <p:val>
                                            <p:fltVal val="0"/>
                                          </p:val>
                                        </p:tav>
                                        <p:tav tm="100000">
                                          <p:val>
                                            <p:strVal val="#ppt_w"/>
                                          </p:val>
                                        </p:tav>
                                      </p:tavLst>
                                    </p:anim>
                                    <p:anim calcmode="lin" valueType="num">
                                      <p:cBhvr>
                                        <p:cTn id="65" dur="1000" fill="hold"/>
                                        <p:tgtEl>
                                          <p:spTgt spid="24"/>
                                        </p:tgtEl>
                                        <p:attrNameLst>
                                          <p:attrName>ppt_h</p:attrName>
                                        </p:attrNameLst>
                                      </p:cBhvr>
                                      <p:tavLst>
                                        <p:tav tm="0">
                                          <p:val>
                                            <p:fltVal val="0"/>
                                          </p:val>
                                        </p:tav>
                                        <p:tav tm="100000">
                                          <p:val>
                                            <p:strVal val="#ppt_h"/>
                                          </p:val>
                                        </p:tav>
                                      </p:tavLst>
                                    </p:anim>
                                    <p:anim calcmode="lin" valueType="num">
                                      <p:cBhvr>
                                        <p:cTn id="66" dur="1000" fill="hold"/>
                                        <p:tgtEl>
                                          <p:spTgt spid="24"/>
                                        </p:tgtEl>
                                        <p:attrNameLst>
                                          <p:attrName>style.rotation</p:attrName>
                                        </p:attrNameLst>
                                      </p:cBhvr>
                                      <p:tavLst>
                                        <p:tav tm="0">
                                          <p:val>
                                            <p:fltVal val="360"/>
                                          </p:val>
                                        </p:tav>
                                        <p:tav tm="100000">
                                          <p:val>
                                            <p:fltVal val="0"/>
                                          </p:val>
                                        </p:tav>
                                      </p:tavLst>
                                    </p:anim>
                                    <p:animEffect transition="in" filter="fade">
                                      <p:cBhvr>
                                        <p:cTn id="67" dur="1000"/>
                                        <p:tgtEl>
                                          <p:spTgt spid="24"/>
                                        </p:tgtEl>
                                      </p:cBhvr>
                                    </p:animEffect>
                                  </p:childTnLst>
                                </p:cTn>
                              </p:par>
                            </p:childTnLst>
                          </p:cTn>
                        </p:par>
                        <p:par>
                          <p:cTn id="68" fill="hold">
                            <p:stCondLst>
                              <p:cond delay="6000"/>
                            </p:stCondLst>
                            <p:childTnLst>
                              <p:par>
                                <p:cTn id="69" presetID="49" presetClass="entr" presetSubtype="0" decel="10000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1000" fill="hold"/>
                                        <p:tgtEl>
                                          <p:spTgt spid="31"/>
                                        </p:tgtEl>
                                        <p:attrNameLst>
                                          <p:attrName>ppt_w</p:attrName>
                                        </p:attrNameLst>
                                      </p:cBhvr>
                                      <p:tavLst>
                                        <p:tav tm="0">
                                          <p:val>
                                            <p:fltVal val="0"/>
                                          </p:val>
                                        </p:tav>
                                        <p:tav tm="100000">
                                          <p:val>
                                            <p:strVal val="#ppt_w"/>
                                          </p:val>
                                        </p:tav>
                                      </p:tavLst>
                                    </p:anim>
                                    <p:anim calcmode="lin" valueType="num">
                                      <p:cBhvr>
                                        <p:cTn id="72" dur="1000" fill="hold"/>
                                        <p:tgtEl>
                                          <p:spTgt spid="31"/>
                                        </p:tgtEl>
                                        <p:attrNameLst>
                                          <p:attrName>ppt_h</p:attrName>
                                        </p:attrNameLst>
                                      </p:cBhvr>
                                      <p:tavLst>
                                        <p:tav tm="0">
                                          <p:val>
                                            <p:fltVal val="0"/>
                                          </p:val>
                                        </p:tav>
                                        <p:tav tm="100000">
                                          <p:val>
                                            <p:strVal val="#ppt_h"/>
                                          </p:val>
                                        </p:tav>
                                      </p:tavLst>
                                    </p:anim>
                                    <p:anim calcmode="lin" valueType="num">
                                      <p:cBhvr>
                                        <p:cTn id="73" dur="1000" fill="hold"/>
                                        <p:tgtEl>
                                          <p:spTgt spid="31"/>
                                        </p:tgtEl>
                                        <p:attrNameLst>
                                          <p:attrName>style.rotation</p:attrName>
                                        </p:attrNameLst>
                                      </p:cBhvr>
                                      <p:tavLst>
                                        <p:tav tm="0">
                                          <p:val>
                                            <p:fltVal val="360"/>
                                          </p:val>
                                        </p:tav>
                                        <p:tav tm="100000">
                                          <p:val>
                                            <p:fltVal val="0"/>
                                          </p:val>
                                        </p:tav>
                                      </p:tavLst>
                                    </p:anim>
                                    <p:animEffect transition="in" filter="fade">
                                      <p:cBhvr>
                                        <p:cTn id="74" dur="1000"/>
                                        <p:tgtEl>
                                          <p:spTgt spid="31"/>
                                        </p:tgtEl>
                                      </p:cBhvr>
                                    </p:animEffect>
                                  </p:childTnLst>
                                </p:cTn>
                              </p:par>
                            </p:childTnLst>
                          </p:cTn>
                        </p:par>
                        <p:par>
                          <p:cTn id="75" fill="hold">
                            <p:stCondLst>
                              <p:cond delay="7000"/>
                            </p:stCondLst>
                            <p:childTnLst>
                              <p:par>
                                <p:cTn id="76" presetID="49" presetClass="entr" presetSubtype="0" decel="100000" fill="hold" grpId="0" nodeType="after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1000" fill="hold"/>
                                        <p:tgtEl>
                                          <p:spTgt spid="32"/>
                                        </p:tgtEl>
                                        <p:attrNameLst>
                                          <p:attrName>ppt_w</p:attrName>
                                        </p:attrNameLst>
                                      </p:cBhvr>
                                      <p:tavLst>
                                        <p:tav tm="0">
                                          <p:val>
                                            <p:fltVal val="0"/>
                                          </p:val>
                                        </p:tav>
                                        <p:tav tm="100000">
                                          <p:val>
                                            <p:strVal val="#ppt_w"/>
                                          </p:val>
                                        </p:tav>
                                      </p:tavLst>
                                    </p:anim>
                                    <p:anim calcmode="lin" valueType="num">
                                      <p:cBhvr>
                                        <p:cTn id="79" dur="1000" fill="hold"/>
                                        <p:tgtEl>
                                          <p:spTgt spid="32"/>
                                        </p:tgtEl>
                                        <p:attrNameLst>
                                          <p:attrName>ppt_h</p:attrName>
                                        </p:attrNameLst>
                                      </p:cBhvr>
                                      <p:tavLst>
                                        <p:tav tm="0">
                                          <p:val>
                                            <p:fltVal val="0"/>
                                          </p:val>
                                        </p:tav>
                                        <p:tav tm="100000">
                                          <p:val>
                                            <p:strVal val="#ppt_h"/>
                                          </p:val>
                                        </p:tav>
                                      </p:tavLst>
                                    </p:anim>
                                    <p:anim calcmode="lin" valueType="num">
                                      <p:cBhvr>
                                        <p:cTn id="80" dur="1000" fill="hold"/>
                                        <p:tgtEl>
                                          <p:spTgt spid="32"/>
                                        </p:tgtEl>
                                        <p:attrNameLst>
                                          <p:attrName>style.rotation</p:attrName>
                                        </p:attrNameLst>
                                      </p:cBhvr>
                                      <p:tavLst>
                                        <p:tav tm="0">
                                          <p:val>
                                            <p:fltVal val="360"/>
                                          </p:val>
                                        </p:tav>
                                        <p:tav tm="100000">
                                          <p:val>
                                            <p:fltVal val="0"/>
                                          </p:val>
                                        </p:tav>
                                      </p:tavLst>
                                    </p:anim>
                                    <p:animEffect transition="in" filter="fade">
                                      <p:cBhvr>
                                        <p:cTn id="81" dur="10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left)">
                                      <p:cBhvr>
                                        <p:cTn id="86" dur="1000"/>
                                        <p:tgtEl>
                                          <p:spTgt spid="2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childTnLst>
                                </p:cTn>
                              </p:par>
                            </p:childTnLst>
                          </p:cTn>
                        </p:par>
                        <p:par>
                          <p:cTn id="90" fill="hold">
                            <p:stCondLst>
                              <p:cond delay="1000"/>
                            </p:stCondLst>
                            <p:childTnLst>
                              <p:par>
                                <p:cTn id="91" presetID="10" presetClass="exit" presetSubtype="0" fill="hold" grpId="0" nodeType="afterEffect">
                                  <p:stCondLst>
                                    <p:cond delay="0"/>
                                  </p:stCondLst>
                                  <p:childTnLst>
                                    <p:animEffect transition="out" filter="fade">
                                      <p:cBhvr>
                                        <p:cTn id="92" dur="1000"/>
                                        <p:tgtEl>
                                          <p:spTgt spid="29"/>
                                        </p:tgtEl>
                                      </p:cBhvr>
                                    </p:animEffect>
                                    <p:set>
                                      <p:cBhvr>
                                        <p:cTn id="93" dur="1" fill="hold">
                                          <p:stCondLst>
                                            <p:cond delay="999"/>
                                          </p:stCondLst>
                                        </p:cTn>
                                        <p:tgtEl>
                                          <p:spTgt spid="2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1000"/>
                                        <p:tgtEl>
                                          <p:spTgt spid="24"/>
                                        </p:tgtEl>
                                      </p:cBhvr>
                                    </p:animEffect>
                                    <p:set>
                                      <p:cBhvr>
                                        <p:cTn id="98" dur="1" fill="hold">
                                          <p:stCondLst>
                                            <p:cond delay="999"/>
                                          </p:stCondLst>
                                        </p:cTn>
                                        <p:tgtEl>
                                          <p:spTgt spid="2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23"/>
                                        </p:tgtEl>
                                      </p:cBhvr>
                                    </p:animEffect>
                                    <p:set>
                                      <p:cBhvr>
                                        <p:cTn id="101" dur="1" fill="hold">
                                          <p:stCondLst>
                                            <p:cond delay="999"/>
                                          </p:stCondLst>
                                        </p:cTn>
                                        <p:tgtEl>
                                          <p:spTgt spid="2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21"/>
                                        </p:tgtEl>
                                      </p:cBhvr>
                                    </p:animEffect>
                                    <p:set>
                                      <p:cBhvr>
                                        <p:cTn id="104" dur="1" fill="hold">
                                          <p:stCondLst>
                                            <p:cond delay="999"/>
                                          </p:stCondLst>
                                        </p:cTn>
                                        <p:tgtEl>
                                          <p:spTgt spid="2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22"/>
                                        </p:tgtEl>
                                      </p:cBhvr>
                                    </p:animEffect>
                                    <p:set>
                                      <p:cBhvr>
                                        <p:cTn id="107" dur="1" fill="hold">
                                          <p:stCondLst>
                                            <p:cond delay="999"/>
                                          </p:stCondLst>
                                        </p:cTn>
                                        <p:tgtEl>
                                          <p:spTgt spid="2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19"/>
                                        </p:tgtEl>
                                      </p:cBhvr>
                                    </p:animEffect>
                                    <p:set>
                                      <p:cBhvr>
                                        <p:cTn id="110" dur="1" fill="hold">
                                          <p:stCondLst>
                                            <p:cond delay="999"/>
                                          </p:stCondLst>
                                        </p:cTn>
                                        <p:tgtEl>
                                          <p:spTgt spid="19"/>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000"/>
                                        <p:tgtEl>
                                          <p:spTgt spid="20"/>
                                        </p:tgtEl>
                                      </p:cBhvr>
                                    </p:animEffect>
                                    <p:set>
                                      <p:cBhvr>
                                        <p:cTn id="113" dur="1" fill="hold">
                                          <p:stCondLst>
                                            <p:cond delay="999"/>
                                          </p:stCondLst>
                                        </p:cTn>
                                        <p:tgtEl>
                                          <p:spTgt spid="20"/>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1000"/>
                                        <p:tgtEl>
                                          <p:spTgt spid="31"/>
                                        </p:tgtEl>
                                      </p:cBhvr>
                                    </p:animEffect>
                                    <p:set>
                                      <p:cBhvr>
                                        <p:cTn id="116" dur="1" fill="hold">
                                          <p:stCondLst>
                                            <p:cond delay="999"/>
                                          </p:stCondLst>
                                        </p:cTn>
                                        <p:tgtEl>
                                          <p:spTgt spid="3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32"/>
                                        </p:tgtEl>
                                      </p:cBhvr>
                                    </p:animEffect>
                                    <p:set>
                                      <p:cBhvr>
                                        <p:cTn id="119" dur="1" fill="hold">
                                          <p:stCondLst>
                                            <p:cond delay="999"/>
                                          </p:stCondLst>
                                        </p:cTn>
                                        <p:tgtEl>
                                          <p:spTgt spid="32"/>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1000"/>
                                        <p:tgtEl>
                                          <p:spTgt spid="13"/>
                                        </p:tgtEl>
                                      </p:cBhvr>
                                    </p:animEffect>
                                    <p:set>
                                      <p:cBhvr>
                                        <p:cTn id="122" dur="1" fill="hold">
                                          <p:stCondLst>
                                            <p:cond delay="999"/>
                                          </p:stCondLst>
                                        </p:cTn>
                                        <p:tgtEl>
                                          <p:spTgt spid="13"/>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1000"/>
                                        <p:tgtEl>
                                          <p:spTgt spid="36"/>
                                        </p:tgtEl>
                                      </p:cBhvr>
                                    </p:animEffect>
                                    <p:set>
                                      <p:cBhvr>
                                        <p:cTn id="125" dur="1" fill="hold">
                                          <p:stCondLst>
                                            <p:cond delay="9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25"/>
                                        </p:tgtEl>
                                      </p:cBhvr>
                                    </p:animEffect>
                                    <p:set>
                                      <p:cBhvr>
                                        <p:cTn id="128" dur="1" fill="hold">
                                          <p:stCondLst>
                                            <p:cond delay="999"/>
                                          </p:stCondLst>
                                        </p:cTn>
                                        <p:tgtEl>
                                          <p:spTgt spid="25"/>
                                        </p:tgtEl>
                                        <p:attrNameLst>
                                          <p:attrName>style.visibility</p:attrName>
                                        </p:attrNameLst>
                                      </p:cBhvr>
                                      <p:to>
                                        <p:strVal val="hidden"/>
                                      </p:to>
                                    </p:set>
                                  </p:childTnLst>
                                </p:cTn>
                              </p:par>
                              <p:par>
                                <p:cTn id="129" presetID="10" presetClass="entr" presetSubtype="0" fill="hold" nodeType="withEffect">
                                  <p:stCondLst>
                                    <p:cond delay="500"/>
                                  </p:stCondLst>
                                  <p:childTnLst>
                                    <p:set>
                                      <p:cBhvr>
                                        <p:cTn id="130" dur="1" fill="hold">
                                          <p:stCondLst>
                                            <p:cond delay="0"/>
                                          </p:stCondLst>
                                        </p:cTn>
                                        <p:tgtEl>
                                          <p:spTgt spid="30"/>
                                        </p:tgtEl>
                                        <p:attrNameLst>
                                          <p:attrName>style.visibility</p:attrName>
                                        </p:attrNameLst>
                                      </p:cBhvr>
                                      <p:to>
                                        <p:strVal val="visible"/>
                                      </p:to>
                                    </p:set>
                                    <p:animEffect transition="in" filter="fade">
                                      <p:cBhvr>
                                        <p:cTn id="13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31" grpId="0" animBg="1"/>
      <p:bldP spid="31" grpId="1" animBg="1"/>
      <p:bldP spid="32" grpId="0" animBg="1"/>
      <p:bldP spid="32" grpId="1" animBg="1"/>
      <p:bldP spid="29" grpId="0" animBg="1"/>
      <p:bldP spid="2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0" y="0"/>
            <a:ext cx="57912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RESULTS!</a:t>
            </a:r>
          </a:p>
        </p:txBody>
      </p:sp>
      <p:pic>
        <p:nvPicPr>
          <p:cNvPr id="2" name="Picture 2" descr="https://upload.wikimedia.org/wikipedia/commons/thumb/1/13/Geomagnetic_polarity_late_Cenozoic.svg/180px-Geomagnetic_polarity_late_Cenozoic.svg.png"/>
          <p:cNvPicPr>
            <a:picLocks noChangeAspect="1" noChangeArrowheads="1"/>
          </p:cNvPicPr>
          <p:nvPr/>
        </p:nvPicPr>
        <p:blipFill>
          <a:blip r:embed="rId3"/>
          <a:srcRect b="8257"/>
          <a:stretch>
            <a:fillRect/>
          </a:stretch>
        </p:blipFill>
        <p:spPr bwMode="auto">
          <a:xfrm>
            <a:off x="5715000" y="152400"/>
            <a:ext cx="3276600" cy="6586151"/>
          </a:xfrm>
          <a:prstGeom prst="rect">
            <a:avLst/>
          </a:prstGeom>
          <a:solidFill>
            <a:schemeClr val="bg1"/>
          </a:solidFill>
          <a:ln w="38100">
            <a:solidFill>
              <a:schemeClr val="tx1"/>
            </a:solidFill>
          </a:ln>
        </p:spPr>
      </p:pic>
      <p:sp useBgFill="1">
        <p:nvSpPr>
          <p:cNvPr id="4" name="Rectangle 3"/>
          <p:cNvSpPr/>
          <p:nvPr/>
        </p:nvSpPr>
        <p:spPr>
          <a:xfrm>
            <a:off x="0" y="543580"/>
            <a:ext cx="5638800" cy="523220"/>
          </a:xfrm>
          <a:prstGeom prst="rect">
            <a:avLst/>
          </a:prstGeom>
        </p:spPr>
        <p:txBody>
          <a:bodyPr wrap="square">
            <a:spAutoFit/>
          </a:bodyPr>
          <a:lstStyle/>
          <a:p>
            <a:r>
              <a:rPr lang="en-US" sz="2800" b="1" dirty="0" smtClean="0"/>
              <a:t>	Little Foot - </a:t>
            </a:r>
            <a:r>
              <a:rPr lang="en-US" sz="2800" b="1" dirty="0" err="1" smtClean="0"/>
              <a:t>Sterkfontain</a:t>
            </a:r>
            <a:r>
              <a:rPr lang="en-US" sz="2800" b="1" dirty="0" smtClean="0"/>
              <a:t> Cave</a:t>
            </a:r>
            <a:endParaRPr lang="en-US" sz="2800" dirty="0"/>
          </a:p>
        </p:txBody>
      </p:sp>
      <p:sp>
        <p:nvSpPr>
          <p:cNvPr id="5" name="Rectangle 4"/>
          <p:cNvSpPr/>
          <p:nvPr/>
        </p:nvSpPr>
        <p:spPr>
          <a:xfrm>
            <a:off x="152400" y="1219200"/>
            <a:ext cx="5562600" cy="1384995"/>
          </a:xfrm>
          <a:prstGeom prst="rect">
            <a:avLst/>
          </a:prstGeom>
        </p:spPr>
        <p:txBody>
          <a:bodyPr wrap="square">
            <a:spAutoFit/>
          </a:bodyPr>
          <a:lstStyle/>
          <a:p>
            <a:r>
              <a:rPr lang="en-US" sz="2800" b="1" dirty="0" smtClean="0"/>
              <a:t>in rock overlying Little Foot fossil, analysis of cave deposits identifies </a:t>
            </a:r>
          </a:p>
          <a:p>
            <a:r>
              <a:rPr lang="en-US" sz="2800" b="1" dirty="0" smtClean="0"/>
              <a:t>a single short geomagnetic event</a:t>
            </a:r>
            <a:endParaRPr lang="en-US" sz="2800" dirty="0"/>
          </a:p>
        </p:txBody>
      </p:sp>
      <p:sp>
        <p:nvSpPr>
          <p:cNvPr id="6" name="Rectangle 5"/>
          <p:cNvSpPr/>
          <p:nvPr/>
        </p:nvSpPr>
        <p:spPr>
          <a:xfrm>
            <a:off x="152400" y="2667000"/>
            <a:ext cx="5562600" cy="1569660"/>
          </a:xfrm>
          <a:prstGeom prst="rect">
            <a:avLst/>
          </a:prstGeom>
        </p:spPr>
        <p:txBody>
          <a:bodyPr wrap="square">
            <a:spAutoFit/>
          </a:bodyPr>
          <a:lstStyle/>
          <a:p>
            <a:r>
              <a:rPr lang="en-US" sz="2800" b="1" dirty="0" smtClean="0"/>
              <a:t>overlying rock represents normal magnetic field of </a:t>
            </a:r>
            <a:r>
              <a:rPr lang="en-US" sz="2800" b="1" dirty="0" err="1" smtClean="0"/>
              <a:t>Rèunion</a:t>
            </a:r>
            <a:r>
              <a:rPr lang="en-US" sz="2800" b="1" dirty="0" smtClean="0"/>
              <a:t> event at </a:t>
            </a:r>
          </a:p>
          <a:p>
            <a:r>
              <a:rPr lang="en-US" sz="2800" b="1" dirty="0" smtClean="0"/>
              <a:t>	    </a:t>
            </a:r>
            <a:r>
              <a:rPr lang="en-US" sz="4000" b="1" dirty="0" smtClean="0"/>
              <a:t>~ 2.16 Ma</a:t>
            </a:r>
            <a:endParaRPr lang="en-US" sz="4000" dirty="0"/>
          </a:p>
        </p:txBody>
      </p:sp>
      <p:sp>
        <p:nvSpPr>
          <p:cNvPr id="7" name="Rectangle 6"/>
          <p:cNvSpPr/>
          <p:nvPr/>
        </p:nvSpPr>
        <p:spPr>
          <a:xfrm>
            <a:off x="152400" y="4267200"/>
            <a:ext cx="5638800" cy="2000548"/>
          </a:xfrm>
          <a:prstGeom prst="rect">
            <a:avLst/>
          </a:prstGeom>
        </p:spPr>
        <p:txBody>
          <a:bodyPr wrap="square">
            <a:spAutoFit/>
          </a:bodyPr>
          <a:lstStyle/>
          <a:p>
            <a:r>
              <a:rPr lang="en-US" sz="2800" b="1" dirty="0" smtClean="0"/>
              <a:t>deposits below the fossil with reversed polarity suggest that </a:t>
            </a:r>
          </a:p>
          <a:p>
            <a:r>
              <a:rPr lang="en-US" sz="2800" b="1" dirty="0" smtClean="0"/>
              <a:t>it cannot be older than . . . </a:t>
            </a:r>
          </a:p>
          <a:p>
            <a:r>
              <a:rPr lang="en-US" sz="2800" b="1" dirty="0" smtClean="0"/>
              <a:t>	</a:t>
            </a:r>
            <a:r>
              <a:rPr lang="en-US" sz="4000" b="1" dirty="0" smtClean="0"/>
              <a:t>      2.58 Ma </a:t>
            </a:r>
            <a:endParaRPr lang="en-US" sz="4000" b="1" dirty="0"/>
          </a:p>
        </p:txBody>
      </p:sp>
      <p:grpSp>
        <p:nvGrpSpPr>
          <p:cNvPr id="18" name="Group 17"/>
          <p:cNvGrpSpPr/>
          <p:nvPr/>
        </p:nvGrpSpPr>
        <p:grpSpPr>
          <a:xfrm>
            <a:off x="5790938" y="2807208"/>
            <a:ext cx="3096794" cy="523220"/>
            <a:chOff x="5790938" y="2895600"/>
            <a:chExt cx="3096794" cy="523220"/>
          </a:xfrm>
        </p:grpSpPr>
        <p:grpSp>
          <p:nvGrpSpPr>
            <p:cNvPr id="8" name="Group 78"/>
            <p:cNvGrpSpPr/>
            <p:nvPr/>
          </p:nvGrpSpPr>
          <p:grpSpPr>
            <a:xfrm>
              <a:off x="5790938" y="2895600"/>
              <a:ext cx="1676662" cy="523220"/>
              <a:chOff x="6171938" y="275951"/>
              <a:chExt cx="1676662" cy="523220"/>
            </a:xfrm>
          </p:grpSpPr>
          <p:cxnSp>
            <p:nvCxnSpPr>
              <p:cNvPr id="9" name="Straight Connector 8"/>
              <p:cNvCxnSpPr>
                <a:stCxn id="14" idx="1"/>
                <a:endCxn id="10" idx="3"/>
              </p:cNvCxnSpPr>
              <p:nvPr/>
            </p:nvCxnSpPr>
            <p:spPr>
              <a:xfrm rot="10800000">
                <a:off x="7315200" y="537561"/>
                <a:ext cx="5334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1938" y="275951"/>
                <a:ext cx="1143262" cy="523220"/>
              </a:xfrm>
              <a:prstGeom prst="rect">
                <a:avLst/>
              </a:prstGeom>
              <a:solidFill>
                <a:schemeClr val="bg1"/>
              </a:solidFill>
              <a:ln>
                <a:solidFill>
                  <a:srgbClr val="FF0000"/>
                </a:solidFill>
              </a:ln>
            </p:spPr>
            <p:txBody>
              <a:bodyPr wrap="none" rtlCol="0">
                <a:spAutoFit/>
              </a:bodyPr>
              <a:lstStyle/>
              <a:p>
                <a:r>
                  <a:rPr lang="en-US" sz="2800" b="1" dirty="0" smtClean="0">
                    <a:solidFill>
                      <a:srgbClr val="FF0000"/>
                    </a:solidFill>
                  </a:rPr>
                  <a:t>2.16M</a:t>
                </a:r>
                <a:endParaRPr lang="en-US" sz="2800" b="1" dirty="0">
                  <a:solidFill>
                    <a:srgbClr val="FF0000"/>
                  </a:solidFill>
                </a:endParaRPr>
              </a:p>
            </p:txBody>
          </p:sp>
        </p:grpSp>
        <p:sp>
          <p:nvSpPr>
            <p:cNvPr id="14" name="TextBox 13"/>
            <p:cNvSpPr txBox="1"/>
            <p:nvPr/>
          </p:nvSpPr>
          <p:spPr>
            <a:xfrm>
              <a:off x="7467600" y="2895600"/>
              <a:ext cx="1420132" cy="523220"/>
            </a:xfrm>
            <a:prstGeom prst="rect">
              <a:avLst/>
            </a:prstGeom>
            <a:solidFill>
              <a:schemeClr val="bg1"/>
            </a:solidFill>
            <a:ln>
              <a:solidFill>
                <a:srgbClr val="FF0000"/>
              </a:solidFill>
            </a:ln>
          </p:spPr>
          <p:txBody>
            <a:bodyPr wrap="none" rtlCol="0">
              <a:spAutoFit/>
            </a:bodyPr>
            <a:lstStyle/>
            <a:p>
              <a:r>
                <a:rPr lang="en-US" sz="2800" b="1" dirty="0" smtClean="0">
                  <a:solidFill>
                    <a:srgbClr val="FF0000"/>
                  </a:solidFill>
                </a:rPr>
                <a:t>Reunion</a:t>
              </a:r>
              <a:endParaRPr lang="en-US" sz="2800" b="1" dirty="0">
                <a:solidFill>
                  <a:srgbClr val="FF0000"/>
                </a:solidFill>
              </a:endParaRPr>
            </a:p>
          </p:txBody>
        </p:sp>
      </p:grpSp>
      <p:grpSp>
        <p:nvGrpSpPr>
          <p:cNvPr id="23" name="Group 78"/>
          <p:cNvGrpSpPr/>
          <p:nvPr/>
        </p:nvGrpSpPr>
        <p:grpSpPr>
          <a:xfrm>
            <a:off x="5791200" y="3439180"/>
            <a:ext cx="1676401" cy="523220"/>
            <a:chOff x="6171938" y="275951"/>
            <a:chExt cx="1676401" cy="523220"/>
          </a:xfrm>
        </p:grpSpPr>
        <p:cxnSp>
          <p:nvCxnSpPr>
            <p:cNvPr id="25" name="Straight Connector 24"/>
            <p:cNvCxnSpPr/>
            <p:nvPr/>
          </p:nvCxnSpPr>
          <p:spPr>
            <a:xfrm rot="10860000" flipV="1">
              <a:off x="7314854" y="494370"/>
              <a:ext cx="533485" cy="1325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71938" y="275951"/>
              <a:ext cx="1143262" cy="523220"/>
            </a:xfrm>
            <a:prstGeom prst="rect">
              <a:avLst/>
            </a:prstGeom>
            <a:solidFill>
              <a:schemeClr val="bg1"/>
            </a:solidFill>
            <a:ln>
              <a:solidFill>
                <a:srgbClr val="FF0000"/>
              </a:solidFill>
            </a:ln>
          </p:spPr>
          <p:txBody>
            <a:bodyPr wrap="none" rtlCol="0">
              <a:spAutoFit/>
            </a:bodyPr>
            <a:lstStyle/>
            <a:p>
              <a:r>
                <a:rPr lang="en-US" sz="2800" b="1" dirty="0" smtClean="0">
                  <a:solidFill>
                    <a:srgbClr val="FF0000"/>
                  </a:solidFill>
                </a:rPr>
                <a:t>2.58M</a:t>
              </a:r>
              <a:endParaRPr lang="en-US" sz="2800" b="1" dirty="0">
                <a:solidFill>
                  <a:srgbClr val="FF0000"/>
                </a:solidFill>
              </a:endParaRPr>
            </a:p>
          </p:txBody>
        </p:sp>
      </p:grpSp>
      <p:grpSp>
        <p:nvGrpSpPr>
          <p:cNvPr id="35" name="Group 34"/>
          <p:cNvGrpSpPr/>
          <p:nvPr/>
        </p:nvGrpSpPr>
        <p:grpSpPr>
          <a:xfrm>
            <a:off x="533400" y="533400"/>
            <a:ext cx="7010400" cy="2514600"/>
            <a:chOff x="533400" y="609600"/>
            <a:chExt cx="7010400" cy="2514600"/>
          </a:xfrm>
        </p:grpSpPr>
        <p:sp>
          <p:nvSpPr>
            <p:cNvPr id="31" name="Oval 30"/>
            <p:cNvSpPr/>
            <p:nvPr/>
          </p:nvSpPr>
          <p:spPr>
            <a:xfrm>
              <a:off x="533400" y="609600"/>
              <a:ext cx="2362200" cy="609600"/>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ent Arrow 31"/>
            <p:cNvSpPr/>
            <p:nvPr/>
          </p:nvSpPr>
          <p:spPr>
            <a:xfrm rot="5400000">
              <a:off x="4114800" y="-304800"/>
              <a:ext cx="2286000" cy="4572000"/>
            </a:xfrm>
            <a:prstGeom prst="bentArrow">
              <a:avLst>
                <a:gd name="adj1" fmla="val 5459"/>
                <a:gd name="adj2" fmla="val 12111"/>
                <a:gd name="adj3" fmla="val 20252"/>
                <a:gd name="adj4" fmla="val 478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Rectangle 33"/>
          <p:cNvSpPr/>
          <p:nvPr/>
        </p:nvSpPr>
        <p:spPr>
          <a:xfrm>
            <a:off x="7004304" y="3063240"/>
            <a:ext cx="438912" cy="5943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47800" y="2513012"/>
            <a:ext cx="3657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04800" y="3520440"/>
            <a:ext cx="20574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60000">
            <a:off x="4114867" y="3124200"/>
            <a:ext cx="1066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00" y="4724400"/>
            <a:ext cx="2286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04800" y="5181600"/>
            <a:ext cx="23622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734" y="1674812"/>
            <a:ext cx="2057266"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10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1000"/>
                                        <p:tgtEl>
                                          <p:spTgt spid="4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1000"/>
                                        <p:tgtEl>
                                          <p:spTgt spid="7">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fade">
                                      <p:cBhvr>
                                        <p:cTn id="41" dur="1000"/>
                                        <p:tgtEl>
                                          <p:spTgt spid="7">
                                            <p:txEl>
                                              <p:pRg st="1" end="1"/>
                                            </p:txEl>
                                          </p:spTgt>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1000"/>
                                        <p:tgtEl>
                                          <p:spTgt spid="42"/>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10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1000"/>
                                        <p:tgtEl>
                                          <p:spTgt spid="35"/>
                                        </p:tgtEl>
                                      </p:cBhvr>
                                    </p:animEffect>
                                  </p:childTnLst>
                                </p:cTn>
                              </p:par>
                            </p:childTnLst>
                          </p:cTn>
                        </p:par>
                        <p:par>
                          <p:cTn id="55" fill="hold">
                            <p:stCondLst>
                              <p:cond delay="1000"/>
                            </p:stCondLst>
                            <p:childTnLst>
                              <p:par>
                                <p:cTn id="56" presetID="22" presetClass="entr" presetSubtype="1" fill="hold" grpId="0" nodeType="afterEffect">
                                  <p:stCondLst>
                                    <p:cond delay="500"/>
                                  </p:stCondLst>
                                  <p:childTnLst>
                                    <p:set>
                                      <p:cBhvr>
                                        <p:cTn id="57" dur="1" fill="hold">
                                          <p:stCondLst>
                                            <p:cond delay="0"/>
                                          </p:stCondLst>
                                        </p:cTn>
                                        <p:tgtEl>
                                          <p:spTgt spid="34"/>
                                        </p:tgtEl>
                                        <p:attrNameLst>
                                          <p:attrName>style.visibility</p:attrName>
                                        </p:attrNameLst>
                                      </p:cBhvr>
                                      <p:to>
                                        <p:strVal val="visible"/>
                                      </p:to>
                                    </p:set>
                                    <p:animEffect transition="in" filter="wipe(up)">
                                      <p:cBhvr>
                                        <p:cTn id="58" dur="5000"/>
                                        <p:tgtEl>
                                          <p:spTgt spid="34"/>
                                        </p:tgtEl>
                                      </p:cBhvr>
                                    </p:animEffect>
                                  </p:childTnLst>
                                </p:cTn>
                              </p:par>
                            </p:childTnLst>
                          </p:cTn>
                        </p:par>
                        <p:par>
                          <p:cTn id="59" fill="hold">
                            <p:stCondLst>
                              <p:cond delay="6500"/>
                            </p:stCondLst>
                            <p:childTnLst>
                              <p:par>
                                <p:cTn id="60" presetID="22" presetClass="entr" presetSubtype="8"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1000"/>
                                        <p:tgtEl>
                                          <p:spTgt spid="23"/>
                                        </p:tgtEl>
                                      </p:cBhvr>
                                    </p:animEffect>
                                  </p:childTnLst>
                                </p:cTn>
                              </p:par>
                            </p:childTnLst>
                          </p:cTn>
                        </p:par>
                        <p:par>
                          <p:cTn id="63" fill="hold">
                            <p:stCondLst>
                              <p:cond delay="7500"/>
                            </p:stCondLst>
                            <p:childTnLst>
                              <p:par>
                                <p:cTn id="64" presetID="53" presetClass="entr" presetSubtype="0" fill="hold" nodeType="afterEffect">
                                  <p:stCondLst>
                                    <p:cond delay="0"/>
                                  </p:stCondLst>
                                  <p:childTnLst>
                                    <p:set>
                                      <p:cBhvr>
                                        <p:cTn id="65" dur="1" fill="hold">
                                          <p:stCondLst>
                                            <p:cond delay="0"/>
                                          </p:stCondLst>
                                        </p:cTn>
                                        <p:tgtEl>
                                          <p:spTgt spid="7">
                                            <p:txEl>
                                              <p:pRg st="2" end="2"/>
                                            </p:txEl>
                                          </p:spTgt>
                                        </p:tgtEl>
                                        <p:attrNameLst>
                                          <p:attrName>style.visibility</p:attrName>
                                        </p:attrNameLst>
                                      </p:cBhvr>
                                      <p:to>
                                        <p:strVal val="visible"/>
                                      </p:to>
                                    </p:set>
                                    <p:anim calcmode="lin" valueType="num">
                                      <p:cBhvr>
                                        <p:cTn id="66"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67" dur="10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68"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uiExpand="1" build="allAtOnce"/>
      <p:bldP spid="3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0"/>
            <a:ext cx="8991600" cy="6738551"/>
            <a:chOff x="0" y="0"/>
            <a:chExt cx="8991600" cy="6738551"/>
          </a:xfrm>
        </p:grpSpPr>
        <p:sp useBgFill="1">
          <p:nvSpPr>
            <p:cNvPr id="39" name="TextBox 38"/>
            <p:cNvSpPr txBox="1">
              <a:spLocks noChangeArrowheads="1"/>
            </p:cNvSpPr>
            <p:nvPr/>
          </p:nvSpPr>
          <p:spPr bwMode="auto">
            <a:xfrm>
              <a:off x="0" y="0"/>
              <a:ext cx="5791200" cy="584775"/>
            </a:xfrm>
            <a:prstGeom prst="rect">
              <a:avLst/>
            </a:prstGeom>
            <a:ln w="9525">
              <a:noFill/>
              <a:miter lim="800000"/>
              <a:headEnd/>
              <a:tailEnd/>
            </a:ln>
          </p:spPr>
          <p:txBody>
            <a:bodyPr wrap="square">
              <a:spAutoFit/>
            </a:bodyPr>
            <a:lstStyle/>
            <a:p>
              <a:r>
                <a:rPr lang="en-US" sz="3200" b="1" dirty="0" smtClean="0"/>
                <a:t>	     </a:t>
              </a:r>
              <a:r>
                <a:rPr lang="en-US" sz="3200" b="1" dirty="0" err="1" smtClean="0"/>
                <a:t>Paleomagnetic</a:t>
              </a:r>
              <a:r>
                <a:rPr lang="en-US" sz="3200" b="1" dirty="0" smtClean="0"/>
                <a:t> RESULTS!</a:t>
              </a:r>
            </a:p>
          </p:txBody>
        </p:sp>
        <p:pic>
          <p:nvPicPr>
            <p:cNvPr id="40" name="Picture 2" descr="https://upload.wikimedia.org/wikipedia/commons/thumb/1/13/Geomagnetic_polarity_late_Cenozoic.svg/180px-Geomagnetic_polarity_late_Cenozoic.svg.png"/>
            <p:cNvPicPr>
              <a:picLocks noChangeAspect="1" noChangeArrowheads="1"/>
            </p:cNvPicPr>
            <p:nvPr/>
          </p:nvPicPr>
          <p:blipFill>
            <a:blip r:embed="rId2"/>
            <a:srcRect b="8257"/>
            <a:stretch>
              <a:fillRect/>
            </a:stretch>
          </p:blipFill>
          <p:spPr bwMode="auto">
            <a:xfrm>
              <a:off x="5715000" y="152400"/>
              <a:ext cx="3276600" cy="6586151"/>
            </a:xfrm>
            <a:prstGeom prst="rect">
              <a:avLst/>
            </a:prstGeom>
            <a:solidFill>
              <a:schemeClr val="bg1"/>
            </a:solidFill>
            <a:ln w="38100">
              <a:solidFill>
                <a:schemeClr val="tx1"/>
              </a:solidFill>
            </a:ln>
          </p:spPr>
        </p:pic>
        <p:sp useBgFill="1">
          <p:nvSpPr>
            <p:cNvPr id="41" name="Rectangle 40"/>
            <p:cNvSpPr/>
            <p:nvPr/>
          </p:nvSpPr>
          <p:spPr>
            <a:xfrm>
              <a:off x="0" y="543580"/>
              <a:ext cx="5638800" cy="523220"/>
            </a:xfrm>
            <a:prstGeom prst="rect">
              <a:avLst/>
            </a:prstGeom>
          </p:spPr>
          <p:txBody>
            <a:bodyPr wrap="square">
              <a:spAutoFit/>
            </a:bodyPr>
            <a:lstStyle/>
            <a:p>
              <a:r>
                <a:rPr lang="en-US" sz="2800" b="1" dirty="0" smtClean="0"/>
                <a:t>	Little Foot - </a:t>
              </a:r>
              <a:r>
                <a:rPr lang="en-US" sz="2800" b="1" dirty="0" err="1" smtClean="0"/>
                <a:t>Sterkfontain</a:t>
              </a:r>
              <a:r>
                <a:rPr lang="en-US" sz="2800" b="1" dirty="0" smtClean="0"/>
                <a:t> Cave</a:t>
              </a:r>
              <a:endParaRPr lang="en-US" sz="2800" dirty="0"/>
            </a:p>
          </p:txBody>
        </p:sp>
        <p:sp>
          <p:nvSpPr>
            <p:cNvPr id="42" name="Rectangle 41"/>
            <p:cNvSpPr/>
            <p:nvPr/>
          </p:nvSpPr>
          <p:spPr>
            <a:xfrm>
              <a:off x="152400" y="1219200"/>
              <a:ext cx="5562600" cy="1384995"/>
            </a:xfrm>
            <a:prstGeom prst="rect">
              <a:avLst/>
            </a:prstGeom>
          </p:spPr>
          <p:txBody>
            <a:bodyPr wrap="square">
              <a:spAutoFit/>
            </a:bodyPr>
            <a:lstStyle/>
            <a:p>
              <a:r>
                <a:rPr lang="en-US" sz="2800" b="1" dirty="0" smtClean="0"/>
                <a:t>in rock overlying Little Foot fossil, analysis of cave deposits identifies </a:t>
              </a:r>
            </a:p>
            <a:p>
              <a:r>
                <a:rPr lang="en-US" sz="2800" b="1" dirty="0" smtClean="0"/>
                <a:t>a single short geomagnetic event</a:t>
              </a:r>
              <a:endParaRPr lang="en-US" sz="2800" dirty="0"/>
            </a:p>
          </p:txBody>
        </p:sp>
        <p:sp>
          <p:nvSpPr>
            <p:cNvPr id="43" name="Rectangle 42"/>
            <p:cNvSpPr/>
            <p:nvPr/>
          </p:nvSpPr>
          <p:spPr>
            <a:xfrm>
              <a:off x="152400" y="2667000"/>
              <a:ext cx="5562600" cy="1569660"/>
            </a:xfrm>
            <a:prstGeom prst="rect">
              <a:avLst/>
            </a:prstGeom>
          </p:spPr>
          <p:txBody>
            <a:bodyPr wrap="square">
              <a:spAutoFit/>
            </a:bodyPr>
            <a:lstStyle/>
            <a:p>
              <a:r>
                <a:rPr lang="en-US" sz="2800" b="1" dirty="0" smtClean="0"/>
                <a:t>overlying rock represents normal magnetic field of </a:t>
              </a:r>
              <a:r>
                <a:rPr lang="en-US" sz="2800" b="1" dirty="0" err="1" smtClean="0"/>
                <a:t>Rèunion</a:t>
              </a:r>
              <a:r>
                <a:rPr lang="en-US" sz="2800" b="1" dirty="0" smtClean="0"/>
                <a:t> event at </a:t>
              </a:r>
            </a:p>
            <a:p>
              <a:r>
                <a:rPr lang="en-US" sz="2800" b="1" dirty="0" smtClean="0"/>
                <a:t>	    </a:t>
              </a:r>
              <a:r>
                <a:rPr lang="en-US" sz="4000" b="1" dirty="0" smtClean="0"/>
                <a:t>~ 2.16 Ma</a:t>
              </a:r>
              <a:endParaRPr lang="en-US" sz="4000" dirty="0"/>
            </a:p>
          </p:txBody>
        </p:sp>
        <p:sp>
          <p:nvSpPr>
            <p:cNvPr id="44" name="Rectangle 43"/>
            <p:cNvSpPr/>
            <p:nvPr/>
          </p:nvSpPr>
          <p:spPr>
            <a:xfrm>
              <a:off x="152400" y="4267200"/>
              <a:ext cx="5638800" cy="2000548"/>
            </a:xfrm>
            <a:prstGeom prst="rect">
              <a:avLst/>
            </a:prstGeom>
          </p:spPr>
          <p:txBody>
            <a:bodyPr wrap="square">
              <a:spAutoFit/>
            </a:bodyPr>
            <a:lstStyle/>
            <a:p>
              <a:r>
                <a:rPr lang="en-US" sz="2800" b="1" dirty="0" smtClean="0"/>
                <a:t>deposits below the fossil with reversed polarity suggest that </a:t>
              </a:r>
            </a:p>
            <a:p>
              <a:r>
                <a:rPr lang="en-US" sz="2800" b="1" dirty="0" smtClean="0"/>
                <a:t>it cannot be older than . . .</a:t>
              </a:r>
            </a:p>
            <a:p>
              <a:r>
                <a:rPr lang="en-US" sz="2800" b="1" dirty="0" smtClean="0"/>
                <a:t>	    </a:t>
              </a:r>
              <a:r>
                <a:rPr lang="en-US" sz="4000" b="1" dirty="0" smtClean="0"/>
                <a:t>   2.58 Ma </a:t>
              </a:r>
              <a:endParaRPr lang="en-US" sz="4000" b="1" dirty="0"/>
            </a:p>
          </p:txBody>
        </p:sp>
        <p:grpSp>
          <p:nvGrpSpPr>
            <p:cNvPr id="45" name="Group 44"/>
            <p:cNvGrpSpPr/>
            <p:nvPr/>
          </p:nvGrpSpPr>
          <p:grpSpPr>
            <a:xfrm>
              <a:off x="5790938" y="2807208"/>
              <a:ext cx="3096794" cy="523220"/>
              <a:chOff x="5790938" y="2873228"/>
              <a:chExt cx="3096794" cy="523220"/>
            </a:xfrm>
          </p:grpSpPr>
          <p:grpSp>
            <p:nvGrpSpPr>
              <p:cNvPr id="46" name="Group 78"/>
              <p:cNvGrpSpPr/>
              <p:nvPr/>
            </p:nvGrpSpPr>
            <p:grpSpPr>
              <a:xfrm>
                <a:off x="5790938" y="2873228"/>
                <a:ext cx="1676662" cy="523220"/>
                <a:chOff x="6171938" y="253579"/>
                <a:chExt cx="1676662" cy="523220"/>
              </a:xfrm>
            </p:grpSpPr>
            <p:cxnSp>
              <p:nvCxnSpPr>
                <p:cNvPr id="48" name="Straight Connector 8"/>
                <p:cNvCxnSpPr>
                  <a:stCxn id="47" idx="1"/>
                  <a:endCxn id="49" idx="3"/>
                </p:cNvCxnSpPr>
                <p:nvPr/>
              </p:nvCxnSpPr>
              <p:spPr>
                <a:xfrm rot="10800000">
                  <a:off x="7315200" y="515189"/>
                  <a:ext cx="5334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171938" y="253579"/>
                  <a:ext cx="1143262" cy="523220"/>
                </a:xfrm>
                <a:prstGeom prst="rect">
                  <a:avLst/>
                </a:prstGeom>
                <a:solidFill>
                  <a:schemeClr val="bg1"/>
                </a:solidFill>
                <a:ln>
                  <a:solidFill>
                    <a:srgbClr val="FF0000"/>
                  </a:solidFill>
                </a:ln>
              </p:spPr>
              <p:txBody>
                <a:bodyPr wrap="none" rtlCol="0">
                  <a:spAutoFit/>
                </a:bodyPr>
                <a:lstStyle/>
                <a:p>
                  <a:r>
                    <a:rPr lang="en-US" sz="2800" b="1" dirty="0" smtClean="0">
                      <a:solidFill>
                        <a:srgbClr val="FF0000"/>
                      </a:solidFill>
                    </a:rPr>
                    <a:t>2.16M</a:t>
                  </a:r>
                  <a:endParaRPr lang="en-US" sz="2800" b="1" dirty="0">
                    <a:solidFill>
                      <a:srgbClr val="FF0000"/>
                    </a:solidFill>
                  </a:endParaRPr>
                </a:p>
              </p:txBody>
            </p:sp>
          </p:grpSp>
          <p:sp>
            <p:nvSpPr>
              <p:cNvPr id="47" name="TextBox 46"/>
              <p:cNvSpPr txBox="1"/>
              <p:nvPr/>
            </p:nvSpPr>
            <p:spPr>
              <a:xfrm>
                <a:off x="7467600" y="2873228"/>
                <a:ext cx="1420132" cy="523220"/>
              </a:xfrm>
              <a:prstGeom prst="rect">
                <a:avLst/>
              </a:prstGeom>
              <a:solidFill>
                <a:schemeClr val="bg1"/>
              </a:solidFill>
              <a:ln>
                <a:solidFill>
                  <a:srgbClr val="FF0000"/>
                </a:solidFill>
              </a:ln>
            </p:spPr>
            <p:txBody>
              <a:bodyPr wrap="none" rtlCol="0">
                <a:spAutoFit/>
              </a:bodyPr>
              <a:lstStyle/>
              <a:p>
                <a:r>
                  <a:rPr lang="en-US" sz="2800" b="1" dirty="0" smtClean="0">
                    <a:solidFill>
                      <a:srgbClr val="FF0000"/>
                    </a:solidFill>
                  </a:rPr>
                  <a:t>Reunion</a:t>
                </a:r>
                <a:endParaRPr lang="en-US" sz="2800" b="1" dirty="0">
                  <a:solidFill>
                    <a:srgbClr val="FF0000"/>
                  </a:solidFill>
                </a:endParaRPr>
              </a:p>
            </p:txBody>
          </p:sp>
        </p:grpSp>
        <p:grpSp>
          <p:nvGrpSpPr>
            <p:cNvPr id="50" name="Group 78"/>
            <p:cNvGrpSpPr/>
            <p:nvPr/>
          </p:nvGrpSpPr>
          <p:grpSpPr>
            <a:xfrm>
              <a:off x="5791200" y="3439180"/>
              <a:ext cx="1676401" cy="523220"/>
              <a:chOff x="6171938" y="275951"/>
              <a:chExt cx="1676401" cy="523220"/>
            </a:xfrm>
          </p:grpSpPr>
          <p:cxnSp>
            <p:nvCxnSpPr>
              <p:cNvPr id="51" name="Straight Connector 50"/>
              <p:cNvCxnSpPr/>
              <p:nvPr/>
            </p:nvCxnSpPr>
            <p:spPr>
              <a:xfrm rot="10860000" flipV="1">
                <a:off x="7314854" y="494370"/>
                <a:ext cx="533485" cy="1325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171938" y="275951"/>
                <a:ext cx="1143262" cy="523220"/>
              </a:xfrm>
              <a:prstGeom prst="rect">
                <a:avLst/>
              </a:prstGeom>
              <a:solidFill>
                <a:schemeClr val="bg1"/>
              </a:solidFill>
              <a:ln>
                <a:solidFill>
                  <a:srgbClr val="FF0000"/>
                </a:solidFill>
              </a:ln>
            </p:spPr>
            <p:txBody>
              <a:bodyPr wrap="none" rtlCol="0">
                <a:spAutoFit/>
              </a:bodyPr>
              <a:lstStyle/>
              <a:p>
                <a:r>
                  <a:rPr lang="en-US" sz="2800" b="1" dirty="0" smtClean="0">
                    <a:solidFill>
                      <a:srgbClr val="FF0000"/>
                    </a:solidFill>
                  </a:rPr>
                  <a:t>2.58M</a:t>
                </a:r>
                <a:endParaRPr lang="en-US" sz="2800" b="1" dirty="0">
                  <a:solidFill>
                    <a:srgbClr val="FF0000"/>
                  </a:solidFill>
                </a:endParaRPr>
              </a:p>
            </p:txBody>
          </p:sp>
        </p:grpSp>
        <p:grpSp>
          <p:nvGrpSpPr>
            <p:cNvPr id="53" name="Group 52"/>
            <p:cNvGrpSpPr/>
            <p:nvPr/>
          </p:nvGrpSpPr>
          <p:grpSpPr>
            <a:xfrm>
              <a:off x="533400" y="533400"/>
              <a:ext cx="7010400" cy="2514600"/>
              <a:chOff x="533400" y="609600"/>
              <a:chExt cx="7010400" cy="2514600"/>
            </a:xfrm>
          </p:grpSpPr>
          <p:sp>
            <p:nvSpPr>
              <p:cNvPr id="54" name="Oval 53"/>
              <p:cNvSpPr/>
              <p:nvPr/>
            </p:nvSpPr>
            <p:spPr>
              <a:xfrm>
                <a:off x="533400" y="609600"/>
                <a:ext cx="2362200" cy="609600"/>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Bent Arrow 54"/>
              <p:cNvSpPr/>
              <p:nvPr/>
            </p:nvSpPr>
            <p:spPr>
              <a:xfrm rot="5400000">
                <a:off x="4114800" y="-304800"/>
                <a:ext cx="2286000" cy="4572000"/>
              </a:xfrm>
              <a:prstGeom prst="bentArrow">
                <a:avLst>
                  <a:gd name="adj1" fmla="val 5459"/>
                  <a:gd name="adj2" fmla="val 12111"/>
                  <a:gd name="adj3" fmla="val 20252"/>
                  <a:gd name="adj4" fmla="val 478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6" name="Rectangle 55"/>
            <p:cNvSpPr/>
            <p:nvPr/>
          </p:nvSpPr>
          <p:spPr>
            <a:xfrm>
              <a:off x="7004304" y="3063240"/>
              <a:ext cx="438912" cy="5943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1447800" y="2513012"/>
              <a:ext cx="3657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04800" y="3520440"/>
              <a:ext cx="20574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60000">
              <a:off x="4114867" y="3124200"/>
              <a:ext cx="1066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04800" y="4724400"/>
              <a:ext cx="2286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4800" y="5181600"/>
              <a:ext cx="23622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09734" y="1674812"/>
              <a:ext cx="2057266"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0"/>
            <a:ext cx="9144000" cy="6391263"/>
            <a:chOff x="0" y="0"/>
            <a:chExt cx="9144000" cy="6391263"/>
          </a:xfrm>
        </p:grpSpPr>
        <p:sp useBgFill="1">
          <p:nvSpPr>
            <p:cNvPr id="6" name="TextBox 5"/>
            <p:cNvSpPr txBox="1">
              <a:spLocks noChangeArrowheads="1"/>
            </p:cNvSpPr>
            <p:nvPr/>
          </p:nvSpPr>
          <p:spPr bwMode="auto">
            <a:xfrm>
              <a:off x="0" y="0"/>
              <a:ext cx="9144000" cy="830997"/>
            </a:xfrm>
            <a:prstGeom prst="rect">
              <a:avLst/>
            </a:prstGeom>
            <a:ln w="9525">
              <a:noFill/>
              <a:miter lim="800000"/>
              <a:headEnd/>
              <a:tailEnd/>
            </a:ln>
          </p:spPr>
          <p:txBody>
            <a:bodyPr wrap="square">
              <a:spAutoFit/>
            </a:bodyPr>
            <a:lstStyle/>
            <a:p>
              <a:pPr algn="ctr"/>
              <a:r>
                <a:rPr lang="en-US" sz="4800" b="1" dirty="0" smtClean="0"/>
                <a:t>Age Dating Ancient Remains</a:t>
              </a:r>
              <a:endParaRPr lang="en-US" sz="4800" b="1" dirty="0"/>
            </a:p>
          </p:txBody>
        </p:sp>
        <p:grpSp>
          <p:nvGrpSpPr>
            <p:cNvPr id="13" name="Group 12"/>
            <p:cNvGrpSpPr/>
            <p:nvPr/>
          </p:nvGrpSpPr>
          <p:grpSpPr>
            <a:xfrm>
              <a:off x="0" y="758952"/>
              <a:ext cx="9144000" cy="5632311"/>
              <a:chOff x="0" y="758952"/>
              <a:chExt cx="9144000" cy="5632311"/>
            </a:xfrm>
          </p:grpSpPr>
          <p:sp useBgFill="1">
            <p:nvSpPr>
              <p:cNvPr id="5" name="TextBox 4"/>
              <p:cNvSpPr txBox="1">
                <a:spLocks noChangeArrowheads="1"/>
              </p:cNvSpPr>
              <p:nvPr/>
            </p:nvSpPr>
            <p:spPr bwMode="auto">
              <a:xfrm>
                <a:off x="0" y="758952"/>
                <a:ext cx="9144000" cy="5632311"/>
              </a:xfrm>
              <a:prstGeom prst="rect">
                <a:avLst/>
              </a:prstGeom>
              <a:ln w="9525">
                <a:noFill/>
                <a:miter lim="800000"/>
                <a:headEnd/>
                <a:tailEnd/>
              </a:ln>
            </p:spPr>
            <p:txBody>
              <a:bodyPr wrap="square">
                <a:spAutoFit/>
              </a:bodyPr>
              <a:lstStyle/>
              <a:p>
                <a:pPr algn="ctr"/>
                <a:r>
                  <a:rPr lang="en-US" sz="3200" b="1" u="sng" dirty="0" smtClean="0">
                    <a:solidFill>
                      <a:srgbClr val="FF0000"/>
                    </a:solidFill>
                    <a:effectLst>
                      <a:outerShdw dist="50800" dir="5400000" algn="ctr" rotWithShape="0">
                        <a:schemeClr val="tx1"/>
                      </a:outerShdw>
                    </a:effectLst>
                  </a:rPr>
                  <a:t>Analysis of the surrounding rocks</a:t>
                </a:r>
              </a:p>
              <a:p>
                <a:r>
                  <a:rPr lang="en-US" sz="3200" b="1" dirty="0" smtClean="0"/>
                  <a:t>      - </a:t>
                </a:r>
                <a:r>
                  <a:rPr lang="en-US" sz="3200" b="1" dirty="0" err="1" smtClean="0"/>
                  <a:t>stratigraphic</a:t>
                </a:r>
                <a:r>
                  <a:rPr lang="en-US" sz="3200" b="1" dirty="0" smtClean="0"/>
                  <a:t> </a:t>
                </a:r>
              </a:p>
              <a:p>
                <a:r>
                  <a:rPr lang="en-US" sz="3200" b="1" dirty="0" smtClean="0"/>
                  <a:t>      - electromagnetic</a:t>
                </a:r>
              </a:p>
              <a:p>
                <a:r>
                  <a:rPr lang="en-US" sz="2400" b="1" dirty="0" smtClean="0"/>
                  <a:t>	     - </a:t>
                </a:r>
                <a:r>
                  <a:rPr lang="en-US" sz="2400" b="1" dirty="0" err="1" smtClean="0"/>
                  <a:t>Paleomagnetic</a:t>
                </a:r>
                <a:r>
                  <a:rPr lang="en-US" sz="2400" b="1" dirty="0" smtClean="0"/>
                  <a:t> dating </a:t>
                </a:r>
              </a:p>
              <a:p>
                <a:r>
                  <a:rPr lang="en-US" sz="2400" b="1" dirty="0" smtClean="0"/>
                  <a:t>	       Little Foot - </a:t>
                </a:r>
                <a:r>
                  <a:rPr lang="en-US" sz="2400" b="1" dirty="0" err="1" smtClean="0"/>
                  <a:t>Sterkfontain</a:t>
                </a:r>
                <a:r>
                  <a:rPr lang="en-US" sz="2400" b="1" dirty="0" smtClean="0"/>
                  <a:t> Cave</a:t>
                </a:r>
              </a:p>
              <a:p>
                <a:r>
                  <a:rPr lang="en-US" sz="2400" b="1" dirty="0" smtClean="0"/>
                  <a:t>        </a:t>
                </a:r>
                <a:r>
                  <a:rPr lang="en-US" sz="3200" b="1" dirty="0" smtClean="0"/>
                  <a:t>- chemical</a:t>
                </a:r>
              </a:p>
              <a:p>
                <a:r>
                  <a:rPr lang="en-US" sz="3200" b="1" dirty="0" smtClean="0"/>
                  <a:t>      - radiometric</a:t>
                </a:r>
              </a:p>
              <a:p>
                <a:r>
                  <a:rPr lang="en-US" sz="2400" b="1" dirty="0" smtClean="0"/>
                  <a:t>	    - Potassium-Argon dating </a:t>
                </a:r>
              </a:p>
              <a:p>
                <a:r>
                  <a:rPr lang="en-US" sz="2400" b="1" dirty="0" smtClean="0"/>
                  <a:t>	      Nutcracker Man - </a:t>
                </a:r>
                <a:r>
                  <a:rPr lang="en-US" sz="2400" b="1" dirty="0" err="1" smtClean="0"/>
                  <a:t>Oldevai</a:t>
                </a:r>
                <a:r>
                  <a:rPr lang="en-US" sz="2400" b="1" dirty="0" smtClean="0"/>
                  <a:t> Gorge</a:t>
                </a:r>
                <a:endParaRPr lang="en-US" sz="3200" b="1" dirty="0" smtClean="0"/>
              </a:p>
              <a:p>
                <a:pPr algn="ctr"/>
                <a:r>
                  <a:rPr lang="en-US" sz="3200" b="1" u="sng" dirty="0" smtClean="0">
                    <a:solidFill>
                      <a:srgbClr val="FF0000"/>
                    </a:solidFill>
                    <a:effectLst>
                      <a:outerShdw dist="50800" dir="5400000" algn="ctr" rotWithShape="0">
                        <a:schemeClr val="tx1"/>
                      </a:outerShdw>
                    </a:effectLst>
                  </a:rPr>
                  <a:t>Analysis of the fossil</a:t>
                </a:r>
              </a:p>
              <a:p>
                <a:r>
                  <a:rPr lang="en-US" sz="3200" b="1" dirty="0" smtClean="0"/>
                  <a:t>      - comparison to different genera</a:t>
                </a:r>
              </a:p>
              <a:p>
                <a:r>
                  <a:rPr lang="en-US" sz="3200" b="1" dirty="0" smtClean="0"/>
                  <a:t>      - DNA analysis</a:t>
                </a:r>
              </a:p>
            </p:txBody>
          </p:sp>
          <p:sp>
            <p:nvSpPr>
              <p:cNvPr id="7" name="Oval 6"/>
              <p:cNvSpPr/>
              <p:nvPr/>
            </p:nvSpPr>
            <p:spPr>
              <a:xfrm>
                <a:off x="457200" y="2514600"/>
                <a:ext cx="5943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xit" presetSubtype="0" fill="hold" nodeType="withEffect">
                                  <p:stCondLst>
                                    <p:cond delay="0"/>
                                  </p:stCondLst>
                                  <p:childTnLst>
                                    <p:animEffect transition="out" filter="fade">
                                      <p:cBhvr>
                                        <p:cTn id="9" dur="1000"/>
                                        <p:tgtEl>
                                          <p:spTgt spid="63"/>
                                        </p:tgtEl>
                                      </p:cBhvr>
                                    </p:animEffect>
                                    <p:set>
                                      <p:cBhvr>
                                        <p:cTn id="10"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16378</TotalTime>
  <Words>11376</Words>
  <Application>Microsoft Office PowerPoint</Application>
  <PresentationFormat>On-screen Show (4:3)</PresentationFormat>
  <Paragraphs>1600</Paragraphs>
  <Slides>129</Slides>
  <Notes>30</Notes>
  <HiddenSlides>24</HiddenSlides>
  <MMClips>0</MMClips>
  <ScaleCrop>false</ScaleCrop>
  <HeadingPairs>
    <vt:vector size="4" baseType="variant">
      <vt:variant>
        <vt:lpstr>Theme</vt:lpstr>
      </vt:variant>
      <vt:variant>
        <vt:i4>1</vt:i4>
      </vt:variant>
      <vt:variant>
        <vt:lpstr>Slide Titles</vt:lpstr>
      </vt:variant>
      <vt:variant>
        <vt:i4>129</vt:i4>
      </vt:variant>
    </vt:vector>
  </HeadingPairs>
  <TitlesOfParts>
    <vt:vector size="13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Question from last session: Did these pre-humans eat meat?</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default</dc:creator>
  <cp:lastModifiedBy>Sandra</cp:lastModifiedBy>
  <cp:revision>1348</cp:revision>
  <dcterms:created xsi:type="dcterms:W3CDTF">2010-10-29T13:24:12Z</dcterms:created>
  <dcterms:modified xsi:type="dcterms:W3CDTF">2016-10-02T17:02:18Z</dcterms:modified>
</cp:coreProperties>
</file>